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Title Text"/>
          <p:cNvSpPr txBox="1"/>
          <p:nvPr>
            <p:ph type="title"/>
          </p:nvPr>
        </p:nvSpPr>
        <p:spPr>
          <a:xfrm>
            <a:off x="831221" y="1985533"/>
            <a:ext cx="22721601" cy="5473601"/>
          </a:xfrm>
          <a:prstGeom prst="rect">
            <a:avLst/>
          </a:prstGeom>
        </p:spPr>
        <p:txBody>
          <a:bodyPr lIns="243799" tIns="243799" rIns="243799" bIns="243799" anchor="b"/>
          <a:lstStyle>
            <a:lvl1pPr algn="ctr" defTabSz="2438400">
              <a:lnSpc>
                <a:spcPct val="100000"/>
              </a:lnSpc>
              <a:defRPr b="0" spc="0" sz="13800">
                <a:latin typeface="Arial"/>
                <a:ea typeface="Arial"/>
                <a:cs typeface="Arial"/>
                <a:sym typeface="Arial"/>
              </a:defRPr>
            </a:lvl1pPr>
          </a:lstStyle>
          <a:p>
            <a:pPr/>
            <a:r>
              <a:t>Title Text</a:t>
            </a:r>
          </a:p>
        </p:txBody>
      </p:sp>
      <p:sp>
        <p:nvSpPr>
          <p:cNvPr id="150" name="Body Level One…"/>
          <p:cNvSpPr txBox="1"/>
          <p:nvPr>
            <p:ph type="body" sz="quarter" idx="1"/>
          </p:nvPr>
        </p:nvSpPr>
        <p:spPr>
          <a:xfrm>
            <a:off x="831199" y="7557666"/>
            <a:ext cx="22721602" cy="2113601"/>
          </a:xfrm>
          <a:prstGeom prst="rect">
            <a:avLst/>
          </a:prstGeom>
        </p:spPr>
        <p:txBody>
          <a:bodyPr lIns="243799" tIns="243799" rIns="243799" bIns="243799"/>
          <a:lstStyle>
            <a:lvl1pPr marL="914400" indent="-800100" algn="ctr" defTabSz="2438400">
              <a:lnSpc>
                <a:spcPct val="100000"/>
              </a:lnSpc>
              <a:spcBef>
                <a:spcPts val="0"/>
              </a:spcBef>
              <a:buSzTx/>
              <a:buNone/>
              <a:defRPr sz="7400">
                <a:solidFill>
                  <a:srgbClr val="595959"/>
                </a:solidFill>
                <a:latin typeface="Arial"/>
                <a:ea typeface="Arial"/>
                <a:cs typeface="Arial"/>
                <a:sym typeface="Arial"/>
              </a:defRPr>
            </a:lvl1pPr>
            <a:lvl2pPr marL="914400" indent="-317500" algn="ctr" defTabSz="2438400">
              <a:lnSpc>
                <a:spcPct val="100000"/>
              </a:lnSpc>
              <a:spcBef>
                <a:spcPts val="0"/>
              </a:spcBef>
              <a:buSzTx/>
              <a:buNone/>
              <a:defRPr sz="7400">
                <a:solidFill>
                  <a:srgbClr val="595959"/>
                </a:solidFill>
                <a:latin typeface="Arial"/>
                <a:ea typeface="Arial"/>
                <a:cs typeface="Arial"/>
                <a:sym typeface="Arial"/>
              </a:defRPr>
            </a:lvl2pPr>
            <a:lvl3pPr marL="914400" indent="139700" algn="ctr" defTabSz="2438400">
              <a:lnSpc>
                <a:spcPct val="100000"/>
              </a:lnSpc>
              <a:spcBef>
                <a:spcPts val="0"/>
              </a:spcBef>
              <a:buSzTx/>
              <a:buNone/>
              <a:defRPr sz="7400">
                <a:solidFill>
                  <a:srgbClr val="595959"/>
                </a:solidFill>
                <a:latin typeface="Arial"/>
                <a:ea typeface="Arial"/>
                <a:cs typeface="Arial"/>
                <a:sym typeface="Arial"/>
              </a:defRPr>
            </a:lvl3pPr>
            <a:lvl4pPr marL="914400" indent="596900" algn="ctr" defTabSz="2438400">
              <a:lnSpc>
                <a:spcPct val="100000"/>
              </a:lnSpc>
              <a:spcBef>
                <a:spcPts val="0"/>
              </a:spcBef>
              <a:buSzTx/>
              <a:buNone/>
              <a:defRPr sz="7400">
                <a:solidFill>
                  <a:srgbClr val="595959"/>
                </a:solidFill>
                <a:latin typeface="Arial"/>
                <a:ea typeface="Arial"/>
                <a:cs typeface="Arial"/>
                <a:sym typeface="Arial"/>
              </a:defRPr>
            </a:lvl4pPr>
            <a:lvl5pPr marL="914400" indent="1054100" algn="ctr" defTabSz="2438400">
              <a:lnSpc>
                <a:spcPct val="100000"/>
              </a:lnSpc>
              <a:spcBef>
                <a:spcPts val="0"/>
              </a:spcBef>
              <a:buSzTx/>
              <a:buNone/>
              <a:defRPr sz="74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58" name="Slide Title"/>
          <p:cNvSpPr txBox="1"/>
          <p:nvPr>
            <p:ph type="title" hasCustomPrompt="1"/>
          </p:nvPr>
        </p:nvSpPr>
        <p:spPr>
          <a:xfrm>
            <a:off x="1206500" y="1079500"/>
            <a:ext cx="21971000" cy="1433164"/>
          </a:xfrm>
          <a:prstGeom prst="rect">
            <a:avLst/>
          </a:prstGeom>
        </p:spPr>
        <p:txBody>
          <a:bodyPr/>
          <a:lstStyle>
            <a:lvl1pPr defTabSz="2438337">
              <a:defRPr spc="-170"/>
            </a:lvl1pPr>
          </a:lstStyle>
          <a:p>
            <a:pPr/>
            <a:r>
              <a:t>Slide Title</a:t>
            </a:r>
          </a:p>
        </p:txBody>
      </p:sp>
      <p:sp>
        <p:nvSpPr>
          <p:cNvPr id="159"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160" name="Body Level One…"/>
          <p:cNvSpPr txBox="1"/>
          <p:nvPr>
            <p:ph type="body" idx="21" hasCustomPrompt="1"/>
          </p:nvPr>
        </p:nvSpPr>
        <p:spPr>
          <a:xfrm>
            <a:off x="1206500" y="4248503"/>
            <a:ext cx="21971000" cy="8256014"/>
          </a:xfrm>
          <a:prstGeom prst="rect">
            <a:avLst/>
          </a:prstGeom>
        </p:spPr>
        <p:txBody>
          <a:bodyPr/>
          <a:lstStyle>
            <a:lvl1pPr defTabSz="2438337"/>
          </a:lstStyle>
          <a:p>
            <a:pPr/>
            <a:r>
              <a:t>Slide bullet text</a:t>
            </a:r>
          </a:p>
        </p:txBody>
      </p:sp>
      <p:sp>
        <p:nvSpPr>
          <p:cNvPr id="161" name="Slide Number"/>
          <p:cNvSpPr txBox="1"/>
          <p:nvPr>
            <p:ph type="sldNum" sz="quarter" idx="2"/>
          </p:nvPr>
        </p:nvSpPr>
        <p:spPr>
          <a:xfrm>
            <a:off x="12001499" y="13080999"/>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latform.openai.com/docs/guides/prompt-engineering/strategy-test-changes-systematically" TargetMode="External"/><Relationship Id="rId3" Type="http://schemas.openxmlformats.org/officeDocument/2006/relationships/hyperlink" Target="https://platform.openai.com/docs/guides/prompt-engineering/six-strategies-for-getting-better-results"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hatGPT"/>
          <p:cNvSpPr txBox="1"/>
          <p:nvPr>
            <p:ph type="ctrTitle"/>
          </p:nvPr>
        </p:nvSpPr>
        <p:spPr>
          <a:prstGeom prst="rect">
            <a:avLst/>
          </a:prstGeom>
        </p:spPr>
        <p:txBody>
          <a:bodyPr/>
          <a:lstStyle/>
          <a:p>
            <a:pPr/>
            <a:r>
              <a:t>ChatGPT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Reference Text"/>
          <p:cNvSpPr txBox="1"/>
          <p:nvPr>
            <p:ph type="title"/>
          </p:nvPr>
        </p:nvSpPr>
        <p:spPr>
          <a:prstGeom prst="rect">
            <a:avLst/>
          </a:prstGeom>
        </p:spPr>
        <p:txBody>
          <a:bodyPr/>
          <a:lstStyle>
            <a:lvl1pPr>
              <a:defRPr spc="-200"/>
            </a:lvl1pPr>
          </a:lstStyle>
          <a:p>
            <a:pPr/>
            <a:r>
              <a:t>Reference Text</a:t>
            </a:r>
          </a:p>
        </p:txBody>
      </p:sp>
      <p:sp>
        <p:nvSpPr>
          <p:cNvPr id="212" name="Provide Reference Text: Counteract potential fabrications by offering concrete reference materials to guide the model towards accurate answers.…"/>
          <p:cNvSpPr txBox="1"/>
          <p:nvPr>
            <p:ph type="body" idx="1"/>
          </p:nvPr>
        </p:nvSpPr>
        <p:spPr>
          <a:xfrm>
            <a:off x="1206500" y="4248503"/>
            <a:ext cx="21971000" cy="8256014"/>
          </a:xfrm>
          <a:prstGeom prst="rect">
            <a:avLst/>
          </a:prstGeom>
        </p:spPr>
        <p:txBody>
          <a:bodyPr lIns="50800" tIns="50800" rIns="50800" bIns="50800"/>
          <a:lstStyle/>
          <a:p>
            <a:pPr defTabSz="457200">
              <a:defRPr sz="5000">
                <a:solidFill>
                  <a:srgbClr val="13343B"/>
                </a:solidFill>
                <a:latin typeface="Helvetica"/>
                <a:ea typeface="Helvetica"/>
                <a:cs typeface="Helvetica"/>
                <a:sym typeface="Helvetica"/>
              </a:defRPr>
            </a:pPr>
            <a:r>
              <a:t>Provide Reference Text</a:t>
            </a:r>
            <a:r>
              <a:rPr b="0"/>
              <a:t>: Counteract potential fabrications by offering concrete reference materials to guide the model towards accurate answers.</a:t>
            </a:r>
            <a:endParaRPr b="0"/>
          </a:p>
          <a:p>
            <a:pPr defTabSz="457200">
              <a:defRPr b="0" sz="5000">
                <a:solidFill>
                  <a:srgbClr val="13343B"/>
                </a:solidFill>
                <a:latin typeface="Helvetica"/>
                <a:ea typeface="Helvetica"/>
                <a:cs typeface="Helvetica"/>
                <a:sym typeface="Helvetica"/>
              </a:defRPr>
            </a:pPr>
          </a:p>
          <a:p>
            <a:pPr defTabSz="457200">
              <a:defRPr sz="5000">
                <a:solidFill>
                  <a:srgbClr val="13343B"/>
                </a:solidFill>
                <a:latin typeface="Helvetica"/>
                <a:ea typeface="Helvetica"/>
                <a:cs typeface="Helvetica"/>
                <a:sym typeface="Helvetica"/>
              </a:defRPr>
            </a:pPr>
            <a:r>
              <a:t>Prompt</a:t>
            </a:r>
            <a:r>
              <a:rPr b="0"/>
              <a:t>: "Explain the concept of quantum entanglement using references from reputable physics journals such as 'Physical Review Letters' and 'Nature Physics'."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Complex Tasks"/>
          <p:cNvSpPr txBox="1"/>
          <p:nvPr>
            <p:ph type="title"/>
          </p:nvPr>
        </p:nvSpPr>
        <p:spPr>
          <a:prstGeom prst="rect">
            <a:avLst/>
          </a:prstGeom>
        </p:spPr>
        <p:txBody>
          <a:bodyPr/>
          <a:lstStyle>
            <a:lvl1pPr>
              <a:defRPr spc="-200"/>
            </a:lvl1pPr>
          </a:lstStyle>
          <a:p>
            <a:pPr/>
            <a:r>
              <a:t>Complex Tasks</a:t>
            </a:r>
          </a:p>
        </p:txBody>
      </p:sp>
      <p:sp>
        <p:nvSpPr>
          <p:cNvPr id="215" name="Split Complex Tasks into Simpler Subtasks: Break down tasks into manageable steps to reduce errors and improve workflow.…"/>
          <p:cNvSpPr txBox="1"/>
          <p:nvPr>
            <p:ph type="body" idx="1"/>
          </p:nvPr>
        </p:nvSpPr>
        <p:spPr>
          <a:xfrm>
            <a:off x="1206500" y="4248503"/>
            <a:ext cx="21971000" cy="8256014"/>
          </a:xfrm>
          <a:prstGeom prst="rect">
            <a:avLst/>
          </a:prstGeom>
        </p:spPr>
        <p:txBody>
          <a:bodyPr lIns="50800" tIns="50800" rIns="50800" bIns="50800"/>
          <a:lstStyle/>
          <a:p>
            <a:pPr defTabSz="457200">
              <a:defRPr sz="5000">
                <a:solidFill>
                  <a:srgbClr val="13343B"/>
                </a:solidFill>
                <a:latin typeface="Helvetica"/>
                <a:ea typeface="Helvetica"/>
                <a:cs typeface="Helvetica"/>
                <a:sym typeface="Helvetica"/>
              </a:defRPr>
            </a:pPr>
            <a:r>
              <a:t>Split Complex Tasks into Simpler Subtasks</a:t>
            </a:r>
            <a:r>
              <a:rPr b="0"/>
              <a:t>: Break down tasks into manageable steps to reduce errors and improve workflow.</a:t>
            </a:r>
            <a:endParaRPr b="0"/>
          </a:p>
          <a:p>
            <a:pPr defTabSz="457200">
              <a:defRPr b="0" sz="1600">
                <a:solidFill>
                  <a:srgbClr val="13343B"/>
                </a:solidFill>
                <a:latin typeface="Helvetica"/>
                <a:ea typeface="Helvetica"/>
                <a:cs typeface="Helvetica"/>
                <a:sym typeface="Helvetica"/>
              </a:defRPr>
            </a:pPr>
          </a:p>
          <a:p>
            <a:pPr defTabSz="457200">
              <a:defRPr sz="5000">
                <a:solidFill>
                  <a:srgbClr val="13343B"/>
                </a:solidFill>
                <a:latin typeface="Helvetica"/>
                <a:ea typeface="Helvetica"/>
                <a:cs typeface="Helvetica"/>
                <a:sym typeface="Helvetica"/>
              </a:defRPr>
            </a:pPr>
            <a:r>
              <a:t>Prompt</a:t>
            </a:r>
            <a:r>
              <a:rPr b="0"/>
              <a:t>: "Break down the process of launching a satellite into space into individual steps, including design, construction, testing, and launch.”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hink"/>
          <p:cNvSpPr txBox="1"/>
          <p:nvPr>
            <p:ph type="title"/>
          </p:nvPr>
        </p:nvSpPr>
        <p:spPr>
          <a:prstGeom prst="rect">
            <a:avLst/>
          </a:prstGeom>
        </p:spPr>
        <p:txBody>
          <a:bodyPr/>
          <a:lstStyle>
            <a:lvl1pPr>
              <a:defRPr spc="-200"/>
            </a:lvl1pPr>
          </a:lstStyle>
          <a:p>
            <a:pPr/>
            <a:r>
              <a:t>Think</a:t>
            </a:r>
          </a:p>
        </p:txBody>
      </p:sp>
      <p:sp>
        <p:nvSpPr>
          <p:cNvPr id="218" name="Give the Model Time to &quot;Think&quot;: Allow the model to process and reason, encouraging a &quot;chain of thought&quot; approach for accurate reasoning.…"/>
          <p:cNvSpPr txBox="1"/>
          <p:nvPr>
            <p:ph type="body" idx="1"/>
          </p:nvPr>
        </p:nvSpPr>
        <p:spPr>
          <a:xfrm>
            <a:off x="1206500" y="4248503"/>
            <a:ext cx="21971000" cy="8256014"/>
          </a:xfrm>
          <a:prstGeom prst="rect">
            <a:avLst/>
          </a:prstGeom>
        </p:spPr>
        <p:txBody>
          <a:bodyPr lIns="50800" tIns="50800" rIns="50800" bIns="50800"/>
          <a:lstStyle/>
          <a:p>
            <a:pPr marL="457200" indent="-317500" defTabSz="457200">
              <a:spcBef>
                <a:spcPts val="800"/>
              </a:spcBef>
              <a:buClr>
                <a:srgbClr val="13343B"/>
              </a:buClr>
              <a:buSzPct val="100000"/>
              <a:buAutoNum type="arabicPeriod" startAt="1"/>
              <a:defRPr sz="5000">
                <a:solidFill>
                  <a:srgbClr val="13343B"/>
                </a:solidFill>
                <a:latin typeface="Helvetica"/>
                <a:ea typeface="Helvetica"/>
                <a:cs typeface="Helvetica"/>
                <a:sym typeface="Helvetica"/>
              </a:defRPr>
            </a:pPr>
            <a:r>
              <a:t>Give the Model Time to "Think"</a:t>
            </a:r>
            <a:r>
              <a:rPr b="0"/>
              <a:t>: Allow the model to process and reason, encouraging a "chain of thought" approach for accurate reasoning.</a:t>
            </a:r>
            <a:endParaRPr b="0"/>
          </a:p>
          <a:p>
            <a:pPr marL="609600" indent="-609600" defTabSz="457200">
              <a:spcBef>
                <a:spcPts val="800"/>
              </a:spcBef>
              <a:defRPr sz="5000">
                <a:solidFill>
                  <a:srgbClr val="13343B"/>
                </a:solidFill>
                <a:latin typeface="Helvetica"/>
                <a:ea typeface="Helvetica"/>
                <a:cs typeface="Helvetica"/>
                <a:sym typeface="Helvetica"/>
              </a:defRPr>
            </a:pPr>
            <a:r>
              <a:t>Prompt</a:t>
            </a:r>
            <a:r>
              <a:rPr b="0"/>
              <a:t>: "Consider the ethical implications of artificial intelligence in healthcare. Take a moment to reflect on the potential benefits and risks before providing a response."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External Tools"/>
          <p:cNvSpPr txBox="1"/>
          <p:nvPr>
            <p:ph type="title"/>
          </p:nvPr>
        </p:nvSpPr>
        <p:spPr>
          <a:prstGeom prst="rect">
            <a:avLst/>
          </a:prstGeom>
        </p:spPr>
        <p:txBody>
          <a:bodyPr/>
          <a:lstStyle>
            <a:lvl1pPr>
              <a:defRPr spc="-200"/>
            </a:lvl1pPr>
          </a:lstStyle>
          <a:p>
            <a:pPr/>
            <a:r>
              <a:t>External Tools</a:t>
            </a:r>
          </a:p>
        </p:txBody>
      </p:sp>
      <p:sp>
        <p:nvSpPr>
          <p:cNvPr id="221" name="Use External Tools: Supplement the model's capabilities with specialized tools like text retrieval systems or code execution engines for specific tasks.…"/>
          <p:cNvSpPr txBox="1"/>
          <p:nvPr>
            <p:ph type="body" idx="1"/>
          </p:nvPr>
        </p:nvSpPr>
        <p:spPr>
          <a:xfrm>
            <a:off x="1206500" y="4248503"/>
            <a:ext cx="21971000" cy="8256014"/>
          </a:xfrm>
          <a:prstGeom prst="rect">
            <a:avLst/>
          </a:prstGeom>
        </p:spPr>
        <p:txBody>
          <a:bodyPr lIns="50800" tIns="50800" rIns="50800" bIns="50800"/>
          <a:lstStyle/>
          <a:p>
            <a:pPr defTabSz="457200">
              <a:spcBef>
                <a:spcPts val="800"/>
              </a:spcBef>
              <a:defRPr sz="5000">
                <a:solidFill>
                  <a:srgbClr val="13343B"/>
                </a:solidFill>
                <a:latin typeface="Helvetica"/>
                <a:ea typeface="Helvetica"/>
                <a:cs typeface="Helvetica"/>
                <a:sym typeface="Helvetica"/>
              </a:defRPr>
            </a:pPr>
            <a:r>
              <a:t>Use External Tools</a:t>
            </a:r>
            <a:r>
              <a:rPr b="0"/>
              <a:t>: Supplement the model's capabilities with specialized tools like text retrieval systems or code execution engines for specific tasks.</a:t>
            </a:r>
            <a:endParaRPr b="0"/>
          </a:p>
          <a:p>
            <a:pPr defTabSz="457200">
              <a:spcBef>
                <a:spcPts val="800"/>
              </a:spcBef>
              <a:defRPr b="0" sz="5000">
                <a:solidFill>
                  <a:srgbClr val="13343B"/>
                </a:solidFill>
                <a:latin typeface="Helvetica"/>
                <a:ea typeface="Helvetica"/>
                <a:cs typeface="Helvetica"/>
                <a:sym typeface="Helvetica"/>
              </a:defRPr>
            </a:pPr>
          </a:p>
          <a:p>
            <a:pPr marL="609600" indent="-609600" defTabSz="457200">
              <a:spcBef>
                <a:spcPts val="800"/>
              </a:spcBef>
              <a:defRPr sz="5000">
                <a:solidFill>
                  <a:srgbClr val="13343B"/>
                </a:solidFill>
                <a:latin typeface="Helvetica"/>
                <a:ea typeface="Helvetica"/>
                <a:cs typeface="Helvetica"/>
                <a:sym typeface="Helvetica"/>
              </a:defRPr>
            </a:pPr>
            <a:r>
              <a:t>Prompt</a:t>
            </a:r>
            <a:r>
              <a:rPr b="0"/>
              <a:t>: "Utilize the OpenAI Code Interpreter to generate Python code for solving a quadratic equation. Provide the code snippet for execution and verification.”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est"/>
          <p:cNvSpPr txBox="1"/>
          <p:nvPr>
            <p:ph type="title"/>
          </p:nvPr>
        </p:nvSpPr>
        <p:spPr>
          <a:prstGeom prst="rect">
            <a:avLst/>
          </a:prstGeom>
        </p:spPr>
        <p:txBody>
          <a:bodyPr/>
          <a:lstStyle>
            <a:lvl1pPr>
              <a:defRPr spc="-200"/>
            </a:lvl1pPr>
          </a:lstStyle>
          <a:p>
            <a:pPr/>
            <a:r>
              <a:t>Test</a:t>
            </a:r>
          </a:p>
        </p:txBody>
      </p:sp>
      <p:sp>
        <p:nvSpPr>
          <p:cNvPr id="224" name="Test Changes Systematically: Measure improvements systematically to ensure modifications lead to enhanced overall performance.…"/>
          <p:cNvSpPr txBox="1"/>
          <p:nvPr>
            <p:ph type="body" idx="1"/>
          </p:nvPr>
        </p:nvSpPr>
        <p:spPr>
          <a:xfrm>
            <a:off x="1206500" y="4248503"/>
            <a:ext cx="21971000" cy="8256014"/>
          </a:xfrm>
          <a:prstGeom prst="rect">
            <a:avLst/>
          </a:prstGeom>
        </p:spPr>
        <p:txBody>
          <a:bodyPr lIns="50800" tIns="50800" rIns="50800" bIns="50800"/>
          <a:lstStyle/>
          <a:p>
            <a:pPr defTabSz="457200">
              <a:defRPr sz="5000">
                <a:solidFill>
                  <a:srgbClr val="13343B"/>
                </a:solidFill>
                <a:latin typeface="Helvetica"/>
                <a:ea typeface="Helvetica"/>
                <a:cs typeface="Helvetica"/>
                <a:sym typeface="Helvetica"/>
              </a:defRPr>
            </a:pPr>
            <a:r>
              <a:t>Test Changes Systematically</a:t>
            </a:r>
            <a:r>
              <a:rPr b="0"/>
              <a:t>: Measure improvements systematically to ensure modifications lead to enhanced overall performance.</a:t>
            </a:r>
            <a:endParaRPr b="0"/>
          </a:p>
          <a:p>
            <a:pPr defTabSz="457200">
              <a:defRPr b="0" sz="5000">
                <a:solidFill>
                  <a:srgbClr val="13343B"/>
                </a:solidFill>
                <a:latin typeface="Helvetica"/>
                <a:ea typeface="Helvetica"/>
                <a:cs typeface="Helvetica"/>
                <a:sym typeface="Helvetica"/>
              </a:defRPr>
            </a:pPr>
          </a:p>
          <a:p>
            <a:pPr marL="609600" indent="-609600" defTabSz="457200">
              <a:spcBef>
                <a:spcPts val="800"/>
              </a:spcBef>
              <a:defRPr sz="5000">
                <a:solidFill>
                  <a:srgbClr val="13343B"/>
                </a:solidFill>
                <a:latin typeface="Helvetica"/>
                <a:ea typeface="Helvetica"/>
                <a:cs typeface="Helvetica"/>
                <a:sym typeface="Helvetica"/>
              </a:defRPr>
            </a:pPr>
            <a:r>
              <a:t>Prompt</a:t>
            </a:r>
            <a:r>
              <a:rPr b="0"/>
              <a:t>: "Compare the effectiveness of two different prompts in generating a summary of a scientific research paper. Evaluate the quality of the outputs systematically to determine the most effective prompt.”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89;p20" descr="Google Shape;89;p20"/>
          <p:cNvPicPr>
            <a:picLocks noChangeAspect="1"/>
          </p:cNvPicPr>
          <p:nvPr/>
        </p:nvPicPr>
        <p:blipFill>
          <a:blip r:embed="rId2">
            <a:extLst/>
          </a:blip>
          <a:stretch>
            <a:fillRect/>
          </a:stretch>
        </p:blipFill>
        <p:spPr>
          <a:xfrm>
            <a:off x="-320601" y="-1"/>
            <a:ext cx="24704599" cy="13716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Rectangle"/>
          <p:cNvSpPr/>
          <p:nvPr/>
        </p:nvSpPr>
        <p:spPr>
          <a:xfrm>
            <a:off x="0" y="0"/>
            <a:ext cx="24384001" cy="13716001"/>
          </a:xfrm>
          <a:prstGeom prst="rect">
            <a:avLst/>
          </a:prstGeom>
          <a:solidFill>
            <a:srgbClr val="E7EEF9"/>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29" name="Rectangle"/>
          <p:cNvSpPr/>
          <p:nvPr/>
        </p:nvSpPr>
        <p:spPr>
          <a:xfrm>
            <a:off x="0" y="-50801"/>
            <a:ext cx="24811744" cy="17451068"/>
          </a:xfrm>
          <a:prstGeom prst="rect">
            <a:avLst/>
          </a:prstGeom>
          <a:solidFill>
            <a:srgbClr val="FFFAFA"/>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30" name="Key Tips for Using ChatGPT"/>
          <p:cNvSpPr txBox="1"/>
          <p:nvPr/>
        </p:nvSpPr>
        <p:spPr>
          <a:xfrm>
            <a:off x="5788554" y="711729"/>
            <a:ext cx="8656676" cy="941905"/>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6300"/>
              </a:lnSpc>
              <a:defRPr b="1" sz="5000">
                <a:solidFill>
                  <a:srgbClr val="1F1E1E"/>
                </a:solidFill>
                <a:latin typeface="Alexandria"/>
                <a:ea typeface="Alexandria"/>
                <a:cs typeface="Alexandria"/>
                <a:sym typeface="Alexandria"/>
              </a:defRPr>
            </a:lvl1pPr>
          </a:lstStyle>
          <a:p>
            <a:pPr/>
            <a:r>
              <a:t>Key Tips for Using ChatGPT</a:t>
            </a:r>
          </a:p>
        </p:txBody>
      </p:sp>
      <p:sp>
        <p:nvSpPr>
          <p:cNvPr id="231" name="Rounded Rectangle"/>
          <p:cNvSpPr/>
          <p:nvPr/>
        </p:nvSpPr>
        <p:spPr>
          <a:xfrm>
            <a:off x="5712354" y="2243666"/>
            <a:ext cx="582084" cy="582085"/>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32" name="1"/>
          <p:cNvSpPr txBox="1"/>
          <p:nvPr/>
        </p:nvSpPr>
        <p:spPr>
          <a:xfrm>
            <a:off x="5814898" y="2291291"/>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1</a:t>
            </a:r>
          </a:p>
        </p:txBody>
      </p:sp>
      <p:sp>
        <p:nvSpPr>
          <p:cNvPr id="233" name="Generate to-do list or step-by-step guide"/>
          <p:cNvSpPr txBox="1"/>
          <p:nvPr/>
        </p:nvSpPr>
        <p:spPr>
          <a:xfrm>
            <a:off x="6629929" y="2333625"/>
            <a:ext cx="5356226" cy="946399"/>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Generate to-do list or step-by-step guide</a:t>
            </a:r>
          </a:p>
        </p:txBody>
      </p:sp>
      <p:sp>
        <p:nvSpPr>
          <p:cNvPr id="234" name="Use ChatGPT to generate a to-do list or a step-by-step guide based on given documentation."/>
          <p:cNvSpPr txBox="1"/>
          <p:nvPr/>
        </p:nvSpPr>
        <p:spPr>
          <a:xfrm>
            <a:off x="6629929" y="3299354"/>
            <a:ext cx="5356226" cy="133688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Use ChatGPT to generate a to-do list or a step-by-step guide based on given documentation.</a:t>
            </a:r>
          </a:p>
        </p:txBody>
      </p:sp>
      <p:sp>
        <p:nvSpPr>
          <p:cNvPr id="235" name="Rounded Rectangle"/>
          <p:cNvSpPr/>
          <p:nvPr/>
        </p:nvSpPr>
        <p:spPr>
          <a:xfrm>
            <a:off x="12321645" y="2243666"/>
            <a:ext cx="582084" cy="582085"/>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36" name="2"/>
          <p:cNvSpPr txBox="1"/>
          <p:nvPr/>
        </p:nvSpPr>
        <p:spPr>
          <a:xfrm>
            <a:off x="12424190" y="2291291"/>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2</a:t>
            </a:r>
          </a:p>
        </p:txBody>
      </p:sp>
      <p:sp>
        <p:nvSpPr>
          <p:cNvPr id="237" name="Experiment with different prompts"/>
          <p:cNvSpPr txBox="1"/>
          <p:nvPr/>
        </p:nvSpPr>
        <p:spPr>
          <a:xfrm>
            <a:off x="13239219" y="2333625"/>
            <a:ext cx="5356226" cy="544232"/>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Experiment with different prompts</a:t>
            </a:r>
          </a:p>
        </p:txBody>
      </p:sp>
      <p:sp>
        <p:nvSpPr>
          <p:cNvPr id="238" name="Try out various prompts to get the optimal output from ChatGPT."/>
          <p:cNvSpPr txBox="1"/>
          <p:nvPr/>
        </p:nvSpPr>
        <p:spPr>
          <a:xfrm>
            <a:off x="13239219" y="3299354"/>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Try out various prompts to get the optimal output from ChatGPT.</a:t>
            </a:r>
          </a:p>
        </p:txBody>
      </p:sp>
      <p:sp>
        <p:nvSpPr>
          <p:cNvPr id="239" name="Rounded Rectangle"/>
          <p:cNvSpPr/>
          <p:nvPr/>
        </p:nvSpPr>
        <p:spPr>
          <a:xfrm>
            <a:off x="5712354" y="5003270"/>
            <a:ext cx="582084" cy="582085"/>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40" name="3"/>
          <p:cNvSpPr txBox="1"/>
          <p:nvPr/>
        </p:nvSpPr>
        <p:spPr>
          <a:xfrm>
            <a:off x="5814898" y="5050895"/>
            <a:ext cx="376995" cy="629491"/>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3</a:t>
            </a:r>
          </a:p>
        </p:txBody>
      </p:sp>
      <p:sp>
        <p:nvSpPr>
          <p:cNvPr id="241" name="Share chat thread links"/>
          <p:cNvSpPr txBox="1"/>
          <p:nvPr/>
        </p:nvSpPr>
        <p:spPr>
          <a:xfrm>
            <a:off x="6629929" y="5093229"/>
            <a:ext cx="3519092"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Share chat thread links</a:t>
            </a:r>
          </a:p>
        </p:txBody>
      </p:sp>
      <p:sp>
        <p:nvSpPr>
          <p:cNvPr id="242" name="You can share chat thread links to collaborate or refer to previous conversations."/>
          <p:cNvSpPr txBox="1"/>
          <p:nvPr/>
        </p:nvSpPr>
        <p:spPr>
          <a:xfrm>
            <a:off x="6629929" y="5651500"/>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You can share chat thread links to collaborate or refer to previous conversations.</a:t>
            </a:r>
          </a:p>
        </p:txBody>
      </p:sp>
      <p:sp>
        <p:nvSpPr>
          <p:cNvPr id="243" name="Rounded Rectangle"/>
          <p:cNvSpPr/>
          <p:nvPr/>
        </p:nvSpPr>
        <p:spPr>
          <a:xfrm>
            <a:off x="12321645" y="5003270"/>
            <a:ext cx="582084" cy="582085"/>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44" name="4"/>
          <p:cNvSpPr txBox="1"/>
          <p:nvPr/>
        </p:nvSpPr>
        <p:spPr>
          <a:xfrm>
            <a:off x="12424190" y="5050895"/>
            <a:ext cx="376995" cy="629491"/>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4</a:t>
            </a:r>
          </a:p>
        </p:txBody>
      </p:sp>
      <p:sp>
        <p:nvSpPr>
          <p:cNvPr id="245" name="Export chat logs and download"/>
          <p:cNvSpPr txBox="1"/>
          <p:nvPr/>
        </p:nvSpPr>
        <p:spPr>
          <a:xfrm>
            <a:off x="13239221" y="5093229"/>
            <a:ext cx="4686499"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Export chat logs and download</a:t>
            </a:r>
          </a:p>
        </p:txBody>
      </p:sp>
      <p:sp>
        <p:nvSpPr>
          <p:cNvPr id="246" name="Export and download chat logs for record-keeping or further analysis."/>
          <p:cNvSpPr txBox="1"/>
          <p:nvPr/>
        </p:nvSpPr>
        <p:spPr>
          <a:xfrm>
            <a:off x="13239219" y="5651500"/>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Export and download chat logs for record-keeping or further analysis.</a:t>
            </a:r>
          </a:p>
        </p:txBody>
      </p:sp>
      <p:sp>
        <p:nvSpPr>
          <p:cNvPr id="247" name="Rounded Rectangle"/>
          <p:cNvSpPr/>
          <p:nvPr/>
        </p:nvSpPr>
        <p:spPr>
          <a:xfrm>
            <a:off x="5712354" y="7358062"/>
            <a:ext cx="582084" cy="582084"/>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48" name="5"/>
          <p:cNvSpPr txBox="1"/>
          <p:nvPr/>
        </p:nvSpPr>
        <p:spPr>
          <a:xfrm>
            <a:off x="5814898" y="7405687"/>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5</a:t>
            </a:r>
          </a:p>
        </p:txBody>
      </p:sp>
      <p:sp>
        <p:nvSpPr>
          <p:cNvPr id="249" name="Keyboard shortcuts"/>
          <p:cNvSpPr txBox="1"/>
          <p:nvPr/>
        </p:nvSpPr>
        <p:spPr>
          <a:xfrm>
            <a:off x="6629929" y="7448020"/>
            <a:ext cx="3044330"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Keyboard shortcuts</a:t>
            </a:r>
          </a:p>
        </p:txBody>
      </p:sp>
      <p:sp>
        <p:nvSpPr>
          <p:cNvPr id="250" name="Learn and utilize keyboard shortcuts to enhance your productivity while using ChatGPT."/>
          <p:cNvSpPr txBox="1"/>
          <p:nvPr/>
        </p:nvSpPr>
        <p:spPr>
          <a:xfrm>
            <a:off x="6629929" y="8006291"/>
            <a:ext cx="5356226" cy="133688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Learn and utilize keyboard shortcuts to enhance your productivity while using ChatGPT.</a:t>
            </a:r>
          </a:p>
        </p:txBody>
      </p:sp>
      <p:sp>
        <p:nvSpPr>
          <p:cNvPr id="251" name="Rounded Rectangle"/>
          <p:cNvSpPr/>
          <p:nvPr/>
        </p:nvSpPr>
        <p:spPr>
          <a:xfrm>
            <a:off x="12321645" y="7358062"/>
            <a:ext cx="582084" cy="582084"/>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52" name="6"/>
          <p:cNvSpPr txBox="1"/>
          <p:nvPr/>
        </p:nvSpPr>
        <p:spPr>
          <a:xfrm>
            <a:off x="12425513" y="7405687"/>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6</a:t>
            </a:r>
          </a:p>
        </p:txBody>
      </p:sp>
      <p:sp>
        <p:nvSpPr>
          <p:cNvPr id="253" name="Quick learning and summarizing"/>
          <p:cNvSpPr txBox="1"/>
          <p:nvPr/>
        </p:nvSpPr>
        <p:spPr>
          <a:xfrm>
            <a:off x="13239221" y="7448020"/>
            <a:ext cx="4873576"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Quick learning and summarizing</a:t>
            </a:r>
          </a:p>
        </p:txBody>
      </p:sp>
      <p:sp>
        <p:nvSpPr>
          <p:cNvPr id="254" name="Use ChatGPT for quick learning by summarizing articles and generating key points. You can also revise topics and even have quizzes based on subjects/concepts."/>
          <p:cNvSpPr txBox="1"/>
          <p:nvPr/>
        </p:nvSpPr>
        <p:spPr>
          <a:xfrm>
            <a:off x="13239219" y="8006291"/>
            <a:ext cx="5356226" cy="1739050"/>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Use ChatGPT for quick learning by summarizing articles and generating key points. You can also revise topics and even have quizzes based on subjects/concepts.</a:t>
            </a:r>
          </a:p>
        </p:txBody>
      </p:sp>
      <p:sp>
        <p:nvSpPr>
          <p:cNvPr id="255" name="Rounded Rectangle"/>
          <p:cNvSpPr/>
          <p:nvPr/>
        </p:nvSpPr>
        <p:spPr>
          <a:xfrm>
            <a:off x="5712354" y="10541000"/>
            <a:ext cx="582084" cy="584730"/>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56" name="7"/>
          <p:cNvSpPr txBox="1"/>
          <p:nvPr/>
        </p:nvSpPr>
        <p:spPr>
          <a:xfrm>
            <a:off x="5814898" y="10591270"/>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7</a:t>
            </a:r>
          </a:p>
        </p:txBody>
      </p:sp>
      <p:sp>
        <p:nvSpPr>
          <p:cNvPr id="257" name="Create customized plans"/>
          <p:cNvSpPr txBox="1"/>
          <p:nvPr/>
        </p:nvSpPr>
        <p:spPr>
          <a:xfrm>
            <a:off x="6629929" y="10630958"/>
            <a:ext cx="3756026"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Create customized plans</a:t>
            </a:r>
          </a:p>
        </p:txBody>
      </p:sp>
      <p:sp>
        <p:nvSpPr>
          <p:cNvPr id="258" name="Personalize your plans according to your daily tasks and schedule using ChatGPT."/>
          <p:cNvSpPr txBox="1"/>
          <p:nvPr/>
        </p:nvSpPr>
        <p:spPr>
          <a:xfrm>
            <a:off x="6629929" y="11191875"/>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Personalize your plans according to your daily tasks and schedule using ChatGPT.</a:t>
            </a:r>
          </a:p>
        </p:txBody>
      </p:sp>
      <p:sp>
        <p:nvSpPr>
          <p:cNvPr id="259" name="Rounded Rectangle"/>
          <p:cNvSpPr/>
          <p:nvPr/>
        </p:nvSpPr>
        <p:spPr>
          <a:xfrm>
            <a:off x="12321645" y="10541000"/>
            <a:ext cx="582084" cy="584730"/>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60" name="8"/>
          <p:cNvSpPr txBox="1"/>
          <p:nvPr/>
        </p:nvSpPr>
        <p:spPr>
          <a:xfrm>
            <a:off x="12425513" y="10591270"/>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8</a:t>
            </a:r>
          </a:p>
        </p:txBody>
      </p:sp>
      <p:sp>
        <p:nvSpPr>
          <p:cNvPr id="261" name="Customize ChatGPT responses"/>
          <p:cNvSpPr txBox="1"/>
          <p:nvPr/>
        </p:nvSpPr>
        <p:spPr>
          <a:xfrm>
            <a:off x="13239219" y="10630958"/>
            <a:ext cx="4704210"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Customize ChatGPT responses</a:t>
            </a:r>
          </a:p>
        </p:txBody>
      </p:sp>
      <p:sp>
        <p:nvSpPr>
          <p:cNvPr id="262" name="Customize the responses of ChatGPT to tailor it to your specific needs and preferences."/>
          <p:cNvSpPr txBox="1"/>
          <p:nvPr/>
        </p:nvSpPr>
        <p:spPr>
          <a:xfrm>
            <a:off x="13239219" y="11191875"/>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Customize the responses of ChatGPT to tailor it to your specific needs and preferences.</a:t>
            </a:r>
          </a:p>
        </p:txBody>
      </p:sp>
      <p:sp>
        <p:nvSpPr>
          <p:cNvPr id="263" name="Rounded Rectangle"/>
          <p:cNvSpPr/>
          <p:nvPr/>
        </p:nvSpPr>
        <p:spPr>
          <a:xfrm>
            <a:off x="5712354" y="12895791"/>
            <a:ext cx="582084" cy="584730"/>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64" name="9"/>
          <p:cNvSpPr txBox="1"/>
          <p:nvPr/>
        </p:nvSpPr>
        <p:spPr>
          <a:xfrm>
            <a:off x="5813576" y="12943416"/>
            <a:ext cx="376995"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9</a:t>
            </a:r>
          </a:p>
        </p:txBody>
      </p:sp>
      <p:sp>
        <p:nvSpPr>
          <p:cNvPr id="265" name="Overcome word limitations"/>
          <p:cNvSpPr txBox="1"/>
          <p:nvPr/>
        </p:nvSpPr>
        <p:spPr>
          <a:xfrm>
            <a:off x="6629929" y="12985750"/>
            <a:ext cx="4077644"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Overcome word limitations</a:t>
            </a:r>
          </a:p>
        </p:txBody>
      </p:sp>
      <p:sp>
        <p:nvSpPr>
          <p:cNvPr id="266" name="If you encounter word limitations, simply say &quot;Go on&quot; to allow ChatGPT to continue generating output."/>
          <p:cNvSpPr txBox="1"/>
          <p:nvPr/>
        </p:nvSpPr>
        <p:spPr>
          <a:xfrm>
            <a:off x="6629929" y="13546666"/>
            <a:ext cx="5356226" cy="1336882"/>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If you encounter word limitations, simply say "Go on" to allow ChatGPT to continue generating output.</a:t>
            </a:r>
          </a:p>
        </p:txBody>
      </p:sp>
      <p:sp>
        <p:nvSpPr>
          <p:cNvPr id="267" name="Rounded Rectangle"/>
          <p:cNvSpPr/>
          <p:nvPr/>
        </p:nvSpPr>
        <p:spPr>
          <a:xfrm>
            <a:off x="12321645" y="12895791"/>
            <a:ext cx="582084" cy="584730"/>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68" name="10"/>
          <p:cNvSpPr txBox="1"/>
          <p:nvPr/>
        </p:nvSpPr>
        <p:spPr>
          <a:xfrm>
            <a:off x="12319566" y="12943416"/>
            <a:ext cx="588889" cy="62949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10</a:t>
            </a:r>
          </a:p>
        </p:txBody>
      </p:sp>
      <p:sp>
        <p:nvSpPr>
          <p:cNvPr id="269" name="Specify output format"/>
          <p:cNvSpPr txBox="1"/>
          <p:nvPr/>
        </p:nvSpPr>
        <p:spPr>
          <a:xfrm>
            <a:off x="13239219" y="12985750"/>
            <a:ext cx="3314751"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Specify output format</a:t>
            </a:r>
          </a:p>
        </p:txBody>
      </p:sp>
      <p:sp>
        <p:nvSpPr>
          <p:cNvPr id="270" name="You can specify the desired output format to get the information in the format you need."/>
          <p:cNvSpPr txBox="1"/>
          <p:nvPr/>
        </p:nvSpPr>
        <p:spPr>
          <a:xfrm>
            <a:off x="13239219" y="13546666"/>
            <a:ext cx="5356226"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You can specify the desired output format to get the information in the format you need.</a:t>
            </a:r>
          </a:p>
        </p:txBody>
      </p:sp>
      <p:sp>
        <p:nvSpPr>
          <p:cNvPr id="271" name="Rounded Rectangle"/>
          <p:cNvSpPr/>
          <p:nvPr/>
        </p:nvSpPr>
        <p:spPr>
          <a:xfrm>
            <a:off x="5712354" y="15250583"/>
            <a:ext cx="582084" cy="584730"/>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272" name="11"/>
          <p:cNvSpPr txBox="1"/>
          <p:nvPr/>
        </p:nvSpPr>
        <p:spPr>
          <a:xfrm>
            <a:off x="5719369" y="15298208"/>
            <a:ext cx="568054" cy="629491"/>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3800"/>
              </a:lnSpc>
              <a:defRPr b="1" sz="3000">
                <a:solidFill>
                  <a:srgbClr val="3B3535"/>
                </a:solidFill>
                <a:latin typeface="Alexandria"/>
                <a:ea typeface="Alexandria"/>
                <a:cs typeface="Alexandria"/>
                <a:sym typeface="Alexandria"/>
              </a:defRPr>
            </a:lvl1pPr>
          </a:lstStyle>
          <a:p>
            <a:pPr/>
            <a:r>
              <a:t>11</a:t>
            </a:r>
          </a:p>
        </p:txBody>
      </p:sp>
      <p:sp>
        <p:nvSpPr>
          <p:cNvPr id="273" name="Use long prompts or sets of prompts"/>
          <p:cNvSpPr txBox="1"/>
          <p:nvPr/>
        </p:nvSpPr>
        <p:spPr>
          <a:xfrm>
            <a:off x="6629929" y="15340541"/>
            <a:ext cx="5516514" cy="54423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3100"/>
              </a:lnSpc>
              <a:defRPr b="1">
                <a:solidFill>
                  <a:srgbClr val="3B3535"/>
                </a:solidFill>
                <a:latin typeface="Alexandria"/>
                <a:ea typeface="Alexandria"/>
                <a:cs typeface="Alexandria"/>
                <a:sym typeface="Alexandria"/>
              </a:defRPr>
            </a:lvl1pPr>
          </a:lstStyle>
          <a:p>
            <a:pPr/>
            <a:r>
              <a:t>Use long prompts or sets of prompts</a:t>
            </a:r>
          </a:p>
        </p:txBody>
      </p:sp>
      <p:sp>
        <p:nvSpPr>
          <p:cNvPr id="274" name="Feel free to use long prompts or sets of prompts to provide context and get more accurate and relevant responses from ChatGPT."/>
          <p:cNvSpPr txBox="1"/>
          <p:nvPr/>
        </p:nvSpPr>
        <p:spPr>
          <a:xfrm>
            <a:off x="6629929" y="15901458"/>
            <a:ext cx="11965517" cy="934716"/>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3100"/>
              </a:lnSpc>
              <a:defRPr sz="2000">
                <a:solidFill>
                  <a:srgbClr val="3B3535"/>
                </a:solidFill>
                <a:latin typeface="Sora"/>
                <a:ea typeface="Sora"/>
                <a:cs typeface="Sora"/>
                <a:sym typeface="Sora"/>
              </a:defRPr>
            </a:lvl1pPr>
          </a:lstStyle>
          <a:p>
            <a:pPr/>
            <a:r>
              <a:t>Feel free to use long prompts or sets of prompts to provide context and get more accurate and relevant responses from ChatGPT.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6" name="Google Shape;94;p21" descr="Google Shape;94;p21"/>
          <p:cNvPicPr>
            <a:picLocks noChangeAspect="1"/>
          </p:cNvPicPr>
          <p:nvPr/>
        </p:nvPicPr>
        <p:blipFill>
          <a:blip r:embed="rId2">
            <a:extLst/>
          </a:blip>
          <a:stretch>
            <a:fillRect/>
          </a:stretch>
        </p:blipFill>
        <p:spPr>
          <a:xfrm>
            <a:off x="-1" y="-519401"/>
            <a:ext cx="25100588" cy="1423539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efer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References:</a:t>
            </a:r>
          </a:p>
        </p:txBody>
      </p:sp>
      <p:sp>
        <p:nvSpPr>
          <p:cNvPr id="279" name="https://platform.openai.com/docs/guides/prompt-engineering/strategy-test-changes-systematically…"/>
          <p:cNvSpPr txBox="1"/>
          <p:nvPr>
            <p:ph type="body" idx="1"/>
          </p:nvPr>
        </p:nvSpPr>
        <p:spPr>
          <a:xfrm>
            <a:off x="1206500" y="4038767"/>
            <a:ext cx="21971000" cy="8465749"/>
          </a:xfrm>
          <a:prstGeom prst="rect">
            <a:avLst/>
          </a:prstGeom>
        </p:spPr>
        <p:txBody>
          <a:bodyPr/>
          <a:lstStyle/>
          <a:p>
            <a:pPr marL="0" indent="0" defTabSz="914400">
              <a:lnSpc>
                <a:spcPts val="2800"/>
              </a:lnSpc>
              <a:spcBef>
                <a:spcPts val="0"/>
              </a:spcBef>
              <a:buSzTx/>
              <a:buNone/>
              <a:defRPr sz="3000" u="sng">
                <a:solidFill>
                  <a:srgbClr val="1A2D7A"/>
                </a:solidFill>
                <a:latin typeface="Sora"/>
                <a:ea typeface="Sora"/>
                <a:cs typeface="Sora"/>
                <a:sym typeface="Sora"/>
              </a:defRPr>
            </a:pPr>
            <a:r>
              <a:rPr>
                <a:solidFill>
                  <a:srgbClr val="0563C1"/>
                </a:solidFill>
                <a:uFill>
                  <a:solidFill>
                    <a:srgbClr val="0563C1"/>
                  </a:solidFill>
                </a:uFill>
                <a:hlinkClick r:id="rId2" invalidUrl="" action="" tgtFrame="" tooltip="" history="1" highlightClick="0" endSnd="0"/>
              </a:rPr>
              <a:t>https://platform.openai.com/docs/guides/prompt-engineering/strategy-test-changes-systematically</a:t>
            </a:r>
          </a:p>
          <a:p>
            <a:pPr marL="0" indent="0" defTabSz="914400">
              <a:lnSpc>
                <a:spcPts val="2800"/>
              </a:lnSpc>
              <a:spcBef>
                <a:spcPts val="0"/>
              </a:spcBef>
              <a:buSzTx/>
              <a:buNone/>
              <a:defRPr sz="3000" u="sng">
                <a:solidFill>
                  <a:srgbClr val="1A2D7A"/>
                </a:solidFill>
                <a:latin typeface="Sora"/>
                <a:ea typeface="Sora"/>
                <a:cs typeface="Sora"/>
                <a:sym typeface="Sora"/>
              </a:defRPr>
            </a:pPr>
          </a:p>
          <a:p>
            <a:pPr marL="0" indent="0" defTabSz="457200">
              <a:lnSpc>
                <a:spcPct val="100000"/>
              </a:lnSpc>
              <a:spcBef>
                <a:spcPts val="0"/>
              </a:spcBef>
              <a:buSzTx/>
              <a:buNone/>
              <a:defRPr sz="3000">
                <a:solidFill>
                  <a:schemeClr val="accent1">
                    <a:hueOff val="114395"/>
                    <a:lumOff val="-24975"/>
                  </a:schemeClr>
                </a:solidFill>
                <a:latin typeface="Helvetica"/>
                <a:ea typeface="Helvetica"/>
                <a:cs typeface="Helvetica"/>
                <a:sym typeface="Helvetica"/>
              </a:defRPr>
            </a:pPr>
            <a:r>
              <a:rPr u="sng">
                <a:hlinkClick r:id="rId3" invalidUrl="" action="" tgtFrame="" tooltip="" history="1" highlightClick="0" endSnd="0"/>
              </a:rPr>
              <a:t>https://platform.openai.com/docs/guides/prompt-engineering/six-strategies-for-getting-better-results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hank you"/>
          <p:cNvSpPr txBox="1"/>
          <p:nvPr>
            <p:ph type="title"/>
          </p:nvPr>
        </p:nvSpPr>
        <p:spPr>
          <a:xfrm>
            <a:off x="1206500" y="4847035"/>
            <a:ext cx="21971000" cy="1569471"/>
          </a:xfrm>
          <a:prstGeom prst="rect">
            <a:avLst/>
          </a:prstGeom>
        </p:spPr>
        <p:txBody>
          <a:bodyPr/>
          <a:lstStyle>
            <a:lvl1pPr>
              <a:defRPr spc="-200"/>
            </a:lvl1pPr>
          </a:lstStyle>
          <a:p>
            <a:pPr/>
            <a:r>
              <a:t>                               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kmuEVjOQs4AromlTN9SC-eNm9l7bftiqcdcOSbLEmIw_iSUIKPHUraYvl1pSVm16xLyt15M6EWK07tNl_jTikmRJy2Y2BxkgyMDK97dOpvNw4iQoUNMNKSomdtHevdA-l0Jsbzo0b3evqnxyaTTKAA=s2048.png" descr="kmuEVjOQs4AromlTN9SC-eNm9l7bftiqcdcOSbLEmIw_iSUIKPHUraYvl1pSVm16xLyt15M6EWK07tNl_jTikmRJy2Y2BxkgyMDK97dOpvNw4iQoUNMNKSomdtHevdA-l0Jsbzo0b3evqnxyaTTKAA=s2048.png"/>
          <p:cNvPicPr>
            <a:picLocks noChangeAspect="1"/>
          </p:cNvPicPr>
          <p:nvPr/>
        </p:nvPicPr>
        <p:blipFill>
          <a:blip r:embed="rId2">
            <a:extLst/>
          </a:blip>
          <a:stretch>
            <a:fillRect/>
          </a:stretch>
        </p:blipFill>
        <p:spPr>
          <a:xfrm>
            <a:off x="-324401" y="-176105"/>
            <a:ext cx="24805701" cy="1406821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p:cNvSpPr/>
          <p:nvPr/>
        </p:nvSpPr>
        <p:spPr>
          <a:xfrm>
            <a:off x="0" y="0"/>
            <a:ext cx="24384001" cy="13716001"/>
          </a:xfrm>
          <a:prstGeom prst="rect">
            <a:avLst/>
          </a:prstGeom>
          <a:solidFill>
            <a:srgbClr val="E7EEF9"/>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75" name="Rectangle"/>
          <p:cNvSpPr/>
          <p:nvPr/>
        </p:nvSpPr>
        <p:spPr>
          <a:xfrm>
            <a:off x="0" y="0"/>
            <a:ext cx="24384001" cy="13716001"/>
          </a:xfrm>
          <a:prstGeom prst="rect">
            <a:avLst/>
          </a:prstGeom>
          <a:solidFill>
            <a:srgbClr val="FFFAFA"/>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pic>
        <p:nvPicPr>
          <p:cNvPr id="176" name="preencoded.png" descr="preencoded.png"/>
          <p:cNvPicPr>
            <a:picLocks noChangeAspect="1"/>
          </p:cNvPicPr>
          <p:nvPr/>
        </p:nvPicPr>
        <p:blipFill>
          <a:blip r:embed="rId2">
            <a:extLst/>
          </a:blip>
          <a:stretch>
            <a:fillRect/>
          </a:stretch>
        </p:blipFill>
        <p:spPr>
          <a:xfrm>
            <a:off x="15240000" y="0"/>
            <a:ext cx="9144000" cy="13716001"/>
          </a:xfrm>
          <a:prstGeom prst="rect">
            <a:avLst/>
          </a:prstGeom>
          <a:ln w="12700">
            <a:miter lim="400000"/>
          </a:ln>
        </p:spPr>
      </p:pic>
      <p:sp>
        <p:nvSpPr>
          <p:cNvPr id="177" name="What is ChatGPT?"/>
          <p:cNvSpPr txBox="1"/>
          <p:nvPr/>
        </p:nvSpPr>
        <p:spPr>
          <a:xfrm>
            <a:off x="1465262" y="2029354"/>
            <a:ext cx="7919108" cy="1271253"/>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9000"/>
              </a:lnSpc>
              <a:defRPr b="1" sz="7000">
                <a:solidFill>
                  <a:srgbClr val="1F1E1E"/>
                </a:solidFill>
                <a:latin typeface="Alexandria"/>
                <a:ea typeface="Alexandria"/>
                <a:cs typeface="Alexandria"/>
                <a:sym typeface="Alexandria"/>
              </a:defRPr>
            </a:lvl1pPr>
          </a:lstStyle>
          <a:p>
            <a:pPr/>
            <a:r>
              <a:t>What is ChatGPT?</a:t>
            </a:r>
          </a:p>
        </p:txBody>
      </p:sp>
      <p:sp>
        <p:nvSpPr>
          <p:cNvPr id="178" name="Rounded Rectangle"/>
          <p:cNvSpPr/>
          <p:nvPr/>
        </p:nvSpPr>
        <p:spPr>
          <a:xfrm>
            <a:off x="1389062" y="4029604"/>
            <a:ext cx="833439" cy="833438"/>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79" name="1"/>
          <p:cNvSpPr txBox="1"/>
          <p:nvPr/>
        </p:nvSpPr>
        <p:spPr>
          <a:xfrm>
            <a:off x="1574905" y="4101041"/>
            <a:ext cx="461753" cy="816940"/>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5300"/>
              </a:lnSpc>
              <a:defRPr b="1" sz="4200">
                <a:solidFill>
                  <a:srgbClr val="3B3535"/>
                </a:solidFill>
                <a:latin typeface="Alexandria"/>
                <a:ea typeface="Alexandria"/>
                <a:cs typeface="Alexandria"/>
                <a:sym typeface="Alexandria"/>
              </a:defRPr>
            </a:lvl1pPr>
          </a:lstStyle>
          <a:p>
            <a:pPr/>
            <a:r>
              <a:t>1</a:t>
            </a:r>
          </a:p>
        </p:txBody>
      </p:sp>
      <p:sp>
        <p:nvSpPr>
          <p:cNvPr id="180" name="Developed by OpenAI"/>
          <p:cNvSpPr txBox="1"/>
          <p:nvPr/>
        </p:nvSpPr>
        <p:spPr>
          <a:xfrm>
            <a:off x="2669116" y="4156604"/>
            <a:ext cx="4890469" cy="714748"/>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4500"/>
              </a:lnSpc>
              <a:defRPr b="1" sz="3600">
                <a:solidFill>
                  <a:srgbClr val="3B3535"/>
                </a:solidFill>
                <a:latin typeface="Alexandria"/>
                <a:ea typeface="Alexandria"/>
                <a:cs typeface="Alexandria"/>
                <a:sym typeface="Alexandria"/>
              </a:defRPr>
            </a:lvl1pPr>
          </a:lstStyle>
          <a:p>
            <a:pPr/>
            <a:r>
              <a:t>Developed by OpenAI</a:t>
            </a:r>
          </a:p>
        </p:txBody>
      </p:sp>
      <p:sp>
        <p:nvSpPr>
          <p:cNvPr id="181" name="ChatGPT is an AI-powered conversational model designed to generate human-like text responses."/>
          <p:cNvSpPr txBox="1"/>
          <p:nvPr/>
        </p:nvSpPr>
        <p:spPr>
          <a:xfrm>
            <a:off x="2669116" y="4958291"/>
            <a:ext cx="11105622" cy="1300982"/>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4600"/>
              </a:lnSpc>
              <a:defRPr sz="2800">
                <a:solidFill>
                  <a:srgbClr val="3B3535"/>
                </a:solidFill>
                <a:latin typeface="Sora"/>
                <a:ea typeface="Sora"/>
                <a:cs typeface="Sora"/>
                <a:sym typeface="Sora"/>
              </a:defRPr>
            </a:lvl1pPr>
          </a:lstStyle>
          <a:p>
            <a:pPr/>
            <a:r>
              <a:t>ChatGPT is an AI-powered conversational model designed to generate human-like text responses.</a:t>
            </a:r>
          </a:p>
        </p:txBody>
      </p:sp>
      <p:sp>
        <p:nvSpPr>
          <p:cNvPr id="182" name="Rounded Rectangle"/>
          <p:cNvSpPr/>
          <p:nvPr/>
        </p:nvSpPr>
        <p:spPr>
          <a:xfrm>
            <a:off x="1389062" y="6802437"/>
            <a:ext cx="833439" cy="833438"/>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83" name="2"/>
          <p:cNvSpPr txBox="1"/>
          <p:nvPr/>
        </p:nvSpPr>
        <p:spPr>
          <a:xfrm>
            <a:off x="1574905" y="6871229"/>
            <a:ext cx="461753" cy="816939"/>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5300"/>
              </a:lnSpc>
              <a:defRPr b="1" sz="4200">
                <a:solidFill>
                  <a:srgbClr val="3B3535"/>
                </a:solidFill>
                <a:latin typeface="Alexandria"/>
                <a:ea typeface="Alexandria"/>
                <a:cs typeface="Alexandria"/>
                <a:sym typeface="Alexandria"/>
              </a:defRPr>
            </a:lvl1pPr>
          </a:lstStyle>
          <a:p>
            <a:pPr/>
            <a:r>
              <a:t>2</a:t>
            </a:r>
          </a:p>
        </p:txBody>
      </p:sp>
      <p:sp>
        <p:nvSpPr>
          <p:cNvPr id="184" name="Advanced Natural Language Processing"/>
          <p:cNvSpPr txBox="1"/>
          <p:nvPr/>
        </p:nvSpPr>
        <p:spPr>
          <a:xfrm>
            <a:off x="2669116" y="6929437"/>
            <a:ext cx="8930483" cy="714748"/>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4500"/>
              </a:lnSpc>
              <a:defRPr b="1" sz="3600">
                <a:solidFill>
                  <a:srgbClr val="3B3535"/>
                </a:solidFill>
                <a:latin typeface="Alexandria"/>
                <a:ea typeface="Alexandria"/>
                <a:cs typeface="Alexandria"/>
                <a:sym typeface="Alexandria"/>
              </a:defRPr>
            </a:lvl1pPr>
          </a:lstStyle>
          <a:p>
            <a:pPr/>
            <a:r>
              <a:t>Advanced Natural Language Processing</a:t>
            </a:r>
          </a:p>
        </p:txBody>
      </p:sp>
      <p:sp>
        <p:nvSpPr>
          <p:cNvPr id="185" name="It utilizes advanced natural language processing techniques to understand and respond to user queries."/>
          <p:cNvSpPr txBox="1"/>
          <p:nvPr/>
        </p:nvSpPr>
        <p:spPr>
          <a:xfrm>
            <a:off x="2669116" y="7731125"/>
            <a:ext cx="11105622" cy="1300982"/>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4600"/>
              </a:lnSpc>
              <a:defRPr sz="2800">
                <a:solidFill>
                  <a:srgbClr val="3B3535"/>
                </a:solidFill>
                <a:latin typeface="Sora"/>
                <a:ea typeface="Sora"/>
                <a:cs typeface="Sora"/>
                <a:sym typeface="Sora"/>
              </a:defRPr>
            </a:lvl1pPr>
          </a:lstStyle>
          <a:p>
            <a:pPr/>
            <a:r>
              <a:t>It utilizes advanced natural language processing techniques to understand and respond to user queries.</a:t>
            </a:r>
          </a:p>
        </p:txBody>
      </p:sp>
      <p:sp>
        <p:nvSpPr>
          <p:cNvPr id="186" name="Rounded Rectangle"/>
          <p:cNvSpPr/>
          <p:nvPr/>
        </p:nvSpPr>
        <p:spPr>
          <a:xfrm>
            <a:off x="1389062" y="9575270"/>
            <a:ext cx="833439" cy="833439"/>
          </a:xfrm>
          <a:prstGeom prst="roundRect">
            <a:avLst>
              <a:gd name="adj" fmla="val 20000"/>
            </a:avLst>
          </a:prstGeom>
          <a:solidFill>
            <a:srgbClr val="D5DCF6"/>
          </a:solidFill>
          <a:ln w="12700">
            <a:solidFill>
              <a:srgbClr val="BBC2DC"/>
            </a:solidFill>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87" name="3"/>
          <p:cNvSpPr txBox="1"/>
          <p:nvPr/>
        </p:nvSpPr>
        <p:spPr>
          <a:xfrm>
            <a:off x="1573582" y="9644062"/>
            <a:ext cx="461753" cy="816939"/>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defTabSz="1524000">
              <a:lnSpc>
                <a:spcPts val="5300"/>
              </a:lnSpc>
              <a:defRPr b="1" sz="4200">
                <a:solidFill>
                  <a:srgbClr val="3B3535"/>
                </a:solidFill>
                <a:latin typeface="Alexandria"/>
                <a:ea typeface="Alexandria"/>
                <a:cs typeface="Alexandria"/>
                <a:sym typeface="Alexandria"/>
              </a:defRPr>
            </a:lvl1pPr>
          </a:lstStyle>
          <a:p>
            <a:pPr/>
            <a:r>
              <a:t>3</a:t>
            </a:r>
          </a:p>
        </p:txBody>
      </p:sp>
      <p:sp>
        <p:nvSpPr>
          <p:cNvPr id="188" name="Engaging Conversations"/>
          <p:cNvSpPr txBox="1"/>
          <p:nvPr/>
        </p:nvSpPr>
        <p:spPr>
          <a:xfrm>
            <a:off x="2669116" y="9702270"/>
            <a:ext cx="5550596" cy="714748"/>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4500"/>
              </a:lnSpc>
              <a:defRPr b="1" sz="3600">
                <a:solidFill>
                  <a:srgbClr val="3B3535"/>
                </a:solidFill>
                <a:latin typeface="Alexandria"/>
                <a:ea typeface="Alexandria"/>
                <a:cs typeface="Alexandria"/>
                <a:sym typeface="Alexandria"/>
              </a:defRPr>
            </a:lvl1pPr>
          </a:lstStyle>
          <a:p>
            <a:pPr/>
            <a:r>
              <a:t>Engaging Conversations</a:t>
            </a:r>
          </a:p>
        </p:txBody>
      </p:sp>
      <p:sp>
        <p:nvSpPr>
          <p:cNvPr id="189" name="ChatGPT has gained popularity for its ability to simulate engaging conversations across various platforms."/>
          <p:cNvSpPr txBox="1"/>
          <p:nvPr/>
        </p:nvSpPr>
        <p:spPr>
          <a:xfrm>
            <a:off x="2669116" y="10503958"/>
            <a:ext cx="11105622" cy="1300982"/>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spAutoFit/>
          </a:bodyPr>
          <a:lstStyle>
            <a:lvl1pPr algn="l" defTabSz="1524000">
              <a:lnSpc>
                <a:spcPts val="4600"/>
              </a:lnSpc>
              <a:defRPr sz="2800">
                <a:solidFill>
                  <a:srgbClr val="3B3535"/>
                </a:solidFill>
                <a:latin typeface="Sora"/>
                <a:ea typeface="Sora"/>
                <a:cs typeface="Sora"/>
                <a:sym typeface="Sora"/>
              </a:defRPr>
            </a:lvl1pPr>
          </a:lstStyle>
          <a:p>
            <a:pPr/>
            <a:r>
              <a:t>ChatGPT has gained popularity for its ability to simulate engaging conversations across various platforms.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ctangle"/>
          <p:cNvSpPr/>
          <p:nvPr/>
        </p:nvSpPr>
        <p:spPr>
          <a:xfrm>
            <a:off x="0" y="0"/>
            <a:ext cx="24384001" cy="13716001"/>
          </a:xfrm>
          <a:prstGeom prst="rect">
            <a:avLst/>
          </a:prstGeom>
          <a:solidFill>
            <a:srgbClr val="E7EEF9"/>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92" name="Rectangle"/>
          <p:cNvSpPr/>
          <p:nvPr/>
        </p:nvSpPr>
        <p:spPr>
          <a:xfrm>
            <a:off x="0" y="0"/>
            <a:ext cx="24384001" cy="13716001"/>
          </a:xfrm>
          <a:prstGeom prst="rect">
            <a:avLst/>
          </a:prstGeom>
          <a:solidFill>
            <a:srgbClr val="FFFAFA"/>
          </a:solidFill>
          <a:ln w="12700">
            <a:miter lim="400000"/>
          </a:ln>
        </p:spPr>
        <p:txBody>
          <a:bodyPr lIns="76200" tIns="76200" rIns="76200" bIns="76200"/>
          <a:lstStyle/>
          <a:p>
            <a:pPr algn="l" defTabSz="1524000">
              <a:defRPr sz="3000">
                <a:solidFill>
                  <a:srgbClr val="000000"/>
                </a:solidFill>
                <a:latin typeface="Calibri"/>
                <a:ea typeface="Calibri"/>
                <a:cs typeface="Calibri"/>
                <a:sym typeface="Calibri"/>
              </a:defRPr>
            </a:pPr>
          </a:p>
        </p:txBody>
      </p:sp>
      <p:sp>
        <p:nvSpPr>
          <p:cNvPr id="193" name="Tailoring Responses to Your Needs"/>
          <p:cNvSpPr txBox="1"/>
          <p:nvPr/>
        </p:nvSpPr>
        <p:spPr>
          <a:xfrm>
            <a:off x="3010430" y="4503208"/>
            <a:ext cx="15035449" cy="1271254"/>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algn="l" defTabSz="1524000">
              <a:lnSpc>
                <a:spcPts val="9000"/>
              </a:lnSpc>
              <a:defRPr b="1" sz="7000">
                <a:solidFill>
                  <a:srgbClr val="1F1E1E"/>
                </a:solidFill>
                <a:latin typeface="Alexandria"/>
                <a:ea typeface="Alexandria"/>
                <a:cs typeface="Alexandria"/>
                <a:sym typeface="Alexandria"/>
              </a:defRPr>
            </a:lvl1pPr>
          </a:lstStyle>
          <a:p>
            <a:pPr/>
            <a:r>
              <a:t>Tailoring Responses to Your Needs</a:t>
            </a:r>
          </a:p>
        </p:txBody>
      </p:sp>
      <p:sp>
        <p:nvSpPr>
          <p:cNvPr id="194" name="ChatGPT enables the customization of responses to meet specific requirements."/>
          <p:cNvSpPr txBox="1"/>
          <p:nvPr/>
        </p:nvSpPr>
        <p:spPr>
          <a:xfrm>
            <a:off x="3603096" y="6400270"/>
            <a:ext cx="14344773" cy="708316"/>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marL="564776" indent="-564776" algn="l" defTabSz="1524000">
              <a:lnSpc>
                <a:spcPts val="4600"/>
              </a:lnSpc>
              <a:buSzPct val="100000"/>
              <a:buChar char="•"/>
              <a:defRPr b="1" sz="2800">
                <a:solidFill>
                  <a:srgbClr val="3B3535"/>
                </a:solidFill>
                <a:latin typeface="Sora"/>
                <a:ea typeface="Sora"/>
                <a:cs typeface="Sora"/>
                <a:sym typeface="Sora"/>
              </a:defRPr>
            </a:lvl1pPr>
          </a:lstStyle>
          <a:p>
            <a:pPr/>
            <a:r>
              <a:t>ChatGPT enables the customization of responses to meet specific requirements.</a:t>
            </a:r>
          </a:p>
        </p:txBody>
      </p:sp>
      <p:sp>
        <p:nvSpPr>
          <p:cNvPr id="195" name="It allows users to adjust tone, style, and content to match their preferences."/>
          <p:cNvSpPr txBox="1"/>
          <p:nvPr/>
        </p:nvSpPr>
        <p:spPr>
          <a:xfrm>
            <a:off x="3603096" y="7141104"/>
            <a:ext cx="13494841" cy="708315"/>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marL="564776" indent="-564776" algn="l" defTabSz="1524000">
              <a:lnSpc>
                <a:spcPts val="4600"/>
              </a:lnSpc>
              <a:buSzPct val="100000"/>
              <a:buChar char="•"/>
              <a:defRPr b="1" sz="2800">
                <a:solidFill>
                  <a:srgbClr val="3B3535"/>
                </a:solidFill>
                <a:latin typeface="Sora"/>
                <a:ea typeface="Sora"/>
                <a:cs typeface="Sora"/>
                <a:sym typeface="Sora"/>
              </a:defRPr>
            </a:lvl1pPr>
          </a:lstStyle>
          <a:p>
            <a:pPr/>
            <a:r>
              <a:t>It allows users to adjust tone, style, and content to match their preferences.</a:t>
            </a:r>
          </a:p>
        </p:txBody>
      </p:sp>
      <p:sp>
        <p:nvSpPr>
          <p:cNvPr id="196" name="Responses can be customised for different contexts and audiences."/>
          <p:cNvSpPr txBox="1"/>
          <p:nvPr/>
        </p:nvSpPr>
        <p:spPr>
          <a:xfrm>
            <a:off x="3603096" y="7881937"/>
            <a:ext cx="12250414" cy="708315"/>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marL="564776" indent="-564776" algn="l" defTabSz="1524000">
              <a:lnSpc>
                <a:spcPts val="4600"/>
              </a:lnSpc>
              <a:buSzPct val="100000"/>
              <a:buChar char="•"/>
              <a:defRPr b="1" sz="2800">
                <a:solidFill>
                  <a:srgbClr val="3B3535"/>
                </a:solidFill>
                <a:latin typeface="Sora"/>
                <a:ea typeface="Sora"/>
                <a:cs typeface="Sora"/>
                <a:sym typeface="Sora"/>
              </a:defRPr>
            </a:lvl1pPr>
          </a:lstStyle>
          <a:p>
            <a:pPr/>
            <a:r>
              <a:t>Responses can be customised for different contexts and audiences.</a:t>
            </a:r>
          </a:p>
        </p:txBody>
      </p:sp>
      <p:sp>
        <p:nvSpPr>
          <p:cNvPr id="197" name="This customisation enhances user engagement and satisfaction."/>
          <p:cNvSpPr txBox="1"/>
          <p:nvPr/>
        </p:nvSpPr>
        <p:spPr>
          <a:xfrm>
            <a:off x="3603096" y="8620125"/>
            <a:ext cx="11657458" cy="708315"/>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spAutoFit/>
          </a:bodyPr>
          <a:lstStyle>
            <a:lvl1pPr marL="564776" indent="-564776" algn="l" defTabSz="1524000">
              <a:lnSpc>
                <a:spcPts val="4600"/>
              </a:lnSpc>
              <a:buSzPct val="100000"/>
              <a:buChar char="•"/>
              <a:defRPr b="1" sz="2800">
                <a:solidFill>
                  <a:srgbClr val="3B3535"/>
                </a:solidFill>
                <a:latin typeface="Sora"/>
                <a:ea typeface="Sora"/>
                <a:cs typeface="Sora"/>
                <a:sym typeface="Sora"/>
              </a:defRPr>
            </a:lvl1pPr>
          </a:lstStyle>
          <a:p>
            <a:pPr/>
            <a:r>
              <a:t>This customisation enhances user engagement and satisfaction.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_wacZYQ6o-J0YQ6gRiGpXQyPLUFTZOiMsSSGnvqHy4p1D5eIZdvrLr4ETZ7DUJGua4r3PuxA0HFgnsk5NZl7MkWvFwLkfE9nJtSj24rNGOyjdhxw0NrsK8nt5UWN81-Ep7VUcobjksD-bZpLjDEAcw=s2048.png" descr="_wacZYQ6o-J0YQ6gRiGpXQyPLUFTZOiMsSSGnvqHy4p1D5eIZdvrLr4ETZ7DUJGua4r3PuxA0HFgnsk5NZl7MkWvFwLkfE9nJtSj24rNGOyjdhxw0NrsK8nt5UWN81-Ep7VUcobjksD-bZpLjDEAcw=s2048.png"/>
          <p:cNvPicPr>
            <a:picLocks noChangeAspect="1"/>
          </p:cNvPicPr>
          <p:nvPr/>
        </p:nvPicPr>
        <p:blipFill>
          <a:blip r:embed="rId2">
            <a:extLst/>
          </a:blip>
          <a:stretch>
            <a:fillRect/>
          </a:stretch>
        </p:blipFill>
        <p:spPr>
          <a:xfrm>
            <a:off x="-23671" y="-50450"/>
            <a:ext cx="24670757" cy="139916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Google Shape;69;p16" descr="Google Shape;69;p16"/>
          <p:cNvPicPr>
            <a:picLocks noChangeAspect="1"/>
          </p:cNvPicPr>
          <p:nvPr/>
        </p:nvPicPr>
        <p:blipFill>
          <a:blip r:embed="rId2">
            <a:extLst/>
          </a:blip>
          <a:stretch>
            <a:fillRect/>
          </a:stretch>
        </p:blipFill>
        <p:spPr>
          <a:xfrm>
            <a:off x="-1" y="-1"/>
            <a:ext cx="24384000" cy="1382902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ix Strategies for Better Results with Prompt Engineering."/>
          <p:cNvSpPr txBox="1"/>
          <p:nvPr>
            <p:ph type="title"/>
          </p:nvPr>
        </p:nvSpPr>
        <p:spPr>
          <a:xfrm>
            <a:off x="1206495" y="2574991"/>
            <a:ext cx="21971006" cy="4648202"/>
          </a:xfrm>
          <a:prstGeom prst="rect">
            <a:avLst/>
          </a:prstGeom>
        </p:spPr>
        <p:txBody>
          <a:bodyPr lIns="50800" tIns="50800" rIns="50800" bIns="50800"/>
          <a:lstStyle>
            <a:lvl1pPr defTabSz="2145791">
              <a:defRPr sz="12144"/>
            </a:lvl1pPr>
          </a:lstStyle>
          <a:p>
            <a:pPr/>
            <a:r>
              <a:t>Six Strategies for Better Results with Prompt Engineering.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Introduction"/>
          <p:cNvSpPr txBox="1"/>
          <p:nvPr>
            <p:ph type="title"/>
          </p:nvPr>
        </p:nvSpPr>
        <p:spPr>
          <a:prstGeom prst="rect">
            <a:avLst/>
          </a:prstGeom>
        </p:spPr>
        <p:txBody>
          <a:bodyPr/>
          <a:lstStyle>
            <a:lvl1pPr>
              <a:defRPr spc="-200"/>
            </a:lvl1pPr>
          </a:lstStyle>
          <a:p>
            <a:pPr/>
            <a:r>
              <a:t>Introduction</a:t>
            </a:r>
          </a:p>
        </p:txBody>
      </p:sp>
      <p:sp>
        <p:nvSpPr>
          <p:cNvPr id="206" name="Definition: Prompt engineering involves crafting specific instructions or queries to guide AI models in generating desired outputs.…"/>
          <p:cNvSpPr txBox="1"/>
          <p:nvPr>
            <p:ph type="body" idx="1"/>
          </p:nvPr>
        </p:nvSpPr>
        <p:spPr>
          <a:xfrm>
            <a:off x="1206500" y="4248503"/>
            <a:ext cx="21971000" cy="8256014"/>
          </a:xfrm>
          <a:prstGeom prst="rect">
            <a:avLst/>
          </a:prstGeom>
        </p:spPr>
        <p:txBody>
          <a:bodyPr lIns="50800" tIns="50800" rIns="50800" bIns="50800"/>
          <a:lstStyle/>
          <a:p>
            <a:pPr defTabSz="288036">
              <a:defRPr sz="3100">
                <a:solidFill>
                  <a:srgbClr val="0D0D0D"/>
                </a:solidFill>
                <a:latin typeface="Helvetica"/>
                <a:ea typeface="Helvetica"/>
                <a:cs typeface="Helvetica"/>
                <a:sym typeface="Helvetica"/>
              </a:defRPr>
            </a:pPr>
            <a:r>
              <a:t>Definition:</a:t>
            </a:r>
            <a:r>
              <a:rPr b="0"/>
              <a:t> Prompt engineering involves crafting specific instructions or queries to guide AI models in generating desired outputs.</a:t>
            </a:r>
            <a:endParaRPr b="0"/>
          </a:p>
          <a:p>
            <a:pPr defTabSz="288036">
              <a:defRPr b="0" sz="3100">
                <a:solidFill>
                  <a:srgbClr val="0D0D0D"/>
                </a:solidFill>
                <a:latin typeface="Helvetica"/>
                <a:ea typeface="Helvetica"/>
                <a:cs typeface="Helvetica"/>
                <a:sym typeface="Helvetica"/>
              </a:defRPr>
            </a:pPr>
          </a:p>
          <a:p>
            <a:pPr defTabSz="288036">
              <a:defRPr sz="3100">
                <a:solidFill>
                  <a:srgbClr val="0D0D0D"/>
                </a:solidFill>
                <a:latin typeface="Helvetica"/>
                <a:ea typeface="Helvetica"/>
                <a:cs typeface="Helvetica"/>
                <a:sym typeface="Helvetica"/>
              </a:defRPr>
            </a:pPr>
            <a:r>
              <a:t>Purpose:</a:t>
            </a:r>
            <a:r>
              <a:rPr b="0"/>
              <a:t> The primary goal of prompt engineering is to optimize the performance of AI models by providing them with clear, tailored instructions.</a:t>
            </a:r>
            <a:endParaRPr b="0"/>
          </a:p>
          <a:p>
            <a:pPr defTabSz="288036">
              <a:defRPr b="0" sz="3100">
                <a:solidFill>
                  <a:srgbClr val="0D0D0D"/>
                </a:solidFill>
                <a:latin typeface="Helvetica"/>
                <a:ea typeface="Helvetica"/>
                <a:cs typeface="Helvetica"/>
                <a:sym typeface="Helvetica"/>
              </a:defRPr>
            </a:pPr>
          </a:p>
          <a:p>
            <a:pPr defTabSz="288036">
              <a:defRPr sz="3100">
                <a:solidFill>
                  <a:srgbClr val="0D0D0D"/>
                </a:solidFill>
                <a:latin typeface="Helvetica"/>
                <a:ea typeface="Helvetica"/>
                <a:cs typeface="Helvetica"/>
                <a:sym typeface="Helvetica"/>
              </a:defRPr>
            </a:pPr>
            <a:r>
              <a:t>Importance:</a:t>
            </a:r>
            <a:r>
              <a:rPr b="0"/>
              <a:t> Effective prompt design is crucial for ensuring that AI models produce accurate, relevant, and contextually appropriate responses.</a:t>
            </a:r>
            <a:endParaRPr b="0"/>
          </a:p>
          <a:p>
            <a:pPr defTabSz="288036">
              <a:defRPr b="0" sz="3100">
                <a:solidFill>
                  <a:srgbClr val="0D0D0D"/>
                </a:solidFill>
                <a:latin typeface="Helvetica"/>
                <a:ea typeface="Helvetica"/>
                <a:cs typeface="Helvetica"/>
                <a:sym typeface="Helvetica"/>
              </a:defRPr>
            </a:pPr>
          </a:p>
          <a:p>
            <a:pPr defTabSz="288036">
              <a:defRPr sz="3100">
                <a:solidFill>
                  <a:srgbClr val="0D0D0D"/>
                </a:solidFill>
                <a:latin typeface="Helvetica"/>
                <a:ea typeface="Helvetica"/>
                <a:cs typeface="Helvetica"/>
                <a:sym typeface="Helvetica"/>
              </a:defRPr>
            </a:pPr>
            <a:r>
              <a:t>Overview:</a:t>
            </a:r>
            <a:r>
              <a:rPr b="0"/>
              <a:t> In this presentation, we will explore six strategies for enhancing the effectiveness of prompt engineering to optimize AI model outputs. These strategies will provide valuable insights into crafting prompts that yield superior performance and accuracy.</a:t>
            </a:r>
            <a:endParaRPr b="0"/>
          </a:p>
          <a:p>
            <a:pPr defTabSz="288036">
              <a:defRPr b="0" sz="3100">
                <a:solidFill>
                  <a:srgbClr val="0D0D0D"/>
                </a:solidFill>
                <a:latin typeface="Helvetica"/>
                <a:ea typeface="Helvetica"/>
                <a:cs typeface="Helvetica"/>
                <a:sym typeface="Helvetica"/>
              </a:defRPr>
            </a:pPr>
          </a:p>
          <a:p>
            <a:pPr marL="288036" indent="-200025" defTabSz="288036">
              <a:buClr>
                <a:srgbClr val="0D0D0D"/>
              </a:buClr>
              <a:buSzPct val="123000"/>
              <a:buFont typeface="Times Roman"/>
              <a:buChar char="•"/>
              <a:defRPr sz="3100">
                <a:solidFill>
                  <a:srgbClr val="0D0D0D"/>
                </a:solidFill>
                <a:latin typeface="Helvetica"/>
                <a:ea typeface="Helvetica"/>
                <a:cs typeface="Helvetica"/>
                <a:sym typeface="Helvetica"/>
              </a:defRPr>
            </a:pPr>
            <a:r>
              <a:t>Key Concepts:</a:t>
            </a:r>
            <a:endParaRPr b="0"/>
          </a:p>
          <a:p>
            <a:pPr marL="288036" indent="-200025" defTabSz="288036">
              <a:buClr>
                <a:srgbClr val="0D0D0D"/>
              </a:buClr>
              <a:buSzPct val="123000"/>
              <a:buFont typeface="Times Roman"/>
              <a:buChar char="•"/>
              <a:defRPr b="0" sz="3100">
                <a:solidFill>
                  <a:srgbClr val="0D0D0D"/>
                </a:solidFill>
                <a:latin typeface="Helvetica"/>
                <a:ea typeface="Helvetica"/>
                <a:cs typeface="Helvetica"/>
                <a:sym typeface="Helvetica"/>
              </a:defRPr>
            </a:pPr>
            <a:r>
              <a:t>Specificity: Crafting prompts that are clear, concise, and tailored to the task at hand.</a:t>
            </a:r>
          </a:p>
          <a:p>
            <a:pPr marL="288036" indent="-200025" defTabSz="288036">
              <a:buClr>
                <a:srgbClr val="0D0D0D"/>
              </a:buClr>
              <a:buSzPct val="123000"/>
              <a:buFont typeface="Times Roman"/>
              <a:buChar char="•"/>
              <a:defRPr b="0" sz="3100">
                <a:solidFill>
                  <a:srgbClr val="0D0D0D"/>
                </a:solidFill>
                <a:latin typeface="Helvetica"/>
                <a:ea typeface="Helvetica"/>
                <a:cs typeface="Helvetica"/>
                <a:sym typeface="Helvetica"/>
              </a:defRPr>
            </a:pPr>
            <a:r>
              <a:t>Context: Incorporating relevant context or constraints into prompts to guide model behavior.</a:t>
            </a:r>
          </a:p>
          <a:p>
            <a:pPr marL="288036" indent="-200025" defTabSz="288036">
              <a:buClr>
                <a:srgbClr val="0D0D0D"/>
              </a:buClr>
              <a:buSzPct val="123000"/>
              <a:buFont typeface="Times Roman"/>
              <a:buChar char="•"/>
              <a:defRPr b="0" sz="3100">
                <a:solidFill>
                  <a:srgbClr val="0D0D0D"/>
                </a:solidFill>
                <a:latin typeface="Helvetica"/>
                <a:ea typeface="Helvetica"/>
                <a:cs typeface="Helvetica"/>
                <a:sym typeface="Helvetica"/>
              </a:defRPr>
            </a:pPr>
            <a:r>
              <a:t>Experimentation: Iteratively refining prompts based on model outputs and performance to achieve better results.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lear Instructions"/>
          <p:cNvSpPr txBox="1"/>
          <p:nvPr>
            <p:ph type="title"/>
          </p:nvPr>
        </p:nvSpPr>
        <p:spPr>
          <a:prstGeom prst="rect">
            <a:avLst/>
          </a:prstGeom>
        </p:spPr>
        <p:txBody>
          <a:bodyPr/>
          <a:lstStyle>
            <a:lvl1pPr>
              <a:defRPr spc="-200"/>
            </a:lvl1pPr>
          </a:lstStyle>
          <a:p>
            <a:pPr/>
            <a:r>
              <a:t>Clear Instructions</a:t>
            </a:r>
          </a:p>
        </p:txBody>
      </p:sp>
      <p:sp>
        <p:nvSpPr>
          <p:cNvPr id="209" name="Write Clear Instructions: Provide specific, clear instructions defining the desired output length, complexity, and format to enhance model accuracy.…"/>
          <p:cNvSpPr txBox="1"/>
          <p:nvPr>
            <p:ph type="body" idx="1"/>
          </p:nvPr>
        </p:nvSpPr>
        <p:spPr>
          <a:xfrm>
            <a:off x="1206500" y="4248503"/>
            <a:ext cx="21971000" cy="8256014"/>
          </a:xfrm>
          <a:prstGeom prst="rect">
            <a:avLst/>
          </a:prstGeom>
        </p:spPr>
        <p:txBody>
          <a:bodyPr lIns="50800" tIns="50800" rIns="50800" bIns="50800"/>
          <a:lstStyle/>
          <a:p>
            <a:pPr defTabSz="457200">
              <a:defRPr sz="5000">
                <a:solidFill>
                  <a:srgbClr val="13343B"/>
                </a:solidFill>
                <a:latin typeface="Helvetica"/>
                <a:ea typeface="Helvetica"/>
                <a:cs typeface="Helvetica"/>
                <a:sym typeface="Helvetica"/>
              </a:defRPr>
            </a:pPr>
            <a:r>
              <a:t>Write Clear Instructions</a:t>
            </a:r>
            <a:r>
              <a:rPr b="0"/>
              <a:t>: Provide specific, clear instructions defining the desired output length, complexity, and format to enhance model accuracy.</a:t>
            </a:r>
            <a:endParaRPr b="0"/>
          </a:p>
          <a:p>
            <a:pPr defTabSz="457200">
              <a:defRPr b="0" sz="5000">
                <a:solidFill>
                  <a:srgbClr val="13343B"/>
                </a:solidFill>
                <a:latin typeface="Helvetica"/>
                <a:ea typeface="Helvetica"/>
                <a:cs typeface="Helvetica"/>
                <a:sym typeface="Helvetica"/>
              </a:defRPr>
            </a:pPr>
          </a:p>
          <a:p>
            <a:pPr marL="609600" indent="-609600" defTabSz="457200">
              <a:spcBef>
                <a:spcPts val="800"/>
              </a:spcBef>
              <a:defRPr sz="5000">
                <a:solidFill>
                  <a:srgbClr val="13343B"/>
                </a:solidFill>
                <a:latin typeface="Helvetica"/>
                <a:ea typeface="Helvetica"/>
                <a:cs typeface="Helvetica"/>
                <a:sym typeface="Helvetica"/>
              </a:defRPr>
            </a:pPr>
            <a:r>
              <a:t>Prompt</a:t>
            </a:r>
            <a:r>
              <a:rPr b="0"/>
              <a:t>: "Write a 200-word summary of the impact of climate change on polar bear populations. Include details on habitat loss and food scarcity."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