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16"/>
  </p:notesMasterIdLst>
  <p:handoutMasterIdLst>
    <p:handoutMasterId r:id="rId17"/>
  </p:handoutMasterIdLst>
  <p:sldIdLst>
    <p:sldId id="256" r:id="rId6"/>
    <p:sldId id="271" r:id="rId7"/>
    <p:sldId id="280" r:id="rId8"/>
    <p:sldId id="275" r:id="rId9"/>
    <p:sldId id="272" r:id="rId10"/>
    <p:sldId id="273" r:id="rId11"/>
    <p:sldId id="274" r:id="rId12"/>
    <p:sldId id="276" r:id="rId13"/>
    <p:sldId id="277" r:id="rId14"/>
    <p:sldId id="269" r:id="rId15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8E320836-7106-4D2C-8C9A-5A314C249341}">
          <p14:sldIdLst>
            <p14:sldId id="256"/>
            <p14:sldId id="271"/>
            <p14:sldId id="275"/>
            <p14:sldId id="272"/>
            <p14:sldId id="273"/>
            <p14:sldId id="274"/>
            <p14:sldId id="278"/>
            <p14:sldId id="276"/>
            <p14:sldId id="277"/>
            <p14:sldId id="26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35" autoAdjust="0"/>
    <p:restoredTop sz="92819" autoAdjust="0"/>
  </p:normalViewPr>
  <p:slideViewPr>
    <p:cSldViewPr snapToGrid="0">
      <p:cViewPr varScale="1">
        <p:scale>
          <a:sx n="111" d="100"/>
          <a:sy n="111" d="100"/>
        </p:scale>
        <p:origin x="-614" y="-72"/>
      </p:cViewPr>
      <p:guideLst>
        <p:guide orient="horz" pos="2532"/>
        <p:guide orient="horz" pos="2748"/>
        <p:guide orient="horz" pos="3888"/>
        <p:guide orient="horz" pos="276"/>
        <p:guide orient="horz" pos="1956"/>
        <p:guide orient="horz" pos="3036"/>
        <p:guide orient="horz" pos="1644"/>
        <p:guide orient="horz" pos="1860"/>
        <p:guide pos="5760"/>
        <p:guide pos="6144"/>
        <p:guide pos="2736"/>
        <p:guide pos="5688"/>
        <p:guide pos="2880"/>
        <p:guide pos="5448"/>
        <p:guide pos="480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864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5457" y="2350294"/>
            <a:ext cx="5556738" cy="221456"/>
          </a:xfrm>
        </p:spPr>
        <p:txBody>
          <a:bodyPr/>
          <a:lstStyle/>
          <a:p>
            <a:pPr algn="ctr"/>
            <a:r>
              <a:rPr lang="en-US" sz="1800" dirty="0"/>
              <a:t>Project Gladiator </a:t>
            </a:r>
            <a:br>
              <a:rPr lang="en-US" sz="1800" dirty="0"/>
            </a:br>
            <a:r>
              <a:rPr lang="en-US" sz="1800" dirty="0"/>
              <a:t>Group-8 Set-4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457" y="1477465"/>
            <a:ext cx="5561624" cy="553998"/>
          </a:xfrm>
        </p:spPr>
        <p:txBody>
          <a:bodyPr/>
          <a:lstStyle/>
          <a:p>
            <a:pPr algn="ctr">
              <a:defRPr/>
            </a:pPr>
            <a:r>
              <a:rPr lang="en-US" sz="3600" b="1" dirty="0">
                <a:solidFill>
                  <a:srgbClr val="000000"/>
                </a:solidFill>
              </a:rPr>
              <a:t>Make My Trip 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E21957E-A19E-43F0-9146-53E08A09F893}"/>
              </a:ext>
            </a:extLst>
          </p:cNvPr>
          <p:cNvSpPr txBox="1"/>
          <p:nvPr/>
        </p:nvSpPr>
        <p:spPr>
          <a:xfrm>
            <a:off x="1419367" y="3582538"/>
            <a:ext cx="2074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Manumitha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Kamarapu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(TL)</a:t>
            </a:r>
          </a:p>
          <a:p>
            <a:pPr algn="just"/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Prathamesh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Baxi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algn="just"/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Sadhvika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K V L </a:t>
            </a:r>
          </a:p>
          <a:p>
            <a:pPr algn="just"/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Shivam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Lahoti</a:t>
            </a:r>
          </a:p>
          <a:p>
            <a:pPr algn="just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Vineet Abraham</a:t>
            </a:r>
          </a:p>
          <a:p>
            <a:endParaRPr lang="en-IN" baseline="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775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4964396-3961-4DE3-820B-BFAB6BF56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52" y="859965"/>
            <a:ext cx="8615227" cy="1741563"/>
          </a:xfrm>
        </p:spPr>
        <p:txBody>
          <a:bodyPr/>
          <a:lstStyle/>
          <a:p>
            <a:r>
              <a:rPr lang="en-SG" sz="1200" dirty="0"/>
              <a:t>To confirm functionality of the given business requirements, i.e.</a:t>
            </a:r>
          </a:p>
          <a:p>
            <a:pPr marL="1397478" lvl="8" indent="-228600">
              <a:spcBef>
                <a:spcPts val="100"/>
              </a:spcBef>
              <a:buClrTx/>
              <a:buFont typeface="+mj-lt"/>
              <a:buAutoNum type="arabicPeriod"/>
            </a:pPr>
            <a:r>
              <a:rPr lang="en-SG" dirty="0">
                <a:solidFill>
                  <a:srgbClr val="000000"/>
                </a:solidFill>
                <a:latin typeface="Calibri Light"/>
                <a:cs typeface="Calibri Light"/>
              </a:rPr>
              <a:t>Login.</a:t>
            </a:r>
          </a:p>
          <a:p>
            <a:pPr marL="1397478" lvl="8" indent="-228600">
              <a:spcBef>
                <a:spcPts val="100"/>
              </a:spcBef>
              <a:buClrTx/>
              <a:buFont typeface="+mj-lt"/>
              <a:buAutoNum type="arabicPeriod"/>
            </a:pPr>
            <a:r>
              <a:rPr lang="en-SG" dirty="0">
                <a:solidFill>
                  <a:srgbClr val="000000"/>
                </a:solidFill>
                <a:latin typeface="Calibri Light"/>
                <a:cs typeface="Calibri Light"/>
              </a:rPr>
              <a:t>Registration.</a:t>
            </a:r>
          </a:p>
          <a:p>
            <a:pPr marL="1397478" lvl="8" indent="-228600">
              <a:spcBef>
                <a:spcPts val="100"/>
              </a:spcBef>
              <a:buClrTx/>
              <a:buFont typeface="+mj-lt"/>
              <a:buAutoNum type="arabicPeriod"/>
            </a:pPr>
            <a:r>
              <a:rPr lang="en-SG" dirty="0">
                <a:solidFill>
                  <a:srgbClr val="000000"/>
                </a:solidFill>
                <a:latin typeface="Calibri Light"/>
                <a:cs typeface="Calibri Light"/>
              </a:rPr>
              <a:t>Searching and booking of Flights.</a:t>
            </a:r>
          </a:p>
          <a:p>
            <a:pPr marL="1397478" lvl="8" indent="-228600">
              <a:spcBef>
                <a:spcPts val="100"/>
              </a:spcBef>
              <a:buClrTx/>
              <a:buFont typeface="+mj-lt"/>
              <a:buAutoNum type="arabicPeriod"/>
            </a:pPr>
            <a:r>
              <a:rPr lang="en-SG" dirty="0">
                <a:solidFill>
                  <a:srgbClr val="000000"/>
                </a:solidFill>
                <a:latin typeface="Calibri Light"/>
                <a:cs typeface="Calibri Light"/>
              </a:rPr>
              <a:t>Searching and booking of Hotels.</a:t>
            </a:r>
          </a:p>
          <a:p>
            <a:pPr marL="1397478" lvl="8" indent="-228600">
              <a:spcBef>
                <a:spcPts val="100"/>
              </a:spcBef>
              <a:buClrTx/>
              <a:buFont typeface="+mj-lt"/>
              <a:buAutoNum type="arabicPeriod"/>
            </a:pPr>
            <a:r>
              <a:rPr lang="en-SG" dirty="0">
                <a:solidFill>
                  <a:srgbClr val="000000"/>
                </a:solidFill>
                <a:latin typeface="Calibri Light"/>
                <a:cs typeface="Calibri Light"/>
              </a:rPr>
              <a:t>Cross browser testing.</a:t>
            </a:r>
            <a:endParaRPr lang="en-SG" sz="1100" dirty="0"/>
          </a:p>
          <a:p>
            <a:pPr>
              <a:spcBef>
                <a:spcPts val="100"/>
              </a:spcBef>
            </a:pPr>
            <a:r>
              <a:rPr lang="en-SG" sz="1200" dirty="0"/>
              <a:t>To provide appropriate testcases and validations to check for and test key features.</a:t>
            </a:r>
          </a:p>
          <a:p>
            <a:pPr>
              <a:spcBef>
                <a:spcPts val="100"/>
              </a:spcBef>
            </a:pPr>
            <a:r>
              <a:rPr lang="en-SG" sz="1200" dirty="0"/>
              <a:t>To provide reports and evidence of test failures and abnormal behaviours.</a:t>
            </a:r>
          </a:p>
          <a:p>
            <a:pPr>
              <a:spcBef>
                <a:spcPts val="100"/>
              </a:spcBef>
            </a:pPr>
            <a:r>
              <a:rPr lang="en-SG" sz="1200" dirty="0"/>
              <a:t>To automate the process of testing the aforementioned functionalities.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Application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3FFDACA-8C49-4FD3-A1B5-AD61959D7E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9759" y="671442"/>
            <a:ext cx="7964402" cy="188523"/>
          </a:xfrm>
        </p:spPr>
        <p:txBody>
          <a:bodyPr/>
          <a:lstStyle/>
          <a:p>
            <a:r>
              <a:rPr lang="en-SG" dirty="0"/>
              <a:t>Scope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7BD3A8AB-BF64-494E-98A2-754E39F3AF6C}"/>
              </a:ext>
            </a:extLst>
          </p:cNvPr>
          <p:cNvSpPr txBox="1">
            <a:spLocks/>
          </p:cNvSpPr>
          <p:nvPr/>
        </p:nvSpPr>
        <p:spPr bwMode="gray">
          <a:xfrm>
            <a:off x="269878" y="2647822"/>
            <a:ext cx="7964402" cy="18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None/>
              <a:defRPr sz="1200" b="0" i="0" baseline="0">
                <a:solidFill>
                  <a:srgbClr val="ED8B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kern="0" dirty="0"/>
              <a:t>Application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xmlns="" id="{8E49C230-1BEA-44E7-A09D-2B361A1E93E7}"/>
              </a:ext>
            </a:extLst>
          </p:cNvPr>
          <p:cNvSpPr txBox="1">
            <a:spLocks/>
          </p:cNvSpPr>
          <p:nvPr/>
        </p:nvSpPr>
        <p:spPr bwMode="gray">
          <a:xfrm>
            <a:off x="168851" y="2836345"/>
            <a:ext cx="8615227" cy="17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sz="1200" kern="0" dirty="0"/>
          </a:p>
        </p:txBody>
      </p:sp>
    </p:spTree>
    <p:extLst>
      <p:ext uri="{BB962C8B-B14F-4D97-AF65-F5344CB8AC3E}">
        <p14:creationId xmlns:p14="http://schemas.microsoft.com/office/powerpoint/2010/main" xmlns="" val="76088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8DB0DC7A-0F85-401D-9C36-F92664F0B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18" y="939800"/>
            <a:ext cx="7042852" cy="37258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631ECB6-F1C8-46F6-8912-2C49D372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97D0163-D442-4E9C-B1F6-9F54CA9B57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8718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B108ADE8-E8CE-4365-B61A-F540097677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18270034"/>
              </p:ext>
            </p:extLst>
          </p:nvPr>
        </p:nvGraphicFramePr>
        <p:xfrm>
          <a:off x="1076484" y="1503521"/>
          <a:ext cx="6979920" cy="2598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6640">
                  <a:extLst>
                    <a:ext uri="{9D8B030D-6E8A-4147-A177-3AD203B41FA5}">
                      <a16:colId xmlns:a16="http://schemas.microsoft.com/office/drawing/2014/main" xmlns="" val="179256355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xmlns="" val="238037025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xmlns="" val="2635562774"/>
                    </a:ext>
                  </a:extLst>
                </a:gridCol>
              </a:tblGrid>
              <a:tr h="3422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200"/>
                        </a:spcBef>
                        <a:tabLst>
                          <a:tab pos="457200" algn="l"/>
                        </a:tabLst>
                      </a:pPr>
                      <a:r>
                        <a:rPr lang="en-IN" sz="1100" dirty="0">
                          <a:effectLst/>
                        </a:rPr>
                        <a:t>Task</a:t>
                      </a:r>
                      <a:endParaRPr lang="en-IN" sz="1100" b="1" dirty="0">
                        <a:solidFill>
                          <a:srgbClr val="1F376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200"/>
                        </a:spcBef>
                        <a:tabLst>
                          <a:tab pos="457200" algn="l"/>
                        </a:tabLst>
                      </a:pPr>
                      <a:r>
                        <a:rPr lang="en-IN" sz="1100" dirty="0">
                          <a:effectLst/>
                        </a:rPr>
                        <a:t>Estimate effort</a:t>
                      </a:r>
                      <a:endParaRPr lang="en-IN" sz="1100" b="1" dirty="0">
                        <a:solidFill>
                          <a:srgbClr val="1F376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200"/>
                        </a:spcBef>
                        <a:tabLst>
                          <a:tab pos="457200" algn="l"/>
                        </a:tabLst>
                      </a:pPr>
                      <a:r>
                        <a:rPr lang="en-IN" sz="1100" dirty="0" smtClean="0">
                          <a:effectLst/>
                        </a:rPr>
                        <a:t>Target Completion</a:t>
                      </a:r>
                      <a:r>
                        <a:rPr lang="en-IN" sz="1100" baseline="0" dirty="0" smtClean="0">
                          <a:effectLst/>
                        </a:rPr>
                        <a:t> </a:t>
                      </a:r>
                      <a:r>
                        <a:rPr lang="en-IN" sz="1100" dirty="0" smtClean="0">
                          <a:effectLst/>
                        </a:rPr>
                        <a:t>Date</a:t>
                      </a:r>
                      <a:endParaRPr lang="en-IN" sz="1100" b="1" dirty="0">
                        <a:solidFill>
                          <a:srgbClr val="1F376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8584044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200"/>
                        </a:spcBef>
                        <a:tabLst>
                          <a:tab pos="457200" algn="l"/>
                        </a:tabLst>
                      </a:pPr>
                      <a:r>
                        <a:rPr lang="en-IN" sz="1100">
                          <a:effectLst/>
                        </a:rPr>
                        <a:t>Requirement Analysis &amp; Test planning</a:t>
                      </a:r>
                      <a:endParaRPr lang="en-IN" sz="1100" b="1">
                        <a:solidFill>
                          <a:srgbClr val="1F376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200"/>
                        </a:spcBef>
                        <a:tabLst>
                          <a:tab pos="457200" algn="l"/>
                        </a:tabLst>
                      </a:pPr>
                      <a:r>
                        <a:rPr lang="en-IN" sz="1100">
                          <a:effectLst/>
                        </a:rPr>
                        <a:t>24 Hours</a:t>
                      </a:r>
                      <a:endParaRPr lang="en-IN" sz="1100" b="1">
                        <a:solidFill>
                          <a:srgbClr val="1F376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Tuesday, 28/09/21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0019109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200"/>
                        </a:spcBef>
                        <a:tabLst>
                          <a:tab pos="457200" algn="l"/>
                        </a:tabLst>
                      </a:pPr>
                      <a:r>
                        <a:rPr lang="en-IN" sz="1100">
                          <a:effectLst/>
                        </a:rPr>
                        <a:t> Test Analysis &amp; Test Design (Test Case writing)</a:t>
                      </a:r>
                      <a:endParaRPr lang="en-IN" sz="1100" b="1">
                        <a:solidFill>
                          <a:srgbClr val="1F376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200"/>
                        </a:spcBef>
                        <a:tabLst>
                          <a:tab pos="457200" algn="l"/>
                        </a:tabLst>
                      </a:pPr>
                      <a:r>
                        <a:rPr lang="en-IN" sz="1100">
                          <a:effectLst/>
                        </a:rPr>
                        <a:t>24 Hours</a:t>
                      </a:r>
                      <a:endParaRPr lang="en-IN" sz="1100" b="1">
                        <a:solidFill>
                          <a:srgbClr val="1F376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Wednesday, 29/09/21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18478423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200"/>
                        </a:spcBef>
                        <a:tabLst>
                          <a:tab pos="457200" algn="l"/>
                        </a:tabLst>
                      </a:pPr>
                      <a:r>
                        <a:rPr lang="en-IN" sz="1100">
                          <a:effectLst/>
                        </a:rPr>
                        <a:t> Test script writing</a:t>
                      </a:r>
                      <a:endParaRPr lang="en-IN" sz="1100" b="1">
                        <a:solidFill>
                          <a:srgbClr val="1F376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200"/>
                        </a:spcBef>
                        <a:tabLst>
                          <a:tab pos="457200" algn="l"/>
                        </a:tabLst>
                      </a:pPr>
                      <a:r>
                        <a:rPr lang="en-IN" sz="1100">
                          <a:effectLst/>
                        </a:rPr>
                        <a:t>80 Hours</a:t>
                      </a:r>
                      <a:endParaRPr lang="en-IN" sz="1100" b="1">
                        <a:solidFill>
                          <a:srgbClr val="1F376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Thursday, 30/09/21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93310806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200"/>
                        </a:spcBef>
                        <a:tabLst>
                          <a:tab pos="457200" algn="l"/>
                        </a:tabLst>
                      </a:pPr>
                      <a:r>
                        <a:rPr lang="en-IN" sz="1100" dirty="0">
                          <a:effectLst/>
                        </a:rPr>
                        <a:t> Test Execution</a:t>
                      </a:r>
                      <a:endParaRPr lang="en-IN" sz="1100" b="1" dirty="0">
                        <a:solidFill>
                          <a:srgbClr val="1F376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200"/>
                        </a:spcBef>
                        <a:tabLst>
                          <a:tab pos="457200" algn="l"/>
                        </a:tabLst>
                      </a:pPr>
                      <a:r>
                        <a:rPr lang="en-IN" sz="1100">
                          <a:effectLst/>
                        </a:rPr>
                        <a:t>12 Hours</a:t>
                      </a:r>
                      <a:endParaRPr lang="en-IN" sz="1100" b="1">
                        <a:solidFill>
                          <a:srgbClr val="1F376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Friday, 1/10/21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0828930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200"/>
                        </a:spcBef>
                        <a:tabLst>
                          <a:tab pos="457200" algn="l"/>
                        </a:tabLst>
                      </a:pPr>
                      <a:r>
                        <a:rPr lang="en-IN" sz="1100">
                          <a:effectLst/>
                        </a:rPr>
                        <a:t> Report generation and defect writing</a:t>
                      </a:r>
                      <a:endParaRPr lang="en-IN" sz="1100" b="1">
                        <a:solidFill>
                          <a:srgbClr val="1F376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200"/>
                        </a:spcBef>
                        <a:tabLst>
                          <a:tab pos="457200" algn="l"/>
                        </a:tabLst>
                      </a:pPr>
                      <a:r>
                        <a:rPr lang="en-IN" sz="1100">
                          <a:effectLst/>
                        </a:rPr>
                        <a:t>20 Hours</a:t>
                      </a:r>
                      <a:endParaRPr lang="en-IN" sz="1100" b="1">
                        <a:solidFill>
                          <a:srgbClr val="1F376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Monday, 4/10/21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3365665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3FFDACA-8C49-4FD3-A1B5-AD61959D7E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SG" dirty="0"/>
              <a:t>Tasks, Estimated Efforts And Target Dates Of Completion.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D261205-B1CB-42B7-BF99-62D594E29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601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4964396-3961-4DE3-820B-BFAB6BF56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1200" dirty="0"/>
              <a:t>The approach followed can be summarised as :</a:t>
            </a:r>
          </a:p>
          <a:p>
            <a:pPr marL="490363" lvl="1" indent="-342900">
              <a:buFont typeface="+mj-lt"/>
              <a:buAutoNum type="arabicPeriod"/>
            </a:pPr>
            <a:r>
              <a:rPr lang="en-SG" sz="1200" dirty="0"/>
              <a:t>The business requirements were understood and discussed and divided among team members.</a:t>
            </a:r>
          </a:p>
          <a:p>
            <a:pPr marL="490363" lvl="1" indent="-342900">
              <a:buFont typeface="+mj-lt"/>
              <a:buAutoNum type="arabicPeriod"/>
            </a:pPr>
            <a:r>
              <a:rPr lang="en-SG" sz="1200" dirty="0"/>
              <a:t>These assigned requirements were then broken down into automatable and deliverable testcases pertinent to and critical for the functionality to pass.</a:t>
            </a:r>
          </a:p>
          <a:p>
            <a:r>
              <a:rPr lang="en-SG" sz="1200" dirty="0"/>
              <a:t>The requirements were divided as follows: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Designing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3B7B058C-42AB-4C19-BE19-627182CB2D03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xmlns="" val="3339221469"/>
              </p:ext>
            </p:extLst>
          </p:nvPr>
        </p:nvGraphicFramePr>
        <p:xfrm>
          <a:off x="2812081" y="2497428"/>
          <a:ext cx="3507441" cy="170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25">
                  <a:extLst>
                    <a:ext uri="{9D8B030D-6E8A-4147-A177-3AD203B41FA5}">
                      <a16:colId xmlns:a16="http://schemas.microsoft.com/office/drawing/2014/main" xmlns="" val="4033676350"/>
                    </a:ext>
                  </a:extLst>
                </a:gridCol>
                <a:gridCol w="1841216">
                  <a:extLst>
                    <a:ext uri="{9D8B030D-6E8A-4147-A177-3AD203B41FA5}">
                      <a16:colId xmlns:a16="http://schemas.microsoft.com/office/drawing/2014/main" xmlns="" val="1312466094"/>
                    </a:ext>
                  </a:extLst>
                </a:gridCol>
              </a:tblGrid>
              <a:tr h="29374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Requirement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Assigned Personnel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5500133"/>
                  </a:ext>
                </a:extLst>
              </a:tr>
              <a:tr h="182542">
                <a:tc>
                  <a:txBody>
                    <a:bodyPr/>
                    <a:lstStyle/>
                    <a:p>
                      <a:pPr marL="0" algn="l" defTabSz="779252" rtl="0" eaLnBrk="1" latinLnBrk="0" hangingPunct="1"/>
                      <a:r>
                        <a:rPr lang="en-US" sz="1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Registration</a:t>
                      </a:r>
                      <a:endParaRPr lang="en-IN" sz="10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779252" rtl="0" eaLnBrk="1" latinLnBrk="0" hangingPunct="1"/>
                      <a:r>
                        <a:rPr lang="en-US" sz="10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Shivam</a:t>
                      </a:r>
                      <a:r>
                        <a:rPr lang="en-US" sz="1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Lahoti</a:t>
                      </a:r>
                      <a:endParaRPr lang="en-IN" sz="10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7827814"/>
                  </a:ext>
                </a:extLst>
              </a:tr>
              <a:tr h="292066">
                <a:tc>
                  <a:txBody>
                    <a:bodyPr/>
                    <a:lstStyle/>
                    <a:p>
                      <a:pPr marL="0" algn="l" defTabSz="779252" rtl="0" eaLnBrk="1" latinLnBrk="0" hangingPunct="1"/>
                      <a:r>
                        <a:rPr lang="en-US" sz="1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lang="en-IN" sz="10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779252" rtl="0" eaLnBrk="1" latinLnBrk="0" hangingPunct="1"/>
                      <a:r>
                        <a:rPr lang="en-US" sz="10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Sadhvika</a:t>
                      </a:r>
                      <a:r>
                        <a:rPr lang="en-US" sz="1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K V L</a:t>
                      </a:r>
                      <a:endParaRPr lang="en-IN" sz="10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2213982"/>
                  </a:ext>
                </a:extLst>
              </a:tr>
              <a:tr h="292066">
                <a:tc>
                  <a:txBody>
                    <a:bodyPr/>
                    <a:lstStyle/>
                    <a:p>
                      <a:pPr marL="0" algn="l" defTabSz="779252" rtl="0" eaLnBrk="1" latinLnBrk="0" hangingPunct="1"/>
                      <a:r>
                        <a:rPr lang="en-US" sz="1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Flight search and booking</a:t>
                      </a:r>
                      <a:endParaRPr lang="en-IN" sz="10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779252" rtl="0" eaLnBrk="1" latinLnBrk="0" hangingPunct="1"/>
                      <a:r>
                        <a:rPr lang="en-US" sz="10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Prathamesh</a:t>
                      </a:r>
                      <a:r>
                        <a:rPr lang="en-US" sz="1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Baxi</a:t>
                      </a:r>
                      <a:endParaRPr lang="en-IN" sz="10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0919645"/>
                  </a:ext>
                </a:extLst>
              </a:tr>
              <a:tr h="292066">
                <a:tc>
                  <a:txBody>
                    <a:bodyPr/>
                    <a:lstStyle/>
                    <a:p>
                      <a:pPr marL="0" algn="l" defTabSz="779252" rtl="0" eaLnBrk="1" latinLnBrk="0" hangingPunct="1"/>
                      <a:r>
                        <a:rPr lang="en-US" sz="1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Hotel search and booking</a:t>
                      </a:r>
                      <a:endParaRPr lang="en-IN" sz="10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Manumitha</a:t>
                      </a:r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Kamarapu</a:t>
                      </a:r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0998264"/>
                  </a:ext>
                </a:extLst>
              </a:tr>
              <a:tr h="292066">
                <a:tc>
                  <a:txBody>
                    <a:bodyPr/>
                    <a:lstStyle/>
                    <a:p>
                      <a:pPr marL="0" algn="l" defTabSz="779252" rtl="0" eaLnBrk="1" latinLnBrk="0" hangingPunct="1"/>
                      <a:r>
                        <a:rPr lang="en-US" sz="1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Validation &amp; Integration</a:t>
                      </a:r>
                      <a:endParaRPr lang="en-IN" sz="10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779252" rtl="0" eaLnBrk="1" latinLnBrk="0" hangingPunct="1"/>
                      <a:r>
                        <a:rPr lang="en-US" sz="1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Vineet Abraham</a:t>
                      </a:r>
                      <a:endParaRPr lang="en-IN" sz="10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1331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3069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4964396-3961-4DE3-820B-BFAB6BF56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Designing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3FFDACA-8C49-4FD3-A1B5-AD61959D7E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SG" dirty="0"/>
              <a:t>Registration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88940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4964396-3961-4DE3-820B-BFAB6BF56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3FFDACA-8C49-4FD3-A1B5-AD61959D7E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415096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3DF8CBC-C6DD-44E3-95F6-142692F08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During the project, a variety of challenges were faced and worked around.</a:t>
            </a:r>
          </a:p>
          <a:p>
            <a:r>
              <a:rPr lang="en-US" sz="1200" dirty="0"/>
              <a:t>Key challenges faced were:</a:t>
            </a:r>
            <a:endParaRPr lang="en-IN" sz="1200" dirty="0"/>
          </a:p>
          <a:p>
            <a:pPr marL="490363" lvl="1" indent="-342900">
              <a:buFont typeface="+mj-lt"/>
              <a:buAutoNum type="arabicPeriod"/>
            </a:pPr>
            <a:r>
              <a:rPr lang="en-IN" sz="1200" dirty="0"/>
              <a:t>The website being in a production environment undergoes changes regularly.</a:t>
            </a:r>
          </a:p>
          <a:p>
            <a:pPr marL="490363" lvl="1" indent="-342900">
              <a:buFont typeface="+mj-lt"/>
              <a:buAutoNum type="arabicPeriod"/>
            </a:pPr>
            <a:r>
              <a:rPr lang="en-IN" sz="1200" dirty="0"/>
              <a:t>Slow server responses leading to failure in locating elements by selenium.</a:t>
            </a:r>
          </a:p>
          <a:p>
            <a:pPr marL="490363" lvl="1" indent="-342900">
              <a:buFont typeface="+mj-lt"/>
              <a:buAutoNum type="arabicPeriod"/>
            </a:pPr>
            <a:r>
              <a:rPr lang="en-IN" sz="1200" dirty="0"/>
              <a:t>Maximum Login attempt limit prevented testing after a certain number of runs.</a:t>
            </a:r>
          </a:p>
          <a:p>
            <a:pPr marL="490363" lvl="1" indent="-342900">
              <a:buFont typeface="+mj-lt"/>
              <a:buAutoNum type="arabicPeriod"/>
            </a:pPr>
            <a:r>
              <a:rPr lang="en-IN" sz="1200" dirty="0"/>
              <a:t>Requirement of </a:t>
            </a:r>
            <a:r>
              <a:rPr lang="en-IN" sz="1200" dirty="0" smtClean="0"/>
              <a:t>new mobile </a:t>
            </a:r>
            <a:r>
              <a:rPr lang="en-IN" sz="1200" dirty="0"/>
              <a:t>numbers and emails every time the registration </a:t>
            </a:r>
            <a:r>
              <a:rPr lang="en-IN" sz="1200" dirty="0" smtClean="0"/>
              <a:t>feature </a:t>
            </a:r>
            <a:r>
              <a:rPr lang="en-IN" sz="1200" dirty="0"/>
              <a:t>had to be tested.</a:t>
            </a:r>
          </a:p>
          <a:p>
            <a:pPr marL="490363" lvl="1" indent="-342900">
              <a:buFont typeface="+mj-lt"/>
              <a:buAutoNum type="arabicPeriod"/>
            </a:pPr>
            <a:r>
              <a:rPr lang="en-US" sz="1200" dirty="0"/>
              <a:t>Unpredictable behaviors in flight booking like occasional presence or absence of elements.</a:t>
            </a:r>
          </a:p>
          <a:p>
            <a:pPr marL="147463" lvl="1" indent="0">
              <a:buNone/>
            </a:pPr>
            <a:endParaRPr lang="en-US" dirty="0"/>
          </a:p>
          <a:p>
            <a:r>
              <a:rPr lang="en-US" sz="1200" dirty="0"/>
              <a:t>These Challenges were worked around using the following approaches:</a:t>
            </a:r>
          </a:p>
          <a:p>
            <a:pPr marL="637825" lvl="2" indent="-342900">
              <a:buFont typeface="+mj-lt"/>
              <a:buAutoNum type="arabicPeriod"/>
            </a:pPr>
            <a:r>
              <a:rPr lang="en-US" sz="1200" dirty="0"/>
              <a:t>Multiple checks and test were made to catch and </a:t>
            </a:r>
            <a:r>
              <a:rPr lang="en-US" sz="1200" dirty="0" smtClean="0"/>
              <a:t>report </a:t>
            </a:r>
            <a:r>
              <a:rPr lang="en-US" sz="1200" dirty="0"/>
              <a:t>any updates.</a:t>
            </a:r>
          </a:p>
          <a:p>
            <a:pPr marL="637825" lvl="2" indent="-342900">
              <a:buFont typeface="+mj-lt"/>
              <a:buAutoNum type="arabicPeriod"/>
            </a:pPr>
            <a:r>
              <a:rPr lang="en-US" sz="1200" dirty="0"/>
              <a:t>Waits were implemented wherever required to allow the script and the website to work in unison.</a:t>
            </a:r>
          </a:p>
          <a:p>
            <a:pPr marL="637825" lvl="2" indent="-342900">
              <a:buFont typeface="+mj-lt"/>
              <a:buAutoNum type="arabicPeriod"/>
            </a:pPr>
            <a:r>
              <a:rPr lang="en-US" sz="1200" dirty="0"/>
              <a:t>Email Generator was used to provide with fresh emails to test registration functionality.</a:t>
            </a:r>
          </a:p>
          <a:p>
            <a:pPr marL="637825" lvl="2" indent="-342900">
              <a:buFont typeface="+mj-lt"/>
              <a:buAutoNum type="arabicPeriod"/>
            </a:pPr>
            <a:r>
              <a:rPr lang="en-US" sz="1200" dirty="0"/>
              <a:t>Unexpected behaviors were tracked using try-catch blocks and reported as abnormal behaviors.</a:t>
            </a:r>
            <a:endParaRPr lang="en-US" dirty="0"/>
          </a:p>
          <a:p>
            <a:pPr marL="637825" lvl="2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B21D679-BA31-41A0-B1C9-7162A2E5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8DB7C5-5CF9-4769-9833-C14FBF4AEF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Were The Challenges Faced And What Work-arounds Were Implemented.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0735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A6ABCC4-6C22-4439-BE51-58A61863B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In the duration of this project the team imbibed and inculcated the following values:</a:t>
            </a:r>
          </a:p>
          <a:p>
            <a:pPr marL="637825" lvl="2" indent="-342900">
              <a:buFont typeface="+mj-lt"/>
              <a:buAutoNum type="arabicPeriod"/>
            </a:pPr>
            <a:r>
              <a:rPr lang="en-US" sz="1200" dirty="0"/>
              <a:t>Coding from a maintenance point of view.</a:t>
            </a:r>
          </a:p>
          <a:p>
            <a:pPr marL="637825" lvl="2" indent="-342900">
              <a:buFont typeface="+mj-lt"/>
              <a:buAutoNum type="arabicPeriod"/>
            </a:pPr>
            <a:r>
              <a:rPr lang="en-US" sz="1200" dirty="0"/>
              <a:t>Standard practices adopted during coding.</a:t>
            </a:r>
          </a:p>
          <a:p>
            <a:pPr marL="637825" lvl="2" indent="-342900">
              <a:buFont typeface="+mj-lt"/>
              <a:buAutoNum type="arabicPeriod"/>
            </a:pPr>
            <a:r>
              <a:rPr lang="en-US" sz="1200" dirty="0"/>
              <a:t>Division of tasks and integrating efforts.</a:t>
            </a:r>
          </a:p>
          <a:p>
            <a:pPr marL="637825" lvl="2" indent="-342900">
              <a:buFont typeface="+mj-lt"/>
              <a:buAutoNum type="arabicPeriod"/>
            </a:pPr>
            <a:r>
              <a:rPr lang="en-US" sz="1200" dirty="0"/>
              <a:t>Scheduling of projects and following timelines.</a:t>
            </a:r>
          </a:p>
          <a:p>
            <a:pPr marL="637825" lvl="2" indent="-342900">
              <a:buFont typeface="+mj-lt"/>
              <a:buAutoNum type="arabicPeriod"/>
            </a:pPr>
            <a:r>
              <a:rPr lang="en-US" sz="1200" dirty="0"/>
              <a:t>The importance of teamwork, coordination and communication.</a:t>
            </a:r>
          </a:p>
          <a:p>
            <a:pPr marL="637825" lvl="2" indent="-342900">
              <a:buFont typeface="+mj-lt"/>
              <a:buAutoNum type="arabicPeriod"/>
            </a:pPr>
            <a:r>
              <a:rPr lang="en-US" sz="1200" dirty="0"/>
              <a:t>Difference between a live environment and test environment.</a:t>
            </a:r>
          </a:p>
          <a:p>
            <a:pPr marL="637825" lvl="2" indent="-342900">
              <a:buFont typeface="+mj-lt"/>
              <a:buAutoNum type="arabicPeriod"/>
            </a:pPr>
            <a:endParaRPr lang="en-US" dirty="0"/>
          </a:p>
          <a:p>
            <a:pPr marL="294925" lvl="2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78455A9-BD15-4D78-942F-6D0F1D79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Takeaways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1FF4A68-E57A-48D3-A0EE-0DFD504171E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Lessons Learned..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64284852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bf3f0a-df54-467d-89c2-87f8d534b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23851</TotalTime>
  <Words>461</Words>
  <Application>Microsoft Office PowerPoint</Application>
  <PresentationFormat>On-screen Show (16:9)</PresentationFormat>
  <Paragraphs>86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L&amp;T Infotech</vt:lpstr>
      <vt:lpstr>Custom Design</vt:lpstr>
      <vt:lpstr>Make My Trip </vt:lpstr>
      <vt:lpstr>Scope &amp; Application</vt:lpstr>
      <vt:lpstr>Architecture</vt:lpstr>
      <vt:lpstr>Schedule</vt:lpstr>
      <vt:lpstr>Test Case Designing</vt:lpstr>
      <vt:lpstr>Test Case Designing</vt:lpstr>
      <vt:lpstr>Automation Approach</vt:lpstr>
      <vt:lpstr>Challenges Faced</vt:lpstr>
      <vt:lpstr>Project Takeaways</vt:lpstr>
      <vt:lpstr>Slide 10</vt:lpstr>
    </vt:vector>
  </TitlesOfParts>
  <Company>Citi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HP</cp:lastModifiedBy>
  <cp:revision>1886</cp:revision>
  <cp:lastPrinted>2015-11-28T12:28:20Z</cp:lastPrinted>
  <dcterms:created xsi:type="dcterms:W3CDTF">2007-05-25T22:38:05Z</dcterms:created>
  <dcterms:modified xsi:type="dcterms:W3CDTF">2021-10-04T12:21:51Z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