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2.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3.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3" r:id="rId1"/>
  </p:sldMasterIdLst>
  <p:notesMasterIdLst>
    <p:notesMasterId r:id="rId22"/>
  </p:notesMasterIdLst>
  <p:sldIdLst>
    <p:sldId id="256" r:id="rId2"/>
    <p:sldId id="257" r:id="rId3"/>
    <p:sldId id="258" r:id="rId4"/>
    <p:sldId id="278" r:id="rId5"/>
    <p:sldId id="259" r:id="rId6"/>
    <p:sldId id="273" r:id="rId7"/>
    <p:sldId id="260" r:id="rId8"/>
    <p:sldId id="275" r:id="rId9"/>
    <p:sldId id="261" r:id="rId10"/>
    <p:sldId id="274" r:id="rId11"/>
    <p:sldId id="276" r:id="rId12"/>
    <p:sldId id="279" r:id="rId13"/>
    <p:sldId id="280" r:id="rId14"/>
    <p:sldId id="283" r:id="rId15"/>
    <p:sldId id="262" r:id="rId16"/>
    <p:sldId id="277" r:id="rId17"/>
    <p:sldId id="264" r:id="rId18"/>
    <p:sldId id="265" r:id="rId19"/>
    <p:sldId id="272" r:id="rId20"/>
    <p:sldId id="28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7E30FD0-01EC-463E-B58F-45E5A60821F8}" v="247" dt="2024-04-21T08:13:39.23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76110" autoAdjust="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UANT Z" userId="d78008bb69673bed" providerId="LiveId" clId="{D7E30FD0-01EC-463E-B58F-45E5A60821F8}"/>
    <pc:docChg chg="undo custSel addSld modSld">
      <pc:chgData name="QUANT Z" userId="d78008bb69673bed" providerId="LiveId" clId="{D7E30FD0-01EC-463E-B58F-45E5A60821F8}" dt="2024-04-21T08:13:39.239" v="373" actId="20577"/>
      <pc:docMkLst>
        <pc:docMk/>
      </pc:docMkLst>
      <pc:sldChg chg="modSp mod modAnim">
        <pc:chgData name="QUANT Z" userId="d78008bb69673bed" providerId="LiveId" clId="{D7E30FD0-01EC-463E-B58F-45E5A60821F8}" dt="2024-04-21T08:13:39.239" v="373" actId="20577"/>
        <pc:sldMkLst>
          <pc:docMk/>
          <pc:sldMk cId="915957722" sldId="256"/>
        </pc:sldMkLst>
        <pc:spChg chg="mod">
          <ac:chgData name="QUANT Z" userId="d78008bb69673bed" providerId="LiveId" clId="{D7E30FD0-01EC-463E-B58F-45E5A60821F8}" dt="2024-04-21T08:13:39.239" v="373" actId="20577"/>
          <ac:spMkLst>
            <pc:docMk/>
            <pc:sldMk cId="915957722" sldId="256"/>
            <ac:spMk id="3" creationId="{E989EBF2-2220-42A5-B141-005FBEEA3EF7}"/>
          </ac:spMkLst>
        </pc:spChg>
      </pc:sldChg>
      <pc:sldChg chg="modSp mod">
        <pc:chgData name="QUANT Z" userId="d78008bb69673bed" providerId="LiveId" clId="{D7E30FD0-01EC-463E-B58F-45E5A60821F8}" dt="2024-04-20T23:42:26.811" v="118" actId="3626"/>
        <pc:sldMkLst>
          <pc:docMk/>
          <pc:sldMk cId="3780825057" sldId="261"/>
        </pc:sldMkLst>
        <pc:spChg chg="mod">
          <ac:chgData name="QUANT Z" userId="d78008bb69673bed" providerId="LiveId" clId="{D7E30FD0-01EC-463E-B58F-45E5A60821F8}" dt="2024-04-20T23:38:47.312" v="84" actId="1076"/>
          <ac:spMkLst>
            <pc:docMk/>
            <pc:sldMk cId="3780825057" sldId="261"/>
            <ac:spMk id="2" creationId="{22BC7E83-39A3-449D-BF57-59F403477047}"/>
          </ac:spMkLst>
        </pc:spChg>
        <pc:graphicFrameChg chg="mod modGraphic">
          <ac:chgData name="QUANT Z" userId="d78008bb69673bed" providerId="LiveId" clId="{D7E30FD0-01EC-463E-B58F-45E5A60821F8}" dt="2024-04-20T23:42:26.811" v="118" actId="3626"/>
          <ac:graphicFrameMkLst>
            <pc:docMk/>
            <pc:sldMk cId="3780825057" sldId="261"/>
            <ac:graphicFrameMk id="4" creationId="{6FC135DE-7998-4A63-8D38-6F994E957B2E}"/>
          </ac:graphicFrameMkLst>
        </pc:graphicFrameChg>
      </pc:sldChg>
      <pc:sldChg chg="modSp mod">
        <pc:chgData name="QUANT Z" userId="d78008bb69673bed" providerId="LiveId" clId="{D7E30FD0-01EC-463E-B58F-45E5A60821F8}" dt="2024-04-21T07:01:10.619" v="275" actId="20577"/>
        <pc:sldMkLst>
          <pc:docMk/>
          <pc:sldMk cId="1252827911" sldId="264"/>
        </pc:sldMkLst>
        <pc:spChg chg="mod">
          <ac:chgData name="QUANT Z" userId="d78008bb69673bed" providerId="LiveId" clId="{D7E30FD0-01EC-463E-B58F-45E5A60821F8}" dt="2024-04-21T07:01:10.619" v="275" actId="20577"/>
          <ac:spMkLst>
            <pc:docMk/>
            <pc:sldMk cId="1252827911" sldId="264"/>
            <ac:spMk id="3" creationId="{EC9AB832-2FFD-4FCF-BF8D-173399314475}"/>
          </ac:spMkLst>
        </pc:spChg>
      </pc:sldChg>
      <pc:sldChg chg="modSp">
        <pc:chgData name="QUANT Z" userId="d78008bb69673bed" providerId="LiveId" clId="{D7E30FD0-01EC-463E-B58F-45E5A60821F8}" dt="2024-04-20T23:46:27.262" v="164" actId="108"/>
        <pc:sldMkLst>
          <pc:docMk/>
          <pc:sldMk cId="4018991809" sldId="274"/>
        </pc:sldMkLst>
        <pc:graphicFrameChg chg="mod">
          <ac:chgData name="QUANT Z" userId="d78008bb69673bed" providerId="LiveId" clId="{D7E30FD0-01EC-463E-B58F-45E5A60821F8}" dt="2024-04-20T23:46:27.262" v="164" actId="108"/>
          <ac:graphicFrameMkLst>
            <pc:docMk/>
            <pc:sldMk cId="4018991809" sldId="274"/>
            <ac:graphicFrameMk id="5" creationId="{76556C61-8BD0-44A5-9178-8F884B786724}"/>
          </ac:graphicFrameMkLst>
        </pc:graphicFrameChg>
      </pc:sldChg>
      <pc:sldChg chg="modSp mod">
        <pc:chgData name="QUANT Z" userId="d78008bb69673bed" providerId="LiveId" clId="{D7E30FD0-01EC-463E-B58F-45E5A60821F8}" dt="2024-04-20T23:36:37.909" v="72" actId="13782"/>
        <pc:sldMkLst>
          <pc:docMk/>
          <pc:sldMk cId="409674535" sldId="275"/>
        </pc:sldMkLst>
        <pc:graphicFrameChg chg="mod modGraphic">
          <ac:chgData name="QUANT Z" userId="d78008bb69673bed" providerId="LiveId" clId="{D7E30FD0-01EC-463E-B58F-45E5A60821F8}" dt="2024-04-20T23:36:37.909" v="72" actId="13782"/>
          <ac:graphicFrameMkLst>
            <pc:docMk/>
            <pc:sldMk cId="409674535" sldId="275"/>
            <ac:graphicFrameMk id="4" creationId="{24056B34-0F14-447C-8422-8F58D513AE06}"/>
          </ac:graphicFrameMkLst>
        </pc:graphicFrameChg>
      </pc:sldChg>
      <pc:sldChg chg="modSp mod">
        <pc:chgData name="QUANT Z" userId="d78008bb69673bed" providerId="LiveId" clId="{D7E30FD0-01EC-463E-B58F-45E5A60821F8}" dt="2024-04-20T23:49:08.171" v="182" actId="255"/>
        <pc:sldMkLst>
          <pc:docMk/>
          <pc:sldMk cId="141398290" sldId="276"/>
        </pc:sldMkLst>
        <pc:spChg chg="mod">
          <ac:chgData name="QUANT Z" userId="d78008bb69673bed" providerId="LiveId" clId="{D7E30FD0-01EC-463E-B58F-45E5A60821F8}" dt="2024-04-20T23:48:17.880" v="177" actId="1076"/>
          <ac:spMkLst>
            <pc:docMk/>
            <pc:sldMk cId="141398290" sldId="276"/>
            <ac:spMk id="2" creationId="{22BC7E83-39A3-449D-BF57-59F403477047}"/>
          </ac:spMkLst>
        </pc:spChg>
        <pc:graphicFrameChg chg="mod">
          <ac:chgData name="QUANT Z" userId="d78008bb69673bed" providerId="LiveId" clId="{D7E30FD0-01EC-463E-B58F-45E5A60821F8}" dt="2024-04-20T23:49:08.171" v="182" actId="255"/>
          <ac:graphicFrameMkLst>
            <pc:docMk/>
            <pc:sldMk cId="141398290" sldId="276"/>
            <ac:graphicFrameMk id="4" creationId="{AF97BF59-3CD4-4EB3-B46A-282C4CFBFA2E}"/>
          </ac:graphicFrameMkLst>
        </pc:graphicFrameChg>
      </pc:sldChg>
      <pc:sldChg chg="modSp">
        <pc:chgData name="QUANT Z" userId="d78008bb69673bed" providerId="LiveId" clId="{D7E30FD0-01EC-463E-B58F-45E5A60821F8}" dt="2024-04-21T07:03:56.394" v="282"/>
        <pc:sldMkLst>
          <pc:docMk/>
          <pc:sldMk cId="1118827942" sldId="278"/>
        </pc:sldMkLst>
        <pc:graphicFrameChg chg="mod">
          <ac:chgData name="QUANT Z" userId="d78008bb69673bed" providerId="LiveId" clId="{D7E30FD0-01EC-463E-B58F-45E5A60821F8}" dt="2024-04-21T07:03:56.394" v="282"/>
          <ac:graphicFrameMkLst>
            <pc:docMk/>
            <pc:sldMk cId="1118827942" sldId="278"/>
            <ac:graphicFrameMk id="7" creationId="{C44C929C-70A4-4FA5-8639-E4EE1D16D0BE}"/>
          </ac:graphicFrameMkLst>
        </pc:graphicFrameChg>
      </pc:sldChg>
      <pc:sldChg chg="modSp mod">
        <pc:chgData name="QUANT Z" userId="d78008bb69673bed" providerId="LiveId" clId="{D7E30FD0-01EC-463E-B58F-45E5A60821F8}" dt="2024-04-20T23:55:17.630" v="186" actId="113"/>
        <pc:sldMkLst>
          <pc:docMk/>
          <pc:sldMk cId="1569505768" sldId="282"/>
        </pc:sldMkLst>
        <pc:spChg chg="mod">
          <ac:chgData name="QUANT Z" userId="d78008bb69673bed" providerId="LiveId" clId="{D7E30FD0-01EC-463E-B58F-45E5A60821F8}" dt="2024-04-20T23:55:17.630" v="186" actId="113"/>
          <ac:spMkLst>
            <pc:docMk/>
            <pc:sldMk cId="1569505768" sldId="282"/>
            <ac:spMk id="3" creationId="{021A7EF0-D0FB-A823-7479-0FF075EB49E1}"/>
          </ac:spMkLst>
        </pc:spChg>
      </pc:sldChg>
      <pc:sldChg chg="modSp new mod">
        <pc:chgData name="QUANT Z" userId="d78008bb69673bed" providerId="LiveId" clId="{D7E30FD0-01EC-463E-B58F-45E5A60821F8}" dt="2024-04-21T07:08:31.354" v="289"/>
        <pc:sldMkLst>
          <pc:docMk/>
          <pc:sldMk cId="2912293979" sldId="283"/>
        </pc:sldMkLst>
        <pc:spChg chg="mod">
          <ac:chgData name="QUANT Z" userId="d78008bb69673bed" providerId="LiveId" clId="{D7E30FD0-01EC-463E-B58F-45E5A60821F8}" dt="2024-04-20T23:43:09.748" v="136" actId="20577"/>
          <ac:spMkLst>
            <pc:docMk/>
            <pc:sldMk cId="2912293979" sldId="283"/>
            <ac:spMk id="2" creationId="{29F04435-5179-0512-BDBE-45FA0599730E}"/>
          </ac:spMkLst>
        </pc:spChg>
        <pc:spChg chg="mod">
          <ac:chgData name="QUANT Z" userId="d78008bb69673bed" providerId="LiveId" clId="{D7E30FD0-01EC-463E-B58F-45E5A60821F8}" dt="2024-04-21T07:08:31.354" v="289"/>
          <ac:spMkLst>
            <pc:docMk/>
            <pc:sldMk cId="2912293979" sldId="283"/>
            <ac:spMk id="3" creationId="{26455E71-7155-6C08-63D6-98007392761A}"/>
          </ac:spMkLst>
        </pc:spChg>
      </pc:sldChg>
    </pc:docChg>
  </pc:docChgLst>
</pc:chgInfo>
</file>

<file path=ppt/diagrams/_rels/data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6.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4">
  <dgm:title val=""/>
  <dgm:desc val=""/>
  <dgm:catLst>
    <dgm:cat type="accent1" pri="11400"/>
  </dgm:catLst>
  <dgm:styleLbl name="node0">
    <dgm:fillClrLst meth="cycle">
      <a:schemeClr val="accent1">
        <a:shade val="60000"/>
      </a:schemeClr>
    </dgm:fillClrLst>
    <dgm:linClrLst meth="repeat">
      <a:schemeClr val="lt1"/>
    </dgm:linClrLst>
    <dgm:effectClrLst/>
    <dgm:txLinClrLst/>
    <dgm:txFillClrLst/>
    <dgm:txEffectClrLst/>
  </dgm:styleLbl>
  <dgm:styleLbl name="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alignNode1">
    <dgm:fillClrLst meth="cycle">
      <a:schemeClr val="accent1">
        <a:shade val="50000"/>
      </a:schemeClr>
      <a:schemeClr val="accent1">
        <a:tint val="55000"/>
      </a:schemeClr>
    </dgm:fillClrLst>
    <dgm:linClrLst meth="cycle">
      <a:schemeClr val="accent1">
        <a:shade val="50000"/>
      </a:schemeClr>
      <a:schemeClr val="accent1">
        <a:tint val="55000"/>
      </a:schemeClr>
    </dgm:linClrLst>
    <dgm:effectClrLst/>
    <dgm:txLinClrLst/>
    <dgm:txFillClrLst/>
    <dgm:txEffectClrLst/>
  </dgm:styleLbl>
  <dgm:styleLbl name="lnNode1">
    <dgm:fillClrLst meth="cycle">
      <a:schemeClr val="accent1">
        <a:shade val="50000"/>
      </a:schemeClr>
      <a:schemeClr val="accent1">
        <a:tint val="55000"/>
      </a:schemeClr>
    </dgm:fillClrLst>
    <dgm:linClrLst meth="repeat">
      <a:schemeClr val="lt1"/>
    </dgm:linClrLst>
    <dgm:effectClrLst/>
    <dgm:txLinClrLst/>
    <dgm:txFillClrLst/>
    <dgm:txEffectClrLst/>
  </dgm:styleLbl>
  <dgm:styleLbl name="vennNode1">
    <dgm:fillClrLst meth="cycle">
      <a:schemeClr val="accent1">
        <a:shade val="80000"/>
        <a:alpha val="50000"/>
      </a:schemeClr>
      <a:schemeClr val="accent1">
        <a:tint val="50000"/>
        <a:alpha val="50000"/>
      </a:schemeClr>
    </dgm:fillClrLst>
    <dgm:linClrLst meth="repeat">
      <a:schemeClr val="lt1"/>
    </dgm:linClrLst>
    <dgm:effectClrLst/>
    <dgm:txLinClrLst/>
    <dgm:txFillClrLst/>
    <dgm:txEffectClrLst/>
  </dgm:styleLbl>
  <dgm:styleLbl name="node2">
    <dgm:fillClrLst>
      <a:schemeClr val="accent1">
        <a:shade val="80000"/>
      </a:schemeClr>
    </dgm:fillClrLst>
    <dgm:linClrLst meth="repeat">
      <a:schemeClr val="lt1"/>
    </dgm:linClrLst>
    <dgm:effectClrLst/>
    <dgm:txLinClrLst/>
    <dgm:txFillClrLst/>
    <dgm:txEffectClrLst/>
  </dgm:styleLbl>
  <dgm:styleLbl name="node3">
    <dgm:fillClrLst>
      <a:schemeClr val="accent1">
        <a:tint val="99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f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bgSibTrans2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dgm:txEffectClrLst/>
  </dgm:styleLbl>
  <dgm:styleLbl name="sibTrans1D1">
    <dgm:fillClrLst meth="cycle">
      <a:schemeClr val="accent1">
        <a:shade val="90000"/>
      </a:schemeClr>
      <a:schemeClr val="accent1">
        <a:tint val="50000"/>
      </a:schemeClr>
    </dgm:fillClrLst>
    <dgm:linClrLst meth="cycle">
      <a:schemeClr val="accent1">
        <a:shade val="90000"/>
      </a:schemeClr>
      <a:schemeClr val="accent1">
        <a:tint val="5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0000"/>
      </a:schemeClr>
    </dgm:fillClrLst>
    <dgm:linClrLst meth="repeat">
      <a:schemeClr val="lt1"/>
    </dgm:linClrLst>
    <dgm:effectClrLst/>
    <dgm:txLinClrLst/>
    <dgm:txFillClrLst/>
    <dgm:txEffectClrLst/>
  </dgm:styleLbl>
  <dgm:styleLbl name="asst3">
    <dgm:fillClrLst>
      <a:schemeClr val="accent1">
        <a:tint val="70000"/>
      </a:schemeClr>
    </dgm:fillClrLst>
    <dgm:linClrLst meth="repeat">
      <a:schemeClr val="lt1"/>
    </dgm:linClrLst>
    <dgm:effectClrLst/>
    <dgm:txLinClrLst/>
    <dgm:txFillClrLst/>
    <dgm:txEffectClrLst/>
  </dgm:styleLbl>
  <dgm:styleLbl name="asst4">
    <dgm:fillClrLst>
      <a:schemeClr val="accent1">
        <a:tint val="5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shade val="80000"/>
      </a:schemeClr>
    </dgm:linClrLst>
    <dgm:effectClrLst/>
    <dgm:txLinClrLst/>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dk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0000"/>
      </a:schemeClr>
    </dgm:fillClrLst>
    <dgm:linClrLst meth="repeat">
      <a:schemeClr val="accent1">
        <a:tint val="90000"/>
      </a:schemeClr>
    </dgm:linClrLst>
    <dgm:effectClrLst/>
    <dgm:txLinClrLst/>
    <dgm:txFillClrLst meth="repeat">
      <a:schemeClr val="tx1"/>
    </dgm:txFillClrLst>
    <dgm:txEffectClrLst/>
  </dgm:styleLbl>
  <dgm:styleLbl name="parChTrans1D3">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parChTrans1D4">
    <dgm:fillClrLst meth="repeat">
      <a:schemeClr val="accent1">
        <a:tint val="50000"/>
      </a:schemeClr>
    </dgm:fillClrLst>
    <dgm:linClrLst meth="repeat">
      <a:schemeClr val="accent1">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1">
        <a:shade val="50000"/>
      </a:schemeClr>
      <a:schemeClr val="accent1">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alignAccFollowNode1">
    <dgm:fillClrLst meth="repeat">
      <a:schemeClr val="accent1">
        <a:alpha val="90000"/>
        <a:tint val="55000"/>
      </a:schemeClr>
    </dgm:fillClrLst>
    <dgm:linClrLst meth="repeat">
      <a:schemeClr val="accent1">
        <a:alpha val="90000"/>
        <a:tint val="55000"/>
      </a:schemeClr>
    </dgm:linClrLst>
    <dgm:effectClrLst/>
    <dgm:txLinClrLst/>
    <dgm:txFillClrLst meth="repeat">
      <a:schemeClr val="dk1"/>
    </dgm:txFillClrLst>
    <dgm:txEffectClrLst/>
  </dgm:styleLbl>
  <dgm:styleLbl name="bgAccFollowNode1">
    <dgm:fillClrLst meth="repeat">
      <a:schemeClr val="accent1">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50000"/>
      </a:schemeClr>
    </dgm:linClrLst>
    <dgm:effectClrLst/>
    <dgm:txLinClrLst/>
    <dgm:txFillClrLst meth="repeat">
      <a:schemeClr val="dk1"/>
    </dgm:txFillClrLst>
    <dgm:txEffectClrLst/>
  </dgm:styleLbl>
  <dgm:styleLbl name="bgShp">
    <dgm:fillClrLst meth="repeat">
      <a:schemeClr val="accent1">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55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2747B3-653D-4687-B14B-CE3C20F94AE1}" type="doc">
      <dgm:prSet loTypeId="urn:microsoft.com/office/officeart/2005/8/layout/vList2" loCatId="list" qsTypeId="urn:microsoft.com/office/officeart/2005/8/quickstyle/simple2" qsCatId="simple" csTypeId="urn:microsoft.com/office/officeart/2005/8/colors/accent1_2" csCatId="accent1" phldr="1"/>
      <dgm:spPr/>
      <dgm:t>
        <a:bodyPr/>
        <a:lstStyle/>
        <a:p>
          <a:endParaRPr lang="en-US"/>
        </a:p>
      </dgm:t>
    </dgm:pt>
    <dgm:pt modelId="{CEB36125-C96B-44CC-8319-30F00C16BE39}">
      <dgm:prSet/>
      <dgm:spPr/>
      <dgm:t>
        <a:bodyPr/>
        <a:lstStyle/>
        <a:p>
          <a:r>
            <a:rPr lang="en-US" b="1" dirty="0"/>
            <a:t>Ghemawat AAA Approach:</a:t>
          </a:r>
          <a:endParaRPr lang="en-US" dirty="0"/>
        </a:p>
      </dgm:t>
    </dgm:pt>
    <dgm:pt modelId="{CBAFAACD-6519-4641-9FE3-C42178D702A7}" type="parTrans" cxnId="{B1A672ED-5ED2-4B2B-BC6F-48B84E2E527B}">
      <dgm:prSet/>
      <dgm:spPr/>
      <dgm:t>
        <a:bodyPr/>
        <a:lstStyle/>
        <a:p>
          <a:endParaRPr lang="en-US"/>
        </a:p>
      </dgm:t>
    </dgm:pt>
    <dgm:pt modelId="{EABAF890-13E1-45A2-8718-C9D6C00EB7C6}" type="sibTrans" cxnId="{B1A672ED-5ED2-4B2B-BC6F-48B84E2E527B}">
      <dgm:prSet/>
      <dgm:spPr/>
      <dgm:t>
        <a:bodyPr/>
        <a:lstStyle/>
        <a:p>
          <a:endParaRPr lang="en-US"/>
        </a:p>
      </dgm:t>
    </dgm:pt>
    <dgm:pt modelId="{CBCD647F-A899-4466-92A3-B490937DF7F3}">
      <dgm:prSet/>
      <dgm:spPr/>
      <dgm:t>
        <a:bodyPr/>
        <a:lstStyle/>
        <a:p>
          <a:pPr algn="just"/>
          <a:r>
            <a:rPr lang="en-US" b="1" u="sng" dirty="0"/>
            <a:t>Adaptation:</a:t>
          </a:r>
          <a:r>
            <a:rPr lang="en-US" b="1" dirty="0"/>
            <a:t> </a:t>
          </a:r>
          <a:r>
            <a:rPr lang="en-US" baseline="0" dirty="0"/>
            <a:t>Tailor goods and services to comply with local tastes (</a:t>
          </a:r>
          <a:r>
            <a:rPr lang="en-US" b="1" baseline="0" dirty="0"/>
            <a:t>Waris </a:t>
          </a:r>
          <a:r>
            <a:rPr lang="en-US" b="1" baseline="0" dirty="0" err="1"/>
            <a:t>Copic</a:t>
          </a:r>
          <a:r>
            <a:rPr lang="en-US" b="1" baseline="0" dirty="0"/>
            <a:t> et al., 2023</a:t>
          </a:r>
          <a:r>
            <a:rPr lang="en-US" baseline="0" dirty="0"/>
            <a:t>).</a:t>
          </a:r>
          <a:endParaRPr lang="en-US" dirty="0"/>
        </a:p>
      </dgm:t>
    </dgm:pt>
    <dgm:pt modelId="{6DA5E59D-C7DB-4308-BC83-A6A1E27B8CA7}" type="parTrans" cxnId="{3C452390-E989-4E1A-B122-A1FE5C26E1DE}">
      <dgm:prSet/>
      <dgm:spPr/>
      <dgm:t>
        <a:bodyPr/>
        <a:lstStyle/>
        <a:p>
          <a:endParaRPr lang="en-US"/>
        </a:p>
      </dgm:t>
    </dgm:pt>
    <dgm:pt modelId="{6E0C6AE4-1D68-4BEB-A8A4-58F90C140073}" type="sibTrans" cxnId="{3C452390-E989-4E1A-B122-A1FE5C26E1DE}">
      <dgm:prSet/>
      <dgm:spPr/>
      <dgm:t>
        <a:bodyPr/>
        <a:lstStyle/>
        <a:p>
          <a:endParaRPr lang="en-US"/>
        </a:p>
      </dgm:t>
    </dgm:pt>
    <dgm:pt modelId="{EF01C418-B0EE-4111-9FAB-7B094E4B5BB4}">
      <dgm:prSet/>
      <dgm:spPr/>
      <dgm:t>
        <a:bodyPr/>
        <a:lstStyle/>
        <a:p>
          <a:pPr algn="just"/>
          <a:r>
            <a:rPr lang="en-US" b="1" u="sng" dirty="0"/>
            <a:t>Aggregation:</a:t>
          </a:r>
          <a:r>
            <a:rPr lang="en-US" b="1" dirty="0"/>
            <a:t> </a:t>
          </a:r>
          <a:r>
            <a:rPr lang="en-US" baseline="0" dirty="0"/>
            <a:t>Efficiently standardize offerings across geographies (</a:t>
          </a:r>
          <a:r>
            <a:rPr lang="en-US" b="1" baseline="0" dirty="0"/>
            <a:t>Waris </a:t>
          </a:r>
          <a:r>
            <a:rPr lang="en-US" b="1" baseline="0" dirty="0" err="1"/>
            <a:t>Copic</a:t>
          </a:r>
          <a:r>
            <a:rPr lang="en-US" b="1" baseline="0" dirty="0"/>
            <a:t> et al., 2023</a:t>
          </a:r>
          <a:r>
            <a:rPr lang="en-US" baseline="0" dirty="0"/>
            <a:t>).</a:t>
          </a:r>
          <a:endParaRPr lang="en-US" dirty="0"/>
        </a:p>
      </dgm:t>
    </dgm:pt>
    <dgm:pt modelId="{540AAE33-02B9-44BA-BBA2-E5EBDBE0E2F7}" type="parTrans" cxnId="{186B2BD1-E953-4FB2-8FF1-711413FEBB58}">
      <dgm:prSet/>
      <dgm:spPr/>
      <dgm:t>
        <a:bodyPr/>
        <a:lstStyle/>
        <a:p>
          <a:endParaRPr lang="en-US"/>
        </a:p>
      </dgm:t>
    </dgm:pt>
    <dgm:pt modelId="{C8A7374C-0195-4A38-B389-A86EFC8DBF0F}" type="sibTrans" cxnId="{186B2BD1-E953-4FB2-8FF1-711413FEBB58}">
      <dgm:prSet/>
      <dgm:spPr/>
      <dgm:t>
        <a:bodyPr/>
        <a:lstStyle/>
        <a:p>
          <a:endParaRPr lang="en-US"/>
        </a:p>
      </dgm:t>
    </dgm:pt>
    <dgm:pt modelId="{7A74F06C-8E28-4B50-9023-2813751D2B53}">
      <dgm:prSet/>
      <dgm:spPr/>
      <dgm:t>
        <a:bodyPr/>
        <a:lstStyle/>
        <a:p>
          <a:pPr algn="just"/>
          <a:r>
            <a:rPr lang="en-US" b="1" u="sng" dirty="0"/>
            <a:t>Arbitrage:</a:t>
          </a:r>
          <a:r>
            <a:rPr lang="en-US" b="1" dirty="0"/>
            <a:t> </a:t>
          </a:r>
          <a:r>
            <a:rPr lang="en-US" baseline="0" dirty="0"/>
            <a:t>Leverage regional disparities in expenses, assets, or laws to gain a competitive edge (</a:t>
          </a:r>
          <a:r>
            <a:rPr lang="en-US" b="1" baseline="0" dirty="0"/>
            <a:t>Waris </a:t>
          </a:r>
          <a:r>
            <a:rPr lang="en-US" b="1" baseline="0" dirty="0" err="1"/>
            <a:t>Copic</a:t>
          </a:r>
          <a:r>
            <a:rPr lang="en-US" b="1" baseline="0" dirty="0"/>
            <a:t> et al., 2023</a:t>
          </a:r>
          <a:r>
            <a:rPr lang="en-US" baseline="0" dirty="0"/>
            <a:t>).</a:t>
          </a:r>
          <a:endParaRPr lang="en-US" dirty="0"/>
        </a:p>
      </dgm:t>
    </dgm:pt>
    <dgm:pt modelId="{3D693312-539F-4490-B108-ADC6342058E2}" type="parTrans" cxnId="{C6BDBB6C-CDBD-47BC-BCB3-8C799EE14BDB}">
      <dgm:prSet/>
      <dgm:spPr/>
      <dgm:t>
        <a:bodyPr/>
        <a:lstStyle/>
        <a:p>
          <a:endParaRPr lang="en-US"/>
        </a:p>
      </dgm:t>
    </dgm:pt>
    <dgm:pt modelId="{F4E15BAC-8BE6-4C32-B88B-B2CDB408E91D}" type="sibTrans" cxnId="{C6BDBB6C-CDBD-47BC-BCB3-8C799EE14BDB}">
      <dgm:prSet/>
      <dgm:spPr/>
      <dgm:t>
        <a:bodyPr/>
        <a:lstStyle/>
        <a:p>
          <a:endParaRPr lang="en-US"/>
        </a:p>
      </dgm:t>
    </dgm:pt>
    <dgm:pt modelId="{9EEDB5E7-F003-4A5A-89C9-ECA1F9BCC657}" type="pres">
      <dgm:prSet presAssocID="{5C2747B3-653D-4687-B14B-CE3C20F94AE1}" presName="linear" presStyleCnt="0">
        <dgm:presLayoutVars>
          <dgm:animLvl val="lvl"/>
          <dgm:resizeHandles val="exact"/>
        </dgm:presLayoutVars>
      </dgm:prSet>
      <dgm:spPr/>
    </dgm:pt>
    <dgm:pt modelId="{19B23954-6570-49B9-A0E3-AC66F9E527B2}" type="pres">
      <dgm:prSet presAssocID="{CEB36125-C96B-44CC-8319-30F00C16BE39}" presName="parentText" presStyleLbl="node1" presStyleIdx="0" presStyleCnt="1">
        <dgm:presLayoutVars>
          <dgm:chMax val="0"/>
          <dgm:bulletEnabled val="1"/>
        </dgm:presLayoutVars>
      </dgm:prSet>
      <dgm:spPr/>
    </dgm:pt>
    <dgm:pt modelId="{1995591C-69CF-49FD-9F80-CCA1CE9E565F}" type="pres">
      <dgm:prSet presAssocID="{CEB36125-C96B-44CC-8319-30F00C16BE39}" presName="childText" presStyleLbl="revTx" presStyleIdx="0" presStyleCnt="1">
        <dgm:presLayoutVars>
          <dgm:bulletEnabled val="1"/>
        </dgm:presLayoutVars>
      </dgm:prSet>
      <dgm:spPr/>
    </dgm:pt>
  </dgm:ptLst>
  <dgm:cxnLst>
    <dgm:cxn modelId="{C6BDBB6C-CDBD-47BC-BCB3-8C799EE14BDB}" srcId="{CEB36125-C96B-44CC-8319-30F00C16BE39}" destId="{7A74F06C-8E28-4B50-9023-2813751D2B53}" srcOrd="2" destOrd="0" parTransId="{3D693312-539F-4490-B108-ADC6342058E2}" sibTransId="{F4E15BAC-8BE6-4C32-B88B-B2CDB408E91D}"/>
    <dgm:cxn modelId="{86850F57-F6DA-4034-8600-7176BF770A19}" type="presOf" srcId="{CBCD647F-A899-4466-92A3-B490937DF7F3}" destId="{1995591C-69CF-49FD-9F80-CCA1CE9E565F}" srcOrd="0" destOrd="0" presId="urn:microsoft.com/office/officeart/2005/8/layout/vList2"/>
    <dgm:cxn modelId="{9683B877-A629-4980-9445-2C301C6E1BF3}" type="presOf" srcId="{EF01C418-B0EE-4111-9FAB-7B094E4B5BB4}" destId="{1995591C-69CF-49FD-9F80-CCA1CE9E565F}" srcOrd="0" destOrd="1" presId="urn:microsoft.com/office/officeart/2005/8/layout/vList2"/>
    <dgm:cxn modelId="{DCFC4F8D-9A60-4C6D-9920-0D8C81AE8728}" type="presOf" srcId="{7A74F06C-8E28-4B50-9023-2813751D2B53}" destId="{1995591C-69CF-49FD-9F80-CCA1CE9E565F}" srcOrd="0" destOrd="2" presId="urn:microsoft.com/office/officeart/2005/8/layout/vList2"/>
    <dgm:cxn modelId="{3C452390-E989-4E1A-B122-A1FE5C26E1DE}" srcId="{CEB36125-C96B-44CC-8319-30F00C16BE39}" destId="{CBCD647F-A899-4466-92A3-B490937DF7F3}" srcOrd="0" destOrd="0" parTransId="{6DA5E59D-C7DB-4308-BC83-A6A1E27B8CA7}" sibTransId="{6E0C6AE4-1D68-4BEB-A8A4-58F90C140073}"/>
    <dgm:cxn modelId="{79D1B9A1-E6B6-40D8-9BCF-555FB10DBC01}" type="presOf" srcId="{5C2747B3-653D-4687-B14B-CE3C20F94AE1}" destId="{9EEDB5E7-F003-4A5A-89C9-ECA1F9BCC657}" srcOrd="0" destOrd="0" presId="urn:microsoft.com/office/officeart/2005/8/layout/vList2"/>
    <dgm:cxn modelId="{186B2BD1-E953-4FB2-8FF1-711413FEBB58}" srcId="{CEB36125-C96B-44CC-8319-30F00C16BE39}" destId="{EF01C418-B0EE-4111-9FAB-7B094E4B5BB4}" srcOrd="1" destOrd="0" parTransId="{540AAE33-02B9-44BA-BBA2-E5EBDBE0E2F7}" sibTransId="{C8A7374C-0195-4A38-B389-A86EFC8DBF0F}"/>
    <dgm:cxn modelId="{B1A672ED-5ED2-4B2B-BC6F-48B84E2E527B}" srcId="{5C2747B3-653D-4687-B14B-CE3C20F94AE1}" destId="{CEB36125-C96B-44CC-8319-30F00C16BE39}" srcOrd="0" destOrd="0" parTransId="{CBAFAACD-6519-4641-9FE3-C42178D702A7}" sibTransId="{EABAF890-13E1-45A2-8718-C9D6C00EB7C6}"/>
    <dgm:cxn modelId="{8BB069F7-8ED3-4F0F-B5B7-FF65A620039F}" type="presOf" srcId="{CEB36125-C96B-44CC-8319-30F00C16BE39}" destId="{19B23954-6570-49B9-A0E3-AC66F9E527B2}" srcOrd="0" destOrd="0" presId="urn:microsoft.com/office/officeart/2005/8/layout/vList2"/>
    <dgm:cxn modelId="{4F768FB8-CE2E-404E-A447-B500F9971FFF}" type="presParOf" srcId="{9EEDB5E7-F003-4A5A-89C9-ECA1F9BCC657}" destId="{19B23954-6570-49B9-A0E3-AC66F9E527B2}" srcOrd="0" destOrd="0" presId="urn:microsoft.com/office/officeart/2005/8/layout/vList2"/>
    <dgm:cxn modelId="{5E0247BA-E0FE-49B8-AA90-5982AF044A54}" type="presParOf" srcId="{9EEDB5E7-F003-4A5A-89C9-ECA1F9BCC657}" destId="{1995591C-69CF-49FD-9F80-CCA1CE9E565F}"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523DD26E-2701-47EF-A9A8-AF9469B324F8}" type="doc">
      <dgm:prSet loTypeId="urn:microsoft.com/office/officeart/2005/8/layout/vList6" loCatId="process" qsTypeId="urn:microsoft.com/office/officeart/2005/8/quickstyle/simple2" qsCatId="simple" csTypeId="urn:microsoft.com/office/officeart/2005/8/colors/accent1_4" csCatId="accent1" phldr="1"/>
      <dgm:spPr/>
      <dgm:t>
        <a:bodyPr/>
        <a:lstStyle/>
        <a:p>
          <a:endParaRPr lang="en-US"/>
        </a:p>
      </dgm:t>
    </dgm:pt>
    <dgm:pt modelId="{E04E1191-3E6E-4D56-A3D6-9B148960BD7F}">
      <dgm:prSet custT="1"/>
      <dgm:spPr/>
      <dgm:t>
        <a:bodyPr/>
        <a:lstStyle/>
        <a:p>
          <a:r>
            <a:rPr lang="en-US" sz="1800" b="1" i="0" dirty="0"/>
            <a:t>Cultural Distance:</a:t>
          </a:r>
          <a:endParaRPr lang="en-US" sz="1800" b="1" dirty="0"/>
        </a:p>
      </dgm:t>
    </dgm:pt>
    <dgm:pt modelId="{9C446388-1F26-4E9D-A2D5-7A599B191473}" type="parTrans" cxnId="{8271DE11-9175-4329-BB10-1E9CD62CE3E1}">
      <dgm:prSet/>
      <dgm:spPr/>
      <dgm:t>
        <a:bodyPr/>
        <a:lstStyle/>
        <a:p>
          <a:endParaRPr lang="en-US"/>
        </a:p>
      </dgm:t>
    </dgm:pt>
    <dgm:pt modelId="{415B6430-806B-4B14-BD48-D582C9BD69B3}" type="sibTrans" cxnId="{8271DE11-9175-4329-BB10-1E9CD62CE3E1}">
      <dgm:prSet/>
      <dgm:spPr/>
      <dgm:t>
        <a:bodyPr/>
        <a:lstStyle/>
        <a:p>
          <a:endParaRPr lang="en-US"/>
        </a:p>
      </dgm:t>
    </dgm:pt>
    <dgm:pt modelId="{3511D0BF-98DA-440B-83DE-55107E0DE3E7}">
      <dgm:prSet custT="1"/>
      <dgm:spPr/>
      <dgm:t>
        <a:bodyPr/>
        <a:lstStyle/>
        <a:p>
          <a:r>
            <a:rPr lang="en-US" sz="1800" b="1" i="0" dirty="0"/>
            <a:t>Administrative Distance:</a:t>
          </a:r>
          <a:endParaRPr lang="en-US" sz="1800" b="1" dirty="0"/>
        </a:p>
      </dgm:t>
    </dgm:pt>
    <dgm:pt modelId="{BA87E6CE-6AB2-4D4E-91EC-2DF7C0A43BE5}" type="parTrans" cxnId="{C8D483F5-833C-490F-A5CF-70E787A5F6DE}">
      <dgm:prSet/>
      <dgm:spPr/>
      <dgm:t>
        <a:bodyPr/>
        <a:lstStyle/>
        <a:p>
          <a:endParaRPr lang="en-US"/>
        </a:p>
      </dgm:t>
    </dgm:pt>
    <dgm:pt modelId="{5CCDDF5A-10F4-4939-80B0-F6619E7D9D05}" type="sibTrans" cxnId="{C8D483F5-833C-490F-A5CF-70E787A5F6DE}">
      <dgm:prSet/>
      <dgm:spPr/>
      <dgm:t>
        <a:bodyPr/>
        <a:lstStyle/>
        <a:p>
          <a:endParaRPr lang="en-US"/>
        </a:p>
      </dgm:t>
    </dgm:pt>
    <dgm:pt modelId="{29F1F1F1-32F4-405C-AEF5-BF468CA7308C}">
      <dgm:prSet custT="1"/>
      <dgm:spPr/>
      <dgm:t>
        <a:bodyPr/>
        <a:lstStyle/>
        <a:p>
          <a:r>
            <a:rPr lang="en-US" sz="1800" b="1" i="0" dirty="0"/>
            <a:t>Geographic Distance:</a:t>
          </a:r>
          <a:endParaRPr lang="en-US" sz="1800" b="1" dirty="0"/>
        </a:p>
      </dgm:t>
    </dgm:pt>
    <dgm:pt modelId="{FABA586B-CE1E-4AD2-B8FB-C1855CC5B27E}" type="parTrans" cxnId="{D5227B64-70C2-4304-85D8-65B451FDFAF7}">
      <dgm:prSet/>
      <dgm:spPr/>
      <dgm:t>
        <a:bodyPr/>
        <a:lstStyle/>
        <a:p>
          <a:endParaRPr lang="en-US"/>
        </a:p>
      </dgm:t>
    </dgm:pt>
    <dgm:pt modelId="{48B61D4E-DCF4-4DF1-A68E-A41A20DC2756}" type="sibTrans" cxnId="{D5227B64-70C2-4304-85D8-65B451FDFAF7}">
      <dgm:prSet/>
      <dgm:spPr/>
      <dgm:t>
        <a:bodyPr/>
        <a:lstStyle/>
        <a:p>
          <a:endParaRPr lang="en-US"/>
        </a:p>
      </dgm:t>
    </dgm:pt>
    <dgm:pt modelId="{2553EAFB-C524-488F-9C6F-07AB453B32AE}">
      <dgm:prSet custT="1"/>
      <dgm:spPr/>
      <dgm:t>
        <a:bodyPr/>
        <a:lstStyle/>
        <a:p>
          <a:r>
            <a:rPr lang="en-US" sz="1800" b="1" i="0" dirty="0"/>
            <a:t>Economic Distance</a:t>
          </a:r>
          <a:r>
            <a:rPr lang="en-US" sz="1800" b="0" i="0" dirty="0"/>
            <a:t>:</a:t>
          </a:r>
          <a:endParaRPr lang="en-US" sz="1800" dirty="0"/>
        </a:p>
      </dgm:t>
    </dgm:pt>
    <dgm:pt modelId="{4ACB7012-5A8A-437E-86A0-E99ABD45E13F}" type="parTrans" cxnId="{D4D79601-674A-4DFC-AFEC-3B52AA439480}">
      <dgm:prSet/>
      <dgm:spPr/>
      <dgm:t>
        <a:bodyPr/>
        <a:lstStyle/>
        <a:p>
          <a:endParaRPr lang="en-US"/>
        </a:p>
      </dgm:t>
    </dgm:pt>
    <dgm:pt modelId="{DDB73B6E-2115-4D9A-8467-E5B85F8DCBCE}" type="sibTrans" cxnId="{D4D79601-674A-4DFC-AFEC-3B52AA439480}">
      <dgm:prSet/>
      <dgm:spPr/>
      <dgm:t>
        <a:bodyPr/>
        <a:lstStyle/>
        <a:p>
          <a:endParaRPr lang="en-US"/>
        </a:p>
      </dgm:t>
    </dgm:pt>
    <dgm:pt modelId="{036D8BBA-11ED-4DA0-B0C0-A9A52B662635}">
      <dgm:prSet custT="1"/>
      <dgm:spPr/>
      <dgm:t>
        <a:bodyPr/>
        <a:lstStyle/>
        <a:p>
          <a:r>
            <a:rPr lang="en-US" sz="1600" b="0" i="0" dirty="0"/>
            <a:t>Differences in cultural norms, values, and behaviors between Shell's home country and E7 countries may affect market entry and operational strategies (</a:t>
          </a:r>
          <a:r>
            <a:rPr lang="en-US" sz="1600" b="0" i="0" dirty="0" err="1"/>
            <a:t>Grieco</a:t>
          </a:r>
          <a:r>
            <a:rPr lang="en-US" sz="1600" b="0" i="0" dirty="0"/>
            <a:t> et al., 2021).</a:t>
          </a:r>
          <a:endParaRPr lang="en-US" sz="1600" dirty="0"/>
        </a:p>
      </dgm:t>
    </dgm:pt>
    <dgm:pt modelId="{6BE42E3C-A846-4937-95E4-E667D8CE74A6}" type="parTrans" cxnId="{96725B8F-F44B-4F3C-B3FA-51D8ED67C4E7}">
      <dgm:prSet/>
      <dgm:spPr/>
      <dgm:t>
        <a:bodyPr/>
        <a:lstStyle/>
        <a:p>
          <a:endParaRPr lang="en-US"/>
        </a:p>
      </dgm:t>
    </dgm:pt>
    <dgm:pt modelId="{70C07927-D033-4558-A4EB-74DEF53A0D7D}" type="sibTrans" cxnId="{96725B8F-F44B-4F3C-B3FA-51D8ED67C4E7}">
      <dgm:prSet/>
      <dgm:spPr/>
      <dgm:t>
        <a:bodyPr/>
        <a:lstStyle/>
        <a:p>
          <a:endParaRPr lang="en-US"/>
        </a:p>
      </dgm:t>
    </dgm:pt>
    <dgm:pt modelId="{9F8F928C-9E72-4F80-B35B-C36EC8B1D05B}">
      <dgm:prSet custT="1"/>
      <dgm:spPr/>
      <dgm:t>
        <a:bodyPr/>
        <a:lstStyle/>
        <a:p>
          <a:r>
            <a:rPr lang="en-US" sz="1600" b="0" i="0" dirty="0"/>
            <a:t>Variances in regulations, laws, and government policies across E7 countries could impact Shell's business operations and market entry decisions (</a:t>
          </a:r>
          <a:r>
            <a:rPr lang="en-US" sz="1600" b="0" i="0" dirty="0" err="1"/>
            <a:t>Grieco</a:t>
          </a:r>
          <a:r>
            <a:rPr lang="en-US" sz="1600" b="0" i="0" dirty="0"/>
            <a:t> et al., 2021)..</a:t>
          </a:r>
          <a:endParaRPr lang="en-US" sz="1600" dirty="0"/>
        </a:p>
      </dgm:t>
    </dgm:pt>
    <dgm:pt modelId="{E9D69E5D-C12C-4082-A8CA-F4C33898344D}" type="parTrans" cxnId="{525BA94E-16A2-4F83-997F-52741F46E99F}">
      <dgm:prSet/>
      <dgm:spPr/>
      <dgm:t>
        <a:bodyPr/>
        <a:lstStyle/>
        <a:p>
          <a:endParaRPr lang="en-US"/>
        </a:p>
      </dgm:t>
    </dgm:pt>
    <dgm:pt modelId="{7A032938-18C3-4FE6-98E3-99DA25258EEE}" type="sibTrans" cxnId="{525BA94E-16A2-4F83-997F-52741F46E99F}">
      <dgm:prSet/>
      <dgm:spPr/>
      <dgm:t>
        <a:bodyPr/>
        <a:lstStyle/>
        <a:p>
          <a:endParaRPr lang="en-US"/>
        </a:p>
      </dgm:t>
    </dgm:pt>
    <dgm:pt modelId="{F9C74FB9-CE4C-4FCD-A9C1-6280F2135063}">
      <dgm:prSet custT="1"/>
      <dgm:spPr/>
      <dgm:t>
        <a:bodyPr/>
        <a:lstStyle/>
        <a:p>
          <a:r>
            <a:rPr lang="en-US" sz="1400" b="0" i="0" dirty="0"/>
            <a:t>Physical distance, transportation infrastructure, and logistics challenges may influence Shell's supply chain management and distribution networks in E7 countries (</a:t>
          </a:r>
          <a:r>
            <a:rPr lang="en-US" sz="1400" b="0" i="0" dirty="0" err="1"/>
            <a:t>Grieco</a:t>
          </a:r>
          <a:r>
            <a:rPr lang="en-US" sz="1400" b="0" i="0" dirty="0"/>
            <a:t> et al., 2021)..</a:t>
          </a:r>
          <a:endParaRPr lang="en-US" sz="1400" dirty="0"/>
        </a:p>
      </dgm:t>
    </dgm:pt>
    <dgm:pt modelId="{58F1D781-2818-4C13-9ED8-AB13D0FB3DAE}" type="parTrans" cxnId="{BC78D57F-2916-4170-AF94-6CF5BC934526}">
      <dgm:prSet/>
      <dgm:spPr/>
      <dgm:t>
        <a:bodyPr/>
        <a:lstStyle/>
        <a:p>
          <a:endParaRPr lang="en-US"/>
        </a:p>
      </dgm:t>
    </dgm:pt>
    <dgm:pt modelId="{BB598615-68D9-4C2B-AB3F-E0EB47D049D7}" type="sibTrans" cxnId="{BC78D57F-2916-4170-AF94-6CF5BC934526}">
      <dgm:prSet/>
      <dgm:spPr/>
      <dgm:t>
        <a:bodyPr/>
        <a:lstStyle/>
        <a:p>
          <a:endParaRPr lang="en-US"/>
        </a:p>
      </dgm:t>
    </dgm:pt>
    <dgm:pt modelId="{F65F39C6-61B9-4DF1-B6DA-582D988A66A4}">
      <dgm:prSet custT="1"/>
      <dgm:spPr/>
      <dgm:t>
        <a:bodyPr/>
        <a:lstStyle/>
        <a:p>
          <a:r>
            <a:rPr lang="en-US" sz="1600" b="0" i="0" dirty="0"/>
            <a:t>Disparities in economic development, income levels, and market conditions among E7 countries can affect Shell's pricing strategies, investment decisions, and profitability (</a:t>
          </a:r>
          <a:r>
            <a:rPr lang="en-US" sz="1600" b="0" i="0" dirty="0" err="1"/>
            <a:t>Grieco</a:t>
          </a:r>
          <a:r>
            <a:rPr lang="en-US" sz="1600" b="0" i="0" dirty="0"/>
            <a:t> et al., 2021)..</a:t>
          </a:r>
          <a:endParaRPr lang="en-US" sz="1600" dirty="0"/>
        </a:p>
      </dgm:t>
    </dgm:pt>
    <dgm:pt modelId="{28924DE2-4BED-4999-A94B-E55D6D0916B1}" type="parTrans" cxnId="{9FDE0678-A40E-4F9E-A158-6B9517108C4C}">
      <dgm:prSet/>
      <dgm:spPr/>
      <dgm:t>
        <a:bodyPr/>
        <a:lstStyle/>
        <a:p>
          <a:endParaRPr lang="en-US"/>
        </a:p>
      </dgm:t>
    </dgm:pt>
    <dgm:pt modelId="{4425C7D4-2391-4012-9163-706C3024D232}" type="sibTrans" cxnId="{9FDE0678-A40E-4F9E-A158-6B9517108C4C}">
      <dgm:prSet/>
      <dgm:spPr/>
      <dgm:t>
        <a:bodyPr/>
        <a:lstStyle/>
        <a:p>
          <a:endParaRPr lang="en-US"/>
        </a:p>
      </dgm:t>
    </dgm:pt>
    <dgm:pt modelId="{2A51CF75-1994-46FA-8C4A-B22CC9172288}" type="pres">
      <dgm:prSet presAssocID="{523DD26E-2701-47EF-A9A8-AF9469B324F8}" presName="Name0" presStyleCnt="0">
        <dgm:presLayoutVars>
          <dgm:dir/>
          <dgm:animLvl val="lvl"/>
          <dgm:resizeHandles/>
        </dgm:presLayoutVars>
      </dgm:prSet>
      <dgm:spPr/>
    </dgm:pt>
    <dgm:pt modelId="{0512F3E2-EC93-46F2-BBBB-58EA2377AAFC}" type="pres">
      <dgm:prSet presAssocID="{E04E1191-3E6E-4D56-A3D6-9B148960BD7F}" presName="linNode" presStyleCnt="0"/>
      <dgm:spPr/>
    </dgm:pt>
    <dgm:pt modelId="{03A52CE7-371E-4B06-A031-E31BD0185E66}" type="pres">
      <dgm:prSet presAssocID="{E04E1191-3E6E-4D56-A3D6-9B148960BD7F}" presName="parentShp" presStyleLbl="node1" presStyleIdx="0" presStyleCnt="4">
        <dgm:presLayoutVars>
          <dgm:bulletEnabled val="1"/>
        </dgm:presLayoutVars>
      </dgm:prSet>
      <dgm:spPr/>
    </dgm:pt>
    <dgm:pt modelId="{9BABAFA8-3699-4FCB-9102-E0DF7638C6BB}" type="pres">
      <dgm:prSet presAssocID="{E04E1191-3E6E-4D56-A3D6-9B148960BD7F}" presName="childShp" presStyleLbl="bgAccFollowNode1" presStyleIdx="0" presStyleCnt="4">
        <dgm:presLayoutVars>
          <dgm:bulletEnabled val="1"/>
        </dgm:presLayoutVars>
      </dgm:prSet>
      <dgm:spPr/>
    </dgm:pt>
    <dgm:pt modelId="{E9A43147-7145-4E0C-AD9D-331B6BF4339E}" type="pres">
      <dgm:prSet presAssocID="{415B6430-806B-4B14-BD48-D582C9BD69B3}" presName="spacing" presStyleCnt="0"/>
      <dgm:spPr/>
    </dgm:pt>
    <dgm:pt modelId="{DDB0DC6F-659D-4330-A0C6-2824B64F45F7}" type="pres">
      <dgm:prSet presAssocID="{3511D0BF-98DA-440B-83DE-55107E0DE3E7}" presName="linNode" presStyleCnt="0"/>
      <dgm:spPr/>
    </dgm:pt>
    <dgm:pt modelId="{C69E6E8C-5BD3-4EA7-A0D2-073DE4539D2B}" type="pres">
      <dgm:prSet presAssocID="{3511D0BF-98DA-440B-83DE-55107E0DE3E7}" presName="parentShp" presStyleLbl="node1" presStyleIdx="1" presStyleCnt="4">
        <dgm:presLayoutVars>
          <dgm:bulletEnabled val="1"/>
        </dgm:presLayoutVars>
      </dgm:prSet>
      <dgm:spPr/>
    </dgm:pt>
    <dgm:pt modelId="{5D897BB1-F9C8-4F54-9758-CB1FAA74F693}" type="pres">
      <dgm:prSet presAssocID="{3511D0BF-98DA-440B-83DE-55107E0DE3E7}" presName="childShp" presStyleLbl="bgAccFollowNode1" presStyleIdx="1" presStyleCnt="4">
        <dgm:presLayoutVars>
          <dgm:bulletEnabled val="1"/>
        </dgm:presLayoutVars>
      </dgm:prSet>
      <dgm:spPr/>
    </dgm:pt>
    <dgm:pt modelId="{72CB7100-20EC-4423-AB3E-7614D2CBFE79}" type="pres">
      <dgm:prSet presAssocID="{5CCDDF5A-10F4-4939-80B0-F6619E7D9D05}" presName="spacing" presStyleCnt="0"/>
      <dgm:spPr/>
    </dgm:pt>
    <dgm:pt modelId="{EF28502E-ED41-42C8-85CE-3884743C3943}" type="pres">
      <dgm:prSet presAssocID="{29F1F1F1-32F4-405C-AEF5-BF468CA7308C}" presName="linNode" presStyleCnt="0"/>
      <dgm:spPr/>
    </dgm:pt>
    <dgm:pt modelId="{B3C105F3-9CEC-4E62-899B-84B8EDE76A06}" type="pres">
      <dgm:prSet presAssocID="{29F1F1F1-32F4-405C-AEF5-BF468CA7308C}" presName="parentShp" presStyleLbl="node1" presStyleIdx="2" presStyleCnt="4">
        <dgm:presLayoutVars>
          <dgm:bulletEnabled val="1"/>
        </dgm:presLayoutVars>
      </dgm:prSet>
      <dgm:spPr/>
    </dgm:pt>
    <dgm:pt modelId="{2F48FD3C-3866-4421-9EC5-1F0150B53705}" type="pres">
      <dgm:prSet presAssocID="{29F1F1F1-32F4-405C-AEF5-BF468CA7308C}" presName="childShp" presStyleLbl="bgAccFollowNode1" presStyleIdx="2" presStyleCnt="4">
        <dgm:presLayoutVars>
          <dgm:bulletEnabled val="1"/>
        </dgm:presLayoutVars>
      </dgm:prSet>
      <dgm:spPr/>
    </dgm:pt>
    <dgm:pt modelId="{4DE18BB8-3AB6-4A44-9585-2394512929E8}" type="pres">
      <dgm:prSet presAssocID="{48B61D4E-DCF4-4DF1-A68E-A41A20DC2756}" presName="spacing" presStyleCnt="0"/>
      <dgm:spPr/>
    </dgm:pt>
    <dgm:pt modelId="{53891012-9BC6-4884-A75C-10CA3EBD9C40}" type="pres">
      <dgm:prSet presAssocID="{2553EAFB-C524-488F-9C6F-07AB453B32AE}" presName="linNode" presStyleCnt="0"/>
      <dgm:spPr/>
    </dgm:pt>
    <dgm:pt modelId="{14AEC7E6-D698-4F7C-8293-224F32A5DB6F}" type="pres">
      <dgm:prSet presAssocID="{2553EAFB-C524-488F-9C6F-07AB453B32AE}" presName="parentShp" presStyleLbl="node1" presStyleIdx="3" presStyleCnt="4">
        <dgm:presLayoutVars>
          <dgm:bulletEnabled val="1"/>
        </dgm:presLayoutVars>
      </dgm:prSet>
      <dgm:spPr/>
    </dgm:pt>
    <dgm:pt modelId="{43F582C5-2CC1-48A9-B0E6-8F718267E068}" type="pres">
      <dgm:prSet presAssocID="{2553EAFB-C524-488F-9C6F-07AB453B32AE}" presName="childShp" presStyleLbl="bgAccFollowNode1" presStyleIdx="3" presStyleCnt="4">
        <dgm:presLayoutVars>
          <dgm:bulletEnabled val="1"/>
        </dgm:presLayoutVars>
      </dgm:prSet>
      <dgm:spPr/>
    </dgm:pt>
  </dgm:ptLst>
  <dgm:cxnLst>
    <dgm:cxn modelId="{D4D79601-674A-4DFC-AFEC-3B52AA439480}" srcId="{523DD26E-2701-47EF-A9A8-AF9469B324F8}" destId="{2553EAFB-C524-488F-9C6F-07AB453B32AE}" srcOrd="3" destOrd="0" parTransId="{4ACB7012-5A8A-437E-86A0-E99ABD45E13F}" sibTransId="{DDB73B6E-2115-4D9A-8467-E5B85F8DCBCE}"/>
    <dgm:cxn modelId="{8271DE11-9175-4329-BB10-1E9CD62CE3E1}" srcId="{523DD26E-2701-47EF-A9A8-AF9469B324F8}" destId="{E04E1191-3E6E-4D56-A3D6-9B148960BD7F}" srcOrd="0" destOrd="0" parTransId="{9C446388-1F26-4E9D-A2D5-7A599B191473}" sibTransId="{415B6430-806B-4B14-BD48-D582C9BD69B3}"/>
    <dgm:cxn modelId="{F6E4DA2C-3B71-4D81-9850-93A575E419E7}" type="presOf" srcId="{29F1F1F1-32F4-405C-AEF5-BF468CA7308C}" destId="{B3C105F3-9CEC-4E62-899B-84B8EDE76A06}" srcOrd="0" destOrd="0" presId="urn:microsoft.com/office/officeart/2005/8/layout/vList6"/>
    <dgm:cxn modelId="{3B08003B-F345-492C-ABF4-B4F4B9021121}" type="presOf" srcId="{F65F39C6-61B9-4DF1-B6DA-582D988A66A4}" destId="{43F582C5-2CC1-48A9-B0E6-8F718267E068}" srcOrd="0" destOrd="0" presId="urn:microsoft.com/office/officeart/2005/8/layout/vList6"/>
    <dgm:cxn modelId="{D5227B64-70C2-4304-85D8-65B451FDFAF7}" srcId="{523DD26E-2701-47EF-A9A8-AF9469B324F8}" destId="{29F1F1F1-32F4-405C-AEF5-BF468CA7308C}" srcOrd="2" destOrd="0" parTransId="{FABA586B-CE1E-4AD2-B8FB-C1855CC5B27E}" sibTransId="{48B61D4E-DCF4-4DF1-A68E-A41A20DC2756}"/>
    <dgm:cxn modelId="{525BA94E-16A2-4F83-997F-52741F46E99F}" srcId="{3511D0BF-98DA-440B-83DE-55107E0DE3E7}" destId="{9F8F928C-9E72-4F80-B35B-C36EC8B1D05B}" srcOrd="0" destOrd="0" parTransId="{E9D69E5D-C12C-4082-A8CA-F4C33898344D}" sibTransId="{7A032938-18C3-4FE6-98E3-99DA25258EEE}"/>
    <dgm:cxn modelId="{96B42770-48A4-47A2-A1B8-88F268FCB050}" type="presOf" srcId="{2553EAFB-C524-488F-9C6F-07AB453B32AE}" destId="{14AEC7E6-D698-4F7C-8293-224F32A5DB6F}" srcOrd="0" destOrd="0" presId="urn:microsoft.com/office/officeart/2005/8/layout/vList6"/>
    <dgm:cxn modelId="{F25F8C53-E9B3-4582-98EC-893D9AA78FDE}" type="presOf" srcId="{036D8BBA-11ED-4DA0-B0C0-A9A52B662635}" destId="{9BABAFA8-3699-4FCB-9102-E0DF7638C6BB}" srcOrd="0" destOrd="0" presId="urn:microsoft.com/office/officeart/2005/8/layout/vList6"/>
    <dgm:cxn modelId="{9FDE0678-A40E-4F9E-A158-6B9517108C4C}" srcId="{2553EAFB-C524-488F-9C6F-07AB453B32AE}" destId="{F65F39C6-61B9-4DF1-B6DA-582D988A66A4}" srcOrd="0" destOrd="0" parTransId="{28924DE2-4BED-4999-A94B-E55D6D0916B1}" sibTransId="{4425C7D4-2391-4012-9163-706C3024D232}"/>
    <dgm:cxn modelId="{BC78D57F-2916-4170-AF94-6CF5BC934526}" srcId="{29F1F1F1-32F4-405C-AEF5-BF468CA7308C}" destId="{F9C74FB9-CE4C-4FCD-A9C1-6280F2135063}" srcOrd="0" destOrd="0" parTransId="{58F1D781-2818-4C13-9ED8-AB13D0FB3DAE}" sibTransId="{BB598615-68D9-4C2B-AB3F-E0EB47D049D7}"/>
    <dgm:cxn modelId="{1D762E83-F9E8-42E3-B812-01C716849DEA}" type="presOf" srcId="{E04E1191-3E6E-4D56-A3D6-9B148960BD7F}" destId="{03A52CE7-371E-4B06-A031-E31BD0185E66}" srcOrd="0" destOrd="0" presId="urn:microsoft.com/office/officeart/2005/8/layout/vList6"/>
    <dgm:cxn modelId="{96725B8F-F44B-4F3C-B3FA-51D8ED67C4E7}" srcId="{E04E1191-3E6E-4D56-A3D6-9B148960BD7F}" destId="{036D8BBA-11ED-4DA0-B0C0-A9A52B662635}" srcOrd="0" destOrd="0" parTransId="{6BE42E3C-A846-4937-95E4-E667D8CE74A6}" sibTransId="{70C07927-D033-4558-A4EB-74DEF53A0D7D}"/>
    <dgm:cxn modelId="{02B904B8-312D-4393-84A2-1A29A6B53D55}" type="presOf" srcId="{523DD26E-2701-47EF-A9A8-AF9469B324F8}" destId="{2A51CF75-1994-46FA-8C4A-B22CC9172288}" srcOrd="0" destOrd="0" presId="urn:microsoft.com/office/officeart/2005/8/layout/vList6"/>
    <dgm:cxn modelId="{7CAE1FC6-3A46-4DD0-B6C5-EE428C1034D9}" type="presOf" srcId="{3511D0BF-98DA-440B-83DE-55107E0DE3E7}" destId="{C69E6E8C-5BD3-4EA7-A0D2-073DE4539D2B}" srcOrd="0" destOrd="0" presId="urn:microsoft.com/office/officeart/2005/8/layout/vList6"/>
    <dgm:cxn modelId="{0023B9D7-BA67-45A6-B64E-9D20BC2A2027}" type="presOf" srcId="{9F8F928C-9E72-4F80-B35B-C36EC8B1D05B}" destId="{5D897BB1-F9C8-4F54-9758-CB1FAA74F693}" srcOrd="0" destOrd="0" presId="urn:microsoft.com/office/officeart/2005/8/layout/vList6"/>
    <dgm:cxn modelId="{A37EEFE9-9DF2-4400-B624-E4ECA34C8612}" type="presOf" srcId="{F9C74FB9-CE4C-4FCD-A9C1-6280F2135063}" destId="{2F48FD3C-3866-4421-9EC5-1F0150B53705}" srcOrd="0" destOrd="0" presId="urn:microsoft.com/office/officeart/2005/8/layout/vList6"/>
    <dgm:cxn modelId="{C8D483F5-833C-490F-A5CF-70E787A5F6DE}" srcId="{523DD26E-2701-47EF-A9A8-AF9469B324F8}" destId="{3511D0BF-98DA-440B-83DE-55107E0DE3E7}" srcOrd="1" destOrd="0" parTransId="{BA87E6CE-6AB2-4D4E-91EC-2DF7C0A43BE5}" sibTransId="{5CCDDF5A-10F4-4939-80B0-F6619E7D9D05}"/>
    <dgm:cxn modelId="{3C955A6D-49C9-4BCE-94C8-259760FE5F97}" type="presParOf" srcId="{2A51CF75-1994-46FA-8C4A-B22CC9172288}" destId="{0512F3E2-EC93-46F2-BBBB-58EA2377AAFC}" srcOrd="0" destOrd="0" presId="urn:microsoft.com/office/officeart/2005/8/layout/vList6"/>
    <dgm:cxn modelId="{A7DE666C-E8D9-4E17-9FFA-C7D385C8CC9B}" type="presParOf" srcId="{0512F3E2-EC93-46F2-BBBB-58EA2377AAFC}" destId="{03A52CE7-371E-4B06-A031-E31BD0185E66}" srcOrd="0" destOrd="0" presId="urn:microsoft.com/office/officeart/2005/8/layout/vList6"/>
    <dgm:cxn modelId="{E82ACAA6-A0E8-4E70-89AE-333337F1DAF7}" type="presParOf" srcId="{0512F3E2-EC93-46F2-BBBB-58EA2377AAFC}" destId="{9BABAFA8-3699-4FCB-9102-E0DF7638C6BB}" srcOrd="1" destOrd="0" presId="urn:microsoft.com/office/officeart/2005/8/layout/vList6"/>
    <dgm:cxn modelId="{3DF0DC75-1C93-4265-AEE3-EA91607D9D8C}" type="presParOf" srcId="{2A51CF75-1994-46FA-8C4A-B22CC9172288}" destId="{E9A43147-7145-4E0C-AD9D-331B6BF4339E}" srcOrd="1" destOrd="0" presId="urn:microsoft.com/office/officeart/2005/8/layout/vList6"/>
    <dgm:cxn modelId="{02303B48-C731-410D-980A-DA507E8056A7}" type="presParOf" srcId="{2A51CF75-1994-46FA-8C4A-B22CC9172288}" destId="{DDB0DC6F-659D-4330-A0C6-2824B64F45F7}" srcOrd="2" destOrd="0" presId="urn:microsoft.com/office/officeart/2005/8/layout/vList6"/>
    <dgm:cxn modelId="{BCBE8AB7-A2C9-487E-8D86-10AA1BA479E4}" type="presParOf" srcId="{DDB0DC6F-659D-4330-A0C6-2824B64F45F7}" destId="{C69E6E8C-5BD3-4EA7-A0D2-073DE4539D2B}" srcOrd="0" destOrd="0" presId="urn:microsoft.com/office/officeart/2005/8/layout/vList6"/>
    <dgm:cxn modelId="{89EA1E84-36B8-471C-B9C9-B9BC96E47D17}" type="presParOf" srcId="{DDB0DC6F-659D-4330-A0C6-2824B64F45F7}" destId="{5D897BB1-F9C8-4F54-9758-CB1FAA74F693}" srcOrd="1" destOrd="0" presId="urn:microsoft.com/office/officeart/2005/8/layout/vList6"/>
    <dgm:cxn modelId="{AB02E556-762E-4E27-B04A-F0EE0EED1622}" type="presParOf" srcId="{2A51CF75-1994-46FA-8C4A-B22CC9172288}" destId="{72CB7100-20EC-4423-AB3E-7614D2CBFE79}" srcOrd="3" destOrd="0" presId="urn:microsoft.com/office/officeart/2005/8/layout/vList6"/>
    <dgm:cxn modelId="{FBFA03AB-BD49-4524-9E6A-C1BA13F62650}" type="presParOf" srcId="{2A51CF75-1994-46FA-8C4A-B22CC9172288}" destId="{EF28502E-ED41-42C8-85CE-3884743C3943}" srcOrd="4" destOrd="0" presId="urn:microsoft.com/office/officeart/2005/8/layout/vList6"/>
    <dgm:cxn modelId="{005F7DEC-C6C0-4D8F-A72A-29B3609547B7}" type="presParOf" srcId="{EF28502E-ED41-42C8-85CE-3884743C3943}" destId="{B3C105F3-9CEC-4E62-899B-84B8EDE76A06}" srcOrd="0" destOrd="0" presId="urn:microsoft.com/office/officeart/2005/8/layout/vList6"/>
    <dgm:cxn modelId="{5609B0BD-1901-49B2-A8C9-D8F8D3E1AD03}" type="presParOf" srcId="{EF28502E-ED41-42C8-85CE-3884743C3943}" destId="{2F48FD3C-3866-4421-9EC5-1F0150B53705}" srcOrd="1" destOrd="0" presId="urn:microsoft.com/office/officeart/2005/8/layout/vList6"/>
    <dgm:cxn modelId="{4982E233-55A2-45C2-99F8-CCAA169A2FE3}" type="presParOf" srcId="{2A51CF75-1994-46FA-8C4A-B22CC9172288}" destId="{4DE18BB8-3AB6-4A44-9585-2394512929E8}" srcOrd="5" destOrd="0" presId="urn:microsoft.com/office/officeart/2005/8/layout/vList6"/>
    <dgm:cxn modelId="{14942C23-48F1-4BA9-84C7-1FF366B3ED43}" type="presParOf" srcId="{2A51CF75-1994-46FA-8C4A-B22CC9172288}" destId="{53891012-9BC6-4884-A75C-10CA3EBD9C40}" srcOrd="6" destOrd="0" presId="urn:microsoft.com/office/officeart/2005/8/layout/vList6"/>
    <dgm:cxn modelId="{FCA3591D-1424-4853-BD4B-796F24A0AE78}" type="presParOf" srcId="{53891012-9BC6-4884-A75C-10CA3EBD9C40}" destId="{14AEC7E6-D698-4F7C-8293-224F32A5DB6F}" srcOrd="0" destOrd="0" presId="urn:microsoft.com/office/officeart/2005/8/layout/vList6"/>
    <dgm:cxn modelId="{56F2C765-9F09-4678-9BEC-6EF60D89F041}" type="presParOf" srcId="{53891012-9BC6-4884-A75C-10CA3EBD9C40}" destId="{43F582C5-2CC1-48A9-B0E6-8F718267E068}"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3302DE6D-AA5A-4DFB-8808-437D6DCF4357}" type="doc">
      <dgm:prSet loTypeId="urn:microsoft.com/office/officeart/2005/8/layout/hList6" loCatId="list" qsTypeId="urn:microsoft.com/office/officeart/2005/8/quickstyle/simple2" qsCatId="simple" csTypeId="urn:microsoft.com/office/officeart/2005/8/colors/accent1_2" csCatId="accent1" phldr="1"/>
      <dgm:spPr/>
      <dgm:t>
        <a:bodyPr/>
        <a:lstStyle/>
        <a:p>
          <a:endParaRPr lang="en-US"/>
        </a:p>
      </dgm:t>
    </dgm:pt>
    <dgm:pt modelId="{2656A3BD-7045-4080-8962-775DB4E7EC69}">
      <dgm:prSet/>
      <dgm:spPr/>
      <dgm:t>
        <a:bodyPr/>
        <a:lstStyle/>
        <a:p>
          <a:r>
            <a:rPr lang="en-US" b="1" i="0"/>
            <a:t>Factor Conditions</a:t>
          </a:r>
          <a:r>
            <a:rPr lang="en-US" b="0" i="0"/>
            <a:t>:</a:t>
          </a:r>
          <a:endParaRPr lang="en-US"/>
        </a:p>
      </dgm:t>
    </dgm:pt>
    <dgm:pt modelId="{D78AB996-AB34-4C09-A881-D65D21EAB523}" type="parTrans" cxnId="{8C6BA377-65DD-40AF-8E2C-557E609A2CC8}">
      <dgm:prSet/>
      <dgm:spPr/>
      <dgm:t>
        <a:bodyPr/>
        <a:lstStyle/>
        <a:p>
          <a:endParaRPr lang="en-US"/>
        </a:p>
      </dgm:t>
    </dgm:pt>
    <dgm:pt modelId="{91DCAC2E-8E11-45CB-AA8A-A063654B808E}" type="sibTrans" cxnId="{8C6BA377-65DD-40AF-8E2C-557E609A2CC8}">
      <dgm:prSet/>
      <dgm:spPr/>
      <dgm:t>
        <a:bodyPr/>
        <a:lstStyle/>
        <a:p>
          <a:endParaRPr lang="en-US"/>
        </a:p>
      </dgm:t>
    </dgm:pt>
    <dgm:pt modelId="{3A8B9C7D-BF93-4545-9B4A-A54DCE14F568}">
      <dgm:prSet/>
      <dgm:spPr/>
      <dgm:t>
        <a:bodyPr/>
        <a:lstStyle/>
        <a:p>
          <a:r>
            <a:rPr lang="en-US" b="0" i="0" baseline="0" dirty="0"/>
            <a:t>Assessing local resources, infrastructure, and workforce. (</a:t>
          </a:r>
          <a:r>
            <a:rPr lang="en-US" dirty="0"/>
            <a:t>Williams, B., 1999)</a:t>
          </a:r>
        </a:p>
      </dgm:t>
    </dgm:pt>
    <dgm:pt modelId="{6743545B-6AE6-45D5-8201-A371627EB52B}" type="parTrans" cxnId="{F9AD9697-1741-4E58-9693-BA2B24152AAC}">
      <dgm:prSet/>
      <dgm:spPr/>
      <dgm:t>
        <a:bodyPr/>
        <a:lstStyle/>
        <a:p>
          <a:endParaRPr lang="en-US"/>
        </a:p>
      </dgm:t>
    </dgm:pt>
    <dgm:pt modelId="{7627674D-E6CD-4FBD-98A7-B5BD902857AF}" type="sibTrans" cxnId="{F9AD9697-1741-4E58-9693-BA2B24152AAC}">
      <dgm:prSet/>
      <dgm:spPr/>
      <dgm:t>
        <a:bodyPr/>
        <a:lstStyle/>
        <a:p>
          <a:endParaRPr lang="en-US"/>
        </a:p>
      </dgm:t>
    </dgm:pt>
    <dgm:pt modelId="{C070A06E-A5B8-4100-98B5-A7B210E7B957}">
      <dgm:prSet/>
      <dgm:spPr/>
      <dgm:t>
        <a:bodyPr/>
        <a:lstStyle/>
        <a:p>
          <a:r>
            <a:rPr lang="en-US" b="1" i="0" dirty="0"/>
            <a:t>Demand Conditions</a:t>
          </a:r>
          <a:r>
            <a:rPr lang="en-US" b="0" i="0" dirty="0"/>
            <a:t>:</a:t>
          </a:r>
          <a:endParaRPr lang="en-US" dirty="0"/>
        </a:p>
      </dgm:t>
    </dgm:pt>
    <dgm:pt modelId="{A725B048-058F-48DE-BC46-7EC0684506DF}" type="parTrans" cxnId="{74E87C4D-DD2E-4430-9DEA-BE138326C807}">
      <dgm:prSet/>
      <dgm:spPr/>
      <dgm:t>
        <a:bodyPr/>
        <a:lstStyle/>
        <a:p>
          <a:endParaRPr lang="en-US"/>
        </a:p>
      </dgm:t>
    </dgm:pt>
    <dgm:pt modelId="{9DBD6F66-1BE0-4028-BD2A-E2DD978BF10C}" type="sibTrans" cxnId="{74E87C4D-DD2E-4430-9DEA-BE138326C807}">
      <dgm:prSet/>
      <dgm:spPr/>
      <dgm:t>
        <a:bodyPr/>
        <a:lstStyle/>
        <a:p>
          <a:endParaRPr lang="en-US"/>
        </a:p>
      </dgm:t>
    </dgm:pt>
    <dgm:pt modelId="{1DE20732-0A76-4707-84B1-0583A70D5DD9}">
      <dgm:prSet/>
      <dgm:spPr/>
      <dgm:t>
        <a:bodyPr/>
        <a:lstStyle/>
        <a:p>
          <a:r>
            <a:rPr lang="en-US" b="0" i="0" baseline="0" dirty="0"/>
            <a:t>Understanding local market demand and consumer preferences. (</a:t>
          </a:r>
          <a:r>
            <a:rPr lang="en-US" dirty="0"/>
            <a:t>Williams, B., 1999)</a:t>
          </a:r>
        </a:p>
      </dgm:t>
    </dgm:pt>
    <dgm:pt modelId="{DBDBB25F-DB13-42F8-B38C-A4F906EE0364}" type="parTrans" cxnId="{7DC19887-9F82-4677-9E6A-36CE8D7F2BF7}">
      <dgm:prSet/>
      <dgm:spPr/>
      <dgm:t>
        <a:bodyPr/>
        <a:lstStyle/>
        <a:p>
          <a:endParaRPr lang="en-US"/>
        </a:p>
      </dgm:t>
    </dgm:pt>
    <dgm:pt modelId="{DE87F95F-A594-4721-8AE1-A4930A480302}" type="sibTrans" cxnId="{7DC19887-9F82-4677-9E6A-36CE8D7F2BF7}">
      <dgm:prSet/>
      <dgm:spPr/>
      <dgm:t>
        <a:bodyPr/>
        <a:lstStyle/>
        <a:p>
          <a:endParaRPr lang="en-US"/>
        </a:p>
      </dgm:t>
    </dgm:pt>
    <dgm:pt modelId="{4DEEE640-8FC0-4258-8D4C-003645DBC8D7}">
      <dgm:prSet/>
      <dgm:spPr/>
      <dgm:t>
        <a:bodyPr/>
        <a:lstStyle/>
        <a:p>
          <a:r>
            <a:rPr lang="en-US" b="1" i="0" dirty="0"/>
            <a:t>Related and Supporting Industries</a:t>
          </a:r>
          <a:r>
            <a:rPr lang="en-US" b="0" i="0" dirty="0"/>
            <a:t>:</a:t>
          </a:r>
          <a:endParaRPr lang="en-US" dirty="0"/>
        </a:p>
      </dgm:t>
    </dgm:pt>
    <dgm:pt modelId="{A4E45EC0-87F8-422F-91BE-5A34060ED22D}" type="parTrans" cxnId="{1B60332E-C39E-4E24-B544-9A88F626BA0D}">
      <dgm:prSet/>
      <dgm:spPr/>
      <dgm:t>
        <a:bodyPr/>
        <a:lstStyle/>
        <a:p>
          <a:endParaRPr lang="en-US"/>
        </a:p>
      </dgm:t>
    </dgm:pt>
    <dgm:pt modelId="{89D75749-71E2-4FC2-9649-0EA20BFAC1A9}" type="sibTrans" cxnId="{1B60332E-C39E-4E24-B544-9A88F626BA0D}">
      <dgm:prSet/>
      <dgm:spPr/>
      <dgm:t>
        <a:bodyPr/>
        <a:lstStyle/>
        <a:p>
          <a:endParaRPr lang="en-US"/>
        </a:p>
      </dgm:t>
    </dgm:pt>
    <dgm:pt modelId="{1D227740-4062-4D30-9CD7-15F9445B9ABE}">
      <dgm:prSet/>
      <dgm:spPr/>
      <dgm:t>
        <a:bodyPr/>
        <a:lstStyle/>
        <a:p>
          <a:r>
            <a:rPr lang="en-US" b="0" i="0" baseline="0" dirty="0"/>
            <a:t>Analyzing the presence and competitiveness of related industries. (</a:t>
          </a:r>
          <a:r>
            <a:rPr lang="en-US" dirty="0"/>
            <a:t>Williams, B., 1999)</a:t>
          </a:r>
        </a:p>
      </dgm:t>
    </dgm:pt>
    <dgm:pt modelId="{28042593-285D-46D0-AD0C-970ABBCE39DB}" type="parTrans" cxnId="{C68C53E4-2AFD-48EF-8C8E-B09911569435}">
      <dgm:prSet/>
      <dgm:spPr/>
      <dgm:t>
        <a:bodyPr/>
        <a:lstStyle/>
        <a:p>
          <a:endParaRPr lang="en-US"/>
        </a:p>
      </dgm:t>
    </dgm:pt>
    <dgm:pt modelId="{667FA990-98FD-403E-930B-9E2FF3CB7874}" type="sibTrans" cxnId="{C68C53E4-2AFD-48EF-8C8E-B09911569435}">
      <dgm:prSet/>
      <dgm:spPr/>
      <dgm:t>
        <a:bodyPr/>
        <a:lstStyle/>
        <a:p>
          <a:endParaRPr lang="en-US"/>
        </a:p>
      </dgm:t>
    </dgm:pt>
    <dgm:pt modelId="{749EB35F-5ACD-46F8-9A9C-37BB4ACAB454}">
      <dgm:prSet/>
      <dgm:spPr/>
      <dgm:t>
        <a:bodyPr/>
        <a:lstStyle/>
        <a:p>
          <a:r>
            <a:rPr lang="en-US" b="1" i="0"/>
            <a:t>Firm Strategy, Structure, and Rivalry</a:t>
          </a:r>
          <a:r>
            <a:rPr lang="en-US" b="0" i="0"/>
            <a:t>:</a:t>
          </a:r>
          <a:endParaRPr lang="en-US"/>
        </a:p>
      </dgm:t>
    </dgm:pt>
    <dgm:pt modelId="{3F7DB56D-3D42-418B-AF13-C64C55CD14D3}" type="parTrans" cxnId="{3D79DF07-97FC-4BD0-9FA2-ED12FC5265F4}">
      <dgm:prSet/>
      <dgm:spPr/>
      <dgm:t>
        <a:bodyPr/>
        <a:lstStyle/>
        <a:p>
          <a:endParaRPr lang="en-US"/>
        </a:p>
      </dgm:t>
    </dgm:pt>
    <dgm:pt modelId="{71C152FA-46AB-4F9F-BAC1-6701A2511395}" type="sibTrans" cxnId="{3D79DF07-97FC-4BD0-9FA2-ED12FC5265F4}">
      <dgm:prSet/>
      <dgm:spPr/>
      <dgm:t>
        <a:bodyPr/>
        <a:lstStyle/>
        <a:p>
          <a:endParaRPr lang="en-US"/>
        </a:p>
      </dgm:t>
    </dgm:pt>
    <dgm:pt modelId="{B26AE267-1D03-4EEC-992C-484E272FBA17}">
      <dgm:prSet/>
      <dgm:spPr/>
      <dgm:t>
        <a:bodyPr/>
        <a:lstStyle/>
        <a:p>
          <a:r>
            <a:rPr lang="en-US" b="0" i="0" baseline="0" dirty="0"/>
            <a:t>Evaluating local competition, industry dynamics, and regulatory environment. (</a:t>
          </a:r>
          <a:r>
            <a:rPr lang="en-US" dirty="0"/>
            <a:t>Williams, B., 1999)</a:t>
          </a:r>
        </a:p>
      </dgm:t>
    </dgm:pt>
    <dgm:pt modelId="{C8792E2E-B6A7-47E6-8D5A-36DFDC24275A}" type="parTrans" cxnId="{3812F234-3656-473E-AFB8-07E65749B47E}">
      <dgm:prSet/>
      <dgm:spPr/>
      <dgm:t>
        <a:bodyPr/>
        <a:lstStyle/>
        <a:p>
          <a:endParaRPr lang="en-US"/>
        </a:p>
      </dgm:t>
    </dgm:pt>
    <dgm:pt modelId="{A97E3753-7CA0-49C0-AA0A-2709914BC1D2}" type="sibTrans" cxnId="{3812F234-3656-473E-AFB8-07E65749B47E}">
      <dgm:prSet/>
      <dgm:spPr/>
      <dgm:t>
        <a:bodyPr/>
        <a:lstStyle/>
        <a:p>
          <a:endParaRPr lang="en-US"/>
        </a:p>
      </dgm:t>
    </dgm:pt>
    <dgm:pt modelId="{80F402CC-CA49-4561-A3EA-ECE1B76A7494}" type="pres">
      <dgm:prSet presAssocID="{3302DE6D-AA5A-4DFB-8808-437D6DCF4357}" presName="Name0" presStyleCnt="0">
        <dgm:presLayoutVars>
          <dgm:dir/>
          <dgm:resizeHandles val="exact"/>
        </dgm:presLayoutVars>
      </dgm:prSet>
      <dgm:spPr/>
    </dgm:pt>
    <dgm:pt modelId="{8D515CE1-5422-4447-9683-0EFEFB537F65}" type="pres">
      <dgm:prSet presAssocID="{2656A3BD-7045-4080-8962-775DB4E7EC69}" presName="node" presStyleLbl="node1" presStyleIdx="0" presStyleCnt="4">
        <dgm:presLayoutVars>
          <dgm:bulletEnabled val="1"/>
        </dgm:presLayoutVars>
      </dgm:prSet>
      <dgm:spPr/>
    </dgm:pt>
    <dgm:pt modelId="{47FC83FC-4793-46C2-8211-3E304FF9F847}" type="pres">
      <dgm:prSet presAssocID="{91DCAC2E-8E11-45CB-AA8A-A063654B808E}" presName="sibTrans" presStyleCnt="0"/>
      <dgm:spPr/>
    </dgm:pt>
    <dgm:pt modelId="{8F849BB3-9E1D-476A-BA62-C2E7D24F0290}" type="pres">
      <dgm:prSet presAssocID="{C070A06E-A5B8-4100-98B5-A7B210E7B957}" presName="node" presStyleLbl="node1" presStyleIdx="1" presStyleCnt="4">
        <dgm:presLayoutVars>
          <dgm:bulletEnabled val="1"/>
        </dgm:presLayoutVars>
      </dgm:prSet>
      <dgm:spPr/>
    </dgm:pt>
    <dgm:pt modelId="{162FC755-3E2B-4C61-83B8-2F265F49B8F5}" type="pres">
      <dgm:prSet presAssocID="{9DBD6F66-1BE0-4028-BD2A-E2DD978BF10C}" presName="sibTrans" presStyleCnt="0"/>
      <dgm:spPr/>
    </dgm:pt>
    <dgm:pt modelId="{74DB546B-BC27-43F4-B5E3-61297BE85370}" type="pres">
      <dgm:prSet presAssocID="{4DEEE640-8FC0-4258-8D4C-003645DBC8D7}" presName="node" presStyleLbl="node1" presStyleIdx="2" presStyleCnt="4">
        <dgm:presLayoutVars>
          <dgm:bulletEnabled val="1"/>
        </dgm:presLayoutVars>
      </dgm:prSet>
      <dgm:spPr/>
    </dgm:pt>
    <dgm:pt modelId="{65CFB811-160C-481A-B21A-86DF29EFB62F}" type="pres">
      <dgm:prSet presAssocID="{89D75749-71E2-4FC2-9649-0EA20BFAC1A9}" presName="sibTrans" presStyleCnt="0"/>
      <dgm:spPr/>
    </dgm:pt>
    <dgm:pt modelId="{EEB8EB3D-3F25-491D-9AD8-DC1FD2ADAFDB}" type="pres">
      <dgm:prSet presAssocID="{749EB35F-5ACD-46F8-9A9C-37BB4ACAB454}" presName="node" presStyleLbl="node1" presStyleIdx="3" presStyleCnt="4">
        <dgm:presLayoutVars>
          <dgm:bulletEnabled val="1"/>
        </dgm:presLayoutVars>
      </dgm:prSet>
      <dgm:spPr/>
    </dgm:pt>
  </dgm:ptLst>
  <dgm:cxnLst>
    <dgm:cxn modelId="{3D79DF07-97FC-4BD0-9FA2-ED12FC5265F4}" srcId="{3302DE6D-AA5A-4DFB-8808-437D6DCF4357}" destId="{749EB35F-5ACD-46F8-9A9C-37BB4ACAB454}" srcOrd="3" destOrd="0" parTransId="{3F7DB56D-3D42-418B-AF13-C64C55CD14D3}" sibTransId="{71C152FA-46AB-4F9F-BAC1-6701A2511395}"/>
    <dgm:cxn modelId="{943A3421-8B14-43E1-99A4-74D06B724703}" type="presOf" srcId="{C070A06E-A5B8-4100-98B5-A7B210E7B957}" destId="{8F849BB3-9E1D-476A-BA62-C2E7D24F0290}" srcOrd="0" destOrd="0" presId="urn:microsoft.com/office/officeart/2005/8/layout/hList6"/>
    <dgm:cxn modelId="{1B60332E-C39E-4E24-B544-9A88F626BA0D}" srcId="{3302DE6D-AA5A-4DFB-8808-437D6DCF4357}" destId="{4DEEE640-8FC0-4258-8D4C-003645DBC8D7}" srcOrd="2" destOrd="0" parTransId="{A4E45EC0-87F8-422F-91BE-5A34060ED22D}" sibTransId="{89D75749-71E2-4FC2-9649-0EA20BFAC1A9}"/>
    <dgm:cxn modelId="{3812F234-3656-473E-AFB8-07E65749B47E}" srcId="{749EB35F-5ACD-46F8-9A9C-37BB4ACAB454}" destId="{B26AE267-1D03-4EEC-992C-484E272FBA17}" srcOrd="0" destOrd="0" parTransId="{C8792E2E-B6A7-47E6-8D5A-36DFDC24275A}" sibTransId="{A97E3753-7CA0-49C0-AA0A-2709914BC1D2}"/>
    <dgm:cxn modelId="{62241565-4527-442C-82E0-F9EEF76487B0}" type="presOf" srcId="{3302DE6D-AA5A-4DFB-8808-437D6DCF4357}" destId="{80F402CC-CA49-4561-A3EA-ECE1B76A7494}" srcOrd="0" destOrd="0" presId="urn:microsoft.com/office/officeart/2005/8/layout/hList6"/>
    <dgm:cxn modelId="{74E87C4D-DD2E-4430-9DEA-BE138326C807}" srcId="{3302DE6D-AA5A-4DFB-8808-437D6DCF4357}" destId="{C070A06E-A5B8-4100-98B5-A7B210E7B957}" srcOrd="1" destOrd="0" parTransId="{A725B048-058F-48DE-BC46-7EC0684506DF}" sibTransId="{9DBD6F66-1BE0-4028-BD2A-E2DD978BF10C}"/>
    <dgm:cxn modelId="{8C6BA377-65DD-40AF-8E2C-557E609A2CC8}" srcId="{3302DE6D-AA5A-4DFB-8808-437D6DCF4357}" destId="{2656A3BD-7045-4080-8962-775DB4E7EC69}" srcOrd="0" destOrd="0" parTransId="{D78AB996-AB34-4C09-A881-D65D21EAB523}" sibTransId="{91DCAC2E-8E11-45CB-AA8A-A063654B808E}"/>
    <dgm:cxn modelId="{978F9358-1126-4594-8F71-7EA5CD90FB03}" type="presOf" srcId="{B26AE267-1D03-4EEC-992C-484E272FBA17}" destId="{EEB8EB3D-3F25-491D-9AD8-DC1FD2ADAFDB}" srcOrd="0" destOrd="1" presId="urn:microsoft.com/office/officeart/2005/8/layout/hList6"/>
    <dgm:cxn modelId="{DB287E59-113C-40B5-A98A-F6B453FC1D64}" type="presOf" srcId="{4DEEE640-8FC0-4258-8D4C-003645DBC8D7}" destId="{74DB546B-BC27-43F4-B5E3-61297BE85370}" srcOrd="0" destOrd="0" presId="urn:microsoft.com/office/officeart/2005/8/layout/hList6"/>
    <dgm:cxn modelId="{7DC19887-9F82-4677-9E6A-36CE8D7F2BF7}" srcId="{C070A06E-A5B8-4100-98B5-A7B210E7B957}" destId="{1DE20732-0A76-4707-84B1-0583A70D5DD9}" srcOrd="0" destOrd="0" parTransId="{DBDBB25F-DB13-42F8-B38C-A4F906EE0364}" sibTransId="{DE87F95F-A594-4721-8AE1-A4930A480302}"/>
    <dgm:cxn modelId="{F9AD9697-1741-4E58-9693-BA2B24152AAC}" srcId="{2656A3BD-7045-4080-8962-775DB4E7EC69}" destId="{3A8B9C7D-BF93-4545-9B4A-A54DCE14F568}" srcOrd="0" destOrd="0" parTransId="{6743545B-6AE6-45D5-8201-A371627EB52B}" sibTransId="{7627674D-E6CD-4FBD-98A7-B5BD902857AF}"/>
    <dgm:cxn modelId="{95583499-7806-48A6-BB87-C440FE0D1C56}" type="presOf" srcId="{1DE20732-0A76-4707-84B1-0583A70D5DD9}" destId="{8F849BB3-9E1D-476A-BA62-C2E7D24F0290}" srcOrd="0" destOrd="1" presId="urn:microsoft.com/office/officeart/2005/8/layout/hList6"/>
    <dgm:cxn modelId="{1EA5759A-9FA6-48B7-A6C4-3CA5DF94F9E0}" type="presOf" srcId="{749EB35F-5ACD-46F8-9A9C-37BB4ACAB454}" destId="{EEB8EB3D-3F25-491D-9AD8-DC1FD2ADAFDB}" srcOrd="0" destOrd="0" presId="urn:microsoft.com/office/officeart/2005/8/layout/hList6"/>
    <dgm:cxn modelId="{386700C4-B7D3-4D29-8C07-457F13D8793B}" type="presOf" srcId="{1D227740-4062-4D30-9CD7-15F9445B9ABE}" destId="{74DB546B-BC27-43F4-B5E3-61297BE85370}" srcOrd="0" destOrd="1" presId="urn:microsoft.com/office/officeart/2005/8/layout/hList6"/>
    <dgm:cxn modelId="{C68C53E4-2AFD-48EF-8C8E-B09911569435}" srcId="{4DEEE640-8FC0-4258-8D4C-003645DBC8D7}" destId="{1D227740-4062-4D30-9CD7-15F9445B9ABE}" srcOrd="0" destOrd="0" parTransId="{28042593-285D-46D0-AD0C-970ABBCE39DB}" sibTransId="{667FA990-98FD-403E-930B-9E2FF3CB7874}"/>
    <dgm:cxn modelId="{79AFB3F0-1A35-4D95-A872-27DC2D3CB223}" type="presOf" srcId="{3A8B9C7D-BF93-4545-9B4A-A54DCE14F568}" destId="{8D515CE1-5422-4447-9683-0EFEFB537F65}" srcOrd="0" destOrd="1" presId="urn:microsoft.com/office/officeart/2005/8/layout/hList6"/>
    <dgm:cxn modelId="{BFF386F8-CD6C-4FFF-BB22-E2A691D95A1A}" type="presOf" srcId="{2656A3BD-7045-4080-8962-775DB4E7EC69}" destId="{8D515CE1-5422-4447-9683-0EFEFB537F65}" srcOrd="0" destOrd="0" presId="urn:microsoft.com/office/officeart/2005/8/layout/hList6"/>
    <dgm:cxn modelId="{18B44FA6-ADAA-4E24-9AA7-4050EB04540B}" type="presParOf" srcId="{80F402CC-CA49-4561-A3EA-ECE1B76A7494}" destId="{8D515CE1-5422-4447-9683-0EFEFB537F65}" srcOrd="0" destOrd="0" presId="urn:microsoft.com/office/officeart/2005/8/layout/hList6"/>
    <dgm:cxn modelId="{DDA4979B-800A-4920-B282-98E3E7624A8B}" type="presParOf" srcId="{80F402CC-CA49-4561-A3EA-ECE1B76A7494}" destId="{47FC83FC-4793-46C2-8211-3E304FF9F847}" srcOrd="1" destOrd="0" presId="urn:microsoft.com/office/officeart/2005/8/layout/hList6"/>
    <dgm:cxn modelId="{F1ED967A-A7DA-4E31-BFE1-7CD8844568D0}" type="presParOf" srcId="{80F402CC-CA49-4561-A3EA-ECE1B76A7494}" destId="{8F849BB3-9E1D-476A-BA62-C2E7D24F0290}" srcOrd="2" destOrd="0" presId="urn:microsoft.com/office/officeart/2005/8/layout/hList6"/>
    <dgm:cxn modelId="{283077F6-D47A-4239-AAE4-B710FB4FD332}" type="presParOf" srcId="{80F402CC-CA49-4561-A3EA-ECE1B76A7494}" destId="{162FC755-3E2B-4C61-83B8-2F265F49B8F5}" srcOrd="3" destOrd="0" presId="urn:microsoft.com/office/officeart/2005/8/layout/hList6"/>
    <dgm:cxn modelId="{48E21B0B-890F-481A-8765-FB0E7F49B460}" type="presParOf" srcId="{80F402CC-CA49-4561-A3EA-ECE1B76A7494}" destId="{74DB546B-BC27-43F4-B5E3-61297BE85370}" srcOrd="4" destOrd="0" presId="urn:microsoft.com/office/officeart/2005/8/layout/hList6"/>
    <dgm:cxn modelId="{9B0807D8-0A39-42DE-BFAB-BD93A58146C2}" type="presParOf" srcId="{80F402CC-CA49-4561-A3EA-ECE1B76A7494}" destId="{65CFB811-160C-481A-B21A-86DF29EFB62F}" srcOrd="5" destOrd="0" presId="urn:microsoft.com/office/officeart/2005/8/layout/hList6"/>
    <dgm:cxn modelId="{7FACC749-6921-4060-8A84-9A6141ABB414}" type="presParOf" srcId="{80F402CC-CA49-4561-A3EA-ECE1B76A7494}" destId="{EEB8EB3D-3F25-491D-9AD8-DC1FD2ADAFDB}" srcOrd="6"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5A485E79-C0A6-4415-AE4B-27E944ED3ADE}"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F0F71E3B-505E-46B9-AC81-787DE0FDC55F}">
      <dgm:prSet/>
      <dgm:spPr/>
      <dgm:t>
        <a:bodyPr/>
        <a:lstStyle/>
        <a:p>
          <a:r>
            <a:rPr lang="en-US" b="1" i="0"/>
            <a:t>Power Distance</a:t>
          </a:r>
          <a:r>
            <a:rPr lang="en-US" b="0" i="0"/>
            <a:t>:</a:t>
          </a:r>
          <a:endParaRPr lang="en-US"/>
        </a:p>
      </dgm:t>
    </dgm:pt>
    <dgm:pt modelId="{5218A583-9322-41CE-88E1-4634972B0313}" type="parTrans" cxnId="{E5FA424D-1BA1-4FBD-9127-ADDF3F18BD2B}">
      <dgm:prSet/>
      <dgm:spPr/>
      <dgm:t>
        <a:bodyPr/>
        <a:lstStyle/>
        <a:p>
          <a:endParaRPr lang="en-US"/>
        </a:p>
      </dgm:t>
    </dgm:pt>
    <dgm:pt modelId="{FFEFB04B-93F4-4DB4-9553-A28B18C8E507}" type="sibTrans" cxnId="{E5FA424D-1BA1-4FBD-9127-ADDF3F18BD2B}">
      <dgm:prSet/>
      <dgm:spPr/>
      <dgm:t>
        <a:bodyPr/>
        <a:lstStyle/>
        <a:p>
          <a:endParaRPr lang="en-US"/>
        </a:p>
      </dgm:t>
    </dgm:pt>
    <dgm:pt modelId="{E17A38ED-5D3A-4FAC-9C80-8FD04FA3A1DF}">
      <dgm:prSet custT="1"/>
      <dgm:spPr/>
      <dgm:t>
        <a:bodyPr/>
        <a:lstStyle/>
        <a:p>
          <a:r>
            <a:rPr lang="en-US" sz="1400" b="0" i="0" baseline="0" dirty="0"/>
            <a:t>Assessing attitudes toward hierarchy and authority. (</a:t>
          </a:r>
          <a:r>
            <a:rPr lang="en-IN" sz="1400" b="0" i="0" dirty="0" err="1"/>
            <a:t>Hutnek</a:t>
          </a:r>
          <a:r>
            <a:rPr lang="en-IN" sz="1400" b="0" i="0" dirty="0"/>
            <a:t>, S.M., 2016)</a:t>
          </a:r>
          <a:endParaRPr lang="en-US" sz="1400" dirty="0"/>
        </a:p>
      </dgm:t>
    </dgm:pt>
    <dgm:pt modelId="{E7806D37-45CB-4379-8C9B-F483762581C5}" type="parTrans" cxnId="{A19B1CD9-FDC4-4E32-92A3-43202BD1935C}">
      <dgm:prSet/>
      <dgm:spPr/>
      <dgm:t>
        <a:bodyPr/>
        <a:lstStyle/>
        <a:p>
          <a:endParaRPr lang="en-US"/>
        </a:p>
      </dgm:t>
    </dgm:pt>
    <dgm:pt modelId="{FBF1DADD-1CF4-4835-BCD3-8DFC22837E0D}" type="sibTrans" cxnId="{A19B1CD9-FDC4-4E32-92A3-43202BD1935C}">
      <dgm:prSet/>
      <dgm:spPr/>
      <dgm:t>
        <a:bodyPr/>
        <a:lstStyle/>
        <a:p>
          <a:endParaRPr lang="en-US"/>
        </a:p>
      </dgm:t>
    </dgm:pt>
    <dgm:pt modelId="{29F8A6FA-D78C-409D-8167-B50DF486929C}">
      <dgm:prSet/>
      <dgm:spPr/>
      <dgm:t>
        <a:bodyPr/>
        <a:lstStyle/>
        <a:p>
          <a:r>
            <a:rPr lang="en-US" b="1" i="0" dirty="0"/>
            <a:t>Individualism vs. Collectivism</a:t>
          </a:r>
          <a:r>
            <a:rPr lang="en-US" b="0" i="0" dirty="0"/>
            <a:t>:</a:t>
          </a:r>
          <a:endParaRPr lang="en-US" dirty="0"/>
        </a:p>
      </dgm:t>
    </dgm:pt>
    <dgm:pt modelId="{ADE88A20-BC0B-45CF-BE55-DFDCC02B41D1}" type="parTrans" cxnId="{C13203D6-2511-430F-A431-C54B87D7ECF5}">
      <dgm:prSet/>
      <dgm:spPr/>
      <dgm:t>
        <a:bodyPr/>
        <a:lstStyle/>
        <a:p>
          <a:endParaRPr lang="en-US"/>
        </a:p>
      </dgm:t>
    </dgm:pt>
    <dgm:pt modelId="{4CFD26E5-A157-42E9-8A50-FF4F8D4D7442}" type="sibTrans" cxnId="{C13203D6-2511-430F-A431-C54B87D7ECF5}">
      <dgm:prSet/>
      <dgm:spPr/>
      <dgm:t>
        <a:bodyPr/>
        <a:lstStyle/>
        <a:p>
          <a:endParaRPr lang="en-US"/>
        </a:p>
      </dgm:t>
    </dgm:pt>
    <dgm:pt modelId="{BCB14934-904F-40DB-B271-6DA8668D9406}">
      <dgm:prSet/>
      <dgm:spPr/>
      <dgm:t>
        <a:bodyPr/>
        <a:lstStyle/>
        <a:p>
          <a:r>
            <a:rPr lang="en-US" b="0" i="0" baseline="0" dirty="0"/>
            <a:t>Understanding social cohesion and individual autonomy. (</a:t>
          </a:r>
          <a:r>
            <a:rPr lang="en-IN" b="0" i="0" dirty="0" err="1"/>
            <a:t>Hutnek</a:t>
          </a:r>
          <a:r>
            <a:rPr lang="en-IN" b="0" i="0" dirty="0"/>
            <a:t>, S.M., 2016)</a:t>
          </a:r>
          <a:endParaRPr lang="en-US" dirty="0"/>
        </a:p>
      </dgm:t>
    </dgm:pt>
    <dgm:pt modelId="{3B6B34B0-1B5E-41DA-9996-ED7404DCF15F}" type="parTrans" cxnId="{E8AD8C25-8221-4315-8DF9-C5CB372938A9}">
      <dgm:prSet/>
      <dgm:spPr/>
      <dgm:t>
        <a:bodyPr/>
        <a:lstStyle/>
        <a:p>
          <a:endParaRPr lang="en-US"/>
        </a:p>
      </dgm:t>
    </dgm:pt>
    <dgm:pt modelId="{734FAE89-0CD7-4F77-AF12-389617FD4D00}" type="sibTrans" cxnId="{E8AD8C25-8221-4315-8DF9-C5CB372938A9}">
      <dgm:prSet/>
      <dgm:spPr/>
      <dgm:t>
        <a:bodyPr/>
        <a:lstStyle/>
        <a:p>
          <a:endParaRPr lang="en-US"/>
        </a:p>
      </dgm:t>
    </dgm:pt>
    <dgm:pt modelId="{48597C58-7C46-434F-BBA8-2AB67A07966B}">
      <dgm:prSet/>
      <dgm:spPr/>
      <dgm:t>
        <a:bodyPr/>
        <a:lstStyle/>
        <a:p>
          <a:r>
            <a:rPr lang="en-US" b="1" i="0" dirty="0"/>
            <a:t>Masculinity vs. Femininity</a:t>
          </a:r>
          <a:r>
            <a:rPr lang="en-US" b="0" i="0" dirty="0"/>
            <a:t>:</a:t>
          </a:r>
          <a:endParaRPr lang="en-US" dirty="0"/>
        </a:p>
      </dgm:t>
    </dgm:pt>
    <dgm:pt modelId="{FCFBE2BE-C77D-4A14-B257-955DFAFBEEE4}" type="parTrans" cxnId="{C3289056-AF81-4732-B93D-022A3B8ABF1D}">
      <dgm:prSet/>
      <dgm:spPr/>
      <dgm:t>
        <a:bodyPr/>
        <a:lstStyle/>
        <a:p>
          <a:endParaRPr lang="en-US"/>
        </a:p>
      </dgm:t>
    </dgm:pt>
    <dgm:pt modelId="{32FBC360-D939-4CA2-92AA-00CF26895685}" type="sibTrans" cxnId="{C3289056-AF81-4732-B93D-022A3B8ABF1D}">
      <dgm:prSet/>
      <dgm:spPr/>
      <dgm:t>
        <a:bodyPr/>
        <a:lstStyle/>
        <a:p>
          <a:endParaRPr lang="en-US"/>
        </a:p>
      </dgm:t>
    </dgm:pt>
    <dgm:pt modelId="{590D692C-1F19-4E44-AF81-07B1464751E1}">
      <dgm:prSet/>
      <dgm:spPr/>
      <dgm:t>
        <a:bodyPr/>
        <a:lstStyle/>
        <a:p>
          <a:r>
            <a:rPr lang="en-US" b="0" i="0" baseline="0" dirty="0"/>
            <a:t>Examining values related to assertiveness and nurturing. (</a:t>
          </a:r>
          <a:r>
            <a:rPr lang="en-IN" b="0" i="0" dirty="0" err="1"/>
            <a:t>Hutnek</a:t>
          </a:r>
          <a:r>
            <a:rPr lang="en-IN" b="0" i="0" dirty="0"/>
            <a:t>, S.M., 2016)</a:t>
          </a:r>
          <a:endParaRPr lang="en-US" dirty="0"/>
        </a:p>
      </dgm:t>
    </dgm:pt>
    <dgm:pt modelId="{1BC5FF28-2DC0-4585-9F14-DED9B7B9AA28}" type="parTrans" cxnId="{6D11F09A-10BE-48EF-A658-9A41E95FFCDD}">
      <dgm:prSet/>
      <dgm:spPr/>
      <dgm:t>
        <a:bodyPr/>
        <a:lstStyle/>
        <a:p>
          <a:endParaRPr lang="en-US"/>
        </a:p>
      </dgm:t>
    </dgm:pt>
    <dgm:pt modelId="{6CF26B4B-7A0C-4DD1-BE42-35D46E271FF1}" type="sibTrans" cxnId="{6D11F09A-10BE-48EF-A658-9A41E95FFCDD}">
      <dgm:prSet/>
      <dgm:spPr/>
      <dgm:t>
        <a:bodyPr/>
        <a:lstStyle/>
        <a:p>
          <a:endParaRPr lang="en-US"/>
        </a:p>
      </dgm:t>
    </dgm:pt>
    <dgm:pt modelId="{9841FA69-B3D4-4DAE-AEC2-30266E92862E}">
      <dgm:prSet/>
      <dgm:spPr/>
      <dgm:t>
        <a:bodyPr/>
        <a:lstStyle/>
        <a:p>
          <a:r>
            <a:rPr lang="en-US" b="1" i="0" dirty="0"/>
            <a:t>Uncertainty Avoidance</a:t>
          </a:r>
          <a:r>
            <a:rPr lang="en-US" b="0" i="0" dirty="0"/>
            <a:t>:</a:t>
          </a:r>
          <a:endParaRPr lang="en-US" dirty="0"/>
        </a:p>
      </dgm:t>
    </dgm:pt>
    <dgm:pt modelId="{88502619-C6E1-4A0C-A327-2DFAFA79CD8D}" type="parTrans" cxnId="{06CE98F9-B180-45C4-A1E9-42282460AC97}">
      <dgm:prSet/>
      <dgm:spPr/>
      <dgm:t>
        <a:bodyPr/>
        <a:lstStyle/>
        <a:p>
          <a:endParaRPr lang="en-US"/>
        </a:p>
      </dgm:t>
    </dgm:pt>
    <dgm:pt modelId="{2A4B6E59-D6E3-4825-838B-787ABD22DF12}" type="sibTrans" cxnId="{06CE98F9-B180-45C4-A1E9-42282460AC97}">
      <dgm:prSet/>
      <dgm:spPr/>
      <dgm:t>
        <a:bodyPr/>
        <a:lstStyle/>
        <a:p>
          <a:endParaRPr lang="en-US"/>
        </a:p>
      </dgm:t>
    </dgm:pt>
    <dgm:pt modelId="{B17FAA78-29A4-473B-95E2-1D107B6A58F0}">
      <dgm:prSet/>
      <dgm:spPr/>
      <dgm:t>
        <a:bodyPr/>
        <a:lstStyle/>
        <a:p>
          <a:r>
            <a:rPr lang="en-US" b="0" i="0" baseline="0" dirty="0"/>
            <a:t>Analyzing tolerance for ambiguity and risk aversion. (</a:t>
          </a:r>
          <a:r>
            <a:rPr lang="en-IN" b="0" i="0" dirty="0" err="1"/>
            <a:t>Hutnek</a:t>
          </a:r>
          <a:r>
            <a:rPr lang="en-IN" b="0" i="0" dirty="0"/>
            <a:t>, S.M., 2016)</a:t>
          </a:r>
          <a:endParaRPr lang="en-US" dirty="0"/>
        </a:p>
      </dgm:t>
    </dgm:pt>
    <dgm:pt modelId="{15EBD5E1-2B51-47DB-8876-3DF203CCEB87}" type="parTrans" cxnId="{682F2967-2F10-4FCE-972B-EB3B593744BA}">
      <dgm:prSet/>
      <dgm:spPr/>
      <dgm:t>
        <a:bodyPr/>
        <a:lstStyle/>
        <a:p>
          <a:endParaRPr lang="en-US"/>
        </a:p>
      </dgm:t>
    </dgm:pt>
    <dgm:pt modelId="{545EB0D4-C837-478A-AB6A-5D4188EB3C28}" type="sibTrans" cxnId="{682F2967-2F10-4FCE-972B-EB3B593744BA}">
      <dgm:prSet/>
      <dgm:spPr/>
      <dgm:t>
        <a:bodyPr/>
        <a:lstStyle/>
        <a:p>
          <a:endParaRPr lang="en-US"/>
        </a:p>
      </dgm:t>
    </dgm:pt>
    <dgm:pt modelId="{116EECCC-BA61-4328-B43F-989601F5D8CF}">
      <dgm:prSet/>
      <dgm:spPr/>
      <dgm:t>
        <a:bodyPr/>
        <a:lstStyle/>
        <a:p>
          <a:r>
            <a:rPr lang="en-US" b="1" i="0" dirty="0"/>
            <a:t>Long-Term Orientation</a:t>
          </a:r>
          <a:r>
            <a:rPr lang="en-US" b="0" i="0" dirty="0"/>
            <a:t>:</a:t>
          </a:r>
          <a:endParaRPr lang="en-US" dirty="0"/>
        </a:p>
      </dgm:t>
    </dgm:pt>
    <dgm:pt modelId="{DF5911AD-D8F1-48F6-9E45-A127DAC926BA}" type="parTrans" cxnId="{6D3D5CDF-F103-476D-A180-C6F64BDABDE6}">
      <dgm:prSet/>
      <dgm:spPr/>
      <dgm:t>
        <a:bodyPr/>
        <a:lstStyle/>
        <a:p>
          <a:endParaRPr lang="en-US"/>
        </a:p>
      </dgm:t>
    </dgm:pt>
    <dgm:pt modelId="{76778815-FEC8-49F7-BEBB-B329AFCE40E6}" type="sibTrans" cxnId="{6D3D5CDF-F103-476D-A180-C6F64BDABDE6}">
      <dgm:prSet/>
      <dgm:spPr/>
      <dgm:t>
        <a:bodyPr/>
        <a:lstStyle/>
        <a:p>
          <a:endParaRPr lang="en-US"/>
        </a:p>
      </dgm:t>
    </dgm:pt>
    <dgm:pt modelId="{522DDF4F-D2FC-43D9-A195-C8B25301A0DC}">
      <dgm:prSet/>
      <dgm:spPr/>
      <dgm:t>
        <a:bodyPr/>
        <a:lstStyle/>
        <a:p>
          <a:r>
            <a:rPr lang="en-US" b="0" i="0" baseline="0" dirty="0"/>
            <a:t>Evaluating attitudes toward tradition versus future planning. (</a:t>
          </a:r>
          <a:r>
            <a:rPr lang="en-IN" b="0" i="0" dirty="0" err="1"/>
            <a:t>Hutnek</a:t>
          </a:r>
          <a:r>
            <a:rPr lang="en-IN" b="0" i="0" dirty="0"/>
            <a:t>, S.M., 2016)</a:t>
          </a:r>
          <a:endParaRPr lang="en-US" dirty="0"/>
        </a:p>
      </dgm:t>
    </dgm:pt>
    <dgm:pt modelId="{90A2663B-3466-4F8C-9105-722D7636E01E}" type="parTrans" cxnId="{F9CAE168-AD9D-4D5F-BE51-97E2E4FEC25D}">
      <dgm:prSet/>
      <dgm:spPr/>
      <dgm:t>
        <a:bodyPr/>
        <a:lstStyle/>
        <a:p>
          <a:endParaRPr lang="en-US"/>
        </a:p>
      </dgm:t>
    </dgm:pt>
    <dgm:pt modelId="{46CAFE54-BD04-4D83-89A6-820697559455}" type="sibTrans" cxnId="{F9CAE168-AD9D-4D5F-BE51-97E2E4FEC25D}">
      <dgm:prSet/>
      <dgm:spPr/>
      <dgm:t>
        <a:bodyPr/>
        <a:lstStyle/>
        <a:p>
          <a:endParaRPr lang="en-US"/>
        </a:p>
      </dgm:t>
    </dgm:pt>
    <dgm:pt modelId="{0F44ED5F-9EAD-4A9C-89DA-39FAC9EBCD4E}" type="pres">
      <dgm:prSet presAssocID="{5A485E79-C0A6-4415-AE4B-27E944ED3ADE}" presName="diagram" presStyleCnt="0">
        <dgm:presLayoutVars>
          <dgm:chPref val="1"/>
          <dgm:dir/>
          <dgm:animOne val="branch"/>
          <dgm:animLvl val="lvl"/>
          <dgm:resizeHandles/>
        </dgm:presLayoutVars>
      </dgm:prSet>
      <dgm:spPr/>
    </dgm:pt>
    <dgm:pt modelId="{36283579-F884-46EB-9573-18E8077DD9D8}" type="pres">
      <dgm:prSet presAssocID="{F0F71E3B-505E-46B9-AC81-787DE0FDC55F}" presName="root" presStyleCnt="0"/>
      <dgm:spPr/>
    </dgm:pt>
    <dgm:pt modelId="{8936DE35-8A77-447F-9F6A-1BC53E729BE6}" type="pres">
      <dgm:prSet presAssocID="{F0F71E3B-505E-46B9-AC81-787DE0FDC55F}" presName="rootComposite" presStyleCnt="0"/>
      <dgm:spPr/>
    </dgm:pt>
    <dgm:pt modelId="{7E8F6A8B-017B-4219-A672-2B767F6758BA}" type="pres">
      <dgm:prSet presAssocID="{F0F71E3B-505E-46B9-AC81-787DE0FDC55F}" presName="rootText" presStyleLbl="node1" presStyleIdx="0" presStyleCnt="5"/>
      <dgm:spPr/>
    </dgm:pt>
    <dgm:pt modelId="{2DA1FDA3-CD44-47CF-B34D-763B930ADB16}" type="pres">
      <dgm:prSet presAssocID="{F0F71E3B-505E-46B9-AC81-787DE0FDC55F}" presName="rootConnector" presStyleLbl="node1" presStyleIdx="0" presStyleCnt="5"/>
      <dgm:spPr/>
    </dgm:pt>
    <dgm:pt modelId="{16E65E44-3E0D-4641-9BBF-0DC4F25750B7}" type="pres">
      <dgm:prSet presAssocID="{F0F71E3B-505E-46B9-AC81-787DE0FDC55F}" presName="childShape" presStyleCnt="0"/>
      <dgm:spPr/>
    </dgm:pt>
    <dgm:pt modelId="{6D38F815-C780-400B-B5E4-C7EDBAD33F6D}" type="pres">
      <dgm:prSet presAssocID="{E7806D37-45CB-4379-8C9B-F483762581C5}" presName="Name13" presStyleLbl="parChTrans1D2" presStyleIdx="0" presStyleCnt="5"/>
      <dgm:spPr/>
    </dgm:pt>
    <dgm:pt modelId="{49834E10-B981-4B27-B2BD-C308E4560E39}" type="pres">
      <dgm:prSet presAssocID="{E17A38ED-5D3A-4FAC-9C80-8FD04FA3A1DF}" presName="childText" presStyleLbl="bgAcc1" presStyleIdx="0" presStyleCnt="5" custScaleY="193763">
        <dgm:presLayoutVars>
          <dgm:bulletEnabled val="1"/>
        </dgm:presLayoutVars>
      </dgm:prSet>
      <dgm:spPr/>
    </dgm:pt>
    <dgm:pt modelId="{F02F3C08-D70E-47C1-AB94-23E2124BA60B}" type="pres">
      <dgm:prSet presAssocID="{29F8A6FA-D78C-409D-8167-B50DF486929C}" presName="root" presStyleCnt="0"/>
      <dgm:spPr/>
    </dgm:pt>
    <dgm:pt modelId="{A514DFD9-45BA-48A2-A3D0-24958FF91162}" type="pres">
      <dgm:prSet presAssocID="{29F8A6FA-D78C-409D-8167-B50DF486929C}" presName="rootComposite" presStyleCnt="0"/>
      <dgm:spPr/>
    </dgm:pt>
    <dgm:pt modelId="{09A7D73C-69C9-40E1-AD00-EE871C3BA617}" type="pres">
      <dgm:prSet presAssocID="{29F8A6FA-D78C-409D-8167-B50DF486929C}" presName="rootText" presStyleLbl="node1" presStyleIdx="1" presStyleCnt="5"/>
      <dgm:spPr/>
    </dgm:pt>
    <dgm:pt modelId="{DB6F8209-5C60-4755-8203-C274C2751D56}" type="pres">
      <dgm:prSet presAssocID="{29F8A6FA-D78C-409D-8167-B50DF486929C}" presName="rootConnector" presStyleLbl="node1" presStyleIdx="1" presStyleCnt="5"/>
      <dgm:spPr/>
    </dgm:pt>
    <dgm:pt modelId="{A22D7BC3-4239-4EE5-8987-B8253F2F2947}" type="pres">
      <dgm:prSet presAssocID="{29F8A6FA-D78C-409D-8167-B50DF486929C}" presName="childShape" presStyleCnt="0"/>
      <dgm:spPr/>
    </dgm:pt>
    <dgm:pt modelId="{66781A15-454B-4A06-ADCA-658F5BA1C391}" type="pres">
      <dgm:prSet presAssocID="{3B6B34B0-1B5E-41DA-9996-ED7404DCF15F}" presName="Name13" presStyleLbl="parChTrans1D2" presStyleIdx="1" presStyleCnt="5"/>
      <dgm:spPr/>
    </dgm:pt>
    <dgm:pt modelId="{8340B2D9-4863-473C-B49A-EAA00F5BC905}" type="pres">
      <dgm:prSet presAssocID="{BCB14934-904F-40DB-B271-6DA8668D9406}" presName="childText" presStyleLbl="bgAcc1" presStyleIdx="1" presStyleCnt="5" custScaleY="178451">
        <dgm:presLayoutVars>
          <dgm:bulletEnabled val="1"/>
        </dgm:presLayoutVars>
      </dgm:prSet>
      <dgm:spPr/>
    </dgm:pt>
    <dgm:pt modelId="{D0884F09-5B9E-4191-BD16-2119605F1D2B}" type="pres">
      <dgm:prSet presAssocID="{48597C58-7C46-434F-BBA8-2AB67A07966B}" presName="root" presStyleCnt="0"/>
      <dgm:spPr/>
    </dgm:pt>
    <dgm:pt modelId="{31EFBB98-BF03-43CC-9A85-B906B0C0921A}" type="pres">
      <dgm:prSet presAssocID="{48597C58-7C46-434F-BBA8-2AB67A07966B}" presName="rootComposite" presStyleCnt="0"/>
      <dgm:spPr/>
    </dgm:pt>
    <dgm:pt modelId="{195F8B70-2962-4E11-AD20-EB620A2C43D9}" type="pres">
      <dgm:prSet presAssocID="{48597C58-7C46-434F-BBA8-2AB67A07966B}" presName="rootText" presStyleLbl="node1" presStyleIdx="2" presStyleCnt="5"/>
      <dgm:spPr/>
    </dgm:pt>
    <dgm:pt modelId="{361B2BCB-8835-40CA-B40C-ABE9618ECF95}" type="pres">
      <dgm:prSet presAssocID="{48597C58-7C46-434F-BBA8-2AB67A07966B}" presName="rootConnector" presStyleLbl="node1" presStyleIdx="2" presStyleCnt="5"/>
      <dgm:spPr/>
    </dgm:pt>
    <dgm:pt modelId="{87C86B04-0299-4B6D-9CE6-E9E775443498}" type="pres">
      <dgm:prSet presAssocID="{48597C58-7C46-434F-BBA8-2AB67A07966B}" presName="childShape" presStyleCnt="0"/>
      <dgm:spPr/>
    </dgm:pt>
    <dgm:pt modelId="{D14ABA82-D60F-4EAF-AB3E-AE2348E8A8AD}" type="pres">
      <dgm:prSet presAssocID="{1BC5FF28-2DC0-4585-9F14-DED9B7B9AA28}" presName="Name13" presStyleLbl="parChTrans1D2" presStyleIdx="2" presStyleCnt="5"/>
      <dgm:spPr/>
    </dgm:pt>
    <dgm:pt modelId="{D81DF56C-EA81-4DB9-B371-51F67F7EEB7C}" type="pres">
      <dgm:prSet presAssocID="{590D692C-1F19-4E44-AF81-07B1464751E1}" presName="childText" presStyleLbl="bgAcc1" presStyleIdx="2" presStyleCnt="5" custScaleY="180779">
        <dgm:presLayoutVars>
          <dgm:bulletEnabled val="1"/>
        </dgm:presLayoutVars>
      </dgm:prSet>
      <dgm:spPr/>
    </dgm:pt>
    <dgm:pt modelId="{E5A0A6C6-BECE-4482-ABE5-DA041A66E37B}" type="pres">
      <dgm:prSet presAssocID="{9841FA69-B3D4-4DAE-AEC2-30266E92862E}" presName="root" presStyleCnt="0"/>
      <dgm:spPr/>
    </dgm:pt>
    <dgm:pt modelId="{9C6CD3E3-3B6A-489E-ADD2-2E29D9C59636}" type="pres">
      <dgm:prSet presAssocID="{9841FA69-B3D4-4DAE-AEC2-30266E92862E}" presName="rootComposite" presStyleCnt="0"/>
      <dgm:spPr/>
    </dgm:pt>
    <dgm:pt modelId="{BCF46F1E-88FB-4683-B992-783D49F8EC0D}" type="pres">
      <dgm:prSet presAssocID="{9841FA69-B3D4-4DAE-AEC2-30266E92862E}" presName="rootText" presStyleLbl="node1" presStyleIdx="3" presStyleCnt="5"/>
      <dgm:spPr/>
    </dgm:pt>
    <dgm:pt modelId="{467DCC9B-175B-4A24-8655-A1BA9282C397}" type="pres">
      <dgm:prSet presAssocID="{9841FA69-B3D4-4DAE-AEC2-30266E92862E}" presName="rootConnector" presStyleLbl="node1" presStyleIdx="3" presStyleCnt="5"/>
      <dgm:spPr/>
    </dgm:pt>
    <dgm:pt modelId="{D82A6DFF-FBF4-4C42-9795-E7A6504C74C3}" type="pres">
      <dgm:prSet presAssocID="{9841FA69-B3D4-4DAE-AEC2-30266E92862E}" presName="childShape" presStyleCnt="0"/>
      <dgm:spPr/>
    </dgm:pt>
    <dgm:pt modelId="{430D82C6-F00D-49BB-8FCF-2CDE1B628A3F}" type="pres">
      <dgm:prSet presAssocID="{15EBD5E1-2B51-47DB-8876-3DF203CCEB87}" presName="Name13" presStyleLbl="parChTrans1D2" presStyleIdx="3" presStyleCnt="5"/>
      <dgm:spPr/>
    </dgm:pt>
    <dgm:pt modelId="{75DD86C3-18C1-48EE-9FB5-CCA84445FE8C}" type="pres">
      <dgm:prSet presAssocID="{B17FAA78-29A4-473B-95E2-1D107B6A58F0}" presName="childText" presStyleLbl="bgAcc1" presStyleIdx="3" presStyleCnt="5" custScaleY="193762">
        <dgm:presLayoutVars>
          <dgm:bulletEnabled val="1"/>
        </dgm:presLayoutVars>
      </dgm:prSet>
      <dgm:spPr/>
    </dgm:pt>
    <dgm:pt modelId="{98C54711-268A-4D63-B3A3-0B81D0AB0575}" type="pres">
      <dgm:prSet presAssocID="{116EECCC-BA61-4328-B43F-989601F5D8CF}" presName="root" presStyleCnt="0"/>
      <dgm:spPr/>
    </dgm:pt>
    <dgm:pt modelId="{D0F0DE17-EB7D-49CA-ABC7-6B6EC5CC7B9C}" type="pres">
      <dgm:prSet presAssocID="{116EECCC-BA61-4328-B43F-989601F5D8CF}" presName="rootComposite" presStyleCnt="0"/>
      <dgm:spPr/>
    </dgm:pt>
    <dgm:pt modelId="{6CDDC429-E5FA-4F87-8467-BD6B0BFAA5D6}" type="pres">
      <dgm:prSet presAssocID="{116EECCC-BA61-4328-B43F-989601F5D8CF}" presName="rootText" presStyleLbl="node1" presStyleIdx="4" presStyleCnt="5"/>
      <dgm:spPr/>
    </dgm:pt>
    <dgm:pt modelId="{233DEDED-D313-4ADA-B684-ED368498D94C}" type="pres">
      <dgm:prSet presAssocID="{116EECCC-BA61-4328-B43F-989601F5D8CF}" presName="rootConnector" presStyleLbl="node1" presStyleIdx="4" presStyleCnt="5"/>
      <dgm:spPr/>
    </dgm:pt>
    <dgm:pt modelId="{27EEBD00-7AFD-4418-ABA4-8CB11E53EEFB}" type="pres">
      <dgm:prSet presAssocID="{116EECCC-BA61-4328-B43F-989601F5D8CF}" presName="childShape" presStyleCnt="0"/>
      <dgm:spPr/>
    </dgm:pt>
    <dgm:pt modelId="{B7B357FA-343D-46F4-98FB-6503773C0CCD}" type="pres">
      <dgm:prSet presAssocID="{90A2663B-3466-4F8C-9105-722D7636E01E}" presName="Name13" presStyleLbl="parChTrans1D2" presStyleIdx="4" presStyleCnt="5"/>
      <dgm:spPr/>
    </dgm:pt>
    <dgm:pt modelId="{6902256B-94A6-44AF-BBAD-46CE9A05E479}" type="pres">
      <dgm:prSet presAssocID="{522DDF4F-D2FC-43D9-A195-C8B25301A0DC}" presName="childText" presStyleLbl="bgAcc1" presStyleIdx="4" presStyleCnt="5" custScaleY="193762">
        <dgm:presLayoutVars>
          <dgm:bulletEnabled val="1"/>
        </dgm:presLayoutVars>
      </dgm:prSet>
      <dgm:spPr/>
    </dgm:pt>
  </dgm:ptLst>
  <dgm:cxnLst>
    <dgm:cxn modelId="{A3702D11-CC0C-4CD8-9589-65D2BBE2D0BC}" type="presOf" srcId="{15EBD5E1-2B51-47DB-8876-3DF203CCEB87}" destId="{430D82C6-F00D-49BB-8FCF-2CDE1B628A3F}" srcOrd="0" destOrd="0" presId="urn:microsoft.com/office/officeart/2005/8/layout/hierarchy3"/>
    <dgm:cxn modelId="{B2E33B19-2737-45F2-B1F8-E4C73278CD68}" type="presOf" srcId="{48597C58-7C46-434F-BBA8-2AB67A07966B}" destId="{195F8B70-2962-4E11-AD20-EB620A2C43D9}" srcOrd="0" destOrd="0" presId="urn:microsoft.com/office/officeart/2005/8/layout/hierarchy3"/>
    <dgm:cxn modelId="{BFD0AD1B-1DD5-4250-9203-5EA0F2482A1A}" type="presOf" srcId="{9841FA69-B3D4-4DAE-AEC2-30266E92862E}" destId="{BCF46F1E-88FB-4683-B992-783D49F8EC0D}" srcOrd="0" destOrd="0" presId="urn:microsoft.com/office/officeart/2005/8/layout/hierarchy3"/>
    <dgm:cxn modelId="{F78E0C21-C924-4BF2-A9CD-D6207716484F}" type="presOf" srcId="{9841FA69-B3D4-4DAE-AEC2-30266E92862E}" destId="{467DCC9B-175B-4A24-8655-A1BA9282C397}" srcOrd="1" destOrd="0" presId="urn:microsoft.com/office/officeart/2005/8/layout/hierarchy3"/>
    <dgm:cxn modelId="{E8AD8C25-8221-4315-8DF9-C5CB372938A9}" srcId="{29F8A6FA-D78C-409D-8167-B50DF486929C}" destId="{BCB14934-904F-40DB-B271-6DA8668D9406}" srcOrd="0" destOrd="0" parTransId="{3B6B34B0-1B5E-41DA-9996-ED7404DCF15F}" sibTransId="{734FAE89-0CD7-4F77-AF12-389617FD4D00}"/>
    <dgm:cxn modelId="{E66AF228-76D9-48F2-9972-AE043B5CD689}" type="presOf" srcId="{5A485E79-C0A6-4415-AE4B-27E944ED3ADE}" destId="{0F44ED5F-9EAD-4A9C-89DA-39FAC9EBCD4E}" srcOrd="0" destOrd="0" presId="urn:microsoft.com/office/officeart/2005/8/layout/hierarchy3"/>
    <dgm:cxn modelId="{5A74E32E-E529-4986-B0E8-BEDD492B48A9}" type="presOf" srcId="{F0F71E3B-505E-46B9-AC81-787DE0FDC55F}" destId="{7E8F6A8B-017B-4219-A672-2B767F6758BA}" srcOrd="0" destOrd="0" presId="urn:microsoft.com/office/officeart/2005/8/layout/hierarchy3"/>
    <dgm:cxn modelId="{F3AEA13C-31E4-426C-8E48-AE992935DE4A}" type="presOf" srcId="{E7806D37-45CB-4379-8C9B-F483762581C5}" destId="{6D38F815-C780-400B-B5E4-C7EDBAD33F6D}" srcOrd="0" destOrd="0" presId="urn:microsoft.com/office/officeart/2005/8/layout/hierarchy3"/>
    <dgm:cxn modelId="{6B221F5D-5829-42EF-8CD1-DBFB3CFB0D6C}" type="presOf" srcId="{29F8A6FA-D78C-409D-8167-B50DF486929C}" destId="{09A7D73C-69C9-40E1-AD00-EE871C3BA617}" srcOrd="0" destOrd="0" presId="urn:microsoft.com/office/officeart/2005/8/layout/hierarchy3"/>
    <dgm:cxn modelId="{98235F64-AE41-43EB-BE7A-4CF5C0B0F28F}" type="presOf" srcId="{522DDF4F-D2FC-43D9-A195-C8B25301A0DC}" destId="{6902256B-94A6-44AF-BBAD-46CE9A05E479}" srcOrd="0" destOrd="0" presId="urn:microsoft.com/office/officeart/2005/8/layout/hierarchy3"/>
    <dgm:cxn modelId="{682F2967-2F10-4FCE-972B-EB3B593744BA}" srcId="{9841FA69-B3D4-4DAE-AEC2-30266E92862E}" destId="{B17FAA78-29A4-473B-95E2-1D107B6A58F0}" srcOrd="0" destOrd="0" parTransId="{15EBD5E1-2B51-47DB-8876-3DF203CCEB87}" sibTransId="{545EB0D4-C837-478A-AB6A-5D4188EB3C28}"/>
    <dgm:cxn modelId="{5B118268-C6FD-4ABA-8E86-2B81259F2AD6}" type="presOf" srcId="{90A2663B-3466-4F8C-9105-722D7636E01E}" destId="{B7B357FA-343D-46F4-98FB-6503773C0CCD}" srcOrd="0" destOrd="0" presId="urn:microsoft.com/office/officeart/2005/8/layout/hierarchy3"/>
    <dgm:cxn modelId="{F9CAE168-AD9D-4D5F-BE51-97E2E4FEC25D}" srcId="{116EECCC-BA61-4328-B43F-989601F5D8CF}" destId="{522DDF4F-D2FC-43D9-A195-C8B25301A0DC}" srcOrd="0" destOrd="0" parTransId="{90A2663B-3466-4F8C-9105-722D7636E01E}" sibTransId="{46CAFE54-BD04-4D83-89A6-820697559455}"/>
    <dgm:cxn modelId="{E5FA424D-1BA1-4FBD-9127-ADDF3F18BD2B}" srcId="{5A485E79-C0A6-4415-AE4B-27E944ED3ADE}" destId="{F0F71E3B-505E-46B9-AC81-787DE0FDC55F}" srcOrd="0" destOrd="0" parTransId="{5218A583-9322-41CE-88E1-4634972B0313}" sibTransId="{FFEFB04B-93F4-4DB4-9553-A28B18C8E507}"/>
    <dgm:cxn modelId="{D401846F-4D45-467F-B795-B50367C18BB0}" type="presOf" srcId="{29F8A6FA-D78C-409D-8167-B50DF486929C}" destId="{DB6F8209-5C60-4755-8203-C274C2751D56}" srcOrd="1" destOrd="0" presId="urn:microsoft.com/office/officeart/2005/8/layout/hierarchy3"/>
    <dgm:cxn modelId="{EF650553-8675-4BD4-BFD8-C0D042C9E6F9}" type="presOf" srcId="{BCB14934-904F-40DB-B271-6DA8668D9406}" destId="{8340B2D9-4863-473C-B49A-EAA00F5BC905}" srcOrd="0" destOrd="0" presId="urn:microsoft.com/office/officeart/2005/8/layout/hierarchy3"/>
    <dgm:cxn modelId="{DD1F3B76-8A36-49FF-91D1-C9FEF41E0FAF}" type="presOf" srcId="{116EECCC-BA61-4328-B43F-989601F5D8CF}" destId="{6CDDC429-E5FA-4F87-8467-BD6B0BFAA5D6}" srcOrd="0" destOrd="0" presId="urn:microsoft.com/office/officeart/2005/8/layout/hierarchy3"/>
    <dgm:cxn modelId="{C3289056-AF81-4732-B93D-022A3B8ABF1D}" srcId="{5A485E79-C0A6-4415-AE4B-27E944ED3ADE}" destId="{48597C58-7C46-434F-BBA8-2AB67A07966B}" srcOrd="2" destOrd="0" parTransId="{FCFBE2BE-C77D-4A14-B257-955DFAFBEEE4}" sibTransId="{32FBC360-D939-4CA2-92AA-00CF26895685}"/>
    <dgm:cxn modelId="{16AE368E-6A33-4A0C-A1C9-8F5D534E28B4}" type="presOf" srcId="{116EECCC-BA61-4328-B43F-989601F5D8CF}" destId="{233DEDED-D313-4ADA-B684-ED368498D94C}" srcOrd="1" destOrd="0" presId="urn:microsoft.com/office/officeart/2005/8/layout/hierarchy3"/>
    <dgm:cxn modelId="{2866D98E-A927-44ED-97AB-1AA484201241}" type="presOf" srcId="{1BC5FF28-2DC0-4585-9F14-DED9B7B9AA28}" destId="{D14ABA82-D60F-4EAF-AB3E-AE2348E8A8AD}" srcOrd="0" destOrd="0" presId="urn:microsoft.com/office/officeart/2005/8/layout/hierarchy3"/>
    <dgm:cxn modelId="{6D11F09A-10BE-48EF-A658-9A41E95FFCDD}" srcId="{48597C58-7C46-434F-BBA8-2AB67A07966B}" destId="{590D692C-1F19-4E44-AF81-07B1464751E1}" srcOrd="0" destOrd="0" parTransId="{1BC5FF28-2DC0-4585-9F14-DED9B7B9AA28}" sibTransId="{6CF26B4B-7A0C-4DD1-BE42-35D46E271FF1}"/>
    <dgm:cxn modelId="{D4BCA0AA-F9F8-4CFD-B783-EF4AEC963BF9}" type="presOf" srcId="{3B6B34B0-1B5E-41DA-9996-ED7404DCF15F}" destId="{66781A15-454B-4A06-ADCA-658F5BA1C391}" srcOrd="0" destOrd="0" presId="urn:microsoft.com/office/officeart/2005/8/layout/hierarchy3"/>
    <dgm:cxn modelId="{116A4EAE-07EF-49A2-A0D1-4EFBCA3207F9}" type="presOf" srcId="{E17A38ED-5D3A-4FAC-9C80-8FD04FA3A1DF}" destId="{49834E10-B981-4B27-B2BD-C308E4560E39}" srcOrd="0" destOrd="0" presId="urn:microsoft.com/office/officeart/2005/8/layout/hierarchy3"/>
    <dgm:cxn modelId="{90BEB9B4-C8F6-4214-8429-72D4AAB83E76}" type="presOf" srcId="{48597C58-7C46-434F-BBA8-2AB67A07966B}" destId="{361B2BCB-8835-40CA-B40C-ABE9618ECF95}" srcOrd="1" destOrd="0" presId="urn:microsoft.com/office/officeart/2005/8/layout/hierarchy3"/>
    <dgm:cxn modelId="{2E5546CF-C5C3-49C3-9100-C4E0EED2ECEF}" type="presOf" srcId="{F0F71E3B-505E-46B9-AC81-787DE0FDC55F}" destId="{2DA1FDA3-CD44-47CF-B34D-763B930ADB16}" srcOrd="1" destOrd="0" presId="urn:microsoft.com/office/officeart/2005/8/layout/hierarchy3"/>
    <dgm:cxn modelId="{C13203D6-2511-430F-A431-C54B87D7ECF5}" srcId="{5A485E79-C0A6-4415-AE4B-27E944ED3ADE}" destId="{29F8A6FA-D78C-409D-8167-B50DF486929C}" srcOrd="1" destOrd="0" parTransId="{ADE88A20-BC0B-45CF-BE55-DFDCC02B41D1}" sibTransId="{4CFD26E5-A157-42E9-8A50-FF4F8D4D7442}"/>
    <dgm:cxn modelId="{A19B1CD9-FDC4-4E32-92A3-43202BD1935C}" srcId="{F0F71E3B-505E-46B9-AC81-787DE0FDC55F}" destId="{E17A38ED-5D3A-4FAC-9C80-8FD04FA3A1DF}" srcOrd="0" destOrd="0" parTransId="{E7806D37-45CB-4379-8C9B-F483762581C5}" sibTransId="{FBF1DADD-1CF4-4835-BCD3-8DFC22837E0D}"/>
    <dgm:cxn modelId="{6D3D5CDF-F103-476D-A180-C6F64BDABDE6}" srcId="{5A485E79-C0A6-4415-AE4B-27E944ED3ADE}" destId="{116EECCC-BA61-4328-B43F-989601F5D8CF}" srcOrd="4" destOrd="0" parTransId="{DF5911AD-D8F1-48F6-9E45-A127DAC926BA}" sibTransId="{76778815-FEC8-49F7-BEBB-B329AFCE40E6}"/>
    <dgm:cxn modelId="{523A99E5-48EB-45BC-8423-F68EBB2D295A}" type="presOf" srcId="{590D692C-1F19-4E44-AF81-07B1464751E1}" destId="{D81DF56C-EA81-4DB9-B371-51F67F7EEB7C}" srcOrd="0" destOrd="0" presId="urn:microsoft.com/office/officeart/2005/8/layout/hierarchy3"/>
    <dgm:cxn modelId="{3977B3F7-976E-40F4-9601-55B3B5C4594F}" type="presOf" srcId="{B17FAA78-29A4-473B-95E2-1D107B6A58F0}" destId="{75DD86C3-18C1-48EE-9FB5-CCA84445FE8C}" srcOrd="0" destOrd="0" presId="urn:microsoft.com/office/officeart/2005/8/layout/hierarchy3"/>
    <dgm:cxn modelId="{06CE98F9-B180-45C4-A1E9-42282460AC97}" srcId="{5A485E79-C0A6-4415-AE4B-27E944ED3ADE}" destId="{9841FA69-B3D4-4DAE-AEC2-30266E92862E}" srcOrd="3" destOrd="0" parTransId="{88502619-C6E1-4A0C-A327-2DFAFA79CD8D}" sibTransId="{2A4B6E59-D6E3-4825-838B-787ABD22DF12}"/>
    <dgm:cxn modelId="{6DEAA76C-A1BA-47D5-800D-56211B17B126}" type="presParOf" srcId="{0F44ED5F-9EAD-4A9C-89DA-39FAC9EBCD4E}" destId="{36283579-F884-46EB-9573-18E8077DD9D8}" srcOrd="0" destOrd="0" presId="urn:microsoft.com/office/officeart/2005/8/layout/hierarchy3"/>
    <dgm:cxn modelId="{3A28374D-8A5D-4C9E-8E1E-3D596EB8DEDC}" type="presParOf" srcId="{36283579-F884-46EB-9573-18E8077DD9D8}" destId="{8936DE35-8A77-447F-9F6A-1BC53E729BE6}" srcOrd="0" destOrd="0" presId="urn:microsoft.com/office/officeart/2005/8/layout/hierarchy3"/>
    <dgm:cxn modelId="{30BEC90B-30DC-4ABD-8A5F-A3BAE038C8CC}" type="presParOf" srcId="{8936DE35-8A77-447F-9F6A-1BC53E729BE6}" destId="{7E8F6A8B-017B-4219-A672-2B767F6758BA}" srcOrd="0" destOrd="0" presId="urn:microsoft.com/office/officeart/2005/8/layout/hierarchy3"/>
    <dgm:cxn modelId="{B89FEA72-3947-4B71-85D7-791F16738672}" type="presParOf" srcId="{8936DE35-8A77-447F-9F6A-1BC53E729BE6}" destId="{2DA1FDA3-CD44-47CF-B34D-763B930ADB16}" srcOrd="1" destOrd="0" presId="urn:microsoft.com/office/officeart/2005/8/layout/hierarchy3"/>
    <dgm:cxn modelId="{FC5C1812-4655-403B-9889-193154E8502E}" type="presParOf" srcId="{36283579-F884-46EB-9573-18E8077DD9D8}" destId="{16E65E44-3E0D-4641-9BBF-0DC4F25750B7}" srcOrd="1" destOrd="0" presId="urn:microsoft.com/office/officeart/2005/8/layout/hierarchy3"/>
    <dgm:cxn modelId="{0AF230B5-E7AC-45A4-A30A-4BB3F02DAD34}" type="presParOf" srcId="{16E65E44-3E0D-4641-9BBF-0DC4F25750B7}" destId="{6D38F815-C780-400B-B5E4-C7EDBAD33F6D}" srcOrd="0" destOrd="0" presId="urn:microsoft.com/office/officeart/2005/8/layout/hierarchy3"/>
    <dgm:cxn modelId="{91810EE6-8147-45AA-B62F-77DCC32E9A3D}" type="presParOf" srcId="{16E65E44-3E0D-4641-9BBF-0DC4F25750B7}" destId="{49834E10-B981-4B27-B2BD-C308E4560E39}" srcOrd="1" destOrd="0" presId="urn:microsoft.com/office/officeart/2005/8/layout/hierarchy3"/>
    <dgm:cxn modelId="{0D0E5441-DA54-454D-917A-32B0B58826F0}" type="presParOf" srcId="{0F44ED5F-9EAD-4A9C-89DA-39FAC9EBCD4E}" destId="{F02F3C08-D70E-47C1-AB94-23E2124BA60B}" srcOrd="1" destOrd="0" presId="urn:microsoft.com/office/officeart/2005/8/layout/hierarchy3"/>
    <dgm:cxn modelId="{0DA93940-36E4-45B6-9A59-F6EE2ED81E53}" type="presParOf" srcId="{F02F3C08-D70E-47C1-AB94-23E2124BA60B}" destId="{A514DFD9-45BA-48A2-A3D0-24958FF91162}" srcOrd="0" destOrd="0" presId="urn:microsoft.com/office/officeart/2005/8/layout/hierarchy3"/>
    <dgm:cxn modelId="{74A36004-5E31-421C-B21F-5ABC5B861614}" type="presParOf" srcId="{A514DFD9-45BA-48A2-A3D0-24958FF91162}" destId="{09A7D73C-69C9-40E1-AD00-EE871C3BA617}" srcOrd="0" destOrd="0" presId="urn:microsoft.com/office/officeart/2005/8/layout/hierarchy3"/>
    <dgm:cxn modelId="{BBF7767E-E179-4D72-92A0-BB3FF02934CD}" type="presParOf" srcId="{A514DFD9-45BA-48A2-A3D0-24958FF91162}" destId="{DB6F8209-5C60-4755-8203-C274C2751D56}" srcOrd="1" destOrd="0" presId="urn:microsoft.com/office/officeart/2005/8/layout/hierarchy3"/>
    <dgm:cxn modelId="{4F1F6357-A517-4734-B3E6-A442226938FA}" type="presParOf" srcId="{F02F3C08-D70E-47C1-AB94-23E2124BA60B}" destId="{A22D7BC3-4239-4EE5-8987-B8253F2F2947}" srcOrd="1" destOrd="0" presId="urn:microsoft.com/office/officeart/2005/8/layout/hierarchy3"/>
    <dgm:cxn modelId="{F382E82A-40EC-4EF5-A754-AAF5C302EA2A}" type="presParOf" srcId="{A22D7BC3-4239-4EE5-8987-B8253F2F2947}" destId="{66781A15-454B-4A06-ADCA-658F5BA1C391}" srcOrd="0" destOrd="0" presId="urn:microsoft.com/office/officeart/2005/8/layout/hierarchy3"/>
    <dgm:cxn modelId="{1D9E7953-9292-4DB9-A6C9-97560EF391B4}" type="presParOf" srcId="{A22D7BC3-4239-4EE5-8987-B8253F2F2947}" destId="{8340B2D9-4863-473C-B49A-EAA00F5BC905}" srcOrd="1" destOrd="0" presId="urn:microsoft.com/office/officeart/2005/8/layout/hierarchy3"/>
    <dgm:cxn modelId="{28BD5042-9473-461C-9F1B-FCA15F591276}" type="presParOf" srcId="{0F44ED5F-9EAD-4A9C-89DA-39FAC9EBCD4E}" destId="{D0884F09-5B9E-4191-BD16-2119605F1D2B}" srcOrd="2" destOrd="0" presId="urn:microsoft.com/office/officeart/2005/8/layout/hierarchy3"/>
    <dgm:cxn modelId="{CE35C285-4D70-46ED-9AB1-FB50A7139B5B}" type="presParOf" srcId="{D0884F09-5B9E-4191-BD16-2119605F1D2B}" destId="{31EFBB98-BF03-43CC-9A85-B906B0C0921A}" srcOrd="0" destOrd="0" presId="urn:microsoft.com/office/officeart/2005/8/layout/hierarchy3"/>
    <dgm:cxn modelId="{E099A36B-2E76-4BE5-9979-28658582F315}" type="presParOf" srcId="{31EFBB98-BF03-43CC-9A85-B906B0C0921A}" destId="{195F8B70-2962-4E11-AD20-EB620A2C43D9}" srcOrd="0" destOrd="0" presId="urn:microsoft.com/office/officeart/2005/8/layout/hierarchy3"/>
    <dgm:cxn modelId="{E67923A6-69AE-4122-A01A-80C182EED49E}" type="presParOf" srcId="{31EFBB98-BF03-43CC-9A85-B906B0C0921A}" destId="{361B2BCB-8835-40CA-B40C-ABE9618ECF95}" srcOrd="1" destOrd="0" presId="urn:microsoft.com/office/officeart/2005/8/layout/hierarchy3"/>
    <dgm:cxn modelId="{B2FCF154-31CD-42C8-BC69-5BA4ACF2F36B}" type="presParOf" srcId="{D0884F09-5B9E-4191-BD16-2119605F1D2B}" destId="{87C86B04-0299-4B6D-9CE6-E9E775443498}" srcOrd="1" destOrd="0" presId="urn:microsoft.com/office/officeart/2005/8/layout/hierarchy3"/>
    <dgm:cxn modelId="{7E7517E2-F283-44B6-8B65-A7F1D269B629}" type="presParOf" srcId="{87C86B04-0299-4B6D-9CE6-E9E775443498}" destId="{D14ABA82-D60F-4EAF-AB3E-AE2348E8A8AD}" srcOrd="0" destOrd="0" presId="urn:microsoft.com/office/officeart/2005/8/layout/hierarchy3"/>
    <dgm:cxn modelId="{1237360B-ED71-44C7-816C-74336C40A20A}" type="presParOf" srcId="{87C86B04-0299-4B6D-9CE6-E9E775443498}" destId="{D81DF56C-EA81-4DB9-B371-51F67F7EEB7C}" srcOrd="1" destOrd="0" presId="urn:microsoft.com/office/officeart/2005/8/layout/hierarchy3"/>
    <dgm:cxn modelId="{51DC181E-0411-45B0-81C0-97BEE6FBC355}" type="presParOf" srcId="{0F44ED5F-9EAD-4A9C-89DA-39FAC9EBCD4E}" destId="{E5A0A6C6-BECE-4482-ABE5-DA041A66E37B}" srcOrd="3" destOrd="0" presId="urn:microsoft.com/office/officeart/2005/8/layout/hierarchy3"/>
    <dgm:cxn modelId="{07F81E72-7E82-4C6B-80BB-4BB04173F085}" type="presParOf" srcId="{E5A0A6C6-BECE-4482-ABE5-DA041A66E37B}" destId="{9C6CD3E3-3B6A-489E-ADD2-2E29D9C59636}" srcOrd="0" destOrd="0" presId="urn:microsoft.com/office/officeart/2005/8/layout/hierarchy3"/>
    <dgm:cxn modelId="{A584FDE9-BF7C-4CCC-9265-C813D77EFE8B}" type="presParOf" srcId="{9C6CD3E3-3B6A-489E-ADD2-2E29D9C59636}" destId="{BCF46F1E-88FB-4683-B992-783D49F8EC0D}" srcOrd="0" destOrd="0" presId="urn:microsoft.com/office/officeart/2005/8/layout/hierarchy3"/>
    <dgm:cxn modelId="{B5905543-1E37-41FB-897C-7717C00A4769}" type="presParOf" srcId="{9C6CD3E3-3B6A-489E-ADD2-2E29D9C59636}" destId="{467DCC9B-175B-4A24-8655-A1BA9282C397}" srcOrd="1" destOrd="0" presId="urn:microsoft.com/office/officeart/2005/8/layout/hierarchy3"/>
    <dgm:cxn modelId="{9F87B6B4-61E0-4D94-9CF1-ABCF79E76E92}" type="presParOf" srcId="{E5A0A6C6-BECE-4482-ABE5-DA041A66E37B}" destId="{D82A6DFF-FBF4-4C42-9795-E7A6504C74C3}" srcOrd="1" destOrd="0" presId="urn:microsoft.com/office/officeart/2005/8/layout/hierarchy3"/>
    <dgm:cxn modelId="{DB59C312-81C7-4C9D-96F3-1AA4A39CA079}" type="presParOf" srcId="{D82A6DFF-FBF4-4C42-9795-E7A6504C74C3}" destId="{430D82C6-F00D-49BB-8FCF-2CDE1B628A3F}" srcOrd="0" destOrd="0" presId="urn:microsoft.com/office/officeart/2005/8/layout/hierarchy3"/>
    <dgm:cxn modelId="{83B62DC7-7346-4B1E-9D39-9953C978D508}" type="presParOf" srcId="{D82A6DFF-FBF4-4C42-9795-E7A6504C74C3}" destId="{75DD86C3-18C1-48EE-9FB5-CCA84445FE8C}" srcOrd="1" destOrd="0" presId="urn:microsoft.com/office/officeart/2005/8/layout/hierarchy3"/>
    <dgm:cxn modelId="{55211623-8D51-45D0-9B6C-66C3361856C5}" type="presParOf" srcId="{0F44ED5F-9EAD-4A9C-89DA-39FAC9EBCD4E}" destId="{98C54711-268A-4D63-B3A3-0B81D0AB0575}" srcOrd="4" destOrd="0" presId="urn:microsoft.com/office/officeart/2005/8/layout/hierarchy3"/>
    <dgm:cxn modelId="{4D6EFA69-87CE-4F66-9F56-56222DBBD02B}" type="presParOf" srcId="{98C54711-268A-4D63-B3A3-0B81D0AB0575}" destId="{D0F0DE17-EB7D-49CA-ABC7-6B6EC5CC7B9C}" srcOrd="0" destOrd="0" presId="urn:microsoft.com/office/officeart/2005/8/layout/hierarchy3"/>
    <dgm:cxn modelId="{43994305-F910-496B-81F8-6029D3F09FA2}" type="presParOf" srcId="{D0F0DE17-EB7D-49CA-ABC7-6B6EC5CC7B9C}" destId="{6CDDC429-E5FA-4F87-8467-BD6B0BFAA5D6}" srcOrd="0" destOrd="0" presId="urn:microsoft.com/office/officeart/2005/8/layout/hierarchy3"/>
    <dgm:cxn modelId="{79C8347E-D8DA-48B1-B119-DCAD9D5FD5AD}" type="presParOf" srcId="{D0F0DE17-EB7D-49CA-ABC7-6B6EC5CC7B9C}" destId="{233DEDED-D313-4ADA-B684-ED368498D94C}" srcOrd="1" destOrd="0" presId="urn:microsoft.com/office/officeart/2005/8/layout/hierarchy3"/>
    <dgm:cxn modelId="{842D09D1-A1CE-4087-983A-67551434E4F3}" type="presParOf" srcId="{98C54711-268A-4D63-B3A3-0B81D0AB0575}" destId="{27EEBD00-7AFD-4418-ABA4-8CB11E53EEFB}" srcOrd="1" destOrd="0" presId="urn:microsoft.com/office/officeart/2005/8/layout/hierarchy3"/>
    <dgm:cxn modelId="{A494DC2F-728C-42B7-BEFB-2510907271DB}" type="presParOf" srcId="{27EEBD00-7AFD-4418-ABA4-8CB11E53EEFB}" destId="{B7B357FA-343D-46F4-98FB-6503773C0CCD}" srcOrd="0" destOrd="0" presId="urn:microsoft.com/office/officeart/2005/8/layout/hierarchy3"/>
    <dgm:cxn modelId="{F4E207F6-5A62-49E0-B916-A6D259DC752C}" type="presParOf" srcId="{27EEBD00-7AFD-4418-ABA4-8CB11E53EEFB}" destId="{6902256B-94A6-44AF-BBAD-46CE9A05E479}"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DA1AFE-51CC-4F97-A198-C339135EEB6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417F9A9C-8C76-4E27-A9FE-D6ACAC403BF6}">
      <dgm:prSet/>
      <dgm:spPr/>
      <dgm:t>
        <a:bodyPr/>
        <a:lstStyle/>
        <a:p>
          <a:r>
            <a:rPr lang="en-US" b="0" i="0" dirty="0"/>
            <a:t>Uppsala Model:</a:t>
          </a:r>
          <a:endParaRPr lang="en-US" dirty="0"/>
        </a:p>
      </dgm:t>
    </dgm:pt>
    <dgm:pt modelId="{5A0B2B26-CD85-4792-80CC-2FE447115C58}" type="parTrans" cxnId="{BD0DCA75-89FC-4982-85AB-1EA26641398E}">
      <dgm:prSet/>
      <dgm:spPr/>
      <dgm:t>
        <a:bodyPr/>
        <a:lstStyle/>
        <a:p>
          <a:endParaRPr lang="en-US"/>
        </a:p>
      </dgm:t>
    </dgm:pt>
    <dgm:pt modelId="{2E981BF4-193B-4B53-A51F-D0C6930FF712}" type="sibTrans" cxnId="{BD0DCA75-89FC-4982-85AB-1EA26641398E}">
      <dgm:prSet/>
      <dgm:spPr/>
      <dgm:t>
        <a:bodyPr/>
        <a:lstStyle/>
        <a:p>
          <a:endParaRPr lang="en-US"/>
        </a:p>
      </dgm:t>
    </dgm:pt>
    <dgm:pt modelId="{2021D508-FC60-4381-A611-189F2271F2AE}">
      <dgm:prSet/>
      <dgm:spPr/>
      <dgm:t>
        <a:bodyPr/>
        <a:lstStyle/>
        <a:p>
          <a:r>
            <a:rPr lang="en-US" baseline="0" dirty="0"/>
            <a:t>Phased market expansion, commencing with neighboring nations (</a:t>
          </a:r>
          <a:r>
            <a:rPr lang="en-US" b="1" baseline="0" dirty="0" err="1"/>
            <a:t>Hult</a:t>
          </a:r>
          <a:r>
            <a:rPr lang="en-US" b="1" baseline="0" dirty="0"/>
            <a:t> et al., 2020</a:t>
          </a:r>
          <a:r>
            <a:rPr lang="en-US" baseline="0" dirty="0"/>
            <a:t>).</a:t>
          </a:r>
          <a:endParaRPr lang="en-US" dirty="0"/>
        </a:p>
      </dgm:t>
    </dgm:pt>
    <dgm:pt modelId="{E66AB3D9-20C6-4631-9713-ABF5003E1D9B}" type="parTrans" cxnId="{49DC5A0E-3241-4AE8-964A-1E9E8A1648E9}">
      <dgm:prSet/>
      <dgm:spPr/>
      <dgm:t>
        <a:bodyPr/>
        <a:lstStyle/>
        <a:p>
          <a:endParaRPr lang="en-US"/>
        </a:p>
      </dgm:t>
    </dgm:pt>
    <dgm:pt modelId="{ECA3C942-BE5B-4C3D-BCAD-4AA3166391B1}" type="sibTrans" cxnId="{49DC5A0E-3241-4AE8-964A-1E9E8A1648E9}">
      <dgm:prSet/>
      <dgm:spPr/>
      <dgm:t>
        <a:bodyPr/>
        <a:lstStyle/>
        <a:p>
          <a:endParaRPr lang="en-US"/>
        </a:p>
      </dgm:t>
    </dgm:pt>
    <dgm:pt modelId="{514560A9-E09E-427E-8A5D-0DF903B81957}">
      <dgm:prSet/>
      <dgm:spPr/>
      <dgm:t>
        <a:bodyPr/>
        <a:lstStyle/>
        <a:p>
          <a:r>
            <a:rPr lang="en-US" baseline="0" dirty="0"/>
            <a:t>The level of commitment and involvement tends to rise as individuals get more acquainted and confident (</a:t>
          </a:r>
          <a:r>
            <a:rPr lang="en-US" b="1" baseline="0" dirty="0" err="1"/>
            <a:t>Hult</a:t>
          </a:r>
          <a:r>
            <a:rPr lang="en-US" b="1" baseline="0" dirty="0"/>
            <a:t> et al., 2020</a:t>
          </a:r>
          <a:r>
            <a:rPr lang="en-US" baseline="0" dirty="0"/>
            <a:t>).</a:t>
          </a:r>
          <a:endParaRPr lang="en-US" dirty="0"/>
        </a:p>
      </dgm:t>
    </dgm:pt>
    <dgm:pt modelId="{6B174372-4CAB-4F94-93CA-B4AB7CFCA028}" type="parTrans" cxnId="{52D65CE3-86C7-462E-AB59-979AC105770B}">
      <dgm:prSet/>
      <dgm:spPr/>
      <dgm:t>
        <a:bodyPr/>
        <a:lstStyle/>
        <a:p>
          <a:endParaRPr lang="en-US"/>
        </a:p>
      </dgm:t>
    </dgm:pt>
    <dgm:pt modelId="{F435FF8C-AC41-4F28-B657-9006068DA7CD}" type="sibTrans" cxnId="{52D65CE3-86C7-462E-AB59-979AC105770B}">
      <dgm:prSet/>
      <dgm:spPr/>
      <dgm:t>
        <a:bodyPr/>
        <a:lstStyle/>
        <a:p>
          <a:endParaRPr lang="en-US"/>
        </a:p>
      </dgm:t>
    </dgm:pt>
    <dgm:pt modelId="{4B4C7B43-3154-45E3-8FF3-0580B2D69E71}" type="pres">
      <dgm:prSet presAssocID="{F4DA1AFE-51CC-4F97-A198-C339135EEB61}" presName="linear" presStyleCnt="0">
        <dgm:presLayoutVars>
          <dgm:animLvl val="lvl"/>
          <dgm:resizeHandles val="exact"/>
        </dgm:presLayoutVars>
      </dgm:prSet>
      <dgm:spPr/>
    </dgm:pt>
    <dgm:pt modelId="{51D9BC80-9F50-4A46-A63B-BB811B17C8C2}" type="pres">
      <dgm:prSet presAssocID="{417F9A9C-8C76-4E27-A9FE-D6ACAC403BF6}" presName="parentText" presStyleLbl="node1" presStyleIdx="0" presStyleCnt="1">
        <dgm:presLayoutVars>
          <dgm:chMax val="0"/>
          <dgm:bulletEnabled val="1"/>
        </dgm:presLayoutVars>
      </dgm:prSet>
      <dgm:spPr/>
    </dgm:pt>
    <dgm:pt modelId="{89D22CDD-0D00-4F3D-8812-33F056C67642}" type="pres">
      <dgm:prSet presAssocID="{417F9A9C-8C76-4E27-A9FE-D6ACAC403BF6}" presName="childText" presStyleLbl="revTx" presStyleIdx="0" presStyleCnt="1">
        <dgm:presLayoutVars>
          <dgm:bulletEnabled val="1"/>
        </dgm:presLayoutVars>
      </dgm:prSet>
      <dgm:spPr/>
    </dgm:pt>
  </dgm:ptLst>
  <dgm:cxnLst>
    <dgm:cxn modelId="{49DC5A0E-3241-4AE8-964A-1E9E8A1648E9}" srcId="{417F9A9C-8C76-4E27-A9FE-D6ACAC403BF6}" destId="{2021D508-FC60-4381-A611-189F2271F2AE}" srcOrd="0" destOrd="0" parTransId="{E66AB3D9-20C6-4631-9713-ABF5003E1D9B}" sibTransId="{ECA3C942-BE5B-4C3D-BCAD-4AA3166391B1}"/>
    <dgm:cxn modelId="{D4D4E94D-ACE5-43D7-B9D0-ACB8E5BE8808}" type="presOf" srcId="{F4DA1AFE-51CC-4F97-A198-C339135EEB61}" destId="{4B4C7B43-3154-45E3-8FF3-0580B2D69E71}" srcOrd="0" destOrd="0" presId="urn:microsoft.com/office/officeart/2005/8/layout/vList2"/>
    <dgm:cxn modelId="{6BFC9274-D530-42A2-96D2-0AD743E07DAE}" type="presOf" srcId="{514560A9-E09E-427E-8A5D-0DF903B81957}" destId="{89D22CDD-0D00-4F3D-8812-33F056C67642}" srcOrd="0" destOrd="1" presId="urn:microsoft.com/office/officeart/2005/8/layout/vList2"/>
    <dgm:cxn modelId="{BD0DCA75-89FC-4982-85AB-1EA26641398E}" srcId="{F4DA1AFE-51CC-4F97-A198-C339135EEB61}" destId="{417F9A9C-8C76-4E27-A9FE-D6ACAC403BF6}" srcOrd="0" destOrd="0" parTransId="{5A0B2B26-CD85-4792-80CC-2FE447115C58}" sibTransId="{2E981BF4-193B-4B53-A51F-D0C6930FF712}"/>
    <dgm:cxn modelId="{3DBE9F76-95E8-4F65-B8A5-C192745B6AB6}" type="presOf" srcId="{2021D508-FC60-4381-A611-189F2271F2AE}" destId="{89D22CDD-0D00-4F3D-8812-33F056C67642}" srcOrd="0" destOrd="0" presId="urn:microsoft.com/office/officeart/2005/8/layout/vList2"/>
    <dgm:cxn modelId="{37C7A5BF-49B7-465B-B0F6-48F02F1365C9}" type="presOf" srcId="{417F9A9C-8C76-4E27-A9FE-D6ACAC403BF6}" destId="{51D9BC80-9F50-4A46-A63B-BB811B17C8C2}" srcOrd="0" destOrd="0" presId="urn:microsoft.com/office/officeart/2005/8/layout/vList2"/>
    <dgm:cxn modelId="{52D65CE3-86C7-462E-AB59-979AC105770B}" srcId="{417F9A9C-8C76-4E27-A9FE-D6ACAC403BF6}" destId="{514560A9-E09E-427E-8A5D-0DF903B81957}" srcOrd="1" destOrd="0" parTransId="{6B174372-4CAB-4F94-93CA-B4AB7CFCA028}" sibTransId="{F435FF8C-AC41-4F28-B657-9006068DA7CD}"/>
    <dgm:cxn modelId="{BB448767-2915-40A0-BC9C-E7C906E573F4}" type="presParOf" srcId="{4B4C7B43-3154-45E3-8FF3-0580B2D69E71}" destId="{51D9BC80-9F50-4A46-A63B-BB811B17C8C2}" srcOrd="0" destOrd="0" presId="urn:microsoft.com/office/officeart/2005/8/layout/vList2"/>
    <dgm:cxn modelId="{3D0235AA-3DFA-4739-B325-AD4E44997DC4}" type="presParOf" srcId="{4B4C7B43-3154-45E3-8FF3-0580B2D69E71}" destId="{89D22CDD-0D00-4F3D-8812-33F056C67642}" srcOrd="1"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C6A977F-3764-4145-A193-0DD207DB82EC}"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147A6CF-B194-45E5-B90E-B74C49618CED}">
      <dgm:prSet/>
      <dgm:spPr/>
      <dgm:t>
        <a:bodyPr/>
        <a:lstStyle/>
        <a:p>
          <a:r>
            <a:rPr lang="en-US" dirty="0"/>
            <a:t>Bartlett &amp; Ghoshal's Integration:</a:t>
          </a:r>
        </a:p>
      </dgm:t>
    </dgm:pt>
    <dgm:pt modelId="{E2360848-FDBB-4EB5-9074-9242D85B7527}" type="parTrans" cxnId="{3D80318F-D53A-4119-BB9C-94CA472B59DE}">
      <dgm:prSet/>
      <dgm:spPr/>
      <dgm:t>
        <a:bodyPr/>
        <a:lstStyle/>
        <a:p>
          <a:endParaRPr lang="en-US"/>
        </a:p>
      </dgm:t>
    </dgm:pt>
    <dgm:pt modelId="{7C403678-E8B6-4C59-A96F-9F1D0C8ED453}" type="sibTrans" cxnId="{3D80318F-D53A-4119-BB9C-94CA472B59DE}">
      <dgm:prSet/>
      <dgm:spPr/>
      <dgm:t>
        <a:bodyPr/>
        <a:lstStyle/>
        <a:p>
          <a:endParaRPr lang="en-US"/>
        </a:p>
      </dgm:t>
    </dgm:pt>
    <dgm:pt modelId="{017A36E8-E07D-45B9-AF7E-120F3B520C56}">
      <dgm:prSet/>
      <dgm:spPr/>
      <dgm:t>
        <a:bodyPr/>
        <a:lstStyle/>
        <a:p>
          <a:r>
            <a:rPr lang="en-US" dirty="0"/>
            <a:t>Centralized management of choices for standardized goods is a key aspect of global integration (</a:t>
          </a:r>
          <a:r>
            <a:rPr lang="en-US" b="1" dirty="0" err="1"/>
            <a:t>Pananond</a:t>
          </a:r>
          <a:r>
            <a:rPr lang="en-US" b="1" dirty="0"/>
            <a:t> et al., 2020</a:t>
          </a:r>
          <a:r>
            <a:rPr lang="en-US" dirty="0"/>
            <a:t>).</a:t>
          </a:r>
        </a:p>
      </dgm:t>
    </dgm:pt>
    <dgm:pt modelId="{03C61817-498D-4D33-8835-CA623E3473EB}" type="parTrans" cxnId="{165840DC-38C8-4FB7-9DC0-BA2EB38E1C70}">
      <dgm:prSet/>
      <dgm:spPr/>
      <dgm:t>
        <a:bodyPr/>
        <a:lstStyle/>
        <a:p>
          <a:endParaRPr lang="en-US"/>
        </a:p>
      </dgm:t>
    </dgm:pt>
    <dgm:pt modelId="{6F9DCC6C-1D38-4326-A301-58045FFAFC18}" type="sibTrans" cxnId="{165840DC-38C8-4FB7-9DC0-BA2EB38E1C70}">
      <dgm:prSet/>
      <dgm:spPr/>
      <dgm:t>
        <a:bodyPr/>
        <a:lstStyle/>
        <a:p>
          <a:endParaRPr lang="en-US"/>
        </a:p>
      </dgm:t>
    </dgm:pt>
    <dgm:pt modelId="{411C56EF-ED14-4869-87B4-4401CD152B01}">
      <dgm:prSet/>
      <dgm:spPr/>
      <dgm:t>
        <a:bodyPr/>
        <a:lstStyle/>
        <a:p>
          <a:r>
            <a:rPr lang="en-US" dirty="0"/>
            <a:t>Adaptability: Decentralized operations to accommodate a wide range of market demands (</a:t>
          </a:r>
          <a:r>
            <a:rPr lang="en-US" b="1" dirty="0" err="1"/>
            <a:t>Pananond</a:t>
          </a:r>
          <a:r>
            <a:rPr lang="en-US" b="1" dirty="0"/>
            <a:t> et al., 2020</a:t>
          </a:r>
          <a:r>
            <a:rPr lang="en-US" dirty="0"/>
            <a:t>).</a:t>
          </a:r>
        </a:p>
      </dgm:t>
    </dgm:pt>
    <dgm:pt modelId="{1D4A4915-0C6E-4793-B107-88006CE5243A}" type="parTrans" cxnId="{3A07381F-9666-41B3-8CBE-249C6C72BE6E}">
      <dgm:prSet/>
      <dgm:spPr/>
      <dgm:t>
        <a:bodyPr/>
        <a:lstStyle/>
        <a:p>
          <a:endParaRPr lang="en-US"/>
        </a:p>
      </dgm:t>
    </dgm:pt>
    <dgm:pt modelId="{84B2CA03-B254-4C24-B32E-E70E7C15D174}" type="sibTrans" cxnId="{3A07381F-9666-41B3-8CBE-249C6C72BE6E}">
      <dgm:prSet/>
      <dgm:spPr/>
      <dgm:t>
        <a:bodyPr/>
        <a:lstStyle/>
        <a:p>
          <a:endParaRPr lang="en-US"/>
        </a:p>
      </dgm:t>
    </dgm:pt>
    <dgm:pt modelId="{14C83AA9-2FF0-4E25-B7DF-66880442CD63}" type="pres">
      <dgm:prSet presAssocID="{5C6A977F-3764-4145-A193-0DD207DB82EC}" presName="linear" presStyleCnt="0">
        <dgm:presLayoutVars>
          <dgm:animLvl val="lvl"/>
          <dgm:resizeHandles val="exact"/>
        </dgm:presLayoutVars>
      </dgm:prSet>
      <dgm:spPr/>
    </dgm:pt>
    <dgm:pt modelId="{CFC21377-8ADD-49F5-829B-E04D49F36653}" type="pres">
      <dgm:prSet presAssocID="{7147A6CF-B194-45E5-B90E-B74C49618CED}" presName="parentText" presStyleLbl="node1" presStyleIdx="0" presStyleCnt="1">
        <dgm:presLayoutVars>
          <dgm:chMax val="0"/>
          <dgm:bulletEnabled val="1"/>
        </dgm:presLayoutVars>
      </dgm:prSet>
      <dgm:spPr/>
    </dgm:pt>
    <dgm:pt modelId="{98CDD388-6FE5-4FAD-BB3C-B97246A276E0}" type="pres">
      <dgm:prSet presAssocID="{7147A6CF-B194-45E5-B90E-B74C49618CED}" presName="childText" presStyleLbl="revTx" presStyleIdx="0" presStyleCnt="1">
        <dgm:presLayoutVars>
          <dgm:bulletEnabled val="1"/>
        </dgm:presLayoutVars>
      </dgm:prSet>
      <dgm:spPr/>
    </dgm:pt>
  </dgm:ptLst>
  <dgm:cxnLst>
    <dgm:cxn modelId="{D04D6112-C05C-45C5-A0DF-5AB596D28B03}" type="presOf" srcId="{7147A6CF-B194-45E5-B90E-B74C49618CED}" destId="{CFC21377-8ADD-49F5-829B-E04D49F36653}" srcOrd="0" destOrd="0" presId="urn:microsoft.com/office/officeart/2005/8/layout/vList2"/>
    <dgm:cxn modelId="{3A07381F-9666-41B3-8CBE-249C6C72BE6E}" srcId="{7147A6CF-B194-45E5-B90E-B74C49618CED}" destId="{411C56EF-ED14-4869-87B4-4401CD152B01}" srcOrd="1" destOrd="0" parTransId="{1D4A4915-0C6E-4793-B107-88006CE5243A}" sibTransId="{84B2CA03-B254-4C24-B32E-E70E7C15D174}"/>
    <dgm:cxn modelId="{DFCE9E40-15E9-4C7D-8799-A3B472F5547A}" type="presOf" srcId="{017A36E8-E07D-45B9-AF7E-120F3B520C56}" destId="{98CDD388-6FE5-4FAD-BB3C-B97246A276E0}" srcOrd="0" destOrd="0" presId="urn:microsoft.com/office/officeart/2005/8/layout/vList2"/>
    <dgm:cxn modelId="{77729686-97DA-487D-AFE7-F0D89F838B10}" type="presOf" srcId="{411C56EF-ED14-4869-87B4-4401CD152B01}" destId="{98CDD388-6FE5-4FAD-BB3C-B97246A276E0}" srcOrd="0" destOrd="1" presId="urn:microsoft.com/office/officeart/2005/8/layout/vList2"/>
    <dgm:cxn modelId="{3D80318F-D53A-4119-BB9C-94CA472B59DE}" srcId="{5C6A977F-3764-4145-A193-0DD207DB82EC}" destId="{7147A6CF-B194-45E5-B90E-B74C49618CED}" srcOrd="0" destOrd="0" parTransId="{E2360848-FDBB-4EB5-9074-9242D85B7527}" sibTransId="{7C403678-E8B6-4C59-A96F-9F1D0C8ED453}"/>
    <dgm:cxn modelId="{165840DC-38C8-4FB7-9DC0-BA2EB38E1C70}" srcId="{7147A6CF-B194-45E5-B90E-B74C49618CED}" destId="{017A36E8-E07D-45B9-AF7E-120F3B520C56}" srcOrd="0" destOrd="0" parTransId="{03C61817-498D-4D33-8835-CA623E3473EB}" sibTransId="{6F9DCC6C-1D38-4326-A301-58045FFAFC18}"/>
    <dgm:cxn modelId="{A76A8BFD-4AEE-421B-A1D9-3325B382E16D}" type="presOf" srcId="{5C6A977F-3764-4145-A193-0DD207DB82EC}" destId="{14C83AA9-2FF0-4E25-B7DF-66880442CD63}" srcOrd="0" destOrd="0" presId="urn:microsoft.com/office/officeart/2005/8/layout/vList2"/>
    <dgm:cxn modelId="{C591BDFD-AEAC-4DAE-8ED4-7AFFC391D169}" type="presParOf" srcId="{14C83AA9-2FF0-4E25-B7DF-66880442CD63}" destId="{CFC21377-8ADD-49F5-829B-E04D49F36653}" srcOrd="0" destOrd="0" presId="urn:microsoft.com/office/officeart/2005/8/layout/vList2"/>
    <dgm:cxn modelId="{FC7C74CD-429C-4F33-B347-630379DC9E82}" type="presParOf" srcId="{14C83AA9-2FF0-4E25-B7DF-66880442CD63}" destId="{98CDD388-6FE5-4FAD-BB3C-B97246A276E0}"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42A4B46-BC7B-4702-97A4-862F0CC3B806}" type="doc">
      <dgm:prSet loTypeId="urn:microsoft.com/office/officeart/2005/8/layout/process1" loCatId="process" qsTypeId="urn:microsoft.com/office/officeart/2005/8/quickstyle/simple2" qsCatId="simple" csTypeId="urn:microsoft.com/office/officeart/2005/8/colors/accent1_2" csCatId="accent1" phldr="1"/>
      <dgm:spPr/>
      <dgm:t>
        <a:bodyPr/>
        <a:lstStyle/>
        <a:p>
          <a:endParaRPr lang="en-US"/>
        </a:p>
      </dgm:t>
    </dgm:pt>
    <dgm:pt modelId="{5036F522-CF71-4E2E-9C75-324681C7C816}">
      <dgm:prSet custT="1"/>
      <dgm:spPr/>
      <dgm:t>
        <a:bodyPr/>
        <a:lstStyle/>
        <a:p>
          <a:r>
            <a:rPr lang="en-US" sz="2400" b="1" dirty="0"/>
            <a:t>Porter's Generic Strategies</a:t>
          </a:r>
        </a:p>
      </dgm:t>
    </dgm:pt>
    <dgm:pt modelId="{CB6D6195-1670-4EF0-9FFE-9DC9AC31E46A}" type="parTrans" cxnId="{9B88521B-76C7-49D0-B5CF-2C378FB7C037}">
      <dgm:prSet/>
      <dgm:spPr/>
      <dgm:t>
        <a:bodyPr/>
        <a:lstStyle/>
        <a:p>
          <a:endParaRPr lang="en-US"/>
        </a:p>
      </dgm:t>
    </dgm:pt>
    <dgm:pt modelId="{95F6E34A-2C14-49D1-981A-F2F17C512181}" type="sibTrans" cxnId="{9B88521B-76C7-49D0-B5CF-2C378FB7C037}">
      <dgm:prSet/>
      <dgm:spPr/>
      <dgm:t>
        <a:bodyPr/>
        <a:lstStyle/>
        <a:p>
          <a:endParaRPr lang="en-US"/>
        </a:p>
      </dgm:t>
    </dgm:pt>
    <dgm:pt modelId="{A91A1518-876E-4611-AC7C-42E0F7A123C2}">
      <dgm:prSet custT="1"/>
      <dgm:spPr/>
      <dgm:t>
        <a:bodyPr/>
        <a:lstStyle/>
        <a:p>
          <a:r>
            <a:rPr lang="en-US" sz="2000" b="1" dirty="0"/>
            <a:t>Cost Leadership:</a:t>
          </a:r>
        </a:p>
      </dgm:t>
    </dgm:pt>
    <dgm:pt modelId="{DF72EA50-429A-408C-910B-92A41E19D543}" type="parTrans" cxnId="{069F10B4-A0ED-4011-B6EA-0DB0558B75CE}">
      <dgm:prSet/>
      <dgm:spPr/>
      <dgm:t>
        <a:bodyPr/>
        <a:lstStyle/>
        <a:p>
          <a:endParaRPr lang="en-US"/>
        </a:p>
      </dgm:t>
    </dgm:pt>
    <dgm:pt modelId="{8532F80A-BE74-484C-8D4C-A30E0FA10306}" type="sibTrans" cxnId="{069F10B4-A0ED-4011-B6EA-0DB0558B75CE}">
      <dgm:prSet/>
      <dgm:spPr/>
      <dgm:t>
        <a:bodyPr/>
        <a:lstStyle/>
        <a:p>
          <a:endParaRPr lang="en-US"/>
        </a:p>
      </dgm:t>
    </dgm:pt>
    <dgm:pt modelId="{6E47A818-BDA0-474E-B0C0-4FB6A709E7A1}">
      <dgm:prSet custT="1"/>
      <dgm:spPr/>
      <dgm:t>
        <a:bodyPr/>
        <a:lstStyle/>
        <a:p>
          <a:pPr algn="l">
            <a:buNone/>
          </a:pPr>
          <a:r>
            <a:rPr lang="en-US" sz="1600" b="1" dirty="0"/>
            <a:t>Differentiation:</a:t>
          </a:r>
        </a:p>
      </dgm:t>
    </dgm:pt>
    <dgm:pt modelId="{A0236CBE-BA60-451F-BFCC-CF11AA1EB3A1}" type="parTrans" cxnId="{0FD7C81F-DDA8-4EAC-8D09-03B56272D426}">
      <dgm:prSet/>
      <dgm:spPr/>
      <dgm:t>
        <a:bodyPr/>
        <a:lstStyle/>
        <a:p>
          <a:endParaRPr lang="en-US"/>
        </a:p>
      </dgm:t>
    </dgm:pt>
    <dgm:pt modelId="{8007DE0F-1D61-499F-8FFB-79E56A3BB64B}" type="sibTrans" cxnId="{0FD7C81F-DDA8-4EAC-8D09-03B56272D426}">
      <dgm:prSet/>
      <dgm:spPr/>
      <dgm:t>
        <a:bodyPr/>
        <a:lstStyle/>
        <a:p>
          <a:endParaRPr lang="en-US"/>
        </a:p>
      </dgm:t>
    </dgm:pt>
    <dgm:pt modelId="{C52F2AAD-AE93-4FEA-AF75-4DF7BD5D265A}">
      <dgm:prSet/>
      <dgm:spPr/>
      <dgm:t>
        <a:bodyPr/>
        <a:lstStyle/>
        <a:p>
          <a:r>
            <a:rPr lang="en-US" sz="2000" b="1"/>
            <a:t>Focus:</a:t>
          </a:r>
          <a:endParaRPr lang="en-US" sz="2000"/>
        </a:p>
      </dgm:t>
    </dgm:pt>
    <dgm:pt modelId="{6D3B653C-2DC8-4FC5-B342-389B1694912A}" type="parTrans" cxnId="{C5F2DCDD-6089-4017-A10A-C55B6EEFCCC8}">
      <dgm:prSet/>
      <dgm:spPr/>
      <dgm:t>
        <a:bodyPr/>
        <a:lstStyle/>
        <a:p>
          <a:endParaRPr lang="en-US"/>
        </a:p>
      </dgm:t>
    </dgm:pt>
    <dgm:pt modelId="{94BD0D66-2798-42A6-BC18-993A69BD1BF1}" type="sibTrans" cxnId="{C5F2DCDD-6089-4017-A10A-C55B6EEFCCC8}">
      <dgm:prSet/>
      <dgm:spPr/>
      <dgm:t>
        <a:bodyPr/>
        <a:lstStyle/>
        <a:p>
          <a:endParaRPr lang="en-US"/>
        </a:p>
      </dgm:t>
    </dgm:pt>
    <dgm:pt modelId="{69BC8B03-1454-4007-85AE-71399B7723AD}">
      <dgm:prSet custT="1"/>
      <dgm:spPr/>
      <dgm:t>
        <a:bodyPr/>
        <a:lstStyle/>
        <a:p>
          <a:r>
            <a:rPr lang="en-US" sz="1600" dirty="0"/>
            <a:t>Serve niche markets at lowest prices. Maintain cost leadership while meeting specific needs.</a:t>
          </a:r>
          <a:r>
            <a:rPr lang="en-US" sz="1600" b="0" i="0" dirty="0"/>
            <a:t> (Royal Dutch Shell A., 2018)</a:t>
          </a:r>
          <a:endParaRPr lang="en-US" sz="1600" dirty="0"/>
        </a:p>
      </dgm:t>
    </dgm:pt>
    <dgm:pt modelId="{7168A337-B1C0-45FC-92DA-C9B3DE02DF4A}" type="parTrans" cxnId="{D42594CB-399A-4532-80B7-85F23EDE483A}">
      <dgm:prSet/>
      <dgm:spPr/>
      <dgm:t>
        <a:bodyPr/>
        <a:lstStyle/>
        <a:p>
          <a:endParaRPr lang="en-US"/>
        </a:p>
      </dgm:t>
    </dgm:pt>
    <dgm:pt modelId="{C07C1663-05C5-4FAE-B422-3A33FA5AA211}" type="sibTrans" cxnId="{D42594CB-399A-4532-80B7-85F23EDE483A}">
      <dgm:prSet/>
      <dgm:spPr/>
      <dgm:t>
        <a:bodyPr/>
        <a:lstStyle/>
        <a:p>
          <a:endParaRPr lang="en-US"/>
        </a:p>
      </dgm:t>
    </dgm:pt>
    <dgm:pt modelId="{CEA0C374-9B57-42A6-9BC1-C9344E85D759}">
      <dgm:prSet custT="1"/>
      <dgm:spPr/>
      <dgm:t>
        <a:bodyPr/>
        <a:lstStyle/>
        <a:p>
          <a:r>
            <a:rPr lang="en-US" sz="1600" dirty="0"/>
            <a:t>Optimize value chain for lower costs, max efficiency. Competitive pricing through supply chain efficiency.</a:t>
          </a:r>
          <a:r>
            <a:rPr lang="en-IN" sz="1600" b="0" i="0" dirty="0"/>
            <a:t> (Johnson et al., 2014)</a:t>
          </a:r>
          <a:endParaRPr lang="en-IN" sz="1600" dirty="0"/>
        </a:p>
      </dgm:t>
    </dgm:pt>
    <dgm:pt modelId="{43AD4C19-279C-49A1-BBB7-15E8D7B5755C}" type="parTrans" cxnId="{9E70AEDA-7EE5-49FA-B25F-159D2C0914D8}">
      <dgm:prSet/>
      <dgm:spPr/>
      <dgm:t>
        <a:bodyPr/>
        <a:lstStyle/>
        <a:p>
          <a:endParaRPr lang="en-IN"/>
        </a:p>
      </dgm:t>
    </dgm:pt>
    <dgm:pt modelId="{C5BF7E0E-F22F-47AF-B63B-032995292F5E}" type="sibTrans" cxnId="{9E70AEDA-7EE5-49FA-B25F-159D2C0914D8}">
      <dgm:prSet/>
      <dgm:spPr/>
      <dgm:t>
        <a:bodyPr/>
        <a:lstStyle/>
        <a:p>
          <a:endParaRPr lang="en-IN"/>
        </a:p>
      </dgm:t>
    </dgm:pt>
    <dgm:pt modelId="{C1E47D0E-0D8E-4260-BFA4-1FC53461A709}">
      <dgm:prSet custT="1"/>
      <dgm:spPr/>
      <dgm:t>
        <a:bodyPr/>
        <a:lstStyle/>
        <a:p>
          <a:r>
            <a:rPr lang="en-IN" sz="1600" dirty="0"/>
            <a:t>Emphasize affordability, accessibility by targeting middle-class consumers.</a:t>
          </a:r>
          <a:r>
            <a:rPr lang="en-IN" sz="1600" b="0" i="0" dirty="0"/>
            <a:t> (Johnson et al., 2014)</a:t>
          </a:r>
          <a:endParaRPr lang="en-IN" sz="1600" dirty="0"/>
        </a:p>
      </dgm:t>
    </dgm:pt>
    <dgm:pt modelId="{BE5241F6-D35B-4E29-942B-FF9DFB133C7D}" type="parTrans" cxnId="{C97139C4-247A-4BFF-B308-081E577E8F97}">
      <dgm:prSet/>
      <dgm:spPr/>
      <dgm:t>
        <a:bodyPr/>
        <a:lstStyle/>
        <a:p>
          <a:endParaRPr lang="en-IN"/>
        </a:p>
      </dgm:t>
    </dgm:pt>
    <dgm:pt modelId="{18711619-B67A-4F1F-B3A6-DC2DF8EC3F34}" type="sibTrans" cxnId="{C97139C4-247A-4BFF-B308-081E577E8F97}">
      <dgm:prSet/>
      <dgm:spPr/>
      <dgm:t>
        <a:bodyPr/>
        <a:lstStyle/>
        <a:p>
          <a:endParaRPr lang="en-IN"/>
        </a:p>
      </dgm:t>
    </dgm:pt>
    <dgm:pt modelId="{50374FB8-AE40-4F7D-8F83-08AC835D7DFB}">
      <dgm:prSet custT="1"/>
      <dgm:spPr/>
      <dgm:t>
        <a:bodyPr/>
        <a:lstStyle/>
        <a:p>
          <a:endParaRPr lang="en-IN" sz="1600" dirty="0"/>
        </a:p>
      </dgm:t>
    </dgm:pt>
    <dgm:pt modelId="{7080E71D-C43B-43AA-973D-30FF2595E5AB}" type="parTrans" cxnId="{C9BC4115-9C5A-4EE6-BE07-EEDB61BFDE95}">
      <dgm:prSet/>
      <dgm:spPr/>
      <dgm:t>
        <a:bodyPr/>
        <a:lstStyle/>
        <a:p>
          <a:endParaRPr lang="en-IN"/>
        </a:p>
      </dgm:t>
    </dgm:pt>
    <dgm:pt modelId="{2CD629BA-7766-42F1-81F5-DE70D2F1710C}" type="sibTrans" cxnId="{C9BC4115-9C5A-4EE6-BE07-EEDB61BFDE95}">
      <dgm:prSet/>
      <dgm:spPr/>
      <dgm:t>
        <a:bodyPr/>
        <a:lstStyle/>
        <a:p>
          <a:endParaRPr lang="en-IN"/>
        </a:p>
      </dgm:t>
    </dgm:pt>
    <dgm:pt modelId="{D67571C1-C45C-48DB-93A4-CE18383AC7C6}">
      <dgm:prSet custT="1"/>
      <dgm:spPr/>
      <dgm:t>
        <a:bodyPr/>
        <a:lstStyle/>
        <a:p>
          <a:endParaRPr lang="en-IN" sz="1600" dirty="0"/>
        </a:p>
      </dgm:t>
    </dgm:pt>
    <dgm:pt modelId="{03863D9D-31FA-4489-B702-6D6637EB9910}" type="parTrans" cxnId="{3EE3857A-20EE-4CFD-B2F3-95C93C5D1F97}">
      <dgm:prSet/>
      <dgm:spPr/>
      <dgm:t>
        <a:bodyPr/>
        <a:lstStyle/>
        <a:p>
          <a:endParaRPr lang="en-IN"/>
        </a:p>
      </dgm:t>
    </dgm:pt>
    <dgm:pt modelId="{1B6E9AEC-B773-4BED-A979-B7CFD9FBEB77}" type="sibTrans" cxnId="{3EE3857A-20EE-4CFD-B2F3-95C93C5D1F97}">
      <dgm:prSet/>
      <dgm:spPr/>
      <dgm:t>
        <a:bodyPr/>
        <a:lstStyle/>
        <a:p>
          <a:endParaRPr lang="en-IN"/>
        </a:p>
      </dgm:t>
    </dgm:pt>
    <dgm:pt modelId="{D2D06D9D-5C59-44E4-823C-4E558FFC1841}">
      <dgm:prSet custT="1"/>
      <dgm:spPr/>
      <dgm:t>
        <a:bodyPr/>
        <a:lstStyle/>
        <a:p>
          <a:r>
            <a:rPr lang="en-US" sz="1600" dirty="0"/>
            <a:t>Offering discount offers and promotions boosting brand appeal and u</a:t>
          </a:r>
          <a:r>
            <a:rPr lang="en-US" sz="1600" b="0" i="0" dirty="0"/>
            <a:t>tilizing cost-cutting tactics for competitive advantage.</a:t>
          </a:r>
          <a:r>
            <a:rPr lang="en-IN" sz="1600" b="0" i="0" dirty="0"/>
            <a:t> (Johnson et al., 2014)</a:t>
          </a:r>
          <a:endParaRPr lang="en-IN" sz="1600" dirty="0"/>
        </a:p>
      </dgm:t>
    </dgm:pt>
    <dgm:pt modelId="{CD762209-F882-4B64-9EBE-8897700EFDCF}" type="parTrans" cxnId="{C451BD5C-FD56-4849-ADF2-9EA385703423}">
      <dgm:prSet/>
      <dgm:spPr/>
      <dgm:t>
        <a:bodyPr/>
        <a:lstStyle/>
        <a:p>
          <a:endParaRPr lang="en-IN"/>
        </a:p>
      </dgm:t>
    </dgm:pt>
    <dgm:pt modelId="{E7268679-1434-41F0-AD44-051CF7846AF7}" type="sibTrans" cxnId="{C451BD5C-FD56-4849-ADF2-9EA385703423}">
      <dgm:prSet/>
      <dgm:spPr/>
      <dgm:t>
        <a:bodyPr/>
        <a:lstStyle/>
        <a:p>
          <a:endParaRPr lang="en-IN"/>
        </a:p>
      </dgm:t>
    </dgm:pt>
    <dgm:pt modelId="{0722FE90-D244-4AF2-A883-E3B07DBC9155}">
      <dgm:prSet custT="1"/>
      <dgm:spPr/>
      <dgm:t>
        <a:bodyPr/>
        <a:lstStyle/>
        <a:p>
          <a:pPr algn="just"/>
          <a:endParaRPr lang="en-IN" sz="1600" dirty="0"/>
        </a:p>
      </dgm:t>
    </dgm:pt>
    <dgm:pt modelId="{5CBEEEA5-AE03-4E2B-B210-A79067639464}" type="parTrans" cxnId="{0F6B36B4-FA5E-4249-A601-767CD97FC5E2}">
      <dgm:prSet/>
      <dgm:spPr/>
      <dgm:t>
        <a:bodyPr/>
        <a:lstStyle/>
        <a:p>
          <a:endParaRPr lang="en-IN"/>
        </a:p>
      </dgm:t>
    </dgm:pt>
    <dgm:pt modelId="{64A1F22E-0546-4477-906E-60C8D8BE2BD4}" type="sibTrans" cxnId="{0F6B36B4-FA5E-4249-A601-767CD97FC5E2}">
      <dgm:prSet/>
      <dgm:spPr/>
      <dgm:t>
        <a:bodyPr/>
        <a:lstStyle/>
        <a:p>
          <a:endParaRPr lang="en-IN"/>
        </a:p>
      </dgm:t>
    </dgm:pt>
    <dgm:pt modelId="{06D73EF8-9B63-4103-B4B7-3601B9824B13}">
      <dgm:prSet custT="1"/>
      <dgm:spPr/>
      <dgm:t>
        <a:bodyPr/>
        <a:lstStyle/>
        <a:p>
          <a:pPr algn="l"/>
          <a:r>
            <a:rPr lang="en-US" sz="1600" dirty="0"/>
            <a:t>Strong brand image, celebrity endorsements.</a:t>
          </a:r>
          <a:endParaRPr lang="en-IN" sz="1600" dirty="0"/>
        </a:p>
      </dgm:t>
    </dgm:pt>
    <dgm:pt modelId="{DA0FD236-C315-4172-B704-2C175E5DF7C8}" type="parTrans" cxnId="{7F6BAFCA-1224-4645-85C8-37256CC5C413}">
      <dgm:prSet/>
      <dgm:spPr/>
      <dgm:t>
        <a:bodyPr/>
        <a:lstStyle/>
        <a:p>
          <a:endParaRPr lang="en-IN"/>
        </a:p>
      </dgm:t>
    </dgm:pt>
    <dgm:pt modelId="{7C6BE301-142A-4D80-B1FF-24767BAC79AA}" type="sibTrans" cxnId="{7F6BAFCA-1224-4645-85C8-37256CC5C413}">
      <dgm:prSet/>
      <dgm:spPr/>
      <dgm:t>
        <a:bodyPr/>
        <a:lstStyle/>
        <a:p>
          <a:endParaRPr lang="en-IN"/>
        </a:p>
      </dgm:t>
    </dgm:pt>
    <dgm:pt modelId="{DDCB5CF3-3FD6-4DA2-802E-6FA59288C186}">
      <dgm:prSet custT="1"/>
      <dgm:spPr/>
      <dgm:t>
        <a:bodyPr/>
        <a:lstStyle/>
        <a:p>
          <a:pPr algn="l"/>
          <a:r>
            <a:rPr lang="en-IN" sz="1600" dirty="0"/>
            <a:t>Distinctive branding</a:t>
          </a:r>
          <a:r>
            <a:rPr lang="en-IN" sz="1600" b="0" i="0" dirty="0"/>
            <a:t>(Johnson et al., 2014)</a:t>
          </a:r>
          <a:endParaRPr lang="en-IN" sz="1600" dirty="0"/>
        </a:p>
      </dgm:t>
    </dgm:pt>
    <dgm:pt modelId="{88275596-4C4B-4A2F-A25C-4426D69611D0}" type="parTrans" cxnId="{79F33F0E-4988-4F7B-9E02-51B856BC87D8}">
      <dgm:prSet/>
      <dgm:spPr/>
      <dgm:t>
        <a:bodyPr/>
        <a:lstStyle/>
        <a:p>
          <a:endParaRPr lang="en-IN"/>
        </a:p>
      </dgm:t>
    </dgm:pt>
    <dgm:pt modelId="{CBB8F688-DC41-4C4F-9BA9-360D00620BC4}" type="sibTrans" cxnId="{79F33F0E-4988-4F7B-9E02-51B856BC87D8}">
      <dgm:prSet/>
      <dgm:spPr/>
      <dgm:t>
        <a:bodyPr/>
        <a:lstStyle/>
        <a:p>
          <a:endParaRPr lang="en-IN"/>
        </a:p>
      </dgm:t>
    </dgm:pt>
    <dgm:pt modelId="{F268B2C9-D208-4716-83F1-DE82266004A2}">
      <dgm:prSet custT="1"/>
      <dgm:spPr/>
      <dgm:t>
        <a:bodyPr/>
        <a:lstStyle/>
        <a:p>
          <a:pPr algn="l"/>
          <a:endParaRPr lang="en-IN" sz="1600" dirty="0"/>
        </a:p>
      </dgm:t>
    </dgm:pt>
    <dgm:pt modelId="{62BCD73F-475A-417E-BA86-33D2A7897225}" type="parTrans" cxnId="{42A51FE6-FCA3-4E50-972A-211B29245077}">
      <dgm:prSet/>
      <dgm:spPr/>
      <dgm:t>
        <a:bodyPr/>
        <a:lstStyle/>
        <a:p>
          <a:endParaRPr lang="en-IN"/>
        </a:p>
      </dgm:t>
    </dgm:pt>
    <dgm:pt modelId="{A5F7BCA0-A086-4FF4-9F61-5FF35D7B3F59}" type="sibTrans" cxnId="{42A51FE6-FCA3-4E50-972A-211B29245077}">
      <dgm:prSet/>
      <dgm:spPr/>
      <dgm:t>
        <a:bodyPr/>
        <a:lstStyle/>
        <a:p>
          <a:endParaRPr lang="en-IN"/>
        </a:p>
      </dgm:t>
    </dgm:pt>
    <dgm:pt modelId="{6E49E31F-EDCA-41AE-A017-8C86B6EA6DA6}">
      <dgm:prSet custT="1"/>
      <dgm:spPr/>
      <dgm:t>
        <a:bodyPr/>
        <a:lstStyle/>
        <a:p>
          <a:pPr algn="l"/>
          <a:r>
            <a:rPr lang="en-US" sz="1600" b="0" i="0" dirty="0"/>
            <a:t>Innovative services to match unique consumer preferences. Appeals to diverse preferences, broadens customer base.</a:t>
          </a:r>
          <a:r>
            <a:rPr lang="en-IN" sz="1600" b="0" i="0" dirty="0"/>
            <a:t> </a:t>
          </a:r>
          <a:r>
            <a:rPr lang="en-US" sz="1600" b="0" i="0" dirty="0"/>
            <a:t>(Royal Dutch Shell A., 2018)</a:t>
          </a:r>
          <a:endParaRPr lang="en-IN" sz="1600" dirty="0"/>
        </a:p>
      </dgm:t>
    </dgm:pt>
    <dgm:pt modelId="{1B97CAA1-E58A-410A-A15D-FE581E235564}" type="parTrans" cxnId="{DEE0A0D0-30C5-444C-BB85-6F6F93095678}">
      <dgm:prSet/>
      <dgm:spPr/>
      <dgm:t>
        <a:bodyPr/>
        <a:lstStyle/>
        <a:p>
          <a:endParaRPr lang="en-IN"/>
        </a:p>
      </dgm:t>
    </dgm:pt>
    <dgm:pt modelId="{A93EF014-FE82-4B6D-A369-A5393E1DB951}" type="sibTrans" cxnId="{DEE0A0D0-30C5-444C-BB85-6F6F93095678}">
      <dgm:prSet/>
      <dgm:spPr/>
      <dgm:t>
        <a:bodyPr/>
        <a:lstStyle/>
        <a:p>
          <a:endParaRPr lang="en-IN"/>
        </a:p>
      </dgm:t>
    </dgm:pt>
    <dgm:pt modelId="{3F7D4F05-468D-4BC1-B24D-3588C6C08487}">
      <dgm:prSet custT="1"/>
      <dgm:spPr/>
      <dgm:t>
        <a:bodyPr/>
        <a:lstStyle/>
        <a:p>
          <a:r>
            <a:rPr lang="en-US" sz="1600" dirty="0"/>
            <a:t>Prioritize attributes, taste, size, design. Deliver optimal value, satisfying customer preferences.</a:t>
          </a:r>
          <a:r>
            <a:rPr lang="en-IN" sz="1600" b="0" i="0" dirty="0"/>
            <a:t> </a:t>
          </a:r>
          <a:r>
            <a:rPr lang="en-US" sz="1600" b="0" i="0" dirty="0"/>
            <a:t>(Royal Dutch Shell A., 2018)</a:t>
          </a:r>
          <a:endParaRPr lang="en-IN" sz="1600" dirty="0"/>
        </a:p>
      </dgm:t>
    </dgm:pt>
    <dgm:pt modelId="{828A2480-AE4E-4E79-AE99-90DEDE9B7858}" type="parTrans" cxnId="{9CCBE108-760B-4660-AD73-C6EE425BBA62}">
      <dgm:prSet/>
      <dgm:spPr/>
      <dgm:t>
        <a:bodyPr/>
        <a:lstStyle/>
        <a:p>
          <a:endParaRPr lang="en-IN"/>
        </a:p>
      </dgm:t>
    </dgm:pt>
    <dgm:pt modelId="{25EDD828-75E9-4165-A7A0-47D6232B30C0}" type="sibTrans" cxnId="{9CCBE108-760B-4660-AD73-C6EE425BBA62}">
      <dgm:prSet/>
      <dgm:spPr/>
      <dgm:t>
        <a:bodyPr/>
        <a:lstStyle/>
        <a:p>
          <a:endParaRPr lang="en-IN"/>
        </a:p>
      </dgm:t>
    </dgm:pt>
    <dgm:pt modelId="{21CE6E68-61A2-4D6C-B137-EE1B86ED8206}">
      <dgm:prSet custT="1"/>
      <dgm:spPr/>
      <dgm:t>
        <a:bodyPr/>
        <a:lstStyle/>
        <a:p>
          <a:r>
            <a:rPr lang="en-US" sz="1600" dirty="0"/>
            <a:t>Regularly update branding, design, </a:t>
          </a:r>
          <a:r>
            <a:rPr lang="en-US" sz="1600" dirty="0" err="1"/>
            <a:t>packaging.Adapt</a:t>
          </a:r>
          <a:r>
            <a:rPr lang="en-US" sz="1600" dirty="0"/>
            <a:t> to evolving customer expectations, boost loyalty.</a:t>
          </a:r>
          <a:r>
            <a:rPr lang="en-IN" sz="1600" b="0" i="0" dirty="0"/>
            <a:t> </a:t>
          </a:r>
          <a:r>
            <a:rPr lang="en-US" sz="1600" b="0" i="0" dirty="0"/>
            <a:t>(Royal Dutch Shell A., 2018)</a:t>
          </a:r>
          <a:endParaRPr lang="en-IN" sz="1600" dirty="0"/>
        </a:p>
      </dgm:t>
    </dgm:pt>
    <dgm:pt modelId="{4D2F5026-6BCE-4D2F-B489-1FBE2F870448}" type="parTrans" cxnId="{E642DE8C-20BF-4724-BD69-1DAE3E4B4458}">
      <dgm:prSet/>
      <dgm:spPr/>
      <dgm:t>
        <a:bodyPr/>
        <a:lstStyle/>
        <a:p>
          <a:endParaRPr lang="en-IN"/>
        </a:p>
      </dgm:t>
    </dgm:pt>
    <dgm:pt modelId="{E571F0CF-A7CB-495D-830E-92E25AD898BC}" type="sibTrans" cxnId="{E642DE8C-20BF-4724-BD69-1DAE3E4B4458}">
      <dgm:prSet/>
      <dgm:spPr/>
      <dgm:t>
        <a:bodyPr/>
        <a:lstStyle/>
        <a:p>
          <a:endParaRPr lang="en-IN"/>
        </a:p>
      </dgm:t>
    </dgm:pt>
    <dgm:pt modelId="{155D52D5-900B-4640-9AD5-5D404933E13F}">
      <dgm:prSet custT="1"/>
      <dgm:spPr/>
      <dgm:t>
        <a:bodyPr/>
        <a:lstStyle/>
        <a:p>
          <a:endParaRPr lang="en-US" sz="600" dirty="0"/>
        </a:p>
      </dgm:t>
    </dgm:pt>
    <dgm:pt modelId="{FFECAEFD-E175-47E5-8DCA-64B0C1329046}" type="parTrans" cxnId="{5DEA744C-9C54-4FAF-9A37-855D224847F2}">
      <dgm:prSet/>
      <dgm:spPr/>
      <dgm:t>
        <a:bodyPr/>
        <a:lstStyle/>
        <a:p>
          <a:endParaRPr lang="en-IN"/>
        </a:p>
      </dgm:t>
    </dgm:pt>
    <dgm:pt modelId="{57B017E2-F4FF-4520-9D29-087EB557D289}" type="sibTrans" cxnId="{5DEA744C-9C54-4FAF-9A37-855D224847F2}">
      <dgm:prSet/>
      <dgm:spPr/>
      <dgm:t>
        <a:bodyPr/>
        <a:lstStyle/>
        <a:p>
          <a:endParaRPr lang="en-IN"/>
        </a:p>
      </dgm:t>
    </dgm:pt>
    <dgm:pt modelId="{DD88B5C9-AEA2-4438-BEAE-9255AF29BD29}">
      <dgm:prSet custT="1"/>
      <dgm:spPr/>
      <dgm:t>
        <a:bodyPr/>
        <a:lstStyle/>
        <a:p>
          <a:endParaRPr lang="en-IN" sz="600" dirty="0"/>
        </a:p>
      </dgm:t>
    </dgm:pt>
    <dgm:pt modelId="{6523E7C7-087B-4148-9EA8-2B68BACB7702}" type="parTrans" cxnId="{0F22C8B4-DB31-4118-82DA-D28079730A4A}">
      <dgm:prSet/>
      <dgm:spPr/>
      <dgm:t>
        <a:bodyPr/>
        <a:lstStyle/>
        <a:p>
          <a:endParaRPr lang="en-IN"/>
        </a:p>
      </dgm:t>
    </dgm:pt>
    <dgm:pt modelId="{CE07F589-3F6A-4A9A-919C-E43FEA5E02D0}" type="sibTrans" cxnId="{0F22C8B4-DB31-4118-82DA-D28079730A4A}">
      <dgm:prSet/>
      <dgm:spPr/>
      <dgm:t>
        <a:bodyPr/>
        <a:lstStyle/>
        <a:p>
          <a:endParaRPr lang="en-IN"/>
        </a:p>
      </dgm:t>
    </dgm:pt>
    <dgm:pt modelId="{4197AC61-1122-4168-82CE-B5680F09AC91}">
      <dgm:prSet custT="1"/>
      <dgm:spPr/>
      <dgm:t>
        <a:bodyPr/>
        <a:lstStyle/>
        <a:p>
          <a:pPr algn="l"/>
          <a:endParaRPr lang="en-US" sz="600" dirty="0"/>
        </a:p>
      </dgm:t>
    </dgm:pt>
    <dgm:pt modelId="{731D77A6-DE2E-492B-838D-F78DF988BAA3}" type="parTrans" cxnId="{82306AD3-DF5E-455A-B44F-ABD28598BA74}">
      <dgm:prSet/>
      <dgm:spPr/>
      <dgm:t>
        <a:bodyPr/>
        <a:lstStyle/>
        <a:p>
          <a:endParaRPr lang="en-IN"/>
        </a:p>
      </dgm:t>
    </dgm:pt>
    <dgm:pt modelId="{6377FEAD-2A81-451B-8F8F-FBEE872E2C11}" type="sibTrans" cxnId="{82306AD3-DF5E-455A-B44F-ABD28598BA74}">
      <dgm:prSet/>
      <dgm:spPr/>
      <dgm:t>
        <a:bodyPr/>
        <a:lstStyle/>
        <a:p>
          <a:endParaRPr lang="en-IN"/>
        </a:p>
      </dgm:t>
    </dgm:pt>
    <dgm:pt modelId="{D175CAE6-292E-4A3D-A84A-FBE7D7BE43CA}">
      <dgm:prSet custT="1"/>
      <dgm:spPr/>
      <dgm:t>
        <a:bodyPr/>
        <a:lstStyle/>
        <a:p>
          <a:pPr algn="l"/>
          <a:endParaRPr lang="en-IN" sz="600" dirty="0"/>
        </a:p>
      </dgm:t>
    </dgm:pt>
    <dgm:pt modelId="{EE6A52F8-F188-4D7F-A8CA-4FBD0756177F}" type="parTrans" cxnId="{FF327A9A-F5F3-4ABD-97AD-3156A998B577}">
      <dgm:prSet/>
      <dgm:spPr/>
      <dgm:t>
        <a:bodyPr/>
        <a:lstStyle/>
        <a:p>
          <a:endParaRPr lang="en-IN"/>
        </a:p>
      </dgm:t>
    </dgm:pt>
    <dgm:pt modelId="{77E401EF-DB69-455B-BA6E-B5295158291A}" type="sibTrans" cxnId="{FF327A9A-F5F3-4ABD-97AD-3156A998B577}">
      <dgm:prSet/>
      <dgm:spPr/>
      <dgm:t>
        <a:bodyPr/>
        <a:lstStyle/>
        <a:p>
          <a:endParaRPr lang="en-IN"/>
        </a:p>
      </dgm:t>
    </dgm:pt>
    <dgm:pt modelId="{56899F59-BC87-43C1-B93A-B21B1ED6B2AF}">
      <dgm:prSet custT="1"/>
      <dgm:spPr/>
      <dgm:t>
        <a:bodyPr/>
        <a:lstStyle/>
        <a:p>
          <a:endParaRPr lang="en-IN" sz="600" dirty="0"/>
        </a:p>
      </dgm:t>
    </dgm:pt>
    <dgm:pt modelId="{D7D177BF-CACE-4045-89BA-9B764FDEEF96}" type="parTrans" cxnId="{12B115E0-4BD2-4775-B9BB-65BB31CF9E56}">
      <dgm:prSet/>
      <dgm:spPr/>
      <dgm:t>
        <a:bodyPr/>
        <a:lstStyle/>
        <a:p>
          <a:endParaRPr lang="en-IN"/>
        </a:p>
      </dgm:t>
    </dgm:pt>
    <dgm:pt modelId="{4E79D531-AD4E-4C49-BD00-2AEE5E13C4FB}" type="sibTrans" cxnId="{12B115E0-4BD2-4775-B9BB-65BB31CF9E56}">
      <dgm:prSet/>
      <dgm:spPr/>
      <dgm:t>
        <a:bodyPr/>
        <a:lstStyle/>
        <a:p>
          <a:endParaRPr lang="en-IN"/>
        </a:p>
      </dgm:t>
    </dgm:pt>
    <dgm:pt modelId="{3D22EA95-1CBF-4E9B-BD20-FECE1D89B841}">
      <dgm:prSet custT="1"/>
      <dgm:spPr/>
      <dgm:t>
        <a:bodyPr/>
        <a:lstStyle/>
        <a:p>
          <a:endParaRPr lang="en-IN" sz="600" dirty="0"/>
        </a:p>
      </dgm:t>
    </dgm:pt>
    <dgm:pt modelId="{ED03F61B-CF9E-4244-BD1A-EC5319D11598}" type="parTrans" cxnId="{E8DB3B99-5508-4663-B261-00EE52062233}">
      <dgm:prSet/>
      <dgm:spPr/>
      <dgm:t>
        <a:bodyPr/>
        <a:lstStyle/>
        <a:p>
          <a:endParaRPr lang="en-IN"/>
        </a:p>
      </dgm:t>
    </dgm:pt>
    <dgm:pt modelId="{10FFE1D6-3FCC-4ECE-A64F-4B0E4FC1F8F6}" type="sibTrans" cxnId="{E8DB3B99-5508-4663-B261-00EE52062233}">
      <dgm:prSet/>
      <dgm:spPr/>
      <dgm:t>
        <a:bodyPr/>
        <a:lstStyle/>
        <a:p>
          <a:endParaRPr lang="en-IN"/>
        </a:p>
      </dgm:t>
    </dgm:pt>
    <dgm:pt modelId="{2FEB2114-270B-419A-AA1B-7DF26067B6B3}">
      <dgm:prSet custT="1"/>
      <dgm:spPr/>
      <dgm:t>
        <a:bodyPr/>
        <a:lstStyle/>
        <a:p>
          <a:pPr algn="l"/>
          <a:r>
            <a:rPr lang="en-US" sz="1600" b="0" i="0" dirty="0"/>
            <a:t>Delivers clean and cost-effective low-carbon energy options. Addresses </a:t>
          </a:r>
          <a:r>
            <a:rPr lang="en-US" sz="1600" dirty="0"/>
            <a:t>health concerns. </a:t>
          </a:r>
          <a:r>
            <a:rPr lang="en-US" sz="1600" b="0" i="0" dirty="0"/>
            <a:t>(Royal Dutch Shell A., 2018)</a:t>
          </a:r>
          <a:endParaRPr lang="en-US" sz="1600" dirty="0"/>
        </a:p>
      </dgm:t>
    </dgm:pt>
    <dgm:pt modelId="{6C324B71-DCA9-467B-99D8-2BDA7DA26BDB}" type="parTrans" cxnId="{5A82617E-9E52-4538-9D9B-95442FDC64EB}">
      <dgm:prSet/>
      <dgm:spPr/>
      <dgm:t>
        <a:bodyPr/>
        <a:lstStyle/>
        <a:p>
          <a:endParaRPr lang="en-IN"/>
        </a:p>
      </dgm:t>
    </dgm:pt>
    <dgm:pt modelId="{61B7409D-17BB-4F5E-BB37-12033C3CD2D1}" type="sibTrans" cxnId="{5A82617E-9E52-4538-9D9B-95442FDC64EB}">
      <dgm:prSet/>
      <dgm:spPr/>
      <dgm:t>
        <a:bodyPr/>
        <a:lstStyle/>
        <a:p>
          <a:endParaRPr lang="en-IN"/>
        </a:p>
      </dgm:t>
    </dgm:pt>
    <dgm:pt modelId="{620371B7-0825-459A-85E1-C98E8CD34ECF}" type="pres">
      <dgm:prSet presAssocID="{A42A4B46-BC7B-4702-97A4-862F0CC3B806}" presName="Name0" presStyleCnt="0">
        <dgm:presLayoutVars>
          <dgm:dir/>
          <dgm:resizeHandles val="exact"/>
        </dgm:presLayoutVars>
      </dgm:prSet>
      <dgm:spPr/>
    </dgm:pt>
    <dgm:pt modelId="{A67B5910-7355-4EBB-BEF3-BBBCEFC280B8}" type="pres">
      <dgm:prSet presAssocID="{5036F522-CF71-4E2E-9C75-324681C7C816}" presName="node" presStyleLbl="node1" presStyleIdx="0" presStyleCnt="4" custScaleY="169738">
        <dgm:presLayoutVars>
          <dgm:bulletEnabled val="1"/>
        </dgm:presLayoutVars>
      </dgm:prSet>
      <dgm:spPr/>
    </dgm:pt>
    <dgm:pt modelId="{335241CC-6F2C-4098-ADA1-20E59F39A693}" type="pres">
      <dgm:prSet presAssocID="{95F6E34A-2C14-49D1-981A-F2F17C512181}" presName="sibTrans" presStyleLbl="sibTrans2D1" presStyleIdx="0" presStyleCnt="3"/>
      <dgm:spPr/>
    </dgm:pt>
    <dgm:pt modelId="{8B95241D-430C-409A-B478-8730408E65D2}" type="pres">
      <dgm:prSet presAssocID="{95F6E34A-2C14-49D1-981A-F2F17C512181}" presName="connectorText" presStyleLbl="sibTrans2D1" presStyleIdx="0" presStyleCnt="3"/>
      <dgm:spPr/>
    </dgm:pt>
    <dgm:pt modelId="{398C4D0B-6701-4F74-BFB9-E18591314299}" type="pres">
      <dgm:prSet presAssocID="{A91A1518-876E-4611-AC7C-42E0F7A123C2}" presName="node" presStyleLbl="node1" presStyleIdx="1" presStyleCnt="4" custScaleX="176543" custScaleY="168782">
        <dgm:presLayoutVars>
          <dgm:bulletEnabled val="1"/>
        </dgm:presLayoutVars>
      </dgm:prSet>
      <dgm:spPr/>
    </dgm:pt>
    <dgm:pt modelId="{447C8157-741B-4248-8333-C61B588B1E1E}" type="pres">
      <dgm:prSet presAssocID="{8532F80A-BE74-484C-8D4C-A30E0FA10306}" presName="sibTrans" presStyleLbl="sibTrans2D1" presStyleIdx="1" presStyleCnt="3"/>
      <dgm:spPr/>
    </dgm:pt>
    <dgm:pt modelId="{D18C0B65-3653-4259-8CC5-69FC34C3BD90}" type="pres">
      <dgm:prSet presAssocID="{8532F80A-BE74-484C-8D4C-A30E0FA10306}" presName="connectorText" presStyleLbl="sibTrans2D1" presStyleIdx="1" presStyleCnt="3"/>
      <dgm:spPr/>
    </dgm:pt>
    <dgm:pt modelId="{91996515-3A3F-42C8-BC6A-9F026C83A919}" type="pres">
      <dgm:prSet presAssocID="{6E47A818-BDA0-474E-B0C0-4FB6A709E7A1}" presName="node" presStyleLbl="node1" presStyleIdx="2" presStyleCnt="4" custScaleX="179198" custScaleY="168782">
        <dgm:presLayoutVars>
          <dgm:bulletEnabled val="1"/>
        </dgm:presLayoutVars>
      </dgm:prSet>
      <dgm:spPr/>
    </dgm:pt>
    <dgm:pt modelId="{190BA57F-5CA4-42DF-A9C9-6ABDDD8E218B}" type="pres">
      <dgm:prSet presAssocID="{8007DE0F-1D61-499F-8FFB-79E56A3BB64B}" presName="sibTrans" presStyleLbl="sibTrans2D1" presStyleIdx="2" presStyleCnt="3"/>
      <dgm:spPr/>
    </dgm:pt>
    <dgm:pt modelId="{830447E7-C09C-4302-8BB9-8E7E46D640EC}" type="pres">
      <dgm:prSet presAssocID="{8007DE0F-1D61-499F-8FFB-79E56A3BB64B}" presName="connectorText" presStyleLbl="sibTrans2D1" presStyleIdx="2" presStyleCnt="3"/>
      <dgm:spPr/>
    </dgm:pt>
    <dgm:pt modelId="{06C651DF-1E0B-40C1-A7A3-6AC9F3B55D3D}" type="pres">
      <dgm:prSet presAssocID="{C52F2AAD-AE93-4FEA-AF75-4DF7BD5D265A}" presName="node" presStyleLbl="node1" presStyleIdx="3" presStyleCnt="4" custScaleX="174603" custScaleY="171149">
        <dgm:presLayoutVars>
          <dgm:bulletEnabled val="1"/>
        </dgm:presLayoutVars>
      </dgm:prSet>
      <dgm:spPr/>
    </dgm:pt>
  </dgm:ptLst>
  <dgm:cxnLst>
    <dgm:cxn modelId="{A2C32205-F8C5-45BA-B4EC-8ACB26884B8A}" type="presOf" srcId="{8532F80A-BE74-484C-8D4C-A30E0FA10306}" destId="{D18C0B65-3653-4259-8CC5-69FC34C3BD90}" srcOrd="1" destOrd="0" presId="urn:microsoft.com/office/officeart/2005/8/layout/process1"/>
    <dgm:cxn modelId="{A6341A07-30F8-476E-B190-C768949CCE94}" type="presOf" srcId="{0722FE90-D244-4AF2-A883-E3B07DBC9155}" destId="{91996515-3A3F-42C8-BC6A-9F026C83A919}" srcOrd="0" destOrd="8" presId="urn:microsoft.com/office/officeart/2005/8/layout/process1"/>
    <dgm:cxn modelId="{9CCBE108-760B-4660-AD73-C6EE425BBA62}" srcId="{C52F2AAD-AE93-4FEA-AF75-4DF7BD5D265A}" destId="{3F7D4F05-468D-4BC1-B24D-3588C6C08487}" srcOrd="2" destOrd="0" parTransId="{828A2480-AE4E-4E79-AE99-90DEDE9B7858}" sibTransId="{25EDD828-75E9-4165-A7A0-47D6232B30C0}"/>
    <dgm:cxn modelId="{79F33F0E-4988-4F7B-9E02-51B856BC87D8}" srcId="{6E47A818-BDA0-474E-B0C0-4FB6A709E7A1}" destId="{DDCB5CF3-3FD6-4DA2-802E-6FA59288C186}" srcOrd="3" destOrd="0" parTransId="{88275596-4C4B-4A2F-A25C-4426D69611D0}" sibTransId="{CBB8F688-DC41-4C4F-9BA9-360D00620BC4}"/>
    <dgm:cxn modelId="{C9BC4115-9C5A-4EE6-BE07-EEDB61BFDE95}" srcId="{A91A1518-876E-4611-AC7C-42E0F7A123C2}" destId="{50374FB8-AE40-4F7D-8F83-08AC835D7DFB}" srcOrd="6" destOrd="0" parTransId="{7080E71D-C43B-43AA-973D-30FF2595E5AB}" sibTransId="{2CD629BA-7766-42F1-81F5-DE70D2F1710C}"/>
    <dgm:cxn modelId="{F404E615-1CBC-4D24-8049-335C407E8FF5}" type="presOf" srcId="{50374FB8-AE40-4F7D-8F83-08AC835D7DFB}" destId="{398C4D0B-6701-4F74-BFB9-E18591314299}" srcOrd="0" destOrd="7" presId="urn:microsoft.com/office/officeart/2005/8/layout/process1"/>
    <dgm:cxn modelId="{807A3A17-9275-4B40-80CA-F1CB92DCD272}" type="presOf" srcId="{56899F59-BC87-43C1-B93A-B21B1ED6B2AF}" destId="{398C4D0B-6701-4F74-BFB9-E18591314299}" srcOrd="0" destOrd="2" presId="urn:microsoft.com/office/officeart/2005/8/layout/process1"/>
    <dgm:cxn modelId="{712B8F18-2303-4632-9683-608B1E95FF4A}" type="presOf" srcId="{DD88B5C9-AEA2-4438-BEAE-9255AF29BD29}" destId="{06C651DF-1E0B-40C1-A7A3-6AC9F3B55D3D}" srcOrd="0" destOrd="4" presId="urn:microsoft.com/office/officeart/2005/8/layout/process1"/>
    <dgm:cxn modelId="{9B88521B-76C7-49D0-B5CF-2C378FB7C037}" srcId="{A42A4B46-BC7B-4702-97A4-862F0CC3B806}" destId="{5036F522-CF71-4E2E-9C75-324681C7C816}" srcOrd="0" destOrd="0" parTransId="{CB6D6195-1670-4EF0-9FFE-9DC9AC31E46A}" sibTransId="{95F6E34A-2C14-49D1-981A-F2F17C512181}"/>
    <dgm:cxn modelId="{39ECA61D-6DDE-4DED-AFDC-7D9B94BD31BF}" type="presOf" srcId="{F268B2C9-D208-4716-83F1-DE82266004A2}" destId="{91996515-3A3F-42C8-BC6A-9F026C83A919}" srcOrd="0" destOrd="7" presId="urn:microsoft.com/office/officeart/2005/8/layout/process1"/>
    <dgm:cxn modelId="{0FD7C81F-DDA8-4EAC-8D09-03B56272D426}" srcId="{A42A4B46-BC7B-4702-97A4-862F0CC3B806}" destId="{6E47A818-BDA0-474E-B0C0-4FB6A709E7A1}" srcOrd="2" destOrd="0" parTransId="{A0236CBE-BA60-451F-BFCC-CF11AA1EB3A1}" sibTransId="{8007DE0F-1D61-499F-8FFB-79E56A3BB64B}"/>
    <dgm:cxn modelId="{8075A92C-A9E7-4DD4-A8BB-EBD79CD8B7FF}" type="presOf" srcId="{DDCB5CF3-3FD6-4DA2-802E-6FA59288C186}" destId="{91996515-3A3F-42C8-BC6A-9F026C83A919}" srcOrd="0" destOrd="4" presId="urn:microsoft.com/office/officeart/2005/8/layout/process1"/>
    <dgm:cxn modelId="{ED808C2F-A623-4502-9190-C522ED6AC21B}" type="presOf" srcId="{21CE6E68-61A2-4D6C-B137-EE1B86ED8206}" destId="{06C651DF-1E0B-40C1-A7A3-6AC9F3B55D3D}" srcOrd="0" destOrd="5" presId="urn:microsoft.com/office/officeart/2005/8/layout/process1"/>
    <dgm:cxn modelId="{0B812836-D544-4A0D-8BDE-FC0AE9E3DDD2}" type="presOf" srcId="{69BC8B03-1454-4007-85AE-71399B7723AD}" destId="{06C651DF-1E0B-40C1-A7A3-6AC9F3B55D3D}" srcOrd="0" destOrd="1" presId="urn:microsoft.com/office/officeart/2005/8/layout/process1"/>
    <dgm:cxn modelId="{AA5D833D-FA0D-49E0-9175-7FCD1EEDFD8E}" type="presOf" srcId="{95F6E34A-2C14-49D1-981A-F2F17C512181}" destId="{8B95241D-430C-409A-B478-8730408E65D2}" srcOrd="1" destOrd="0" presId="urn:microsoft.com/office/officeart/2005/8/layout/process1"/>
    <dgm:cxn modelId="{C451BD5C-FD56-4849-ADF2-9EA385703423}" srcId="{A91A1518-876E-4611-AC7C-42E0F7A123C2}" destId="{D2D06D9D-5C59-44E4-823C-4E558FFC1841}" srcOrd="4" destOrd="0" parTransId="{CD762209-F882-4B64-9EBE-8897700EFDCF}" sibTransId="{E7268679-1434-41F0-AD44-051CF7846AF7}"/>
    <dgm:cxn modelId="{F3B6B345-ED21-4E5D-A475-6B4A4992BD45}" type="presOf" srcId="{6E47A818-BDA0-474E-B0C0-4FB6A709E7A1}" destId="{91996515-3A3F-42C8-BC6A-9F026C83A919}" srcOrd="0" destOrd="0" presId="urn:microsoft.com/office/officeart/2005/8/layout/process1"/>
    <dgm:cxn modelId="{2BB5E965-D712-45E4-91AC-E2D53BBF3172}" type="presOf" srcId="{D175CAE6-292E-4A3D-A84A-FBE7D7BE43CA}" destId="{91996515-3A3F-42C8-BC6A-9F026C83A919}" srcOrd="0" destOrd="5" presId="urn:microsoft.com/office/officeart/2005/8/layout/process1"/>
    <dgm:cxn modelId="{1F00FB67-EEFD-4556-8D09-806C17CAFEAF}" type="presOf" srcId="{5036F522-CF71-4E2E-9C75-324681C7C816}" destId="{A67B5910-7355-4EBB-BEF3-BBBCEFC280B8}" srcOrd="0" destOrd="0" presId="urn:microsoft.com/office/officeart/2005/8/layout/process1"/>
    <dgm:cxn modelId="{0DFD784A-1D78-4F24-BE3B-FF9D40DF2E07}" type="presOf" srcId="{8532F80A-BE74-484C-8D4C-A30E0FA10306}" destId="{447C8157-741B-4248-8333-C61B588B1E1E}" srcOrd="0" destOrd="0" presId="urn:microsoft.com/office/officeart/2005/8/layout/process1"/>
    <dgm:cxn modelId="{D17F4C4C-5456-410C-8917-AE8D2F185EAA}" type="presOf" srcId="{155D52D5-900B-4640-9AD5-5D404933E13F}" destId="{06C651DF-1E0B-40C1-A7A3-6AC9F3B55D3D}" srcOrd="0" destOrd="2" presId="urn:microsoft.com/office/officeart/2005/8/layout/process1"/>
    <dgm:cxn modelId="{5DEA744C-9C54-4FAF-9A37-855D224847F2}" srcId="{C52F2AAD-AE93-4FEA-AF75-4DF7BD5D265A}" destId="{155D52D5-900B-4640-9AD5-5D404933E13F}" srcOrd="1" destOrd="0" parTransId="{FFECAEFD-E175-47E5-8DCA-64B0C1329046}" sibTransId="{57B017E2-F4FF-4520-9D29-087EB557D289}"/>
    <dgm:cxn modelId="{9E965C50-114D-47F2-B4D2-B7D8795CA06A}" type="presOf" srcId="{A91A1518-876E-4611-AC7C-42E0F7A123C2}" destId="{398C4D0B-6701-4F74-BFB9-E18591314299}" srcOrd="0" destOrd="0" presId="urn:microsoft.com/office/officeart/2005/8/layout/process1"/>
    <dgm:cxn modelId="{5629D652-E686-4B0C-B35A-B462B9647DD6}" type="presOf" srcId="{CEA0C374-9B57-42A6-9BC1-C9344E85D759}" destId="{398C4D0B-6701-4F74-BFB9-E18591314299}" srcOrd="0" destOrd="1" presId="urn:microsoft.com/office/officeart/2005/8/layout/process1"/>
    <dgm:cxn modelId="{08F2FC73-190B-443C-A4A9-29B9FB91CFB2}" type="presOf" srcId="{8007DE0F-1D61-499F-8FFB-79E56A3BB64B}" destId="{830447E7-C09C-4302-8BB9-8E7E46D640EC}" srcOrd="1" destOrd="0" presId="urn:microsoft.com/office/officeart/2005/8/layout/process1"/>
    <dgm:cxn modelId="{3EE3857A-20EE-4CFD-B2F3-95C93C5D1F97}" srcId="{A91A1518-876E-4611-AC7C-42E0F7A123C2}" destId="{D67571C1-C45C-48DB-93A4-CE18383AC7C6}" srcOrd="5" destOrd="0" parTransId="{03863D9D-31FA-4489-B702-6D6637EB9910}" sibTransId="{1B6E9AEC-B773-4BED-A979-B7CFD9FBEB77}"/>
    <dgm:cxn modelId="{5A82617E-9E52-4538-9D9B-95442FDC64EB}" srcId="{6E47A818-BDA0-474E-B0C0-4FB6A709E7A1}" destId="{2FEB2114-270B-419A-AA1B-7DF26067B6B3}" srcOrd="0" destOrd="0" parTransId="{6C324B71-DCA9-467B-99D8-2BDA7DA26BDB}" sibTransId="{61B7409D-17BB-4F5E-BB37-12033C3CD2D1}"/>
    <dgm:cxn modelId="{8D71D98B-142E-4FDC-896B-E51B4736098E}" type="presOf" srcId="{6E49E31F-EDCA-41AE-A017-8C86B6EA6DA6}" destId="{91996515-3A3F-42C8-BC6A-9F026C83A919}" srcOrd="0" destOrd="6" presId="urn:microsoft.com/office/officeart/2005/8/layout/process1"/>
    <dgm:cxn modelId="{A736D68C-27B9-4DD2-8014-8F45AD956E2F}" type="presOf" srcId="{3F7D4F05-468D-4BC1-B24D-3588C6C08487}" destId="{06C651DF-1E0B-40C1-A7A3-6AC9F3B55D3D}" srcOrd="0" destOrd="3" presId="urn:microsoft.com/office/officeart/2005/8/layout/process1"/>
    <dgm:cxn modelId="{E642DE8C-20BF-4724-BD69-1DAE3E4B4458}" srcId="{C52F2AAD-AE93-4FEA-AF75-4DF7BD5D265A}" destId="{21CE6E68-61A2-4D6C-B137-EE1B86ED8206}" srcOrd="4" destOrd="0" parTransId="{4D2F5026-6BCE-4D2F-B489-1FBE2F870448}" sibTransId="{E571F0CF-A7CB-495D-830E-92E25AD898BC}"/>
    <dgm:cxn modelId="{E8DB3B99-5508-4663-B261-00EE52062233}" srcId="{A91A1518-876E-4611-AC7C-42E0F7A123C2}" destId="{3D22EA95-1CBF-4E9B-BD20-FECE1D89B841}" srcOrd="3" destOrd="0" parTransId="{ED03F61B-CF9E-4244-BD1A-EC5319D11598}" sibTransId="{10FFE1D6-3FCC-4ECE-A64F-4B0E4FC1F8F6}"/>
    <dgm:cxn modelId="{FF327A9A-F5F3-4ABD-97AD-3156A998B577}" srcId="{6E47A818-BDA0-474E-B0C0-4FB6A709E7A1}" destId="{D175CAE6-292E-4A3D-A84A-FBE7D7BE43CA}" srcOrd="4" destOrd="0" parTransId="{EE6A52F8-F188-4D7F-A8CA-4FBD0756177F}" sibTransId="{77E401EF-DB69-455B-BA6E-B5295158291A}"/>
    <dgm:cxn modelId="{F549559E-500E-4D25-A4A5-CB2423CFB3F6}" type="presOf" srcId="{95F6E34A-2C14-49D1-981A-F2F17C512181}" destId="{335241CC-6F2C-4098-ADA1-20E59F39A693}" srcOrd="0" destOrd="0" presId="urn:microsoft.com/office/officeart/2005/8/layout/process1"/>
    <dgm:cxn modelId="{BBC415A3-66BC-4934-BA24-484FD800D4C9}" type="presOf" srcId="{8007DE0F-1D61-499F-8FFB-79E56A3BB64B}" destId="{190BA57F-5CA4-42DF-A9C9-6ABDDD8E218B}" srcOrd="0" destOrd="0" presId="urn:microsoft.com/office/officeart/2005/8/layout/process1"/>
    <dgm:cxn modelId="{058153AF-F7A9-4E46-B751-75FAACD78E4B}" type="presOf" srcId="{4197AC61-1122-4168-82CE-B5680F09AC91}" destId="{91996515-3A3F-42C8-BC6A-9F026C83A919}" srcOrd="0" destOrd="2" presId="urn:microsoft.com/office/officeart/2005/8/layout/process1"/>
    <dgm:cxn modelId="{C2CAD0B2-7E52-40B1-80FD-1C1A05C415B0}" type="presOf" srcId="{A42A4B46-BC7B-4702-97A4-862F0CC3B806}" destId="{620371B7-0825-459A-85E1-C98E8CD34ECF}" srcOrd="0" destOrd="0" presId="urn:microsoft.com/office/officeart/2005/8/layout/process1"/>
    <dgm:cxn modelId="{069F10B4-A0ED-4011-B6EA-0DB0558B75CE}" srcId="{A42A4B46-BC7B-4702-97A4-862F0CC3B806}" destId="{A91A1518-876E-4611-AC7C-42E0F7A123C2}" srcOrd="1" destOrd="0" parTransId="{DF72EA50-429A-408C-910B-92A41E19D543}" sibTransId="{8532F80A-BE74-484C-8D4C-A30E0FA10306}"/>
    <dgm:cxn modelId="{0F6B36B4-FA5E-4249-A601-767CD97FC5E2}" srcId="{6E47A818-BDA0-474E-B0C0-4FB6A709E7A1}" destId="{0722FE90-D244-4AF2-A883-E3B07DBC9155}" srcOrd="7" destOrd="0" parTransId="{5CBEEEA5-AE03-4E2B-B210-A79067639464}" sibTransId="{64A1F22E-0546-4477-906E-60C8D8BE2BD4}"/>
    <dgm:cxn modelId="{0F22C8B4-DB31-4118-82DA-D28079730A4A}" srcId="{C52F2AAD-AE93-4FEA-AF75-4DF7BD5D265A}" destId="{DD88B5C9-AEA2-4438-BEAE-9255AF29BD29}" srcOrd="3" destOrd="0" parTransId="{6523E7C7-087B-4148-9EA8-2B68BACB7702}" sibTransId="{CE07F589-3F6A-4A9A-919C-E43FEA5E02D0}"/>
    <dgm:cxn modelId="{40F1CFBC-6EBF-4A3F-80F6-EF70EB22331A}" type="presOf" srcId="{D67571C1-C45C-48DB-93A4-CE18383AC7C6}" destId="{398C4D0B-6701-4F74-BFB9-E18591314299}" srcOrd="0" destOrd="6" presId="urn:microsoft.com/office/officeart/2005/8/layout/process1"/>
    <dgm:cxn modelId="{C97139C4-247A-4BFF-B308-081E577E8F97}" srcId="{A91A1518-876E-4611-AC7C-42E0F7A123C2}" destId="{C1E47D0E-0D8E-4260-BFA4-1FC53461A709}" srcOrd="2" destOrd="0" parTransId="{BE5241F6-D35B-4E29-942B-FF9DFB133C7D}" sibTransId="{18711619-B67A-4F1F-B3A6-DC2DF8EC3F34}"/>
    <dgm:cxn modelId="{7F6BAFCA-1224-4645-85C8-37256CC5C413}" srcId="{6E47A818-BDA0-474E-B0C0-4FB6A709E7A1}" destId="{06D73EF8-9B63-4103-B4B7-3601B9824B13}" srcOrd="2" destOrd="0" parTransId="{DA0FD236-C315-4172-B704-2C175E5DF7C8}" sibTransId="{7C6BE301-142A-4D80-B1FF-24767BAC79AA}"/>
    <dgm:cxn modelId="{D42594CB-399A-4532-80B7-85F23EDE483A}" srcId="{C52F2AAD-AE93-4FEA-AF75-4DF7BD5D265A}" destId="{69BC8B03-1454-4007-85AE-71399B7723AD}" srcOrd="0" destOrd="0" parTransId="{7168A337-B1C0-45FC-92DA-C9B3DE02DF4A}" sibTransId="{C07C1663-05C5-4FAE-B422-3A33FA5AA211}"/>
    <dgm:cxn modelId="{A4C138D0-265C-49B1-9CF6-206232B834E7}" type="presOf" srcId="{C52F2AAD-AE93-4FEA-AF75-4DF7BD5D265A}" destId="{06C651DF-1E0B-40C1-A7A3-6AC9F3B55D3D}" srcOrd="0" destOrd="0" presId="urn:microsoft.com/office/officeart/2005/8/layout/process1"/>
    <dgm:cxn modelId="{DEE0A0D0-30C5-444C-BB85-6F6F93095678}" srcId="{6E47A818-BDA0-474E-B0C0-4FB6A709E7A1}" destId="{6E49E31F-EDCA-41AE-A017-8C86B6EA6DA6}" srcOrd="5" destOrd="0" parTransId="{1B97CAA1-E58A-410A-A15D-FE581E235564}" sibTransId="{A93EF014-FE82-4B6D-A369-A5393E1DB951}"/>
    <dgm:cxn modelId="{82306AD3-DF5E-455A-B44F-ABD28598BA74}" srcId="{6E47A818-BDA0-474E-B0C0-4FB6A709E7A1}" destId="{4197AC61-1122-4168-82CE-B5680F09AC91}" srcOrd="1" destOrd="0" parTransId="{731D77A6-DE2E-492B-838D-F78DF988BAA3}" sibTransId="{6377FEAD-2A81-451B-8F8F-FBEE872E2C11}"/>
    <dgm:cxn modelId="{A3A438D5-EF21-4305-AE01-C1173640C8E8}" type="presOf" srcId="{D2D06D9D-5C59-44E4-823C-4E558FFC1841}" destId="{398C4D0B-6701-4F74-BFB9-E18591314299}" srcOrd="0" destOrd="5" presId="urn:microsoft.com/office/officeart/2005/8/layout/process1"/>
    <dgm:cxn modelId="{9E70AEDA-7EE5-49FA-B25F-159D2C0914D8}" srcId="{A91A1518-876E-4611-AC7C-42E0F7A123C2}" destId="{CEA0C374-9B57-42A6-9BC1-C9344E85D759}" srcOrd="0" destOrd="0" parTransId="{43AD4C19-279C-49A1-BBB7-15E8D7B5755C}" sibTransId="{C5BF7E0E-F22F-47AF-B63B-032995292F5E}"/>
    <dgm:cxn modelId="{C5F2DCDD-6089-4017-A10A-C55B6EEFCCC8}" srcId="{A42A4B46-BC7B-4702-97A4-862F0CC3B806}" destId="{C52F2AAD-AE93-4FEA-AF75-4DF7BD5D265A}" srcOrd="3" destOrd="0" parTransId="{6D3B653C-2DC8-4FC5-B342-389B1694912A}" sibTransId="{94BD0D66-2798-42A6-BC18-993A69BD1BF1}"/>
    <dgm:cxn modelId="{12B115E0-4BD2-4775-B9BB-65BB31CF9E56}" srcId="{A91A1518-876E-4611-AC7C-42E0F7A123C2}" destId="{56899F59-BC87-43C1-B93A-B21B1ED6B2AF}" srcOrd="1" destOrd="0" parTransId="{D7D177BF-CACE-4045-89BA-9B764FDEEF96}" sibTransId="{4E79D531-AD4E-4C49-BD00-2AEE5E13C4FB}"/>
    <dgm:cxn modelId="{42A51FE6-FCA3-4E50-972A-211B29245077}" srcId="{6E47A818-BDA0-474E-B0C0-4FB6A709E7A1}" destId="{F268B2C9-D208-4716-83F1-DE82266004A2}" srcOrd="6" destOrd="0" parTransId="{62BCD73F-475A-417E-BA86-33D2A7897225}" sibTransId="{A5F7BCA0-A086-4FF4-9F61-5FF35D7B3F59}"/>
    <dgm:cxn modelId="{8FC908E9-C2DB-413B-AEBB-69B5200A357E}" type="presOf" srcId="{06D73EF8-9B63-4103-B4B7-3601B9824B13}" destId="{91996515-3A3F-42C8-BC6A-9F026C83A919}" srcOrd="0" destOrd="3" presId="urn:microsoft.com/office/officeart/2005/8/layout/process1"/>
    <dgm:cxn modelId="{FE16E3ED-4D9C-4CDC-9E74-164450548633}" type="presOf" srcId="{2FEB2114-270B-419A-AA1B-7DF26067B6B3}" destId="{91996515-3A3F-42C8-BC6A-9F026C83A919}" srcOrd="0" destOrd="1" presId="urn:microsoft.com/office/officeart/2005/8/layout/process1"/>
    <dgm:cxn modelId="{F914F2EF-1F4E-49CF-AAC1-F558805AF447}" type="presOf" srcId="{3D22EA95-1CBF-4E9B-BD20-FECE1D89B841}" destId="{398C4D0B-6701-4F74-BFB9-E18591314299}" srcOrd="0" destOrd="4" presId="urn:microsoft.com/office/officeart/2005/8/layout/process1"/>
    <dgm:cxn modelId="{FB1C5FF8-98C0-4C4E-8EE4-B4F551D4B665}" type="presOf" srcId="{C1E47D0E-0D8E-4260-BFA4-1FC53461A709}" destId="{398C4D0B-6701-4F74-BFB9-E18591314299}" srcOrd="0" destOrd="3" presId="urn:microsoft.com/office/officeart/2005/8/layout/process1"/>
    <dgm:cxn modelId="{2F770523-D863-47CC-A108-95C09F3B6CE2}" type="presParOf" srcId="{620371B7-0825-459A-85E1-C98E8CD34ECF}" destId="{A67B5910-7355-4EBB-BEF3-BBBCEFC280B8}" srcOrd="0" destOrd="0" presId="urn:microsoft.com/office/officeart/2005/8/layout/process1"/>
    <dgm:cxn modelId="{3DF9024D-E553-4281-8E09-A6BEC6AD09F1}" type="presParOf" srcId="{620371B7-0825-459A-85E1-C98E8CD34ECF}" destId="{335241CC-6F2C-4098-ADA1-20E59F39A693}" srcOrd="1" destOrd="0" presId="urn:microsoft.com/office/officeart/2005/8/layout/process1"/>
    <dgm:cxn modelId="{31F4818B-6002-4C82-8BEA-A8923B60FF2A}" type="presParOf" srcId="{335241CC-6F2C-4098-ADA1-20E59F39A693}" destId="{8B95241D-430C-409A-B478-8730408E65D2}" srcOrd="0" destOrd="0" presId="urn:microsoft.com/office/officeart/2005/8/layout/process1"/>
    <dgm:cxn modelId="{9DCDE30E-7C86-47C3-A261-5DCFDB91D781}" type="presParOf" srcId="{620371B7-0825-459A-85E1-C98E8CD34ECF}" destId="{398C4D0B-6701-4F74-BFB9-E18591314299}" srcOrd="2" destOrd="0" presId="urn:microsoft.com/office/officeart/2005/8/layout/process1"/>
    <dgm:cxn modelId="{E841D6EF-97B8-448D-A9B6-07188F512C2A}" type="presParOf" srcId="{620371B7-0825-459A-85E1-C98E8CD34ECF}" destId="{447C8157-741B-4248-8333-C61B588B1E1E}" srcOrd="3" destOrd="0" presId="urn:microsoft.com/office/officeart/2005/8/layout/process1"/>
    <dgm:cxn modelId="{17CAC87E-03BB-485E-AB2B-EC967BB00074}" type="presParOf" srcId="{447C8157-741B-4248-8333-C61B588B1E1E}" destId="{D18C0B65-3653-4259-8CC5-69FC34C3BD90}" srcOrd="0" destOrd="0" presId="urn:microsoft.com/office/officeart/2005/8/layout/process1"/>
    <dgm:cxn modelId="{78572787-2554-4F2E-9F74-B543201E0B23}" type="presParOf" srcId="{620371B7-0825-459A-85E1-C98E8CD34ECF}" destId="{91996515-3A3F-42C8-BC6A-9F026C83A919}" srcOrd="4" destOrd="0" presId="urn:microsoft.com/office/officeart/2005/8/layout/process1"/>
    <dgm:cxn modelId="{4B30CD2C-3F2F-4A58-B58B-E32A4DA1900E}" type="presParOf" srcId="{620371B7-0825-459A-85E1-C98E8CD34ECF}" destId="{190BA57F-5CA4-42DF-A9C9-6ABDDD8E218B}" srcOrd="5" destOrd="0" presId="urn:microsoft.com/office/officeart/2005/8/layout/process1"/>
    <dgm:cxn modelId="{7B5060F3-AC39-4425-96DB-A63E5C2C0F2A}" type="presParOf" srcId="{190BA57F-5CA4-42DF-A9C9-6ABDDD8E218B}" destId="{830447E7-C09C-4302-8BB9-8E7E46D640EC}" srcOrd="0" destOrd="0" presId="urn:microsoft.com/office/officeart/2005/8/layout/process1"/>
    <dgm:cxn modelId="{0D5A4D3C-E241-4048-B68B-92D87B89E7EC}" type="presParOf" srcId="{620371B7-0825-459A-85E1-C98E8CD34ECF}" destId="{06C651DF-1E0B-40C1-A7A3-6AC9F3B55D3D}" srcOrd="6" destOrd="0" presId="urn:microsoft.com/office/officeart/2005/8/layout/process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496BBC8-FD4B-4F60-8667-948D95E18B41}"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B8F0F6FC-18E1-4940-9480-7ACBDFEF7CB5}">
      <dgm:prSet/>
      <dgm:spPr/>
      <dgm:t>
        <a:bodyPr/>
        <a:lstStyle/>
        <a:p>
          <a:r>
            <a:rPr lang="en-US" dirty="0"/>
            <a:t>Joint Ventures:</a:t>
          </a:r>
        </a:p>
      </dgm:t>
    </dgm:pt>
    <dgm:pt modelId="{445671EF-8B56-4E93-8AEE-3180CD56C136}" type="parTrans" cxnId="{C7E567D5-C92C-4EF8-B6F4-7444422DACF3}">
      <dgm:prSet/>
      <dgm:spPr/>
      <dgm:t>
        <a:bodyPr/>
        <a:lstStyle/>
        <a:p>
          <a:endParaRPr lang="en-US"/>
        </a:p>
      </dgm:t>
    </dgm:pt>
    <dgm:pt modelId="{44A2C813-B9CF-42C6-B4FC-1A33C3A65CB5}" type="sibTrans" cxnId="{C7E567D5-C92C-4EF8-B6F4-7444422DACF3}">
      <dgm:prSet/>
      <dgm:spPr/>
      <dgm:t>
        <a:bodyPr/>
        <a:lstStyle/>
        <a:p>
          <a:endParaRPr lang="en-US"/>
        </a:p>
      </dgm:t>
    </dgm:pt>
    <dgm:pt modelId="{B936491F-A740-4AF0-B07B-E03576B04776}">
      <dgm:prSet/>
      <dgm:spPr/>
      <dgm:t>
        <a:bodyPr/>
        <a:lstStyle/>
        <a:p>
          <a:r>
            <a:rPr lang="en-US" dirty="0"/>
            <a:t>Advantages: Joint risks, near by professional help, shorter time for market entrance.</a:t>
          </a:r>
        </a:p>
      </dgm:t>
    </dgm:pt>
    <dgm:pt modelId="{324A14DD-508F-4B43-8DCC-3588DB8E9BE3}" type="parTrans" cxnId="{7C9AEFC4-285E-4A91-9E08-99F8E7B4CFA3}">
      <dgm:prSet/>
      <dgm:spPr/>
      <dgm:t>
        <a:bodyPr/>
        <a:lstStyle/>
        <a:p>
          <a:endParaRPr lang="en-US"/>
        </a:p>
      </dgm:t>
    </dgm:pt>
    <dgm:pt modelId="{9329B1EC-204A-4218-B64F-A6DFC6E65F41}" type="sibTrans" cxnId="{7C9AEFC4-285E-4A91-9E08-99F8E7B4CFA3}">
      <dgm:prSet/>
      <dgm:spPr/>
      <dgm:t>
        <a:bodyPr/>
        <a:lstStyle/>
        <a:p>
          <a:endParaRPr lang="en-US"/>
        </a:p>
      </dgm:t>
    </dgm:pt>
    <dgm:pt modelId="{B64F185D-6D54-40E6-8388-096FA98EACA8}">
      <dgm:prSet/>
      <dgm:spPr/>
      <dgm:t>
        <a:bodyPr/>
        <a:lstStyle/>
        <a:p>
          <a:r>
            <a:rPr lang="en-US" dirty="0"/>
            <a:t>Disadvantages: It must be kept in mind that there may be disputes with partners, sharing of profits and limit on control.</a:t>
          </a:r>
        </a:p>
      </dgm:t>
    </dgm:pt>
    <dgm:pt modelId="{19DD0976-1072-456F-8E2B-A281BB41BED6}" type="parTrans" cxnId="{243E395E-9127-4621-9A95-68CCBC928BC7}">
      <dgm:prSet/>
      <dgm:spPr/>
      <dgm:t>
        <a:bodyPr/>
        <a:lstStyle/>
        <a:p>
          <a:endParaRPr lang="en-US"/>
        </a:p>
      </dgm:t>
    </dgm:pt>
    <dgm:pt modelId="{AA670FA7-97FB-4B79-9DE8-C3A586537C9E}" type="sibTrans" cxnId="{243E395E-9127-4621-9A95-68CCBC928BC7}">
      <dgm:prSet/>
      <dgm:spPr/>
      <dgm:t>
        <a:bodyPr/>
        <a:lstStyle/>
        <a:p>
          <a:endParaRPr lang="en-US"/>
        </a:p>
      </dgm:t>
    </dgm:pt>
    <dgm:pt modelId="{F28B0F2C-8BA7-407C-A64A-DEF1E06CC770}">
      <dgm:prSet/>
      <dgm:spPr/>
      <dgm:t>
        <a:bodyPr/>
        <a:lstStyle/>
        <a:p>
          <a:r>
            <a:rPr lang="en-US" dirty="0"/>
            <a:t>Acquisitions:</a:t>
          </a:r>
        </a:p>
      </dgm:t>
    </dgm:pt>
    <dgm:pt modelId="{6247E03A-C0A8-445B-9377-146AD6A94981}" type="parTrans" cxnId="{543BB9D7-C23D-42CE-9628-4C393AA0CE75}">
      <dgm:prSet/>
      <dgm:spPr/>
      <dgm:t>
        <a:bodyPr/>
        <a:lstStyle/>
        <a:p>
          <a:endParaRPr lang="en-US"/>
        </a:p>
      </dgm:t>
    </dgm:pt>
    <dgm:pt modelId="{CC703080-1113-402D-8C5B-708DB5BA485D}" type="sibTrans" cxnId="{543BB9D7-C23D-42CE-9628-4C393AA0CE75}">
      <dgm:prSet/>
      <dgm:spPr/>
      <dgm:t>
        <a:bodyPr/>
        <a:lstStyle/>
        <a:p>
          <a:endParaRPr lang="en-US"/>
        </a:p>
      </dgm:t>
    </dgm:pt>
    <dgm:pt modelId="{321FA129-B003-4B41-BBF8-DFDF0C578528}">
      <dgm:prSet/>
      <dgm:spPr/>
      <dgm:t>
        <a:bodyPr/>
        <a:lstStyle/>
        <a:p>
          <a:r>
            <a:rPr lang="en-US" dirty="0"/>
            <a:t>Advantages: Quick market entry, established client base, synergy. Language barriers are becoming more essential in international trade as the world gets more interconnected. Language can alter how information is communicated, exchanged, and interpreted, making it difficult for civilizations that depend on international markets.</a:t>
          </a:r>
        </a:p>
      </dgm:t>
    </dgm:pt>
    <dgm:pt modelId="{D27E7758-3953-48AC-858D-0672A96AC9A7}" type="parTrans" cxnId="{AFD48BAE-D90D-49DC-AE84-8FA91F79D9E0}">
      <dgm:prSet/>
      <dgm:spPr/>
      <dgm:t>
        <a:bodyPr/>
        <a:lstStyle/>
        <a:p>
          <a:endParaRPr lang="en-US"/>
        </a:p>
      </dgm:t>
    </dgm:pt>
    <dgm:pt modelId="{4FA5B890-CE3A-40CE-B305-203392D782F7}" type="sibTrans" cxnId="{AFD48BAE-D90D-49DC-AE84-8FA91F79D9E0}">
      <dgm:prSet/>
      <dgm:spPr/>
      <dgm:t>
        <a:bodyPr/>
        <a:lstStyle/>
        <a:p>
          <a:endParaRPr lang="en-US"/>
        </a:p>
      </dgm:t>
    </dgm:pt>
    <dgm:pt modelId="{61C96DAE-EDF7-4F10-932C-BE65C2E044E3}">
      <dgm:prSet/>
      <dgm:spPr/>
      <dgm:t>
        <a:bodyPr/>
        <a:lstStyle/>
        <a:p>
          <a:r>
            <a:rPr lang="en-US" dirty="0"/>
            <a:t>Greenfield Investments:</a:t>
          </a:r>
        </a:p>
      </dgm:t>
    </dgm:pt>
    <dgm:pt modelId="{810E4BB1-5985-409A-A603-E51192CC6A2D}" type="parTrans" cxnId="{E683A092-CA79-483B-9941-A39F18EB1351}">
      <dgm:prSet/>
      <dgm:spPr/>
      <dgm:t>
        <a:bodyPr/>
        <a:lstStyle/>
        <a:p>
          <a:endParaRPr lang="en-US"/>
        </a:p>
      </dgm:t>
    </dgm:pt>
    <dgm:pt modelId="{7F833279-5985-4370-B61C-ABD68B3127D9}" type="sibTrans" cxnId="{E683A092-CA79-483B-9941-A39F18EB1351}">
      <dgm:prSet/>
      <dgm:spPr/>
      <dgm:t>
        <a:bodyPr/>
        <a:lstStyle/>
        <a:p>
          <a:endParaRPr lang="en-US"/>
        </a:p>
      </dgm:t>
    </dgm:pt>
    <dgm:pt modelId="{EB420507-D122-403A-AFD0-26719946DC27}">
      <dgm:prSet/>
      <dgm:spPr/>
      <dgm:t>
        <a:bodyPr/>
        <a:lstStyle/>
        <a:p>
          <a:r>
            <a:rPr lang="en-US" dirty="0"/>
            <a:t>Advantages: Leading with implementations, having the capability to adapt to local market demands, and being a long-term business player in the industry.</a:t>
          </a:r>
        </a:p>
      </dgm:t>
    </dgm:pt>
    <dgm:pt modelId="{2D89679D-D14C-4915-A627-ACF5AACE540A}" type="parTrans" cxnId="{9179E4D1-5820-4597-9EDA-9737AB851A16}">
      <dgm:prSet/>
      <dgm:spPr/>
      <dgm:t>
        <a:bodyPr/>
        <a:lstStyle/>
        <a:p>
          <a:endParaRPr lang="en-US"/>
        </a:p>
      </dgm:t>
    </dgm:pt>
    <dgm:pt modelId="{8FE6015D-D63C-47B3-8D78-F0E96E6F11DC}" type="sibTrans" cxnId="{9179E4D1-5820-4597-9EDA-9737AB851A16}">
      <dgm:prSet/>
      <dgm:spPr/>
      <dgm:t>
        <a:bodyPr/>
        <a:lstStyle/>
        <a:p>
          <a:endParaRPr lang="en-US"/>
        </a:p>
      </dgm:t>
    </dgm:pt>
    <dgm:pt modelId="{EE884C60-4D18-4812-B5BB-B838957F7C36}">
      <dgm:prSet/>
      <dgm:spPr/>
      <dgm:t>
        <a:bodyPr/>
        <a:lstStyle/>
        <a:p>
          <a:r>
            <a:rPr lang="en-US" dirty="0"/>
            <a:t>Disadvantages: High initial investments, setup period extensions, and even higher risk levels.</a:t>
          </a:r>
        </a:p>
      </dgm:t>
    </dgm:pt>
    <dgm:pt modelId="{B375D439-51F8-4154-A16E-3FD9A355665D}" type="parTrans" cxnId="{95092CFE-A3DB-4244-A1FC-BDE82FFF2A02}">
      <dgm:prSet/>
      <dgm:spPr/>
      <dgm:t>
        <a:bodyPr/>
        <a:lstStyle/>
        <a:p>
          <a:endParaRPr lang="en-US"/>
        </a:p>
      </dgm:t>
    </dgm:pt>
    <dgm:pt modelId="{38F2EBB0-50B0-4AA1-94DF-0AE19DB49E90}" type="sibTrans" cxnId="{95092CFE-A3DB-4244-A1FC-BDE82FFF2A02}">
      <dgm:prSet/>
      <dgm:spPr/>
      <dgm:t>
        <a:bodyPr/>
        <a:lstStyle/>
        <a:p>
          <a:endParaRPr lang="en-US"/>
        </a:p>
      </dgm:t>
    </dgm:pt>
    <dgm:pt modelId="{4F5A50D1-50CE-4D81-8B2F-4DD6AFD10B38}">
      <dgm:prSet/>
      <dgm:spPr/>
      <dgm:t>
        <a:bodyPr/>
        <a:lstStyle/>
        <a:p>
          <a:r>
            <a:rPr lang="en-US" dirty="0"/>
            <a:t>Disadvantages: Investing large sum of money, confronting cultures integration problems, policy challenges.</a:t>
          </a:r>
        </a:p>
      </dgm:t>
    </dgm:pt>
    <dgm:pt modelId="{D68F7918-CD0D-487A-AC58-46B79DD48069}" type="parTrans" cxnId="{1C040BDA-BE39-4265-B24A-9611DBBDFBBF}">
      <dgm:prSet/>
      <dgm:spPr/>
      <dgm:t>
        <a:bodyPr/>
        <a:lstStyle/>
        <a:p>
          <a:endParaRPr lang="en-US"/>
        </a:p>
      </dgm:t>
    </dgm:pt>
    <dgm:pt modelId="{FED1165F-C174-4D50-A91A-BD3D972F8CE5}" type="sibTrans" cxnId="{1C040BDA-BE39-4265-B24A-9611DBBDFBBF}">
      <dgm:prSet/>
      <dgm:spPr/>
      <dgm:t>
        <a:bodyPr/>
        <a:lstStyle/>
        <a:p>
          <a:endParaRPr lang="en-US"/>
        </a:p>
      </dgm:t>
    </dgm:pt>
    <dgm:pt modelId="{DCC8D597-8FAC-46DF-A76F-A3FE53809E3F}" type="pres">
      <dgm:prSet presAssocID="{4496BBC8-FD4B-4F60-8667-948D95E18B41}" presName="linearFlow" presStyleCnt="0">
        <dgm:presLayoutVars>
          <dgm:dir/>
          <dgm:animLvl val="lvl"/>
          <dgm:resizeHandles val="exact"/>
        </dgm:presLayoutVars>
      </dgm:prSet>
      <dgm:spPr/>
    </dgm:pt>
    <dgm:pt modelId="{1E835FB6-755A-46BC-9E12-6BA9DB533BDF}" type="pres">
      <dgm:prSet presAssocID="{B8F0F6FC-18E1-4940-9480-7ACBDFEF7CB5}" presName="composite" presStyleCnt="0"/>
      <dgm:spPr/>
    </dgm:pt>
    <dgm:pt modelId="{B975D89B-C078-466A-A402-3FC3B5B1853E}" type="pres">
      <dgm:prSet presAssocID="{B8F0F6FC-18E1-4940-9480-7ACBDFEF7CB5}" presName="parentText" presStyleLbl="alignNode1" presStyleIdx="0" presStyleCnt="3">
        <dgm:presLayoutVars>
          <dgm:chMax val="1"/>
          <dgm:bulletEnabled val="1"/>
        </dgm:presLayoutVars>
      </dgm:prSet>
      <dgm:spPr/>
    </dgm:pt>
    <dgm:pt modelId="{87B50DCF-2B04-490F-BB83-307FDD30FD12}" type="pres">
      <dgm:prSet presAssocID="{B8F0F6FC-18E1-4940-9480-7ACBDFEF7CB5}" presName="descendantText" presStyleLbl="alignAcc1" presStyleIdx="0" presStyleCnt="3">
        <dgm:presLayoutVars>
          <dgm:bulletEnabled val="1"/>
        </dgm:presLayoutVars>
      </dgm:prSet>
      <dgm:spPr/>
    </dgm:pt>
    <dgm:pt modelId="{BF3B97F8-155A-4EED-AB3B-72C9723996DD}" type="pres">
      <dgm:prSet presAssocID="{44A2C813-B9CF-42C6-B4FC-1A33C3A65CB5}" presName="sp" presStyleCnt="0"/>
      <dgm:spPr/>
    </dgm:pt>
    <dgm:pt modelId="{433E65A0-3480-4A8C-8EFB-BA198F2560C6}" type="pres">
      <dgm:prSet presAssocID="{F28B0F2C-8BA7-407C-A64A-DEF1E06CC770}" presName="composite" presStyleCnt="0"/>
      <dgm:spPr/>
    </dgm:pt>
    <dgm:pt modelId="{5053A9F1-20C8-4C53-826C-613DA9145828}" type="pres">
      <dgm:prSet presAssocID="{F28B0F2C-8BA7-407C-A64A-DEF1E06CC770}" presName="parentText" presStyleLbl="alignNode1" presStyleIdx="1" presStyleCnt="3">
        <dgm:presLayoutVars>
          <dgm:chMax val="1"/>
          <dgm:bulletEnabled val="1"/>
        </dgm:presLayoutVars>
      </dgm:prSet>
      <dgm:spPr/>
    </dgm:pt>
    <dgm:pt modelId="{0F1456A9-8CF6-4BC1-9301-C51853F46178}" type="pres">
      <dgm:prSet presAssocID="{F28B0F2C-8BA7-407C-A64A-DEF1E06CC770}" presName="descendantText" presStyleLbl="alignAcc1" presStyleIdx="1" presStyleCnt="3">
        <dgm:presLayoutVars>
          <dgm:bulletEnabled val="1"/>
        </dgm:presLayoutVars>
      </dgm:prSet>
      <dgm:spPr/>
    </dgm:pt>
    <dgm:pt modelId="{A2544A39-4560-437D-BAD2-016C0F2D650D}" type="pres">
      <dgm:prSet presAssocID="{CC703080-1113-402D-8C5B-708DB5BA485D}" presName="sp" presStyleCnt="0"/>
      <dgm:spPr/>
    </dgm:pt>
    <dgm:pt modelId="{E9DDCEAB-E7D6-4CD6-B7E6-DD822E87D064}" type="pres">
      <dgm:prSet presAssocID="{61C96DAE-EDF7-4F10-932C-BE65C2E044E3}" presName="composite" presStyleCnt="0"/>
      <dgm:spPr/>
    </dgm:pt>
    <dgm:pt modelId="{C3A57538-62DD-4DC3-9D74-3F9A06022389}" type="pres">
      <dgm:prSet presAssocID="{61C96DAE-EDF7-4F10-932C-BE65C2E044E3}" presName="parentText" presStyleLbl="alignNode1" presStyleIdx="2" presStyleCnt="3">
        <dgm:presLayoutVars>
          <dgm:chMax val="1"/>
          <dgm:bulletEnabled val="1"/>
        </dgm:presLayoutVars>
      </dgm:prSet>
      <dgm:spPr/>
    </dgm:pt>
    <dgm:pt modelId="{FE8139CE-C42D-4B7A-81BE-84617CBD1A99}" type="pres">
      <dgm:prSet presAssocID="{61C96DAE-EDF7-4F10-932C-BE65C2E044E3}" presName="descendantText" presStyleLbl="alignAcc1" presStyleIdx="2" presStyleCnt="3">
        <dgm:presLayoutVars>
          <dgm:bulletEnabled val="1"/>
        </dgm:presLayoutVars>
      </dgm:prSet>
      <dgm:spPr/>
    </dgm:pt>
  </dgm:ptLst>
  <dgm:cxnLst>
    <dgm:cxn modelId="{C2F29205-BAE1-41BC-8983-78411FADAB3C}" type="presOf" srcId="{B936491F-A740-4AF0-B07B-E03576B04776}" destId="{87B50DCF-2B04-490F-BB83-307FDD30FD12}" srcOrd="0" destOrd="0" presId="urn:microsoft.com/office/officeart/2005/8/layout/chevron2"/>
    <dgm:cxn modelId="{BD476609-AC3D-4B84-B5CD-BCCAB134CE44}" type="presOf" srcId="{F28B0F2C-8BA7-407C-A64A-DEF1E06CC770}" destId="{5053A9F1-20C8-4C53-826C-613DA9145828}" srcOrd="0" destOrd="0" presId="urn:microsoft.com/office/officeart/2005/8/layout/chevron2"/>
    <dgm:cxn modelId="{DBA26B0F-9E2E-45C6-8218-D1153EBEB25E}" type="presOf" srcId="{B8F0F6FC-18E1-4940-9480-7ACBDFEF7CB5}" destId="{B975D89B-C078-466A-A402-3FC3B5B1853E}" srcOrd="0" destOrd="0" presId="urn:microsoft.com/office/officeart/2005/8/layout/chevron2"/>
    <dgm:cxn modelId="{7CA8BB17-9011-4B5A-A95B-EC25D8FA4A48}" type="presOf" srcId="{B64F185D-6D54-40E6-8388-096FA98EACA8}" destId="{87B50DCF-2B04-490F-BB83-307FDD30FD12}" srcOrd="0" destOrd="1" presId="urn:microsoft.com/office/officeart/2005/8/layout/chevron2"/>
    <dgm:cxn modelId="{90737431-2932-4132-8E57-57CA539B3E8B}" type="presOf" srcId="{61C96DAE-EDF7-4F10-932C-BE65C2E044E3}" destId="{C3A57538-62DD-4DC3-9D74-3F9A06022389}" srcOrd="0" destOrd="0" presId="urn:microsoft.com/office/officeart/2005/8/layout/chevron2"/>
    <dgm:cxn modelId="{243E395E-9127-4621-9A95-68CCBC928BC7}" srcId="{B8F0F6FC-18E1-4940-9480-7ACBDFEF7CB5}" destId="{B64F185D-6D54-40E6-8388-096FA98EACA8}" srcOrd="1" destOrd="0" parTransId="{19DD0976-1072-456F-8E2B-A281BB41BED6}" sibTransId="{AA670FA7-97FB-4B79-9DE8-C3A586537C9E}"/>
    <dgm:cxn modelId="{944C9854-0E33-44F6-9A42-A642C4A5F784}" type="presOf" srcId="{EB420507-D122-403A-AFD0-26719946DC27}" destId="{FE8139CE-C42D-4B7A-81BE-84617CBD1A99}" srcOrd="0" destOrd="0" presId="urn:microsoft.com/office/officeart/2005/8/layout/chevron2"/>
    <dgm:cxn modelId="{2A31AA76-D065-47F8-A0DA-183B4018C3AC}" type="presOf" srcId="{4F5A50D1-50CE-4D81-8B2F-4DD6AFD10B38}" destId="{0F1456A9-8CF6-4BC1-9301-C51853F46178}" srcOrd="0" destOrd="1" presId="urn:microsoft.com/office/officeart/2005/8/layout/chevron2"/>
    <dgm:cxn modelId="{7A11568D-4A61-4F51-8E74-82F9E7BE3D38}" type="presOf" srcId="{EE884C60-4D18-4812-B5BB-B838957F7C36}" destId="{FE8139CE-C42D-4B7A-81BE-84617CBD1A99}" srcOrd="0" destOrd="1" presId="urn:microsoft.com/office/officeart/2005/8/layout/chevron2"/>
    <dgm:cxn modelId="{E683A092-CA79-483B-9941-A39F18EB1351}" srcId="{4496BBC8-FD4B-4F60-8667-948D95E18B41}" destId="{61C96DAE-EDF7-4F10-932C-BE65C2E044E3}" srcOrd="2" destOrd="0" parTransId="{810E4BB1-5985-409A-A603-E51192CC6A2D}" sibTransId="{7F833279-5985-4370-B61C-ABD68B3127D9}"/>
    <dgm:cxn modelId="{B8929E93-BAC8-414A-B5CD-9CDA64E8EF4C}" type="presOf" srcId="{4496BBC8-FD4B-4F60-8667-948D95E18B41}" destId="{DCC8D597-8FAC-46DF-A76F-A3FE53809E3F}" srcOrd="0" destOrd="0" presId="urn:microsoft.com/office/officeart/2005/8/layout/chevron2"/>
    <dgm:cxn modelId="{B4F4EAA3-9B9A-4E5A-A49B-22B4D96520FA}" type="presOf" srcId="{321FA129-B003-4B41-BBF8-DFDF0C578528}" destId="{0F1456A9-8CF6-4BC1-9301-C51853F46178}" srcOrd="0" destOrd="0" presId="urn:microsoft.com/office/officeart/2005/8/layout/chevron2"/>
    <dgm:cxn modelId="{AFD48BAE-D90D-49DC-AE84-8FA91F79D9E0}" srcId="{F28B0F2C-8BA7-407C-A64A-DEF1E06CC770}" destId="{321FA129-B003-4B41-BBF8-DFDF0C578528}" srcOrd="0" destOrd="0" parTransId="{D27E7758-3953-48AC-858D-0672A96AC9A7}" sibTransId="{4FA5B890-CE3A-40CE-B305-203392D782F7}"/>
    <dgm:cxn modelId="{7C9AEFC4-285E-4A91-9E08-99F8E7B4CFA3}" srcId="{B8F0F6FC-18E1-4940-9480-7ACBDFEF7CB5}" destId="{B936491F-A740-4AF0-B07B-E03576B04776}" srcOrd="0" destOrd="0" parTransId="{324A14DD-508F-4B43-8DCC-3588DB8E9BE3}" sibTransId="{9329B1EC-204A-4218-B64F-A6DFC6E65F41}"/>
    <dgm:cxn modelId="{9179E4D1-5820-4597-9EDA-9737AB851A16}" srcId="{61C96DAE-EDF7-4F10-932C-BE65C2E044E3}" destId="{EB420507-D122-403A-AFD0-26719946DC27}" srcOrd="0" destOrd="0" parTransId="{2D89679D-D14C-4915-A627-ACF5AACE540A}" sibTransId="{8FE6015D-D63C-47B3-8D78-F0E96E6F11DC}"/>
    <dgm:cxn modelId="{C7E567D5-C92C-4EF8-B6F4-7444422DACF3}" srcId="{4496BBC8-FD4B-4F60-8667-948D95E18B41}" destId="{B8F0F6FC-18E1-4940-9480-7ACBDFEF7CB5}" srcOrd="0" destOrd="0" parTransId="{445671EF-8B56-4E93-8AEE-3180CD56C136}" sibTransId="{44A2C813-B9CF-42C6-B4FC-1A33C3A65CB5}"/>
    <dgm:cxn modelId="{543BB9D7-C23D-42CE-9628-4C393AA0CE75}" srcId="{4496BBC8-FD4B-4F60-8667-948D95E18B41}" destId="{F28B0F2C-8BA7-407C-A64A-DEF1E06CC770}" srcOrd="1" destOrd="0" parTransId="{6247E03A-C0A8-445B-9377-146AD6A94981}" sibTransId="{CC703080-1113-402D-8C5B-708DB5BA485D}"/>
    <dgm:cxn modelId="{1C040BDA-BE39-4265-B24A-9611DBBDFBBF}" srcId="{F28B0F2C-8BA7-407C-A64A-DEF1E06CC770}" destId="{4F5A50D1-50CE-4D81-8B2F-4DD6AFD10B38}" srcOrd="1" destOrd="0" parTransId="{D68F7918-CD0D-487A-AC58-46B79DD48069}" sibTransId="{FED1165F-C174-4D50-A91A-BD3D972F8CE5}"/>
    <dgm:cxn modelId="{95092CFE-A3DB-4244-A1FC-BDE82FFF2A02}" srcId="{61C96DAE-EDF7-4F10-932C-BE65C2E044E3}" destId="{EE884C60-4D18-4812-B5BB-B838957F7C36}" srcOrd="1" destOrd="0" parTransId="{B375D439-51F8-4154-A16E-3FD9A355665D}" sibTransId="{38F2EBB0-50B0-4AA1-94DF-0AE19DB49E90}"/>
    <dgm:cxn modelId="{D9FB953D-5708-485E-9C07-37E6CB9B6827}" type="presParOf" srcId="{DCC8D597-8FAC-46DF-A76F-A3FE53809E3F}" destId="{1E835FB6-755A-46BC-9E12-6BA9DB533BDF}" srcOrd="0" destOrd="0" presId="urn:microsoft.com/office/officeart/2005/8/layout/chevron2"/>
    <dgm:cxn modelId="{1D842CD4-949E-43FE-8D51-76027E8AA57B}" type="presParOf" srcId="{1E835FB6-755A-46BC-9E12-6BA9DB533BDF}" destId="{B975D89B-C078-466A-A402-3FC3B5B1853E}" srcOrd="0" destOrd="0" presId="urn:microsoft.com/office/officeart/2005/8/layout/chevron2"/>
    <dgm:cxn modelId="{F1E6CE16-FBFC-4E87-8944-568B521DD42B}" type="presParOf" srcId="{1E835FB6-755A-46BC-9E12-6BA9DB533BDF}" destId="{87B50DCF-2B04-490F-BB83-307FDD30FD12}" srcOrd="1" destOrd="0" presId="urn:microsoft.com/office/officeart/2005/8/layout/chevron2"/>
    <dgm:cxn modelId="{D261912B-D015-4197-86D8-2965C7172D5C}" type="presParOf" srcId="{DCC8D597-8FAC-46DF-A76F-A3FE53809E3F}" destId="{BF3B97F8-155A-4EED-AB3B-72C9723996DD}" srcOrd="1" destOrd="0" presId="urn:microsoft.com/office/officeart/2005/8/layout/chevron2"/>
    <dgm:cxn modelId="{2A2A3530-08C0-4240-A980-78255BDACC58}" type="presParOf" srcId="{DCC8D597-8FAC-46DF-A76F-A3FE53809E3F}" destId="{433E65A0-3480-4A8C-8EFB-BA198F2560C6}" srcOrd="2" destOrd="0" presId="urn:microsoft.com/office/officeart/2005/8/layout/chevron2"/>
    <dgm:cxn modelId="{C6D6E514-A33D-4F26-A377-768D479F0D74}" type="presParOf" srcId="{433E65A0-3480-4A8C-8EFB-BA198F2560C6}" destId="{5053A9F1-20C8-4C53-826C-613DA9145828}" srcOrd="0" destOrd="0" presId="urn:microsoft.com/office/officeart/2005/8/layout/chevron2"/>
    <dgm:cxn modelId="{FF739B5E-D83E-4462-BAC6-85C56241C087}" type="presParOf" srcId="{433E65A0-3480-4A8C-8EFB-BA198F2560C6}" destId="{0F1456A9-8CF6-4BC1-9301-C51853F46178}" srcOrd="1" destOrd="0" presId="urn:microsoft.com/office/officeart/2005/8/layout/chevron2"/>
    <dgm:cxn modelId="{AF7385E7-F964-49F5-8709-1180E0F7AA8A}" type="presParOf" srcId="{DCC8D597-8FAC-46DF-A76F-A3FE53809E3F}" destId="{A2544A39-4560-437D-BAD2-016C0F2D650D}" srcOrd="3" destOrd="0" presId="urn:microsoft.com/office/officeart/2005/8/layout/chevron2"/>
    <dgm:cxn modelId="{9A989EC9-208E-4189-BA18-62478D01E462}" type="presParOf" srcId="{DCC8D597-8FAC-46DF-A76F-A3FE53809E3F}" destId="{E9DDCEAB-E7D6-4CD6-B7E6-DD822E87D064}" srcOrd="4" destOrd="0" presId="urn:microsoft.com/office/officeart/2005/8/layout/chevron2"/>
    <dgm:cxn modelId="{CE9B9235-16ED-49B0-A1D1-16D3764945A0}" type="presParOf" srcId="{E9DDCEAB-E7D6-4CD6-B7E6-DD822E87D064}" destId="{C3A57538-62DD-4DC3-9D74-3F9A06022389}" srcOrd="0" destOrd="0" presId="urn:microsoft.com/office/officeart/2005/8/layout/chevron2"/>
    <dgm:cxn modelId="{98608DE5-8666-4395-A6E0-A16F4CF7EC19}" type="presParOf" srcId="{E9DDCEAB-E7D6-4CD6-B7E6-DD822E87D064}" destId="{FE8139CE-C42D-4B7A-81BE-84617CBD1A99}"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5AED56A-C3DD-43FC-ABC1-D21FDCDE5094}" type="doc">
      <dgm:prSet loTypeId="urn:microsoft.com/office/officeart/2005/8/layout/hList7" loCatId="process" qsTypeId="urn:microsoft.com/office/officeart/2005/8/quickstyle/simple1" qsCatId="simple" csTypeId="urn:microsoft.com/office/officeart/2005/8/colors/accent1_1" csCatId="accent1" phldr="1"/>
      <dgm:spPr/>
      <dgm:t>
        <a:bodyPr/>
        <a:lstStyle/>
        <a:p>
          <a:endParaRPr lang="en-US"/>
        </a:p>
      </dgm:t>
    </dgm:pt>
    <dgm:pt modelId="{0D2B98BF-BC3C-4385-A86B-AB24330B3A56}">
      <dgm:prSet/>
      <dgm:spPr/>
      <dgm:t>
        <a:bodyPr/>
        <a:lstStyle/>
        <a:p>
          <a:r>
            <a:rPr lang="en-US" dirty="0"/>
            <a:t>Strengths: Strong brand reputation, extensive global presence, technological innovation. </a:t>
          </a:r>
          <a:r>
            <a:rPr lang="en-US" dirty="0" err="1"/>
            <a:t>Xaif</a:t>
          </a:r>
          <a:r>
            <a:rPr lang="en-US" dirty="0"/>
            <a:t> (2022). </a:t>
          </a:r>
        </a:p>
      </dgm:t>
    </dgm:pt>
    <dgm:pt modelId="{00810644-E34F-43A0-8F8E-8E414D2D1061}" type="parTrans" cxnId="{49A9A00C-2D23-4965-AA59-CCC8ACE2469D}">
      <dgm:prSet/>
      <dgm:spPr/>
      <dgm:t>
        <a:bodyPr/>
        <a:lstStyle/>
        <a:p>
          <a:endParaRPr lang="en-US"/>
        </a:p>
      </dgm:t>
    </dgm:pt>
    <dgm:pt modelId="{AF5A764E-8CE3-44F8-9D5B-F666ADF4E445}" type="sibTrans" cxnId="{49A9A00C-2D23-4965-AA59-CCC8ACE2469D}">
      <dgm:prSet/>
      <dgm:spPr/>
      <dgm:t>
        <a:bodyPr/>
        <a:lstStyle/>
        <a:p>
          <a:endParaRPr lang="en-US"/>
        </a:p>
      </dgm:t>
    </dgm:pt>
    <dgm:pt modelId="{E1DF0DC5-1652-4AD4-A4DC-04B863E3524F}">
      <dgm:prSet/>
      <dgm:spPr/>
      <dgm:t>
        <a:bodyPr/>
        <a:lstStyle/>
        <a:p>
          <a:r>
            <a:rPr lang="en-US" dirty="0"/>
            <a:t>Weaknesses: Dependence on fossil fuels, regulatory challenges, occasional safety incidents. </a:t>
          </a:r>
          <a:r>
            <a:rPr lang="en-US" dirty="0" err="1"/>
            <a:t>Xaif</a:t>
          </a:r>
          <a:r>
            <a:rPr lang="en-US" dirty="0"/>
            <a:t> (2022). </a:t>
          </a:r>
        </a:p>
      </dgm:t>
    </dgm:pt>
    <dgm:pt modelId="{C91DA7E3-1848-4BE6-B7C1-EC8F4A75E7EA}" type="parTrans" cxnId="{4ABF56B9-3913-48CD-9D2B-759FC0436534}">
      <dgm:prSet/>
      <dgm:spPr/>
      <dgm:t>
        <a:bodyPr/>
        <a:lstStyle/>
        <a:p>
          <a:endParaRPr lang="en-US"/>
        </a:p>
      </dgm:t>
    </dgm:pt>
    <dgm:pt modelId="{49ACDDDF-C322-4972-9A79-141444A0C683}" type="sibTrans" cxnId="{4ABF56B9-3913-48CD-9D2B-759FC0436534}">
      <dgm:prSet/>
      <dgm:spPr/>
      <dgm:t>
        <a:bodyPr/>
        <a:lstStyle/>
        <a:p>
          <a:endParaRPr lang="en-US"/>
        </a:p>
      </dgm:t>
    </dgm:pt>
    <dgm:pt modelId="{E54EF7DC-44F3-4E4D-BA63-51BB46C6571A}">
      <dgm:prSet/>
      <dgm:spPr/>
      <dgm:t>
        <a:bodyPr/>
        <a:lstStyle/>
        <a:p>
          <a:r>
            <a:rPr lang="en-US" dirty="0"/>
            <a:t>Opportunities: Expansion into renewable energy, growing demand for clean energy solutions. </a:t>
          </a:r>
          <a:r>
            <a:rPr lang="en-US" dirty="0" err="1"/>
            <a:t>Xaif</a:t>
          </a:r>
          <a:r>
            <a:rPr lang="en-US" dirty="0"/>
            <a:t> (2022). </a:t>
          </a:r>
        </a:p>
      </dgm:t>
    </dgm:pt>
    <dgm:pt modelId="{A79F218F-A62B-43E9-BDDD-0FDBB3B531E2}" type="parTrans" cxnId="{5484B60C-F5D7-49DF-82D5-ED782F4630C6}">
      <dgm:prSet/>
      <dgm:spPr/>
      <dgm:t>
        <a:bodyPr/>
        <a:lstStyle/>
        <a:p>
          <a:endParaRPr lang="en-US"/>
        </a:p>
      </dgm:t>
    </dgm:pt>
    <dgm:pt modelId="{CA110CA8-B420-4DE3-B9A6-5AC6C2F6D4B7}" type="sibTrans" cxnId="{5484B60C-F5D7-49DF-82D5-ED782F4630C6}">
      <dgm:prSet/>
      <dgm:spPr/>
      <dgm:t>
        <a:bodyPr/>
        <a:lstStyle/>
        <a:p>
          <a:endParaRPr lang="en-US"/>
        </a:p>
      </dgm:t>
    </dgm:pt>
    <dgm:pt modelId="{29394833-5D42-414E-84B6-FBCFB09800A4}">
      <dgm:prSet/>
      <dgm:spPr/>
      <dgm:t>
        <a:bodyPr/>
        <a:lstStyle/>
        <a:p>
          <a:r>
            <a:rPr lang="en-US" dirty="0"/>
            <a:t>Threats: Fluctuating oil prices, competition from renewable energy firms, environmental regulations. </a:t>
          </a:r>
          <a:r>
            <a:rPr lang="en-US" dirty="0" err="1"/>
            <a:t>Xaif</a:t>
          </a:r>
          <a:r>
            <a:rPr lang="en-US" dirty="0"/>
            <a:t> (2022). </a:t>
          </a:r>
        </a:p>
      </dgm:t>
    </dgm:pt>
    <dgm:pt modelId="{C488F7E9-F7E1-45A8-AD0C-944945BE8610}" type="parTrans" cxnId="{949F5506-458C-405D-8035-3B2A800C5068}">
      <dgm:prSet/>
      <dgm:spPr/>
      <dgm:t>
        <a:bodyPr/>
        <a:lstStyle/>
        <a:p>
          <a:endParaRPr lang="en-US"/>
        </a:p>
      </dgm:t>
    </dgm:pt>
    <dgm:pt modelId="{1E3715B5-74F9-44C2-BEA5-A447A7898C40}" type="sibTrans" cxnId="{949F5506-458C-405D-8035-3B2A800C5068}">
      <dgm:prSet/>
      <dgm:spPr/>
      <dgm:t>
        <a:bodyPr/>
        <a:lstStyle/>
        <a:p>
          <a:endParaRPr lang="en-US"/>
        </a:p>
      </dgm:t>
    </dgm:pt>
    <dgm:pt modelId="{92972D70-0B1A-4286-B3CC-4692D12A8C92}" type="pres">
      <dgm:prSet presAssocID="{85AED56A-C3DD-43FC-ABC1-D21FDCDE5094}" presName="Name0" presStyleCnt="0">
        <dgm:presLayoutVars>
          <dgm:dir/>
          <dgm:resizeHandles val="exact"/>
        </dgm:presLayoutVars>
      </dgm:prSet>
      <dgm:spPr/>
    </dgm:pt>
    <dgm:pt modelId="{7F63ED36-B216-436E-A50B-55D10BCB85FB}" type="pres">
      <dgm:prSet presAssocID="{85AED56A-C3DD-43FC-ABC1-D21FDCDE5094}" presName="fgShape" presStyleLbl="fgShp" presStyleIdx="0" presStyleCnt="1"/>
      <dgm:spPr>
        <a:solidFill>
          <a:schemeClr val="accent2">
            <a:lumMod val="60000"/>
            <a:lumOff val="40000"/>
          </a:schemeClr>
        </a:solidFill>
      </dgm:spPr>
    </dgm:pt>
    <dgm:pt modelId="{1E49C1F2-9147-4632-9A10-A924BE250B6B}" type="pres">
      <dgm:prSet presAssocID="{85AED56A-C3DD-43FC-ABC1-D21FDCDE5094}" presName="linComp" presStyleCnt="0"/>
      <dgm:spPr/>
    </dgm:pt>
    <dgm:pt modelId="{D28F1F0F-00D4-412F-B33E-2F4D97FD3165}" type="pres">
      <dgm:prSet presAssocID="{0D2B98BF-BC3C-4385-A86B-AB24330B3A56}" presName="compNode" presStyleCnt="0"/>
      <dgm:spPr/>
    </dgm:pt>
    <dgm:pt modelId="{23DCAAA0-6CE1-4F32-B387-DD7B52990FB6}" type="pres">
      <dgm:prSet presAssocID="{0D2B98BF-BC3C-4385-A86B-AB24330B3A56}" presName="bkgdShape" presStyleLbl="node1" presStyleIdx="0" presStyleCnt="4"/>
      <dgm:spPr/>
    </dgm:pt>
    <dgm:pt modelId="{D1BF2BD5-3E95-4237-9730-3BD7E988F825}" type="pres">
      <dgm:prSet presAssocID="{0D2B98BF-BC3C-4385-A86B-AB24330B3A56}" presName="nodeTx" presStyleLbl="node1" presStyleIdx="0" presStyleCnt="4">
        <dgm:presLayoutVars>
          <dgm:bulletEnabled val="1"/>
        </dgm:presLayoutVars>
      </dgm:prSet>
      <dgm:spPr/>
    </dgm:pt>
    <dgm:pt modelId="{AE0DD643-6416-4CF6-BD50-564B0F20BDED}" type="pres">
      <dgm:prSet presAssocID="{0D2B98BF-BC3C-4385-A86B-AB24330B3A56}" presName="invisiNode" presStyleLbl="node1" presStyleIdx="0" presStyleCnt="4"/>
      <dgm:spPr/>
    </dgm:pt>
    <dgm:pt modelId="{FF38B7F7-41C2-4CB2-9D3E-3D0BC474D2E1}" type="pres">
      <dgm:prSet presAssocID="{0D2B98BF-BC3C-4385-A86B-AB24330B3A56}" presName="imagNode"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Earth globe: Africa and Europe with solid fill"/>
        </a:ext>
      </dgm:extLst>
    </dgm:pt>
    <dgm:pt modelId="{6F7EA489-9AD8-43F6-9B5E-908BCDC572D4}" type="pres">
      <dgm:prSet presAssocID="{AF5A764E-8CE3-44F8-9D5B-F666ADF4E445}" presName="sibTrans" presStyleLbl="sibTrans2D1" presStyleIdx="0" presStyleCnt="0"/>
      <dgm:spPr/>
    </dgm:pt>
    <dgm:pt modelId="{047B79DD-6C7B-4D9B-9D06-A531C3479B45}" type="pres">
      <dgm:prSet presAssocID="{E1DF0DC5-1652-4AD4-A4DC-04B863E3524F}" presName="compNode" presStyleCnt="0"/>
      <dgm:spPr/>
    </dgm:pt>
    <dgm:pt modelId="{BAC8CEDA-5ED7-4D82-9086-5B473B1555BD}" type="pres">
      <dgm:prSet presAssocID="{E1DF0DC5-1652-4AD4-A4DC-04B863E3524F}" presName="bkgdShape" presStyleLbl="node1" presStyleIdx="1" presStyleCnt="4"/>
      <dgm:spPr/>
    </dgm:pt>
    <dgm:pt modelId="{92FDA86F-DF2F-40E6-8D44-A522A4F6F5A2}" type="pres">
      <dgm:prSet presAssocID="{E1DF0DC5-1652-4AD4-A4DC-04B863E3524F}" presName="nodeTx" presStyleLbl="node1" presStyleIdx="1" presStyleCnt="4">
        <dgm:presLayoutVars>
          <dgm:bulletEnabled val="1"/>
        </dgm:presLayoutVars>
      </dgm:prSet>
      <dgm:spPr/>
    </dgm:pt>
    <dgm:pt modelId="{2580FCD5-B793-410C-A46A-754ADB51C8A5}" type="pres">
      <dgm:prSet presAssocID="{E1DF0DC5-1652-4AD4-A4DC-04B863E3524F}" presName="invisiNode" presStyleLbl="node1" presStyleIdx="1" presStyleCnt="4"/>
      <dgm:spPr/>
    </dgm:pt>
    <dgm:pt modelId="{EB3E7F80-9E53-4C13-BA1B-C81F9EB009FA}" type="pres">
      <dgm:prSet presAssocID="{E1DF0DC5-1652-4AD4-A4DC-04B863E3524F}" presName="imagNode" presStyleLbl="fgImgPlac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extLst>
        <a:ext uri="{E40237B7-FDA0-4F09-8148-C483321AD2D9}">
          <dgm14:cNvPr xmlns:dgm14="http://schemas.microsoft.com/office/drawing/2010/diagram" id="0" name="" descr="Exclamation mark with solid fill"/>
        </a:ext>
      </dgm:extLst>
    </dgm:pt>
    <dgm:pt modelId="{580EB1F2-DEDA-42D6-93CB-D14827981B43}" type="pres">
      <dgm:prSet presAssocID="{49ACDDDF-C322-4972-9A79-141444A0C683}" presName="sibTrans" presStyleLbl="sibTrans2D1" presStyleIdx="0" presStyleCnt="0"/>
      <dgm:spPr/>
    </dgm:pt>
    <dgm:pt modelId="{9C4E1073-86A3-40A0-9429-8501FC954517}" type="pres">
      <dgm:prSet presAssocID="{E54EF7DC-44F3-4E4D-BA63-51BB46C6571A}" presName="compNode" presStyleCnt="0"/>
      <dgm:spPr/>
    </dgm:pt>
    <dgm:pt modelId="{3F7EE4EF-26AA-4E77-86AD-7B7639733696}" type="pres">
      <dgm:prSet presAssocID="{E54EF7DC-44F3-4E4D-BA63-51BB46C6571A}" presName="bkgdShape" presStyleLbl="node1" presStyleIdx="2" presStyleCnt="4"/>
      <dgm:spPr/>
    </dgm:pt>
    <dgm:pt modelId="{56364463-0B8E-4E90-97F1-01448C81EFC7}" type="pres">
      <dgm:prSet presAssocID="{E54EF7DC-44F3-4E4D-BA63-51BB46C6571A}" presName="nodeTx" presStyleLbl="node1" presStyleIdx="2" presStyleCnt="4">
        <dgm:presLayoutVars>
          <dgm:bulletEnabled val="1"/>
        </dgm:presLayoutVars>
      </dgm:prSet>
      <dgm:spPr/>
    </dgm:pt>
    <dgm:pt modelId="{B2071991-EB86-4C26-ABB0-F7CEFF8979EB}" type="pres">
      <dgm:prSet presAssocID="{E54EF7DC-44F3-4E4D-BA63-51BB46C6571A}" presName="invisiNode" presStyleLbl="node1" presStyleIdx="2" presStyleCnt="4"/>
      <dgm:spPr/>
    </dgm:pt>
    <dgm:pt modelId="{58D822CD-B77E-44ED-ADD2-C64670F67AC7}" type="pres">
      <dgm:prSet presAssocID="{E54EF7DC-44F3-4E4D-BA63-51BB46C6571A}" presName="imagNode" presStyleLbl="fgImgPlac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Award ribbon with star"/>
        </a:ext>
      </dgm:extLst>
    </dgm:pt>
    <dgm:pt modelId="{543FEBCE-6AAE-4B53-9D78-10CF7D854EF7}" type="pres">
      <dgm:prSet presAssocID="{CA110CA8-B420-4DE3-B9A6-5AC6C2F6D4B7}" presName="sibTrans" presStyleLbl="sibTrans2D1" presStyleIdx="0" presStyleCnt="0"/>
      <dgm:spPr/>
    </dgm:pt>
    <dgm:pt modelId="{B001C1A2-843C-415C-9F8B-BA6E36DB88C9}" type="pres">
      <dgm:prSet presAssocID="{29394833-5D42-414E-84B6-FBCFB09800A4}" presName="compNode" presStyleCnt="0"/>
      <dgm:spPr/>
    </dgm:pt>
    <dgm:pt modelId="{2644E280-1F76-4598-BA38-8827938F5531}" type="pres">
      <dgm:prSet presAssocID="{29394833-5D42-414E-84B6-FBCFB09800A4}" presName="bkgdShape" presStyleLbl="node1" presStyleIdx="3" presStyleCnt="4"/>
      <dgm:spPr/>
    </dgm:pt>
    <dgm:pt modelId="{76AEEEB5-EB2D-4829-9062-19CAFD31CF4B}" type="pres">
      <dgm:prSet presAssocID="{29394833-5D42-414E-84B6-FBCFB09800A4}" presName="nodeTx" presStyleLbl="node1" presStyleIdx="3" presStyleCnt="4">
        <dgm:presLayoutVars>
          <dgm:bulletEnabled val="1"/>
        </dgm:presLayoutVars>
      </dgm:prSet>
      <dgm:spPr/>
    </dgm:pt>
    <dgm:pt modelId="{ADAC6BA3-DAD4-400F-8A2E-51F9E1828B62}" type="pres">
      <dgm:prSet presAssocID="{29394833-5D42-414E-84B6-FBCFB09800A4}" presName="invisiNode" presStyleLbl="node1" presStyleIdx="3" presStyleCnt="4"/>
      <dgm:spPr/>
    </dgm:pt>
    <dgm:pt modelId="{DEAE7596-3FE1-48D2-8F31-73B57E0D15E2}" type="pres">
      <dgm:prSet presAssocID="{29394833-5D42-414E-84B6-FBCFB09800A4}" presName="imagNode" presStyleLbl="fgImgPlac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dgm:spPr>
      <dgm:extLst>
        <a:ext uri="{E40237B7-FDA0-4F09-8148-C483321AD2D9}">
          <dgm14:cNvPr xmlns:dgm14="http://schemas.microsoft.com/office/drawing/2010/diagram" id="0" name="" descr="A lightbulb"/>
        </a:ext>
      </dgm:extLst>
    </dgm:pt>
  </dgm:ptLst>
  <dgm:cxnLst>
    <dgm:cxn modelId="{949F5506-458C-405D-8035-3B2A800C5068}" srcId="{85AED56A-C3DD-43FC-ABC1-D21FDCDE5094}" destId="{29394833-5D42-414E-84B6-FBCFB09800A4}" srcOrd="3" destOrd="0" parTransId="{C488F7E9-F7E1-45A8-AD0C-944945BE8610}" sibTransId="{1E3715B5-74F9-44C2-BEA5-A447A7898C40}"/>
    <dgm:cxn modelId="{49A9A00C-2D23-4965-AA59-CCC8ACE2469D}" srcId="{85AED56A-C3DD-43FC-ABC1-D21FDCDE5094}" destId="{0D2B98BF-BC3C-4385-A86B-AB24330B3A56}" srcOrd="0" destOrd="0" parTransId="{00810644-E34F-43A0-8F8E-8E414D2D1061}" sibTransId="{AF5A764E-8CE3-44F8-9D5B-F666ADF4E445}"/>
    <dgm:cxn modelId="{5484B60C-F5D7-49DF-82D5-ED782F4630C6}" srcId="{85AED56A-C3DD-43FC-ABC1-D21FDCDE5094}" destId="{E54EF7DC-44F3-4E4D-BA63-51BB46C6571A}" srcOrd="2" destOrd="0" parTransId="{A79F218F-A62B-43E9-BDDD-0FDBB3B531E2}" sibTransId="{CA110CA8-B420-4DE3-B9A6-5AC6C2F6D4B7}"/>
    <dgm:cxn modelId="{94112060-7B5E-4AAA-87CD-A85DBEAC07E6}" type="presOf" srcId="{E54EF7DC-44F3-4E4D-BA63-51BB46C6571A}" destId="{56364463-0B8E-4E90-97F1-01448C81EFC7}" srcOrd="1" destOrd="0" presId="urn:microsoft.com/office/officeart/2005/8/layout/hList7"/>
    <dgm:cxn modelId="{8B135646-B88A-4EA0-82AA-7914FDA34ECE}" type="presOf" srcId="{E1DF0DC5-1652-4AD4-A4DC-04B863E3524F}" destId="{92FDA86F-DF2F-40E6-8D44-A522A4F6F5A2}" srcOrd="1" destOrd="0" presId="urn:microsoft.com/office/officeart/2005/8/layout/hList7"/>
    <dgm:cxn modelId="{EDDD386A-ED6F-4B6C-91FE-98699C889668}" type="presOf" srcId="{E54EF7DC-44F3-4E4D-BA63-51BB46C6571A}" destId="{3F7EE4EF-26AA-4E77-86AD-7B7639733696}" srcOrd="0" destOrd="0" presId="urn:microsoft.com/office/officeart/2005/8/layout/hList7"/>
    <dgm:cxn modelId="{0D70966B-D018-46CC-9332-F7C4360A8C14}" type="presOf" srcId="{29394833-5D42-414E-84B6-FBCFB09800A4}" destId="{2644E280-1F76-4598-BA38-8827938F5531}" srcOrd="0" destOrd="0" presId="urn:microsoft.com/office/officeart/2005/8/layout/hList7"/>
    <dgm:cxn modelId="{DCE05084-ED0A-470C-8E17-73410D19C3BF}" type="presOf" srcId="{85AED56A-C3DD-43FC-ABC1-D21FDCDE5094}" destId="{92972D70-0B1A-4286-B3CC-4692D12A8C92}" srcOrd="0" destOrd="0" presId="urn:microsoft.com/office/officeart/2005/8/layout/hList7"/>
    <dgm:cxn modelId="{56C725A2-8CF4-45C6-AEFE-DDC0E43A71C9}" type="presOf" srcId="{0D2B98BF-BC3C-4385-A86B-AB24330B3A56}" destId="{23DCAAA0-6CE1-4F32-B387-DD7B52990FB6}" srcOrd="0" destOrd="0" presId="urn:microsoft.com/office/officeart/2005/8/layout/hList7"/>
    <dgm:cxn modelId="{48E6C8AE-65A4-4CC2-9807-8216B631504C}" type="presOf" srcId="{49ACDDDF-C322-4972-9A79-141444A0C683}" destId="{580EB1F2-DEDA-42D6-93CB-D14827981B43}" srcOrd="0" destOrd="0" presId="urn:microsoft.com/office/officeart/2005/8/layout/hList7"/>
    <dgm:cxn modelId="{4ABF56B9-3913-48CD-9D2B-759FC0436534}" srcId="{85AED56A-C3DD-43FC-ABC1-D21FDCDE5094}" destId="{E1DF0DC5-1652-4AD4-A4DC-04B863E3524F}" srcOrd="1" destOrd="0" parTransId="{C91DA7E3-1848-4BE6-B7C1-EC8F4A75E7EA}" sibTransId="{49ACDDDF-C322-4972-9A79-141444A0C683}"/>
    <dgm:cxn modelId="{A680FCD9-0E6A-4149-9861-C4C1427F74BE}" type="presOf" srcId="{E1DF0DC5-1652-4AD4-A4DC-04B863E3524F}" destId="{BAC8CEDA-5ED7-4D82-9086-5B473B1555BD}" srcOrd="0" destOrd="0" presId="urn:microsoft.com/office/officeart/2005/8/layout/hList7"/>
    <dgm:cxn modelId="{D675CCEF-130A-4745-862F-AE0515F43487}" type="presOf" srcId="{AF5A764E-8CE3-44F8-9D5B-F666ADF4E445}" destId="{6F7EA489-9AD8-43F6-9B5E-908BCDC572D4}" srcOrd="0" destOrd="0" presId="urn:microsoft.com/office/officeart/2005/8/layout/hList7"/>
    <dgm:cxn modelId="{4A9FBBF4-7736-480A-BE38-B21B4F7EEF6A}" type="presOf" srcId="{0D2B98BF-BC3C-4385-A86B-AB24330B3A56}" destId="{D1BF2BD5-3E95-4237-9730-3BD7E988F825}" srcOrd="1" destOrd="0" presId="urn:microsoft.com/office/officeart/2005/8/layout/hList7"/>
    <dgm:cxn modelId="{6B2AACF7-DA20-417E-BA17-57F86E394A0D}" type="presOf" srcId="{CA110CA8-B420-4DE3-B9A6-5AC6C2F6D4B7}" destId="{543FEBCE-6AAE-4B53-9D78-10CF7D854EF7}" srcOrd="0" destOrd="0" presId="urn:microsoft.com/office/officeart/2005/8/layout/hList7"/>
    <dgm:cxn modelId="{5EDC8FFA-BEFE-4EF1-A057-EFB3FAB95D65}" type="presOf" srcId="{29394833-5D42-414E-84B6-FBCFB09800A4}" destId="{76AEEEB5-EB2D-4829-9062-19CAFD31CF4B}" srcOrd="1" destOrd="0" presId="urn:microsoft.com/office/officeart/2005/8/layout/hList7"/>
    <dgm:cxn modelId="{5D692540-FC52-4D78-AEA1-AAA870856979}" type="presParOf" srcId="{92972D70-0B1A-4286-B3CC-4692D12A8C92}" destId="{7F63ED36-B216-436E-A50B-55D10BCB85FB}" srcOrd="0" destOrd="0" presId="urn:microsoft.com/office/officeart/2005/8/layout/hList7"/>
    <dgm:cxn modelId="{74071C33-08E0-4F57-9E67-CCF3BAD30D48}" type="presParOf" srcId="{92972D70-0B1A-4286-B3CC-4692D12A8C92}" destId="{1E49C1F2-9147-4632-9A10-A924BE250B6B}" srcOrd="1" destOrd="0" presId="urn:microsoft.com/office/officeart/2005/8/layout/hList7"/>
    <dgm:cxn modelId="{A9C89940-B52F-4DDA-944A-925C7F1A2BA0}" type="presParOf" srcId="{1E49C1F2-9147-4632-9A10-A924BE250B6B}" destId="{D28F1F0F-00D4-412F-B33E-2F4D97FD3165}" srcOrd="0" destOrd="0" presId="urn:microsoft.com/office/officeart/2005/8/layout/hList7"/>
    <dgm:cxn modelId="{5147E811-291D-4CC2-8936-DAFD6F1DD309}" type="presParOf" srcId="{D28F1F0F-00D4-412F-B33E-2F4D97FD3165}" destId="{23DCAAA0-6CE1-4F32-B387-DD7B52990FB6}" srcOrd="0" destOrd="0" presId="urn:microsoft.com/office/officeart/2005/8/layout/hList7"/>
    <dgm:cxn modelId="{F899E623-3C11-4692-A810-91D9325107F9}" type="presParOf" srcId="{D28F1F0F-00D4-412F-B33E-2F4D97FD3165}" destId="{D1BF2BD5-3E95-4237-9730-3BD7E988F825}" srcOrd="1" destOrd="0" presId="urn:microsoft.com/office/officeart/2005/8/layout/hList7"/>
    <dgm:cxn modelId="{E2B2D961-EB86-4E21-912E-6B4FEA19F9EB}" type="presParOf" srcId="{D28F1F0F-00D4-412F-B33E-2F4D97FD3165}" destId="{AE0DD643-6416-4CF6-BD50-564B0F20BDED}" srcOrd="2" destOrd="0" presId="urn:microsoft.com/office/officeart/2005/8/layout/hList7"/>
    <dgm:cxn modelId="{D8FD2728-DFC0-4756-A213-45BDD751AFEB}" type="presParOf" srcId="{D28F1F0F-00D4-412F-B33E-2F4D97FD3165}" destId="{FF38B7F7-41C2-4CB2-9D3E-3D0BC474D2E1}" srcOrd="3" destOrd="0" presId="urn:microsoft.com/office/officeart/2005/8/layout/hList7"/>
    <dgm:cxn modelId="{3668E8A4-BC8F-43B7-8131-A2930AC1720B}" type="presParOf" srcId="{1E49C1F2-9147-4632-9A10-A924BE250B6B}" destId="{6F7EA489-9AD8-43F6-9B5E-908BCDC572D4}" srcOrd="1" destOrd="0" presId="urn:microsoft.com/office/officeart/2005/8/layout/hList7"/>
    <dgm:cxn modelId="{8FB1CBE2-5F3F-4E41-B78C-FA03F792BFCE}" type="presParOf" srcId="{1E49C1F2-9147-4632-9A10-A924BE250B6B}" destId="{047B79DD-6C7B-4D9B-9D06-A531C3479B45}" srcOrd="2" destOrd="0" presId="urn:microsoft.com/office/officeart/2005/8/layout/hList7"/>
    <dgm:cxn modelId="{BB58E2FF-D10B-4446-9EFE-1EF55404328C}" type="presParOf" srcId="{047B79DD-6C7B-4D9B-9D06-A531C3479B45}" destId="{BAC8CEDA-5ED7-4D82-9086-5B473B1555BD}" srcOrd="0" destOrd="0" presId="urn:microsoft.com/office/officeart/2005/8/layout/hList7"/>
    <dgm:cxn modelId="{EB83D7EC-1E5E-45BB-902A-EF266BA55625}" type="presParOf" srcId="{047B79DD-6C7B-4D9B-9D06-A531C3479B45}" destId="{92FDA86F-DF2F-40E6-8D44-A522A4F6F5A2}" srcOrd="1" destOrd="0" presId="urn:microsoft.com/office/officeart/2005/8/layout/hList7"/>
    <dgm:cxn modelId="{3F3B0147-2B92-4208-8CB3-B9B71DD5AAAA}" type="presParOf" srcId="{047B79DD-6C7B-4D9B-9D06-A531C3479B45}" destId="{2580FCD5-B793-410C-A46A-754ADB51C8A5}" srcOrd="2" destOrd="0" presId="urn:microsoft.com/office/officeart/2005/8/layout/hList7"/>
    <dgm:cxn modelId="{BA688419-3FAD-4170-AACD-50D7C10C5650}" type="presParOf" srcId="{047B79DD-6C7B-4D9B-9D06-A531C3479B45}" destId="{EB3E7F80-9E53-4C13-BA1B-C81F9EB009FA}" srcOrd="3" destOrd="0" presId="urn:microsoft.com/office/officeart/2005/8/layout/hList7"/>
    <dgm:cxn modelId="{CB5042F7-FB72-4D4B-8602-1E4FC8358A2C}" type="presParOf" srcId="{1E49C1F2-9147-4632-9A10-A924BE250B6B}" destId="{580EB1F2-DEDA-42D6-93CB-D14827981B43}" srcOrd="3" destOrd="0" presId="urn:microsoft.com/office/officeart/2005/8/layout/hList7"/>
    <dgm:cxn modelId="{C0E990E2-A939-484A-8104-BB4EBA1210CC}" type="presParOf" srcId="{1E49C1F2-9147-4632-9A10-A924BE250B6B}" destId="{9C4E1073-86A3-40A0-9429-8501FC954517}" srcOrd="4" destOrd="0" presId="urn:microsoft.com/office/officeart/2005/8/layout/hList7"/>
    <dgm:cxn modelId="{2ABEF6DE-47E8-4E90-AF19-D8FD1153DEED}" type="presParOf" srcId="{9C4E1073-86A3-40A0-9429-8501FC954517}" destId="{3F7EE4EF-26AA-4E77-86AD-7B7639733696}" srcOrd="0" destOrd="0" presId="urn:microsoft.com/office/officeart/2005/8/layout/hList7"/>
    <dgm:cxn modelId="{FF99C197-4A69-47C1-BB7D-ECCE934DEE9F}" type="presParOf" srcId="{9C4E1073-86A3-40A0-9429-8501FC954517}" destId="{56364463-0B8E-4E90-97F1-01448C81EFC7}" srcOrd="1" destOrd="0" presId="urn:microsoft.com/office/officeart/2005/8/layout/hList7"/>
    <dgm:cxn modelId="{FAA7FD1F-EDCF-4F52-BBCF-3E1C25D16F47}" type="presParOf" srcId="{9C4E1073-86A3-40A0-9429-8501FC954517}" destId="{B2071991-EB86-4C26-ABB0-F7CEFF8979EB}" srcOrd="2" destOrd="0" presId="urn:microsoft.com/office/officeart/2005/8/layout/hList7"/>
    <dgm:cxn modelId="{507216B5-E248-440C-9759-832851E64DFB}" type="presParOf" srcId="{9C4E1073-86A3-40A0-9429-8501FC954517}" destId="{58D822CD-B77E-44ED-ADD2-C64670F67AC7}" srcOrd="3" destOrd="0" presId="urn:microsoft.com/office/officeart/2005/8/layout/hList7"/>
    <dgm:cxn modelId="{A4523045-F338-4F1B-9BDF-1176790E6BC4}" type="presParOf" srcId="{1E49C1F2-9147-4632-9A10-A924BE250B6B}" destId="{543FEBCE-6AAE-4B53-9D78-10CF7D854EF7}" srcOrd="5" destOrd="0" presId="urn:microsoft.com/office/officeart/2005/8/layout/hList7"/>
    <dgm:cxn modelId="{2A1B5255-67A6-4F26-8D33-1C8037AF99A9}" type="presParOf" srcId="{1E49C1F2-9147-4632-9A10-A924BE250B6B}" destId="{B001C1A2-843C-415C-9F8B-BA6E36DB88C9}" srcOrd="6" destOrd="0" presId="urn:microsoft.com/office/officeart/2005/8/layout/hList7"/>
    <dgm:cxn modelId="{2DDF694B-3E9F-4C64-930D-061180D57836}" type="presParOf" srcId="{B001C1A2-843C-415C-9F8B-BA6E36DB88C9}" destId="{2644E280-1F76-4598-BA38-8827938F5531}" srcOrd="0" destOrd="0" presId="urn:microsoft.com/office/officeart/2005/8/layout/hList7"/>
    <dgm:cxn modelId="{802C2639-CBDA-47BA-A24C-F211BA9764C4}" type="presParOf" srcId="{B001C1A2-843C-415C-9F8B-BA6E36DB88C9}" destId="{76AEEEB5-EB2D-4829-9062-19CAFD31CF4B}" srcOrd="1" destOrd="0" presId="urn:microsoft.com/office/officeart/2005/8/layout/hList7"/>
    <dgm:cxn modelId="{11CCE0C4-E05F-4140-BD60-8BCD53EEFBFD}" type="presParOf" srcId="{B001C1A2-843C-415C-9F8B-BA6E36DB88C9}" destId="{ADAC6BA3-DAD4-400F-8A2E-51F9E1828B62}" srcOrd="2" destOrd="0" presId="urn:microsoft.com/office/officeart/2005/8/layout/hList7"/>
    <dgm:cxn modelId="{F4CD787F-EC94-4D04-A484-6EA6893EE58B}" type="presParOf" srcId="{B001C1A2-843C-415C-9F8B-BA6E36DB88C9}" destId="{DEAE7596-3FE1-48D2-8F31-73B57E0D15E2}" srcOrd="3" destOrd="0" presId="urn:microsoft.com/office/officeart/2005/8/layout/hList7"/>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63F884-C3CA-44EA-8C52-9A503E83B4B6}" type="doc">
      <dgm:prSet loTypeId="urn:microsoft.com/office/officeart/2005/8/layout/hierarchy4" loCatId="list" qsTypeId="urn:microsoft.com/office/officeart/2005/8/quickstyle/simple1" qsCatId="simple" csTypeId="urn:microsoft.com/office/officeart/2005/8/colors/accent1_2" csCatId="accent1" phldr="1"/>
      <dgm:spPr/>
      <dgm:t>
        <a:bodyPr/>
        <a:lstStyle/>
        <a:p>
          <a:endParaRPr lang="en-US"/>
        </a:p>
      </dgm:t>
    </dgm:pt>
    <dgm:pt modelId="{AC1A472E-880C-4520-ACE6-0CFF2F1EBF87}">
      <dgm:prSet custT="1"/>
      <dgm:spPr/>
      <dgm:t>
        <a:bodyPr/>
        <a:lstStyle/>
        <a:p>
          <a:pPr algn="l"/>
          <a:r>
            <a:rPr lang="en-US" sz="1800" b="1" u="sng" dirty="0"/>
            <a:t>Value:</a:t>
          </a:r>
          <a:endParaRPr lang="en-US" sz="1400" dirty="0"/>
        </a:p>
        <a:p>
          <a:pPr algn="l"/>
          <a:r>
            <a:rPr lang="en-US" sz="1400" dirty="0"/>
            <a:t>1) Global branding recognition and reputation </a:t>
          </a:r>
        </a:p>
        <a:p>
          <a:pPr algn="l"/>
          <a:r>
            <a:rPr lang="en-US" sz="1400" dirty="0"/>
            <a:t>2) Competitive edge </a:t>
          </a:r>
        </a:p>
        <a:p>
          <a:pPr algn="l"/>
          <a:r>
            <a:rPr lang="en-US" sz="1400" dirty="0"/>
            <a:t>3) Vast network of supply chain and distribution</a:t>
          </a:r>
        </a:p>
      </dgm:t>
    </dgm:pt>
    <dgm:pt modelId="{C38242D9-5D83-4183-B4FC-43428FC93F7C}" type="parTrans" cxnId="{84DF7E05-9D00-4B53-B2E0-C22C331947F7}">
      <dgm:prSet/>
      <dgm:spPr/>
      <dgm:t>
        <a:bodyPr/>
        <a:lstStyle/>
        <a:p>
          <a:endParaRPr lang="en-US"/>
        </a:p>
      </dgm:t>
    </dgm:pt>
    <dgm:pt modelId="{8587A7C3-C554-4CE1-A837-6A01C1541879}" type="sibTrans" cxnId="{84DF7E05-9D00-4B53-B2E0-C22C331947F7}">
      <dgm:prSet/>
      <dgm:spPr/>
      <dgm:t>
        <a:bodyPr/>
        <a:lstStyle/>
        <a:p>
          <a:endParaRPr lang="en-US"/>
        </a:p>
      </dgm:t>
    </dgm:pt>
    <dgm:pt modelId="{42BD2636-2787-423E-9077-CF4AD4A4580A}">
      <dgm:prSet custT="1"/>
      <dgm:spPr/>
      <dgm: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Inimitability:</a:t>
          </a:r>
          <a:endParaRPr lang="en-US" sz="1400" b="0" i="0" kern="1200" dirty="0"/>
        </a:p>
        <a:p>
          <a:pPr marL="0" lvl="0" algn="l" defTabSz="622300">
            <a:lnSpc>
              <a:spcPct val="90000"/>
            </a:lnSpc>
            <a:spcBef>
              <a:spcPct val="0"/>
            </a:spcBef>
            <a:spcAft>
              <a:spcPct val="35000"/>
            </a:spcAft>
            <a:buNone/>
          </a:pPr>
          <a:r>
            <a:rPr lang="en-US" sz="1400" b="0" i="0" kern="1200" dirty="0"/>
            <a:t>1) Oil exploration and refining technique.</a:t>
          </a:r>
        </a:p>
        <a:p>
          <a:pPr marL="0" lvl="0" algn="l" defTabSz="622300">
            <a:lnSpc>
              <a:spcPct val="90000"/>
            </a:lnSpc>
            <a:spcBef>
              <a:spcPct val="0"/>
            </a:spcBef>
            <a:spcAft>
              <a:spcPct val="35000"/>
            </a:spcAft>
            <a:buNone/>
          </a:pPr>
          <a:r>
            <a:rPr lang="en-US" sz="1400" b="0" i="0" kern="1200" dirty="0"/>
            <a:t>2) Focus on sustainability, renewable energy &amp; carbon </a:t>
          </a:r>
          <a:r>
            <a:rPr lang="en-US" sz="1400" b="0" i="0" u="none" kern="1200" dirty="0"/>
            <a:t>footprint </a:t>
          </a:r>
          <a:r>
            <a:rPr lang="en-US" sz="1400" b="0" i="0" kern="1200" dirty="0"/>
            <a:t>reduction.</a:t>
          </a:r>
        </a:p>
        <a:p>
          <a:pPr marL="0" lvl="0" algn="l" defTabSz="622300">
            <a:lnSpc>
              <a:spcPct val="90000"/>
            </a:lnSpc>
            <a:spcBef>
              <a:spcPct val="0"/>
            </a:spcBef>
            <a:spcAft>
              <a:spcPct val="35000"/>
            </a:spcAft>
            <a:buNone/>
          </a:pPr>
          <a:r>
            <a:rPr lang="en-US" sz="1400" b="0" i="0" kern="1200" dirty="0"/>
            <a:t>Supply chain and distribution channels</a:t>
          </a:r>
        </a:p>
        <a:p>
          <a:pPr marL="0" lvl="0" algn="l" defTabSz="622300">
            <a:lnSpc>
              <a:spcPct val="90000"/>
            </a:lnSpc>
            <a:spcBef>
              <a:spcPct val="0"/>
            </a:spcBef>
            <a:spcAft>
              <a:spcPct val="35000"/>
            </a:spcAft>
            <a:buNone/>
          </a:pPr>
          <a:endParaRPr lang="en-US" sz="1400" kern="1200" dirty="0"/>
        </a:p>
      </dgm:t>
    </dgm:pt>
    <dgm:pt modelId="{E4FB9541-8E21-4E32-ACD9-63854C6CB259}" type="parTrans" cxnId="{6509F298-939A-4C79-9D6D-0BF54D9805BA}">
      <dgm:prSet/>
      <dgm:spPr/>
      <dgm:t>
        <a:bodyPr/>
        <a:lstStyle/>
        <a:p>
          <a:endParaRPr lang="en-US"/>
        </a:p>
      </dgm:t>
    </dgm:pt>
    <dgm:pt modelId="{68E7B5C4-BCCD-4D0A-BBF2-DDB2972A8C81}" type="sibTrans" cxnId="{6509F298-939A-4C79-9D6D-0BF54D9805BA}">
      <dgm:prSet/>
      <dgm:spPr/>
      <dgm:t>
        <a:bodyPr/>
        <a:lstStyle/>
        <a:p>
          <a:endParaRPr lang="en-US"/>
        </a:p>
      </dgm:t>
    </dgm:pt>
    <dgm:pt modelId="{C04A6A20-AD6C-443E-8874-ABDE48452B38}">
      <dgm:prSet custT="1"/>
      <dgm:spPr/>
      <dgm: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Organization: </a:t>
          </a:r>
        </a:p>
        <a:p>
          <a:pPr marL="0" lvl="0" algn="l" defTabSz="666750">
            <a:lnSpc>
              <a:spcPct val="90000"/>
            </a:lnSpc>
            <a:spcBef>
              <a:spcPct val="0"/>
            </a:spcBef>
            <a:spcAft>
              <a:spcPct val="35000"/>
            </a:spcAft>
            <a:buNone/>
          </a:pPr>
          <a:endParaRPr lang="en-US" sz="1500" b="0" i="0" kern="1200" dirty="0"/>
        </a:p>
        <a:p>
          <a:pPr marL="0" lvl="0" algn="l" defTabSz="666750">
            <a:lnSpc>
              <a:spcPct val="90000"/>
            </a:lnSpc>
            <a:spcBef>
              <a:spcPct val="0"/>
            </a:spcBef>
            <a:spcAft>
              <a:spcPct val="35000"/>
            </a:spcAft>
            <a:buNone/>
          </a:pPr>
          <a:r>
            <a:rPr lang="en-US" sz="1500" b="0" i="0" kern="1200" dirty="0"/>
            <a:t>1)Organizational structure and management practices. </a:t>
          </a:r>
        </a:p>
        <a:p>
          <a:pPr marL="0" lvl="0" algn="l" defTabSz="666750">
            <a:lnSpc>
              <a:spcPct val="90000"/>
            </a:lnSpc>
            <a:spcBef>
              <a:spcPct val="0"/>
            </a:spcBef>
            <a:spcAft>
              <a:spcPct val="35000"/>
            </a:spcAft>
            <a:buNone/>
          </a:pPr>
          <a:r>
            <a:rPr lang="en-US" sz="1500" b="0" i="0" kern="1200" dirty="0"/>
            <a:t>2) Focused on efficiency, innovation &amp; continuous improvement. </a:t>
          </a:r>
          <a:endParaRPr lang="en-US" sz="1500" kern="1200" dirty="0"/>
        </a:p>
      </dgm:t>
    </dgm:pt>
    <dgm:pt modelId="{5C5CD40D-D44D-45B6-AF54-A43BE160FF1C}" type="parTrans" cxnId="{5380A487-F9E5-42D0-912B-12D745ADD35B}">
      <dgm:prSet/>
      <dgm:spPr/>
      <dgm:t>
        <a:bodyPr/>
        <a:lstStyle/>
        <a:p>
          <a:endParaRPr lang="en-US"/>
        </a:p>
      </dgm:t>
    </dgm:pt>
    <dgm:pt modelId="{D6FBB085-B20A-4219-B905-D210EF2EF2C3}" type="sibTrans" cxnId="{5380A487-F9E5-42D0-912B-12D745ADD35B}">
      <dgm:prSet/>
      <dgm:spPr/>
      <dgm:t>
        <a:bodyPr/>
        <a:lstStyle/>
        <a:p>
          <a:endParaRPr lang="en-US"/>
        </a:p>
      </dgm:t>
    </dgm:pt>
    <dgm:pt modelId="{DF74A2E9-00EB-4565-8C68-E678F5A4C8B1}">
      <dgm:prSet custT="1"/>
      <dgm:spPr/>
      <dgm: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Rarity:</a:t>
          </a:r>
          <a:endParaRPr lang="en-US" sz="1400" kern="1200" baseline="0" dirty="0"/>
        </a:p>
        <a:p>
          <a:pPr marL="0" lvl="0" algn="l" defTabSz="666750">
            <a:lnSpc>
              <a:spcPct val="90000"/>
            </a:lnSpc>
            <a:spcBef>
              <a:spcPct val="0"/>
            </a:spcBef>
            <a:spcAft>
              <a:spcPct val="35000"/>
            </a:spcAft>
            <a:buNone/>
          </a:pPr>
          <a:r>
            <a:rPr lang="en-US" sz="1400" kern="1200" baseline="0" dirty="0"/>
            <a:t>1)Technological know-how.</a:t>
          </a:r>
        </a:p>
        <a:p>
          <a:pPr marL="0" lvl="0" algn="l" defTabSz="666750">
            <a:lnSpc>
              <a:spcPct val="90000"/>
            </a:lnSpc>
            <a:spcBef>
              <a:spcPct val="0"/>
            </a:spcBef>
            <a:spcAft>
              <a:spcPct val="35000"/>
            </a:spcAft>
            <a:buNone/>
          </a:pPr>
          <a:r>
            <a:rPr lang="en-US" sz="1400" kern="1200" baseline="0" dirty="0"/>
            <a:t>2) R&amp;D Capabilities </a:t>
          </a:r>
        </a:p>
        <a:p>
          <a:pPr marL="0" lvl="0" algn="l" defTabSz="666750">
            <a:lnSpc>
              <a:spcPct val="90000"/>
            </a:lnSpc>
            <a:spcBef>
              <a:spcPct val="0"/>
            </a:spcBef>
            <a:spcAft>
              <a:spcPct val="35000"/>
            </a:spcAft>
            <a:buNone/>
          </a:pPr>
          <a:r>
            <a:rPr lang="en-US" sz="1400" kern="1200" baseline="0" dirty="0"/>
            <a:t>3) Diverse product portfolio</a:t>
          </a:r>
        </a:p>
      </dgm:t>
    </dgm:pt>
    <dgm:pt modelId="{E62C9B0D-B6C0-499B-B501-B143258E295F}" type="sibTrans" cxnId="{978E411F-46A3-4D2D-A136-144EC2849ADD}">
      <dgm:prSet/>
      <dgm:spPr/>
      <dgm:t>
        <a:bodyPr/>
        <a:lstStyle/>
        <a:p>
          <a:endParaRPr lang="en-US"/>
        </a:p>
      </dgm:t>
    </dgm:pt>
    <dgm:pt modelId="{ADC5E095-446D-4C43-84ED-ED714CD0FCAB}" type="parTrans" cxnId="{978E411F-46A3-4D2D-A136-144EC2849ADD}">
      <dgm:prSet/>
      <dgm:spPr/>
      <dgm:t>
        <a:bodyPr/>
        <a:lstStyle/>
        <a:p>
          <a:endParaRPr lang="en-US"/>
        </a:p>
      </dgm:t>
    </dgm:pt>
    <dgm:pt modelId="{87602D6C-26F6-4578-9AE2-2A071DFB982D}" type="pres">
      <dgm:prSet presAssocID="{4D63F884-C3CA-44EA-8C52-9A503E83B4B6}" presName="Name0" presStyleCnt="0">
        <dgm:presLayoutVars>
          <dgm:chPref val="1"/>
          <dgm:dir/>
          <dgm:animOne val="branch"/>
          <dgm:animLvl val="lvl"/>
          <dgm:resizeHandles/>
        </dgm:presLayoutVars>
      </dgm:prSet>
      <dgm:spPr/>
    </dgm:pt>
    <dgm:pt modelId="{3617B859-16AF-455A-89D6-48795291A612}" type="pres">
      <dgm:prSet presAssocID="{AC1A472E-880C-4520-ACE6-0CFF2F1EBF87}" presName="vertOne" presStyleCnt="0"/>
      <dgm:spPr/>
    </dgm:pt>
    <dgm:pt modelId="{496DBBAE-18BA-4687-968C-C47EE97E7285}" type="pres">
      <dgm:prSet presAssocID="{AC1A472E-880C-4520-ACE6-0CFF2F1EBF87}" presName="txOne" presStyleLbl="node0" presStyleIdx="0" presStyleCnt="4">
        <dgm:presLayoutVars>
          <dgm:chPref val="3"/>
        </dgm:presLayoutVars>
      </dgm:prSet>
      <dgm:spPr/>
    </dgm:pt>
    <dgm:pt modelId="{463C4B05-8DDB-4DC3-87B5-FF3635D9D6E6}" type="pres">
      <dgm:prSet presAssocID="{AC1A472E-880C-4520-ACE6-0CFF2F1EBF87}" presName="horzOne" presStyleCnt="0"/>
      <dgm:spPr/>
    </dgm:pt>
    <dgm:pt modelId="{C42524E8-3E75-4240-BDF7-48E9A9A6AE7E}" type="pres">
      <dgm:prSet presAssocID="{8587A7C3-C554-4CE1-A837-6A01C1541879}" presName="sibSpaceOne" presStyleCnt="0"/>
      <dgm:spPr/>
    </dgm:pt>
    <dgm:pt modelId="{6350B2DF-36FD-49EA-9D26-673CF2700E04}" type="pres">
      <dgm:prSet presAssocID="{DF74A2E9-00EB-4565-8C68-E678F5A4C8B1}" presName="vertOne" presStyleCnt="0"/>
      <dgm:spPr/>
    </dgm:pt>
    <dgm:pt modelId="{E6CC3133-53A2-4046-8A88-C82D52077371}" type="pres">
      <dgm:prSet presAssocID="{DF74A2E9-00EB-4565-8C68-E678F5A4C8B1}" presName="txOne" presStyleLbl="node0" presStyleIdx="1" presStyleCnt="4">
        <dgm:presLayoutVars>
          <dgm:chPref val="3"/>
        </dgm:presLayoutVars>
      </dgm:prSet>
      <dgm:spPr/>
    </dgm:pt>
    <dgm:pt modelId="{0D3E3E01-1528-44CC-8F12-2B3E61A8B319}" type="pres">
      <dgm:prSet presAssocID="{DF74A2E9-00EB-4565-8C68-E678F5A4C8B1}" presName="horzOne" presStyleCnt="0"/>
      <dgm:spPr/>
    </dgm:pt>
    <dgm:pt modelId="{58D7EEFE-648B-40B6-9B0F-89327AD0A08D}" type="pres">
      <dgm:prSet presAssocID="{E62C9B0D-B6C0-499B-B501-B143258E295F}" presName="sibSpaceOne" presStyleCnt="0"/>
      <dgm:spPr/>
    </dgm:pt>
    <dgm:pt modelId="{742BFA1C-F0A0-423E-822C-43DC77F0DB29}" type="pres">
      <dgm:prSet presAssocID="{42BD2636-2787-423E-9077-CF4AD4A4580A}" presName="vertOne" presStyleCnt="0"/>
      <dgm:spPr/>
    </dgm:pt>
    <dgm:pt modelId="{40A39AC7-7C81-4141-9B3E-B4BEBDA2D3BD}" type="pres">
      <dgm:prSet presAssocID="{42BD2636-2787-423E-9077-CF4AD4A4580A}" presName="txOne" presStyleLbl="node0" presStyleIdx="2" presStyleCnt="4">
        <dgm:presLayoutVars>
          <dgm:chPref val="3"/>
        </dgm:presLayoutVars>
      </dgm:prSet>
      <dgm:spPr/>
    </dgm:pt>
    <dgm:pt modelId="{1C862D9A-C6BD-477A-A00F-1D927C821291}" type="pres">
      <dgm:prSet presAssocID="{42BD2636-2787-423E-9077-CF4AD4A4580A}" presName="horzOne" presStyleCnt="0"/>
      <dgm:spPr/>
    </dgm:pt>
    <dgm:pt modelId="{57DD02B4-FA1E-42B0-BB43-6ACDE2E67E5C}" type="pres">
      <dgm:prSet presAssocID="{68E7B5C4-BCCD-4D0A-BBF2-DDB2972A8C81}" presName="sibSpaceOne" presStyleCnt="0"/>
      <dgm:spPr/>
    </dgm:pt>
    <dgm:pt modelId="{0EB41F0F-0B23-4F78-AD46-A44F259A1245}" type="pres">
      <dgm:prSet presAssocID="{C04A6A20-AD6C-443E-8874-ABDE48452B38}" presName="vertOne" presStyleCnt="0"/>
      <dgm:spPr/>
    </dgm:pt>
    <dgm:pt modelId="{6DC87945-53D3-4619-A47A-FFF9ADBE6AB9}" type="pres">
      <dgm:prSet presAssocID="{C04A6A20-AD6C-443E-8874-ABDE48452B38}" presName="txOne" presStyleLbl="node0" presStyleIdx="3" presStyleCnt="4">
        <dgm:presLayoutVars>
          <dgm:chPref val="3"/>
        </dgm:presLayoutVars>
      </dgm:prSet>
      <dgm:spPr/>
    </dgm:pt>
    <dgm:pt modelId="{52C88588-C673-45BC-90F8-223B8F778C54}" type="pres">
      <dgm:prSet presAssocID="{C04A6A20-AD6C-443E-8874-ABDE48452B38}" presName="horzOne" presStyleCnt="0"/>
      <dgm:spPr/>
    </dgm:pt>
  </dgm:ptLst>
  <dgm:cxnLst>
    <dgm:cxn modelId="{84DF7E05-9D00-4B53-B2E0-C22C331947F7}" srcId="{4D63F884-C3CA-44EA-8C52-9A503E83B4B6}" destId="{AC1A472E-880C-4520-ACE6-0CFF2F1EBF87}" srcOrd="0" destOrd="0" parTransId="{C38242D9-5D83-4183-B4FC-43428FC93F7C}" sibTransId="{8587A7C3-C554-4CE1-A837-6A01C1541879}"/>
    <dgm:cxn modelId="{25A04319-1182-4D9A-8061-8DF8F0CB587A}" type="presOf" srcId="{C04A6A20-AD6C-443E-8874-ABDE48452B38}" destId="{6DC87945-53D3-4619-A47A-FFF9ADBE6AB9}" srcOrd="0" destOrd="0" presId="urn:microsoft.com/office/officeart/2005/8/layout/hierarchy4"/>
    <dgm:cxn modelId="{978E411F-46A3-4D2D-A136-144EC2849ADD}" srcId="{4D63F884-C3CA-44EA-8C52-9A503E83B4B6}" destId="{DF74A2E9-00EB-4565-8C68-E678F5A4C8B1}" srcOrd="1" destOrd="0" parTransId="{ADC5E095-446D-4C43-84ED-ED714CD0FCAB}" sibTransId="{E62C9B0D-B6C0-499B-B501-B143258E295F}"/>
    <dgm:cxn modelId="{9FBC5D25-D8B0-489B-BDA1-67E5B84DC4F0}" type="presOf" srcId="{4D63F884-C3CA-44EA-8C52-9A503E83B4B6}" destId="{87602D6C-26F6-4578-9AE2-2A071DFB982D}" srcOrd="0" destOrd="0" presId="urn:microsoft.com/office/officeart/2005/8/layout/hierarchy4"/>
    <dgm:cxn modelId="{806B1C57-8AA0-4411-B870-B65B824966B4}" type="presOf" srcId="{AC1A472E-880C-4520-ACE6-0CFF2F1EBF87}" destId="{496DBBAE-18BA-4687-968C-C47EE97E7285}" srcOrd="0" destOrd="0" presId="urn:microsoft.com/office/officeart/2005/8/layout/hierarchy4"/>
    <dgm:cxn modelId="{5380A487-F9E5-42D0-912B-12D745ADD35B}" srcId="{4D63F884-C3CA-44EA-8C52-9A503E83B4B6}" destId="{C04A6A20-AD6C-443E-8874-ABDE48452B38}" srcOrd="3" destOrd="0" parTransId="{5C5CD40D-D44D-45B6-AF54-A43BE160FF1C}" sibTransId="{D6FBB085-B20A-4219-B905-D210EF2EF2C3}"/>
    <dgm:cxn modelId="{6509F298-939A-4C79-9D6D-0BF54D9805BA}" srcId="{4D63F884-C3CA-44EA-8C52-9A503E83B4B6}" destId="{42BD2636-2787-423E-9077-CF4AD4A4580A}" srcOrd="2" destOrd="0" parTransId="{E4FB9541-8E21-4E32-ACD9-63854C6CB259}" sibTransId="{68E7B5C4-BCCD-4D0A-BBF2-DDB2972A8C81}"/>
    <dgm:cxn modelId="{F5D640A3-AA6B-4E2D-8098-7CB570C6417D}" type="presOf" srcId="{42BD2636-2787-423E-9077-CF4AD4A4580A}" destId="{40A39AC7-7C81-4141-9B3E-B4BEBDA2D3BD}" srcOrd="0" destOrd="0" presId="urn:microsoft.com/office/officeart/2005/8/layout/hierarchy4"/>
    <dgm:cxn modelId="{293A26E8-C006-4993-9FA1-BDCB0F3DE3CC}" type="presOf" srcId="{DF74A2E9-00EB-4565-8C68-E678F5A4C8B1}" destId="{E6CC3133-53A2-4046-8A88-C82D52077371}" srcOrd="0" destOrd="0" presId="urn:microsoft.com/office/officeart/2005/8/layout/hierarchy4"/>
    <dgm:cxn modelId="{57DED98D-9D74-4FC6-960C-A2DEF158E85B}" type="presParOf" srcId="{87602D6C-26F6-4578-9AE2-2A071DFB982D}" destId="{3617B859-16AF-455A-89D6-48795291A612}" srcOrd="0" destOrd="0" presId="urn:microsoft.com/office/officeart/2005/8/layout/hierarchy4"/>
    <dgm:cxn modelId="{E7C5D85D-0BB7-49D7-B23A-05083FAE669F}" type="presParOf" srcId="{3617B859-16AF-455A-89D6-48795291A612}" destId="{496DBBAE-18BA-4687-968C-C47EE97E7285}" srcOrd="0" destOrd="0" presId="urn:microsoft.com/office/officeart/2005/8/layout/hierarchy4"/>
    <dgm:cxn modelId="{509D436A-8305-4A8D-9784-2A9B8EABB40E}" type="presParOf" srcId="{3617B859-16AF-455A-89D6-48795291A612}" destId="{463C4B05-8DDB-4DC3-87B5-FF3635D9D6E6}" srcOrd="1" destOrd="0" presId="urn:microsoft.com/office/officeart/2005/8/layout/hierarchy4"/>
    <dgm:cxn modelId="{41D99185-BA86-408A-8119-BBD3EE469265}" type="presParOf" srcId="{87602D6C-26F6-4578-9AE2-2A071DFB982D}" destId="{C42524E8-3E75-4240-BDF7-48E9A9A6AE7E}" srcOrd="1" destOrd="0" presId="urn:microsoft.com/office/officeart/2005/8/layout/hierarchy4"/>
    <dgm:cxn modelId="{6A937B1C-6C28-41C0-8230-8B726923119A}" type="presParOf" srcId="{87602D6C-26F6-4578-9AE2-2A071DFB982D}" destId="{6350B2DF-36FD-49EA-9D26-673CF2700E04}" srcOrd="2" destOrd="0" presId="urn:microsoft.com/office/officeart/2005/8/layout/hierarchy4"/>
    <dgm:cxn modelId="{1C5661DD-442B-411E-B93D-BE0679E6B0B1}" type="presParOf" srcId="{6350B2DF-36FD-49EA-9D26-673CF2700E04}" destId="{E6CC3133-53A2-4046-8A88-C82D52077371}" srcOrd="0" destOrd="0" presId="urn:microsoft.com/office/officeart/2005/8/layout/hierarchy4"/>
    <dgm:cxn modelId="{97F1B363-DD7D-4994-8818-86C2C330115E}" type="presParOf" srcId="{6350B2DF-36FD-49EA-9D26-673CF2700E04}" destId="{0D3E3E01-1528-44CC-8F12-2B3E61A8B319}" srcOrd="1" destOrd="0" presId="urn:microsoft.com/office/officeart/2005/8/layout/hierarchy4"/>
    <dgm:cxn modelId="{4AF256FB-EB99-4FA7-93C5-1867FF113080}" type="presParOf" srcId="{87602D6C-26F6-4578-9AE2-2A071DFB982D}" destId="{58D7EEFE-648B-40B6-9B0F-89327AD0A08D}" srcOrd="3" destOrd="0" presId="urn:microsoft.com/office/officeart/2005/8/layout/hierarchy4"/>
    <dgm:cxn modelId="{7F77A39D-21BD-4944-AA3E-47ABA3732BBE}" type="presParOf" srcId="{87602D6C-26F6-4578-9AE2-2A071DFB982D}" destId="{742BFA1C-F0A0-423E-822C-43DC77F0DB29}" srcOrd="4" destOrd="0" presId="urn:microsoft.com/office/officeart/2005/8/layout/hierarchy4"/>
    <dgm:cxn modelId="{3BBBFAFD-72C7-4347-B482-E7767EE23204}" type="presParOf" srcId="{742BFA1C-F0A0-423E-822C-43DC77F0DB29}" destId="{40A39AC7-7C81-4141-9B3E-B4BEBDA2D3BD}" srcOrd="0" destOrd="0" presId="urn:microsoft.com/office/officeart/2005/8/layout/hierarchy4"/>
    <dgm:cxn modelId="{E40B83F8-0BD8-435A-9C5D-08EEE17970B5}" type="presParOf" srcId="{742BFA1C-F0A0-423E-822C-43DC77F0DB29}" destId="{1C862D9A-C6BD-477A-A00F-1D927C821291}" srcOrd="1" destOrd="0" presId="urn:microsoft.com/office/officeart/2005/8/layout/hierarchy4"/>
    <dgm:cxn modelId="{C3A358C5-9305-4244-9CC1-9A747A244EAF}" type="presParOf" srcId="{87602D6C-26F6-4578-9AE2-2A071DFB982D}" destId="{57DD02B4-FA1E-42B0-BB43-6ACDE2E67E5C}" srcOrd="5" destOrd="0" presId="urn:microsoft.com/office/officeart/2005/8/layout/hierarchy4"/>
    <dgm:cxn modelId="{700A9AB6-98B0-4970-9B47-11F72ED1C05E}" type="presParOf" srcId="{87602D6C-26F6-4578-9AE2-2A071DFB982D}" destId="{0EB41F0F-0B23-4F78-AD46-A44F259A1245}" srcOrd="6" destOrd="0" presId="urn:microsoft.com/office/officeart/2005/8/layout/hierarchy4"/>
    <dgm:cxn modelId="{6586A86F-316D-4DAD-BF92-0F1CAD5A8112}" type="presParOf" srcId="{0EB41F0F-0B23-4F78-AD46-A44F259A1245}" destId="{6DC87945-53D3-4619-A47A-FFF9ADBE6AB9}" srcOrd="0" destOrd="0" presId="urn:microsoft.com/office/officeart/2005/8/layout/hierarchy4"/>
    <dgm:cxn modelId="{43EB4DA7-E566-4195-A53E-DC97981C02F9}" type="presParOf" srcId="{0EB41F0F-0B23-4F78-AD46-A44F259A1245}" destId="{52C88588-C673-45BC-90F8-223B8F778C54}" srcOrd="1" destOrd="0" presId="urn:microsoft.com/office/officeart/2005/8/layout/hierarchy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CF94B36-0566-43B6-9E6D-FAA593AA51DE}" type="doc">
      <dgm:prSet loTypeId="urn:microsoft.com/office/officeart/2005/8/layout/vList2" loCatId="list" qsTypeId="urn:microsoft.com/office/officeart/2005/8/quickstyle/simple2" qsCatId="simple" csTypeId="urn:microsoft.com/office/officeart/2005/8/colors/accent1_1" csCatId="accent1" phldr="1"/>
      <dgm:spPr/>
      <dgm:t>
        <a:bodyPr/>
        <a:lstStyle/>
        <a:p>
          <a:endParaRPr lang="en-US"/>
        </a:p>
      </dgm:t>
    </dgm:pt>
    <dgm:pt modelId="{0CBD7CD6-64B8-4511-A6F4-3C2C56F5F41A}">
      <dgm:prSet custT="1"/>
      <dgm:spPr/>
      <dgm:t>
        <a:bodyPr/>
        <a:lstStyle/>
        <a:p>
          <a:r>
            <a:rPr lang="en-US" sz="1600" b="1" i="0" u="sng" dirty="0"/>
            <a:t>Political:</a:t>
          </a:r>
          <a:r>
            <a:rPr lang="en-US" sz="1600" b="0" i="0" dirty="0"/>
            <a:t> Government regulations- oil and gas companies, stability, and policies regarding energy industry operations (</a:t>
          </a:r>
          <a:r>
            <a:rPr lang="en-US" sz="1600" b="0" i="0" dirty="0">
              <a:effectLst/>
              <a:latin typeface="Times New Roman" panose="02020603050405020304" pitchFamily="18" charset="0"/>
            </a:rPr>
            <a:t>‌The4, 2024</a:t>
          </a:r>
          <a:r>
            <a:rPr lang="en-US" sz="1600" b="0" i="0" dirty="0"/>
            <a:t>).</a:t>
          </a:r>
          <a:endParaRPr lang="en-US" sz="1600" dirty="0"/>
        </a:p>
      </dgm:t>
    </dgm:pt>
    <dgm:pt modelId="{AEDF4D7E-651B-4EB9-A35F-3CA459D6C4B2}" type="parTrans" cxnId="{216632B8-D5E3-4F08-A658-D35536B619AC}">
      <dgm:prSet/>
      <dgm:spPr/>
      <dgm:t>
        <a:bodyPr/>
        <a:lstStyle/>
        <a:p>
          <a:endParaRPr lang="en-US" sz="2000"/>
        </a:p>
      </dgm:t>
    </dgm:pt>
    <dgm:pt modelId="{FD78D116-5B0D-435E-8427-0640C761B81B}" type="sibTrans" cxnId="{216632B8-D5E3-4F08-A658-D35536B619AC}">
      <dgm:prSet/>
      <dgm:spPr/>
      <dgm:t>
        <a:bodyPr/>
        <a:lstStyle/>
        <a:p>
          <a:endParaRPr lang="en-US" sz="2000"/>
        </a:p>
      </dgm:t>
    </dgm:pt>
    <dgm:pt modelId="{002B1359-9945-49CC-8038-64C290BED032}">
      <dgm:prSet custT="1"/>
      <dgm:spPr/>
      <dgm:t>
        <a:bodyPr/>
        <a:lstStyle/>
        <a:p>
          <a:r>
            <a:rPr lang="en-US" sz="1600" b="1" i="0" u="sng" dirty="0">
              <a:solidFill>
                <a:schemeClr val="tx1"/>
              </a:solidFill>
            </a:rPr>
            <a:t>Economic:</a:t>
          </a:r>
          <a:r>
            <a:rPr lang="en-US" sz="1600" b="0" i="0" u="none" dirty="0">
              <a:solidFill>
                <a:schemeClr val="tx1"/>
              </a:solidFill>
            </a:rPr>
            <a:t> </a:t>
          </a:r>
          <a:r>
            <a:rPr lang="en-IN" sz="1600" u="none" dirty="0">
              <a:solidFill>
                <a:schemeClr val="tx1"/>
              </a:solidFill>
            </a:rPr>
            <a:t>Oil and gas demand significantly influences economic development</a:t>
          </a:r>
          <a:r>
            <a:rPr lang="en-US" sz="1600" b="0" i="0" u="none" dirty="0">
              <a:solidFill>
                <a:schemeClr val="tx1"/>
              </a:solidFill>
            </a:rPr>
            <a:t>(</a:t>
          </a:r>
          <a:r>
            <a:rPr lang="en-US" sz="1600" b="0" i="0" u="none" dirty="0">
              <a:solidFill>
                <a:schemeClr val="tx1"/>
              </a:solidFill>
              <a:effectLst/>
              <a:latin typeface="Times New Roman" panose="02020603050405020304" pitchFamily="18" charset="0"/>
            </a:rPr>
            <a:t>‌The4, 2024</a:t>
          </a:r>
          <a:r>
            <a:rPr lang="en-US" sz="1600" b="0" i="0" u="none" dirty="0">
              <a:solidFill>
                <a:schemeClr val="tx1"/>
              </a:solidFill>
            </a:rPr>
            <a:t>)</a:t>
          </a:r>
          <a:r>
            <a:rPr lang="en-IN" sz="1600" u="none" dirty="0">
              <a:solidFill>
                <a:schemeClr val="tx1"/>
              </a:solidFill>
            </a:rPr>
            <a:t>. Shell's exploration of new reserves contributes to economic growth</a:t>
          </a:r>
          <a:r>
            <a:rPr lang="en-IN" sz="1600" b="0" i="0" dirty="0"/>
            <a:t>(Johnson et al., 2014)</a:t>
          </a:r>
          <a:endParaRPr lang="en-US" sz="1600" u="none" dirty="0">
            <a:solidFill>
              <a:schemeClr val="tx1"/>
            </a:solidFill>
          </a:endParaRPr>
        </a:p>
      </dgm:t>
    </dgm:pt>
    <dgm:pt modelId="{DD64BF61-24E9-4917-A2C8-24C8864CC330}" type="parTrans" cxnId="{D76AD4AE-A51A-44F4-9958-F893E16FACBE}">
      <dgm:prSet/>
      <dgm:spPr/>
      <dgm:t>
        <a:bodyPr/>
        <a:lstStyle/>
        <a:p>
          <a:endParaRPr lang="en-US" sz="2000"/>
        </a:p>
      </dgm:t>
    </dgm:pt>
    <dgm:pt modelId="{E891E541-8DBF-4979-8146-AE1CDAA12460}" type="sibTrans" cxnId="{D76AD4AE-A51A-44F4-9958-F893E16FACBE}">
      <dgm:prSet/>
      <dgm:spPr/>
      <dgm:t>
        <a:bodyPr/>
        <a:lstStyle/>
        <a:p>
          <a:endParaRPr lang="en-US" sz="2000"/>
        </a:p>
      </dgm:t>
    </dgm:pt>
    <dgm:pt modelId="{21F384E2-B77F-45BD-A11E-D89661EA4B63}">
      <dgm:prSet custT="1"/>
      <dgm:spPr/>
      <dgm:t>
        <a:bodyPr/>
        <a:lstStyle/>
        <a:p>
          <a:r>
            <a:rPr lang="en-US" sz="1600" b="1" i="0" u="sng" dirty="0">
              <a:solidFill>
                <a:schemeClr val="tx1"/>
              </a:solidFill>
            </a:rPr>
            <a:t>Social:</a:t>
          </a:r>
          <a:r>
            <a:rPr lang="en-US" sz="1600" b="0" i="0" u="none" dirty="0">
              <a:solidFill>
                <a:schemeClr val="tx1"/>
              </a:solidFill>
            </a:rPr>
            <a:t> Demographic trends, cultural factors, and societal attitudes toward energy consumption. </a:t>
          </a:r>
          <a:r>
            <a:rPr lang="en-IN" sz="1600" u="none" dirty="0">
              <a:solidFill>
                <a:schemeClr val="tx1"/>
              </a:solidFill>
            </a:rPr>
            <a:t>Customer demand for energy shapes government policies and industry practices. Shell adapts to societal expectations while maintaining profitability</a:t>
          </a:r>
          <a:r>
            <a:rPr lang="en-IN" sz="1600" b="0" i="0" dirty="0"/>
            <a:t>(Johnson et al., 2014)</a:t>
          </a:r>
          <a:endParaRPr lang="en-US" sz="1600" u="none" dirty="0">
            <a:solidFill>
              <a:schemeClr val="tx1"/>
            </a:solidFill>
          </a:endParaRPr>
        </a:p>
      </dgm:t>
    </dgm:pt>
    <dgm:pt modelId="{5A706213-75C2-4719-88F6-C832AEC26BA9}" type="parTrans" cxnId="{87F812E3-2F13-489F-BCE4-8F25F0311E1B}">
      <dgm:prSet/>
      <dgm:spPr/>
      <dgm:t>
        <a:bodyPr/>
        <a:lstStyle/>
        <a:p>
          <a:endParaRPr lang="en-US" sz="2000"/>
        </a:p>
      </dgm:t>
    </dgm:pt>
    <dgm:pt modelId="{1334353C-B053-498F-9314-F69ABC00D128}" type="sibTrans" cxnId="{87F812E3-2F13-489F-BCE4-8F25F0311E1B}">
      <dgm:prSet/>
      <dgm:spPr/>
      <dgm:t>
        <a:bodyPr/>
        <a:lstStyle/>
        <a:p>
          <a:endParaRPr lang="en-US" sz="2000"/>
        </a:p>
      </dgm:t>
    </dgm:pt>
    <dgm:pt modelId="{0AB446BD-5D17-4714-B308-3261C4C8EF76}">
      <dgm:prSet custT="1"/>
      <dgm:spPr/>
      <dgm:t>
        <a:bodyPr/>
        <a:lstStyle/>
        <a:p>
          <a:r>
            <a:rPr lang="en-US" sz="1600" b="1" i="0" u="sng" dirty="0">
              <a:solidFill>
                <a:schemeClr val="tx1"/>
              </a:solidFill>
            </a:rPr>
            <a:t>Technological:</a:t>
          </a:r>
          <a:r>
            <a:rPr lang="en-US" sz="1600" b="0" i="0" dirty="0">
              <a:solidFill>
                <a:schemeClr val="tx1"/>
              </a:solidFill>
            </a:rPr>
            <a:t> Technological advancements in energy extraction, renewable energy, and digitalization. </a:t>
          </a:r>
          <a:r>
            <a:rPr lang="en-IN" sz="1600" dirty="0">
              <a:solidFill>
                <a:schemeClr val="tx1"/>
              </a:solidFill>
            </a:rPr>
            <a:t>Technological advancements drive Shell's upstream strategy, focusing on exploring natural reserves and leveraging know-how value-added advantages </a:t>
          </a:r>
          <a:r>
            <a:rPr lang="en-IN" sz="1600" b="0" i="0" dirty="0"/>
            <a:t>(Johnson et al., 2014)</a:t>
          </a:r>
          <a:endParaRPr lang="en-US" sz="1600" dirty="0">
            <a:solidFill>
              <a:schemeClr val="tx1"/>
            </a:solidFill>
          </a:endParaRPr>
        </a:p>
      </dgm:t>
    </dgm:pt>
    <dgm:pt modelId="{49EB5EDE-7562-45AB-A189-42BFA89F06F6}" type="parTrans" cxnId="{ED2B20DB-CF4F-438B-A3C3-0383A8E61A05}">
      <dgm:prSet/>
      <dgm:spPr/>
      <dgm:t>
        <a:bodyPr/>
        <a:lstStyle/>
        <a:p>
          <a:endParaRPr lang="en-US" sz="2000"/>
        </a:p>
      </dgm:t>
    </dgm:pt>
    <dgm:pt modelId="{FA29D92F-9B11-4A43-BB97-BAAD6F81DEB6}" type="sibTrans" cxnId="{ED2B20DB-CF4F-438B-A3C3-0383A8E61A05}">
      <dgm:prSet/>
      <dgm:spPr/>
      <dgm:t>
        <a:bodyPr/>
        <a:lstStyle/>
        <a:p>
          <a:endParaRPr lang="en-US" sz="2000"/>
        </a:p>
      </dgm:t>
    </dgm:pt>
    <dgm:pt modelId="{FE197D20-7478-4301-B331-CDF2204313C4}">
      <dgm:prSet custT="1"/>
      <dgm:spPr/>
      <dgm:t>
        <a:bodyPr/>
        <a:lstStyle/>
        <a:p>
          <a:r>
            <a:rPr lang="en-US" sz="1600" b="1" i="0" u="sng" dirty="0">
              <a:solidFill>
                <a:schemeClr val="tx1"/>
              </a:solidFill>
            </a:rPr>
            <a:t>Environmental:</a:t>
          </a:r>
          <a:r>
            <a:rPr lang="en-US" sz="1600" b="0" i="0" dirty="0">
              <a:solidFill>
                <a:schemeClr val="tx1"/>
              </a:solidFill>
            </a:rPr>
            <a:t> Environmental regulations, climate change concerns, and sustainability initiatives. </a:t>
          </a:r>
          <a:r>
            <a:rPr lang="en-IN" sz="1600" dirty="0">
              <a:solidFill>
                <a:schemeClr val="tx1"/>
              </a:solidFill>
            </a:rPr>
            <a:t>Environmental impacts remain a concern. Shell balances exploration with responsible practices to minimize ecological harm </a:t>
          </a:r>
          <a:r>
            <a:rPr lang="en-IN" sz="1600" b="0" i="0" dirty="0"/>
            <a:t>(Johnson et al., 2014)</a:t>
          </a:r>
          <a:endParaRPr lang="en-US" sz="1600" dirty="0">
            <a:solidFill>
              <a:schemeClr val="tx1"/>
            </a:solidFill>
          </a:endParaRPr>
        </a:p>
      </dgm:t>
    </dgm:pt>
    <dgm:pt modelId="{0D9C0280-42A4-4A37-84B8-FEF543E68F45}" type="parTrans" cxnId="{E370D497-829C-4595-A918-F506DBAB7ECE}">
      <dgm:prSet/>
      <dgm:spPr/>
      <dgm:t>
        <a:bodyPr/>
        <a:lstStyle/>
        <a:p>
          <a:endParaRPr lang="en-US" sz="2000"/>
        </a:p>
      </dgm:t>
    </dgm:pt>
    <dgm:pt modelId="{54816B43-B120-43E8-AE5D-D57B763D1A57}" type="sibTrans" cxnId="{E370D497-829C-4595-A918-F506DBAB7ECE}">
      <dgm:prSet/>
      <dgm:spPr/>
      <dgm:t>
        <a:bodyPr/>
        <a:lstStyle/>
        <a:p>
          <a:endParaRPr lang="en-US" sz="2000"/>
        </a:p>
      </dgm:t>
    </dgm:pt>
    <dgm:pt modelId="{EA75E525-5B9B-4CEE-B529-298358FFA5E3}">
      <dgm:prSet custT="1"/>
      <dgm:spPr/>
      <dgm:t>
        <a:bodyPr/>
        <a:lstStyle/>
        <a:p>
          <a:r>
            <a:rPr lang="en-US" sz="1600" b="1" i="0" u="sng" dirty="0">
              <a:solidFill>
                <a:schemeClr val="tx1"/>
              </a:solidFill>
            </a:rPr>
            <a:t>Legal:</a:t>
          </a:r>
          <a:r>
            <a:rPr lang="en-US" sz="1600" b="0" i="0" dirty="0">
              <a:solidFill>
                <a:schemeClr val="tx1"/>
              </a:solidFill>
            </a:rPr>
            <a:t> Energy-related laws, regulations, and legal frameworks in E7 countries. </a:t>
          </a:r>
          <a:r>
            <a:rPr lang="en-US" sz="1600" b="0" i="0" u="sng" dirty="0">
              <a:solidFill>
                <a:schemeClr val="tx1"/>
              </a:solidFill>
            </a:rPr>
            <a:t>Laws </a:t>
          </a:r>
          <a:r>
            <a:rPr lang="en-IN" sz="1600" dirty="0">
              <a:solidFill>
                <a:schemeClr val="tx1"/>
              </a:solidFill>
            </a:rPr>
            <a:t>balance environmental concerns with customer demand, allowing companies like Shell to explore new reserves to meet energy needs. </a:t>
          </a:r>
          <a:r>
            <a:rPr lang="en-US" sz="1600" b="0" i="0" dirty="0">
              <a:solidFill>
                <a:schemeClr val="tx1"/>
              </a:solidFill>
            </a:rPr>
            <a:t>(</a:t>
          </a:r>
          <a:r>
            <a:rPr lang="en-US" sz="1600" b="0" i="0" dirty="0">
              <a:solidFill>
                <a:schemeClr val="tx1"/>
              </a:solidFill>
              <a:effectLst/>
              <a:latin typeface="Times New Roman" panose="02020603050405020304" pitchFamily="18" charset="0"/>
            </a:rPr>
            <a:t>‌The4, 2024</a:t>
          </a:r>
          <a:r>
            <a:rPr lang="en-US" sz="1600" b="0" i="0" dirty="0">
              <a:solidFill>
                <a:schemeClr val="tx1"/>
              </a:solidFill>
            </a:rPr>
            <a:t>)</a:t>
          </a:r>
          <a:endParaRPr lang="en-US" sz="1600" dirty="0">
            <a:solidFill>
              <a:schemeClr val="tx1"/>
            </a:solidFill>
          </a:endParaRPr>
        </a:p>
      </dgm:t>
    </dgm:pt>
    <dgm:pt modelId="{DD06E5EF-0436-4A51-9156-ACECB531359D}" type="parTrans" cxnId="{4AD2D457-4BB4-4F2A-BD4F-B7CD77C19D68}">
      <dgm:prSet/>
      <dgm:spPr/>
      <dgm:t>
        <a:bodyPr/>
        <a:lstStyle/>
        <a:p>
          <a:endParaRPr lang="en-US" sz="2000"/>
        </a:p>
      </dgm:t>
    </dgm:pt>
    <dgm:pt modelId="{860590EA-13CB-4014-A22C-6E52BC538788}" type="sibTrans" cxnId="{4AD2D457-4BB4-4F2A-BD4F-B7CD77C19D68}">
      <dgm:prSet/>
      <dgm:spPr/>
      <dgm:t>
        <a:bodyPr/>
        <a:lstStyle/>
        <a:p>
          <a:endParaRPr lang="en-US" sz="2000"/>
        </a:p>
      </dgm:t>
    </dgm:pt>
    <dgm:pt modelId="{604E0825-F1FD-4838-9739-5FAFB847C3C6}" type="pres">
      <dgm:prSet presAssocID="{7CF94B36-0566-43B6-9E6D-FAA593AA51DE}" presName="linear" presStyleCnt="0">
        <dgm:presLayoutVars>
          <dgm:animLvl val="lvl"/>
          <dgm:resizeHandles val="exact"/>
        </dgm:presLayoutVars>
      </dgm:prSet>
      <dgm:spPr/>
    </dgm:pt>
    <dgm:pt modelId="{0804207C-3C16-4829-815F-6D9436980284}" type="pres">
      <dgm:prSet presAssocID="{0CBD7CD6-64B8-4511-A6F4-3C2C56F5F41A}" presName="parentText" presStyleLbl="node1" presStyleIdx="0" presStyleCnt="6">
        <dgm:presLayoutVars>
          <dgm:chMax val="0"/>
          <dgm:bulletEnabled val="1"/>
        </dgm:presLayoutVars>
      </dgm:prSet>
      <dgm:spPr/>
    </dgm:pt>
    <dgm:pt modelId="{E2BD012C-8D19-48BE-8261-CCA74CBA1B9D}" type="pres">
      <dgm:prSet presAssocID="{FD78D116-5B0D-435E-8427-0640C761B81B}" presName="spacer" presStyleCnt="0"/>
      <dgm:spPr/>
    </dgm:pt>
    <dgm:pt modelId="{041CCFA4-FCB4-4638-9F6D-D20CCC9744D0}" type="pres">
      <dgm:prSet presAssocID="{002B1359-9945-49CC-8038-64C290BED032}" presName="parentText" presStyleLbl="node1" presStyleIdx="1" presStyleCnt="6">
        <dgm:presLayoutVars>
          <dgm:chMax val="0"/>
          <dgm:bulletEnabled val="1"/>
        </dgm:presLayoutVars>
      </dgm:prSet>
      <dgm:spPr/>
    </dgm:pt>
    <dgm:pt modelId="{3FF2D049-A5BA-4159-9A71-D98EFF287FF5}" type="pres">
      <dgm:prSet presAssocID="{E891E541-8DBF-4979-8146-AE1CDAA12460}" presName="spacer" presStyleCnt="0"/>
      <dgm:spPr/>
    </dgm:pt>
    <dgm:pt modelId="{50059BA9-0C19-43BA-9902-F7C6D2E759E9}" type="pres">
      <dgm:prSet presAssocID="{21F384E2-B77F-45BD-A11E-D89661EA4B63}" presName="parentText" presStyleLbl="node1" presStyleIdx="2" presStyleCnt="6">
        <dgm:presLayoutVars>
          <dgm:chMax val="0"/>
          <dgm:bulletEnabled val="1"/>
        </dgm:presLayoutVars>
      </dgm:prSet>
      <dgm:spPr/>
    </dgm:pt>
    <dgm:pt modelId="{BF91C70B-6DF8-467B-83AE-18DEBB609541}" type="pres">
      <dgm:prSet presAssocID="{1334353C-B053-498F-9314-F69ABC00D128}" presName="spacer" presStyleCnt="0"/>
      <dgm:spPr/>
    </dgm:pt>
    <dgm:pt modelId="{D730A285-A10A-473B-901B-D5221FD9A3A9}" type="pres">
      <dgm:prSet presAssocID="{0AB446BD-5D17-4714-B308-3261C4C8EF76}" presName="parentText" presStyleLbl="node1" presStyleIdx="3" presStyleCnt="6">
        <dgm:presLayoutVars>
          <dgm:chMax val="0"/>
          <dgm:bulletEnabled val="1"/>
        </dgm:presLayoutVars>
      </dgm:prSet>
      <dgm:spPr/>
    </dgm:pt>
    <dgm:pt modelId="{D7F0D770-A18E-466B-8F2E-72EAAFA502AC}" type="pres">
      <dgm:prSet presAssocID="{FA29D92F-9B11-4A43-BB97-BAAD6F81DEB6}" presName="spacer" presStyleCnt="0"/>
      <dgm:spPr/>
    </dgm:pt>
    <dgm:pt modelId="{9F7D673A-31CC-4A20-8978-04DA0EAEB68B}" type="pres">
      <dgm:prSet presAssocID="{FE197D20-7478-4301-B331-CDF2204313C4}" presName="parentText" presStyleLbl="node1" presStyleIdx="4" presStyleCnt="6">
        <dgm:presLayoutVars>
          <dgm:chMax val="0"/>
          <dgm:bulletEnabled val="1"/>
        </dgm:presLayoutVars>
      </dgm:prSet>
      <dgm:spPr/>
    </dgm:pt>
    <dgm:pt modelId="{547F3CD4-50B1-47E2-A59C-386E2EA6C6DF}" type="pres">
      <dgm:prSet presAssocID="{54816B43-B120-43E8-AE5D-D57B763D1A57}" presName="spacer" presStyleCnt="0"/>
      <dgm:spPr/>
    </dgm:pt>
    <dgm:pt modelId="{AF9ED748-3127-4329-9755-D36773B62291}" type="pres">
      <dgm:prSet presAssocID="{EA75E525-5B9B-4CEE-B529-298358FFA5E3}" presName="parentText" presStyleLbl="node1" presStyleIdx="5" presStyleCnt="6">
        <dgm:presLayoutVars>
          <dgm:chMax val="0"/>
          <dgm:bulletEnabled val="1"/>
        </dgm:presLayoutVars>
      </dgm:prSet>
      <dgm:spPr/>
    </dgm:pt>
  </dgm:ptLst>
  <dgm:cxnLst>
    <dgm:cxn modelId="{76149E3A-5678-4FC8-BFD4-E007B69CDCBA}" type="presOf" srcId="{7CF94B36-0566-43B6-9E6D-FAA593AA51DE}" destId="{604E0825-F1FD-4838-9739-5FAFB847C3C6}" srcOrd="0" destOrd="0" presId="urn:microsoft.com/office/officeart/2005/8/layout/vList2"/>
    <dgm:cxn modelId="{4AD2D457-4BB4-4F2A-BD4F-B7CD77C19D68}" srcId="{7CF94B36-0566-43B6-9E6D-FAA593AA51DE}" destId="{EA75E525-5B9B-4CEE-B529-298358FFA5E3}" srcOrd="5" destOrd="0" parTransId="{DD06E5EF-0436-4A51-9156-ACECB531359D}" sibTransId="{860590EA-13CB-4014-A22C-6E52BC538788}"/>
    <dgm:cxn modelId="{31C09985-E643-4CCA-B209-59ECEE47DE38}" type="presOf" srcId="{FE197D20-7478-4301-B331-CDF2204313C4}" destId="{9F7D673A-31CC-4A20-8978-04DA0EAEB68B}" srcOrd="0" destOrd="0" presId="urn:microsoft.com/office/officeart/2005/8/layout/vList2"/>
    <dgm:cxn modelId="{E370D497-829C-4595-A918-F506DBAB7ECE}" srcId="{7CF94B36-0566-43B6-9E6D-FAA593AA51DE}" destId="{FE197D20-7478-4301-B331-CDF2204313C4}" srcOrd="4" destOrd="0" parTransId="{0D9C0280-42A4-4A37-84B8-FEF543E68F45}" sibTransId="{54816B43-B120-43E8-AE5D-D57B763D1A57}"/>
    <dgm:cxn modelId="{D76AD4AE-A51A-44F4-9958-F893E16FACBE}" srcId="{7CF94B36-0566-43B6-9E6D-FAA593AA51DE}" destId="{002B1359-9945-49CC-8038-64C290BED032}" srcOrd="1" destOrd="0" parTransId="{DD64BF61-24E9-4917-A2C8-24C8864CC330}" sibTransId="{E891E541-8DBF-4979-8146-AE1CDAA12460}"/>
    <dgm:cxn modelId="{8B8D4DB1-F916-405C-806A-857AACFD4CCF}" type="presOf" srcId="{002B1359-9945-49CC-8038-64C290BED032}" destId="{041CCFA4-FCB4-4638-9F6D-D20CCC9744D0}" srcOrd="0" destOrd="0" presId="urn:microsoft.com/office/officeart/2005/8/layout/vList2"/>
    <dgm:cxn modelId="{216632B8-D5E3-4F08-A658-D35536B619AC}" srcId="{7CF94B36-0566-43B6-9E6D-FAA593AA51DE}" destId="{0CBD7CD6-64B8-4511-A6F4-3C2C56F5F41A}" srcOrd="0" destOrd="0" parTransId="{AEDF4D7E-651B-4EB9-A35F-3CA459D6C4B2}" sibTransId="{FD78D116-5B0D-435E-8427-0640C761B81B}"/>
    <dgm:cxn modelId="{EBC270C5-E852-49F5-9709-66F0FD2A678E}" type="presOf" srcId="{0CBD7CD6-64B8-4511-A6F4-3C2C56F5F41A}" destId="{0804207C-3C16-4829-815F-6D9436980284}" srcOrd="0" destOrd="0" presId="urn:microsoft.com/office/officeart/2005/8/layout/vList2"/>
    <dgm:cxn modelId="{ED2B20DB-CF4F-438B-A3C3-0383A8E61A05}" srcId="{7CF94B36-0566-43B6-9E6D-FAA593AA51DE}" destId="{0AB446BD-5D17-4714-B308-3261C4C8EF76}" srcOrd="3" destOrd="0" parTransId="{49EB5EDE-7562-45AB-A189-42BFA89F06F6}" sibTransId="{FA29D92F-9B11-4A43-BB97-BAAD6F81DEB6}"/>
    <dgm:cxn modelId="{87F812E3-2F13-489F-BCE4-8F25F0311E1B}" srcId="{7CF94B36-0566-43B6-9E6D-FAA593AA51DE}" destId="{21F384E2-B77F-45BD-A11E-D89661EA4B63}" srcOrd="2" destOrd="0" parTransId="{5A706213-75C2-4719-88F6-C832AEC26BA9}" sibTransId="{1334353C-B053-498F-9314-F69ABC00D128}"/>
    <dgm:cxn modelId="{41B57BE4-9BAE-4B6A-9FA0-4FAD1CA1921F}" type="presOf" srcId="{EA75E525-5B9B-4CEE-B529-298358FFA5E3}" destId="{AF9ED748-3127-4329-9755-D36773B62291}" srcOrd="0" destOrd="0" presId="urn:microsoft.com/office/officeart/2005/8/layout/vList2"/>
    <dgm:cxn modelId="{2C9492EC-208E-41A9-BF32-8D35E82B3ADE}" type="presOf" srcId="{21F384E2-B77F-45BD-A11E-D89661EA4B63}" destId="{50059BA9-0C19-43BA-9902-F7C6D2E759E9}" srcOrd="0" destOrd="0" presId="urn:microsoft.com/office/officeart/2005/8/layout/vList2"/>
    <dgm:cxn modelId="{E46986FF-D7F7-4A8D-BEBD-75CAAA6A3ADE}" type="presOf" srcId="{0AB446BD-5D17-4714-B308-3261C4C8EF76}" destId="{D730A285-A10A-473B-901B-D5221FD9A3A9}" srcOrd="0" destOrd="0" presId="urn:microsoft.com/office/officeart/2005/8/layout/vList2"/>
    <dgm:cxn modelId="{8E0C8437-0471-4A32-B2B7-DD7E337B65FE}" type="presParOf" srcId="{604E0825-F1FD-4838-9739-5FAFB847C3C6}" destId="{0804207C-3C16-4829-815F-6D9436980284}" srcOrd="0" destOrd="0" presId="urn:microsoft.com/office/officeart/2005/8/layout/vList2"/>
    <dgm:cxn modelId="{D4DB2EF8-357E-4E76-A191-92E8C3AABAAD}" type="presParOf" srcId="{604E0825-F1FD-4838-9739-5FAFB847C3C6}" destId="{E2BD012C-8D19-48BE-8261-CCA74CBA1B9D}" srcOrd="1" destOrd="0" presId="urn:microsoft.com/office/officeart/2005/8/layout/vList2"/>
    <dgm:cxn modelId="{02482A93-6803-4860-A78D-A22AE21AF2DF}" type="presParOf" srcId="{604E0825-F1FD-4838-9739-5FAFB847C3C6}" destId="{041CCFA4-FCB4-4638-9F6D-D20CCC9744D0}" srcOrd="2" destOrd="0" presId="urn:microsoft.com/office/officeart/2005/8/layout/vList2"/>
    <dgm:cxn modelId="{78F99F2F-0D55-48EB-BC84-C1EFE2030962}" type="presParOf" srcId="{604E0825-F1FD-4838-9739-5FAFB847C3C6}" destId="{3FF2D049-A5BA-4159-9A71-D98EFF287FF5}" srcOrd="3" destOrd="0" presId="urn:microsoft.com/office/officeart/2005/8/layout/vList2"/>
    <dgm:cxn modelId="{04B7DE73-8192-43D5-AF06-FFDF9A87CC79}" type="presParOf" srcId="{604E0825-F1FD-4838-9739-5FAFB847C3C6}" destId="{50059BA9-0C19-43BA-9902-F7C6D2E759E9}" srcOrd="4" destOrd="0" presId="urn:microsoft.com/office/officeart/2005/8/layout/vList2"/>
    <dgm:cxn modelId="{7FBD80F8-ADCA-40C8-992C-BA1773506EF2}" type="presParOf" srcId="{604E0825-F1FD-4838-9739-5FAFB847C3C6}" destId="{BF91C70B-6DF8-467B-83AE-18DEBB609541}" srcOrd="5" destOrd="0" presId="urn:microsoft.com/office/officeart/2005/8/layout/vList2"/>
    <dgm:cxn modelId="{D6AB941D-AAFB-4F22-B406-CE1710C8CAD0}" type="presParOf" srcId="{604E0825-F1FD-4838-9739-5FAFB847C3C6}" destId="{D730A285-A10A-473B-901B-D5221FD9A3A9}" srcOrd="6" destOrd="0" presId="urn:microsoft.com/office/officeart/2005/8/layout/vList2"/>
    <dgm:cxn modelId="{ECB20A35-FFCB-4784-AB6B-10994799598E}" type="presParOf" srcId="{604E0825-F1FD-4838-9739-5FAFB847C3C6}" destId="{D7F0D770-A18E-466B-8F2E-72EAAFA502AC}" srcOrd="7" destOrd="0" presId="urn:microsoft.com/office/officeart/2005/8/layout/vList2"/>
    <dgm:cxn modelId="{D242E42F-725C-471D-9A60-A776AB227273}" type="presParOf" srcId="{604E0825-F1FD-4838-9739-5FAFB847C3C6}" destId="{9F7D673A-31CC-4A20-8978-04DA0EAEB68B}" srcOrd="8" destOrd="0" presId="urn:microsoft.com/office/officeart/2005/8/layout/vList2"/>
    <dgm:cxn modelId="{7ADAE976-AA28-47D3-9635-012992926220}" type="presParOf" srcId="{604E0825-F1FD-4838-9739-5FAFB847C3C6}" destId="{547F3CD4-50B1-47E2-A59C-386E2EA6C6DF}" srcOrd="9" destOrd="0" presId="urn:microsoft.com/office/officeart/2005/8/layout/vList2"/>
    <dgm:cxn modelId="{60B4374F-833A-40A7-B680-3B7B8812277E}" type="presParOf" srcId="{604E0825-F1FD-4838-9739-5FAFB847C3C6}" destId="{AF9ED748-3127-4329-9755-D36773B62291}"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0FA90B34-AC4C-4663-8697-1D1E21AE7FBA}" type="doc">
      <dgm:prSet loTypeId="urn:microsoft.com/office/officeart/2005/8/layout/vList5" loCatId="list" qsTypeId="urn:microsoft.com/office/officeart/2005/8/quickstyle/simple2" qsCatId="simple" csTypeId="urn:microsoft.com/office/officeart/2005/8/colors/colorful2" csCatId="colorful" phldr="1"/>
      <dgm:spPr/>
      <dgm:t>
        <a:bodyPr/>
        <a:lstStyle/>
        <a:p>
          <a:endParaRPr lang="en-US"/>
        </a:p>
      </dgm:t>
    </dgm:pt>
    <dgm:pt modelId="{C053BF90-E7AF-4AC7-812B-59C2F5408A1D}">
      <dgm:prSet/>
      <dgm:spPr/>
      <dgm:t>
        <a:bodyPr/>
        <a:lstStyle/>
        <a:p>
          <a:pPr>
            <a:defRPr b="1"/>
          </a:pPr>
          <a:r>
            <a:rPr lang="en-US" b="1" i="0" kern="1200" dirty="0">
              <a:latin typeface="Rockwell" panose="02060603020205020403"/>
              <a:ea typeface="+mn-ea"/>
              <a:cs typeface="+mn-cs"/>
            </a:rPr>
            <a:t>Buyer Power:</a:t>
          </a:r>
        </a:p>
      </dgm:t>
    </dgm:pt>
    <dgm:pt modelId="{954076B1-FFBB-4224-AB2E-3BB20091F87D}" type="parTrans" cxnId="{574D3CA4-4F87-4FBA-82DA-A3222BF7DD2B}">
      <dgm:prSet/>
      <dgm:spPr/>
      <dgm:t>
        <a:bodyPr/>
        <a:lstStyle/>
        <a:p>
          <a:endParaRPr lang="en-US"/>
        </a:p>
      </dgm:t>
    </dgm:pt>
    <dgm:pt modelId="{7313C7E8-64A4-4D14-8F6B-4AA12493BEB4}" type="sibTrans" cxnId="{574D3CA4-4F87-4FBA-82DA-A3222BF7DD2B}">
      <dgm:prSet/>
      <dgm:spPr/>
      <dgm:t>
        <a:bodyPr/>
        <a:lstStyle/>
        <a:p>
          <a:endParaRPr lang="en-US"/>
        </a:p>
      </dgm:t>
    </dgm:pt>
    <dgm:pt modelId="{EA7BF9D8-AEF7-4BE4-A941-20DBA498DBEE}">
      <dgm:prSet/>
      <dgm:spPr/>
      <dgm:t>
        <a:bodyPr/>
        <a:lstStyle/>
        <a:p>
          <a:pPr>
            <a:defRPr b="1"/>
          </a:pPr>
          <a:r>
            <a:rPr lang="en-US" b="1" i="0" kern="1200" dirty="0">
              <a:latin typeface="Rockwell" panose="02060603020205020403"/>
              <a:ea typeface="+mn-ea"/>
              <a:cs typeface="+mn-cs"/>
            </a:rPr>
            <a:t>Threat of New Entrants:</a:t>
          </a:r>
        </a:p>
      </dgm:t>
    </dgm:pt>
    <dgm:pt modelId="{44A41B92-8DDE-4C4E-9502-916FE6E86600}" type="parTrans" cxnId="{64B35260-1D67-4E1B-8695-6F55764BD149}">
      <dgm:prSet/>
      <dgm:spPr/>
      <dgm:t>
        <a:bodyPr/>
        <a:lstStyle/>
        <a:p>
          <a:endParaRPr lang="en-US"/>
        </a:p>
      </dgm:t>
    </dgm:pt>
    <dgm:pt modelId="{5FC13C24-025B-4149-8D38-8CBF5FA1427D}" type="sibTrans" cxnId="{64B35260-1D67-4E1B-8695-6F55764BD149}">
      <dgm:prSet/>
      <dgm:spPr/>
      <dgm:t>
        <a:bodyPr/>
        <a:lstStyle/>
        <a:p>
          <a:endParaRPr lang="en-US"/>
        </a:p>
      </dgm:t>
    </dgm:pt>
    <dgm:pt modelId="{93A2DC02-35D4-4D73-84C2-B5A7D9D3FA86}">
      <dgm:prSet custT="1"/>
      <dgm:spPr/>
      <dgm:t>
        <a:bodyPr/>
        <a:lstStyle/>
        <a:p>
          <a:r>
            <a:rPr lang="en-US" sz="1400" b="0" i="0" kern="1200" dirty="0"/>
            <a:t>New entrants aim to secure market share, intensifying price and cost pressures. </a:t>
          </a:r>
          <a:r>
            <a:rPr lang="en-US" sz="1400" b="0" i="0" kern="1200" baseline="0" dirty="0">
              <a:latin typeface="Bookman Old Style" panose="02050604050505020204"/>
              <a:ea typeface="+mn-ea"/>
              <a:cs typeface="+mn-cs"/>
            </a:rPr>
            <a:t>(</a:t>
          </a:r>
          <a:r>
            <a:rPr lang="en-US" sz="1400" kern="1200" dirty="0"/>
            <a:t>Abdalla., 2021</a:t>
          </a:r>
          <a:r>
            <a:rPr lang="en-US" sz="1400" b="0" i="0" kern="1200" baseline="0" dirty="0">
              <a:latin typeface="Bookman Old Style" panose="02050604050505020204"/>
              <a:ea typeface="+mn-ea"/>
              <a:cs typeface="+mn-cs"/>
            </a:rPr>
            <a:t>).</a:t>
          </a:r>
        </a:p>
      </dgm:t>
    </dgm:pt>
    <dgm:pt modelId="{9678491E-6BE2-4421-8553-E20BF743D74E}" type="parTrans" cxnId="{07721C68-00A7-40F5-9655-C9160E66E620}">
      <dgm:prSet/>
      <dgm:spPr/>
      <dgm:t>
        <a:bodyPr/>
        <a:lstStyle/>
        <a:p>
          <a:endParaRPr lang="en-US"/>
        </a:p>
      </dgm:t>
    </dgm:pt>
    <dgm:pt modelId="{A0B2C792-F8F2-4329-B79A-00AFBE0ECFF7}" type="sibTrans" cxnId="{07721C68-00A7-40F5-9655-C9160E66E620}">
      <dgm:prSet/>
      <dgm:spPr/>
      <dgm:t>
        <a:bodyPr/>
        <a:lstStyle/>
        <a:p>
          <a:endParaRPr lang="en-US"/>
        </a:p>
      </dgm:t>
    </dgm:pt>
    <dgm:pt modelId="{52175A3D-F519-4B9A-B784-0242EE68FC8A}">
      <dgm:prSet/>
      <dgm:spPr/>
      <dgm:t>
        <a:bodyPr/>
        <a:lstStyle/>
        <a:p>
          <a:pPr>
            <a:defRPr b="1"/>
          </a:pPr>
          <a:r>
            <a:rPr lang="en-US" b="1" i="0" kern="1200" dirty="0"/>
            <a:t>Threat of Substitutes</a:t>
          </a:r>
          <a:r>
            <a:rPr lang="en-US" b="0" i="0" kern="1200" dirty="0"/>
            <a:t>:</a:t>
          </a:r>
          <a:endParaRPr lang="en-US" kern="1200" dirty="0"/>
        </a:p>
      </dgm:t>
    </dgm:pt>
    <dgm:pt modelId="{445C25CF-5B9C-4BAA-9F65-AB098F09EF73}" type="parTrans" cxnId="{1419A46F-852F-482D-8E78-005B97755A07}">
      <dgm:prSet/>
      <dgm:spPr/>
      <dgm:t>
        <a:bodyPr/>
        <a:lstStyle/>
        <a:p>
          <a:endParaRPr lang="en-US"/>
        </a:p>
      </dgm:t>
    </dgm:pt>
    <dgm:pt modelId="{4FC19709-E74E-41E4-88A3-F6E5CD02885A}" type="sibTrans" cxnId="{1419A46F-852F-482D-8E78-005B97755A07}">
      <dgm:prSet/>
      <dgm:spPr/>
      <dgm:t>
        <a:bodyPr/>
        <a:lstStyle/>
        <a:p>
          <a:endParaRPr lang="en-US"/>
        </a:p>
      </dgm:t>
    </dgm:pt>
    <dgm:pt modelId="{9BDC3814-DBB7-4C89-B81A-29AD63A4CF38}">
      <dgm:prSet custT="1"/>
      <dgm:spPr/>
      <dgm:t>
        <a:bodyPr/>
        <a:lstStyle/>
        <a:p>
          <a:r>
            <a:rPr lang="en-US" sz="1400" b="0" i="0" kern="1200" baseline="0" dirty="0">
              <a:latin typeface="Bookman Old Style" panose="02050604050505020204"/>
              <a:ea typeface="+mn-ea"/>
              <a:cs typeface="+mn-cs"/>
            </a:rPr>
            <a:t>Technological advancements drive the pursuit of clean energy sources.</a:t>
          </a:r>
        </a:p>
      </dgm:t>
    </dgm:pt>
    <dgm:pt modelId="{A544BD00-6D2E-447C-A14C-77A48F6727AB}" type="parTrans" cxnId="{69163BE5-7882-4F38-9D19-4ABA5B7DC98D}">
      <dgm:prSet/>
      <dgm:spPr/>
      <dgm:t>
        <a:bodyPr/>
        <a:lstStyle/>
        <a:p>
          <a:endParaRPr lang="en-US"/>
        </a:p>
      </dgm:t>
    </dgm:pt>
    <dgm:pt modelId="{6F3C30A8-D970-4A0E-894A-0386350E244D}" type="sibTrans" cxnId="{69163BE5-7882-4F38-9D19-4ABA5B7DC98D}">
      <dgm:prSet/>
      <dgm:spPr/>
      <dgm:t>
        <a:bodyPr/>
        <a:lstStyle/>
        <a:p>
          <a:endParaRPr lang="en-US"/>
        </a:p>
      </dgm:t>
    </dgm:pt>
    <dgm:pt modelId="{4AA2FB19-A1FC-4ED0-914C-7221C8CA8603}">
      <dgm:prSet/>
      <dgm:spPr/>
      <dgm:t>
        <a:bodyPr/>
        <a:lstStyle/>
        <a:p>
          <a:pPr>
            <a:defRPr b="1"/>
          </a:pPr>
          <a:r>
            <a:rPr lang="en-US" b="1" i="0" kern="1200" dirty="0">
              <a:latin typeface="Rockwell" panose="02060603020205020403"/>
              <a:ea typeface="+mn-ea"/>
              <a:cs typeface="+mn-cs"/>
            </a:rPr>
            <a:t>Competitive Rivalry:</a:t>
          </a:r>
        </a:p>
      </dgm:t>
    </dgm:pt>
    <dgm:pt modelId="{61677CF1-39D5-4020-ACE6-A9FEFDA94BC7}" type="parTrans" cxnId="{CECA2CB7-042C-4840-BDFC-118175FAC351}">
      <dgm:prSet/>
      <dgm:spPr/>
      <dgm:t>
        <a:bodyPr/>
        <a:lstStyle/>
        <a:p>
          <a:endParaRPr lang="en-US"/>
        </a:p>
      </dgm:t>
    </dgm:pt>
    <dgm:pt modelId="{7D231625-CB55-434D-87A4-7B3723B3BDFA}" type="sibTrans" cxnId="{CECA2CB7-042C-4840-BDFC-118175FAC351}">
      <dgm:prSet/>
      <dgm:spPr/>
      <dgm:t>
        <a:bodyPr/>
        <a:lstStyle/>
        <a:p>
          <a:endParaRPr lang="en-US"/>
        </a:p>
      </dgm:t>
    </dgm:pt>
    <dgm:pt modelId="{2D310379-A295-42A2-A79A-501A1E8A91DD}">
      <dgm:prSet custT="1"/>
      <dgm:spPr/>
      <dgm:t>
        <a:bodyPr/>
        <a:lstStyle/>
        <a:p>
          <a:r>
            <a:rPr lang="en-US" sz="1400" b="0" i="0" kern="1200" dirty="0"/>
            <a:t>Heightened competition can erode company profits, especially within similarly sized oil and gas companies</a:t>
          </a:r>
          <a:r>
            <a:rPr lang="en-US" sz="1400" b="0" i="0" kern="1200" baseline="0" dirty="0">
              <a:latin typeface="Bookman Old Style" panose="02050604050505020204"/>
              <a:ea typeface="+mn-ea"/>
              <a:cs typeface="+mn-cs"/>
            </a:rPr>
            <a:t>, Competitive energy companies are ExxonMobil, Chevron, &amp; Saudi Aramco, etc. (</a:t>
          </a:r>
          <a:r>
            <a:rPr lang="en-US" sz="1400" kern="1200" dirty="0"/>
            <a:t>Abdalla., 2021</a:t>
          </a:r>
          <a:r>
            <a:rPr lang="en-US" sz="1400" b="0" i="0" kern="1200" baseline="0" dirty="0">
              <a:latin typeface="Bookman Old Style" panose="02050604050505020204"/>
              <a:ea typeface="+mn-ea"/>
              <a:cs typeface="+mn-cs"/>
            </a:rPr>
            <a:t>).</a:t>
          </a:r>
          <a:endParaRPr lang="en-US" sz="1200" b="0" i="0" kern="1200" baseline="0" dirty="0">
            <a:latin typeface="Bookman Old Style" panose="02050604050505020204"/>
            <a:ea typeface="+mn-ea"/>
            <a:cs typeface="+mn-cs"/>
          </a:endParaRPr>
        </a:p>
      </dgm:t>
    </dgm:pt>
    <dgm:pt modelId="{735D8175-9759-4E69-9B1A-288E9C61987C}" type="parTrans" cxnId="{C03EF95A-389D-4F3E-84D9-46B09CB6ACAF}">
      <dgm:prSet/>
      <dgm:spPr/>
      <dgm:t>
        <a:bodyPr/>
        <a:lstStyle/>
        <a:p>
          <a:endParaRPr lang="en-US"/>
        </a:p>
      </dgm:t>
    </dgm:pt>
    <dgm:pt modelId="{3505418F-5192-4DCB-8780-96FE947741AC}" type="sibTrans" cxnId="{C03EF95A-389D-4F3E-84D9-46B09CB6ACAF}">
      <dgm:prSet/>
      <dgm:spPr/>
      <dgm:t>
        <a:bodyPr/>
        <a:lstStyle/>
        <a:p>
          <a:endParaRPr lang="en-US"/>
        </a:p>
      </dgm:t>
    </dgm:pt>
    <dgm:pt modelId="{8AFA9515-76DB-4655-8DDD-EFA3532080A6}">
      <dgm:prSet custT="1"/>
      <dgm:spPr/>
      <dgm:t>
        <a:bodyPr/>
        <a:lstStyle/>
        <a:p>
          <a:r>
            <a:rPr lang="en-US" sz="1400" b="0" i="0" kern="1200" baseline="0" dirty="0">
              <a:latin typeface="Bookman Old Style" panose="02050604050505020204"/>
              <a:ea typeface="+mn-ea"/>
              <a:cs typeface="+mn-cs"/>
            </a:rPr>
            <a:t>Influential buyers prompt companies to improve offerings or reduce prices.</a:t>
          </a:r>
        </a:p>
      </dgm:t>
    </dgm:pt>
    <dgm:pt modelId="{6C8F612C-69B9-4FBC-A979-5A79BB1DE9BB}" type="sibTrans" cxnId="{7401BED9-FC59-4BBD-BB88-E3A48905CCE8}">
      <dgm:prSet/>
      <dgm:spPr/>
      <dgm:t>
        <a:bodyPr/>
        <a:lstStyle/>
        <a:p>
          <a:endParaRPr lang="en-US"/>
        </a:p>
      </dgm:t>
    </dgm:pt>
    <dgm:pt modelId="{394F6FE3-B80C-40BE-997E-A02D1F1CBF12}" type="parTrans" cxnId="{7401BED9-FC59-4BBD-BB88-E3A48905CCE8}">
      <dgm:prSet/>
      <dgm:spPr/>
      <dgm:t>
        <a:bodyPr/>
        <a:lstStyle/>
        <a:p>
          <a:endParaRPr lang="en-US"/>
        </a:p>
      </dgm:t>
    </dgm:pt>
    <dgm:pt modelId="{9F39EE1D-11FB-4897-B127-951203CA8F8A}">
      <dgm:prSet custT="1"/>
      <dgm:spPr/>
      <dgm:t>
        <a:bodyPr/>
        <a:lstStyle/>
        <a:p>
          <a:r>
            <a:rPr lang="en-US" sz="1400" b="0" i="0" kern="1200" baseline="0" dirty="0"/>
            <a:t>Suppliers hold sway through fee adjustments and production limitations. Shell's global presence in 70 countries enables it to negotiate competitive prices with a multitude of suppliers. (</a:t>
          </a:r>
          <a:r>
            <a:rPr lang="en-US" sz="1400" kern="1200" dirty="0"/>
            <a:t>Abdalla., 2021</a:t>
          </a:r>
          <a:r>
            <a:rPr lang="en-US" sz="1400" b="0" i="0" kern="1200" baseline="0" dirty="0"/>
            <a:t>).</a:t>
          </a:r>
          <a:endParaRPr lang="en-US" sz="1400" kern="1200" dirty="0"/>
        </a:p>
      </dgm:t>
    </dgm:pt>
    <dgm:pt modelId="{C444BE76-8792-4799-99C3-2B573E34D55F}" type="sibTrans" cxnId="{3B45D088-AE32-4A36-8585-EA92109B91D2}">
      <dgm:prSet/>
      <dgm:spPr/>
      <dgm:t>
        <a:bodyPr/>
        <a:lstStyle/>
        <a:p>
          <a:endParaRPr lang="en-US"/>
        </a:p>
      </dgm:t>
    </dgm:pt>
    <dgm:pt modelId="{3E3A5F11-5720-45C1-8D8A-E7C4D402E5CC}" type="parTrans" cxnId="{3B45D088-AE32-4A36-8585-EA92109B91D2}">
      <dgm:prSet/>
      <dgm:spPr/>
      <dgm:t>
        <a:bodyPr/>
        <a:lstStyle/>
        <a:p>
          <a:endParaRPr lang="en-US"/>
        </a:p>
      </dgm:t>
    </dgm:pt>
    <dgm:pt modelId="{EFF02231-86EE-4802-A2E0-FE148B204A18}">
      <dgm:prSet/>
      <dgm:spPr/>
      <dgm:t>
        <a:bodyPr/>
        <a:lstStyle/>
        <a:p>
          <a:pPr>
            <a:defRPr b="1"/>
          </a:pPr>
          <a:r>
            <a:rPr lang="en-US" b="1" i="0" kern="1200">
              <a:latin typeface="Rockwell" panose="02060603020205020403"/>
              <a:ea typeface="+mn-ea"/>
              <a:cs typeface="+mn-cs"/>
            </a:rPr>
            <a:t>Supplier Power:</a:t>
          </a:r>
        </a:p>
      </dgm:t>
    </dgm:pt>
    <dgm:pt modelId="{C28792A0-95F1-4259-BC6A-1956C7F2CDA0}" type="sibTrans" cxnId="{57115033-8241-473A-BC3E-378603780598}">
      <dgm:prSet/>
      <dgm:spPr/>
      <dgm:t>
        <a:bodyPr/>
        <a:lstStyle/>
        <a:p>
          <a:endParaRPr lang="en-US"/>
        </a:p>
      </dgm:t>
    </dgm:pt>
    <dgm:pt modelId="{F491D404-60F8-4A8A-B923-D67AFFEC7CB6}" type="parTrans" cxnId="{57115033-8241-473A-BC3E-378603780598}">
      <dgm:prSet/>
      <dgm:spPr/>
      <dgm:t>
        <a:bodyPr/>
        <a:lstStyle/>
        <a:p>
          <a:endParaRPr lang="en-US"/>
        </a:p>
      </dgm:t>
    </dgm:pt>
    <dgm:pt modelId="{E907A82B-1E26-4A9B-BD9B-0A65C7C67E5D}">
      <dgm:prSet custT="1"/>
      <dgm:spPr/>
      <dgm:t>
        <a:bodyPr/>
        <a:lstStyle/>
        <a:p>
          <a:r>
            <a:rPr lang="en-US" sz="1400" b="0" i="0" kern="1200" baseline="0" dirty="0">
              <a:latin typeface="Bookman Old Style" panose="02050604050505020204"/>
              <a:ea typeface="+mn-ea"/>
              <a:cs typeface="+mn-cs"/>
            </a:rPr>
            <a:t>Declining oil prices increase Shell's debt (</a:t>
          </a:r>
          <a:r>
            <a:rPr lang="en-US" sz="1400" kern="1200" dirty="0"/>
            <a:t>Abdalla., 2021</a:t>
          </a:r>
          <a:r>
            <a:rPr lang="en-US" sz="1400" b="0" i="0" kern="1200" baseline="0" dirty="0">
              <a:latin typeface="Bookman Old Style" panose="02050604050505020204"/>
              <a:ea typeface="+mn-ea"/>
              <a:cs typeface="+mn-cs"/>
            </a:rPr>
            <a:t>).</a:t>
          </a:r>
          <a:endParaRPr lang="en-IN" sz="1400" b="0" i="0" kern="1200" baseline="0" dirty="0">
            <a:latin typeface="Bookman Old Style" panose="02050604050505020204"/>
            <a:ea typeface="+mn-ea"/>
            <a:cs typeface="+mn-cs"/>
          </a:endParaRPr>
        </a:p>
      </dgm:t>
    </dgm:pt>
    <dgm:pt modelId="{7F525FE3-6270-4E9A-8BAD-E21703AEF3E0}" type="parTrans" cxnId="{DBD3FADD-194E-499E-ABC6-9742B07C8FA7}">
      <dgm:prSet/>
      <dgm:spPr/>
      <dgm:t>
        <a:bodyPr/>
        <a:lstStyle/>
        <a:p>
          <a:endParaRPr lang="en-IN"/>
        </a:p>
      </dgm:t>
    </dgm:pt>
    <dgm:pt modelId="{60F05566-6155-40AF-A146-09EF44F34DBE}" type="sibTrans" cxnId="{DBD3FADD-194E-499E-ABC6-9742B07C8FA7}">
      <dgm:prSet/>
      <dgm:spPr/>
      <dgm:t>
        <a:bodyPr/>
        <a:lstStyle/>
        <a:p>
          <a:endParaRPr lang="en-IN"/>
        </a:p>
      </dgm:t>
    </dgm:pt>
    <dgm:pt modelId="{EB3D0584-F9B1-47A2-85DB-F577D86D0FCF}">
      <dgm:prSet custT="1"/>
      <dgm:spPr/>
      <dgm:t>
        <a:bodyPr/>
        <a:lstStyle/>
        <a:p>
          <a:r>
            <a:rPr lang="en-US" sz="1400" b="0" i="0" kern="1200" baseline="0" dirty="0">
              <a:latin typeface="Bookman Old Style" panose="02050604050505020204"/>
              <a:ea typeface="+mn-ea"/>
              <a:cs typeface="+mn-cs"/>
            </a:rPr>
            <a:t>Shell responds by investing in lower-carbon technologies like solar and wind. (</a:t>
          </a:r>
          <a:r>
            <a:rPr lang="en-US" sz="1400" kern="1200" dirty="0"/>
            <a:t>Abdalla., 2021</a:t>
          </a:r>
          <a:r>
            <a:rPr lang="en-US" sz="1400" b="0" i="0" kern="1200" baseline="0" dirty="0">
              <a:latin typeface="Bookman Old Style" panose="02050604050505020204"/>
              <a:ea typeface="+mn-ea"/>
              <a:cs typeface="+mn-cs"/>
            </a:rPr>
            <a:t>).</a:t>
          </a:r>
          <a:endParaRPr lang="en-IN" sz="1400" b="0" i="0" kern="1200" baseline="0" dirty="0">
            <a:latin typeface="Bookman Old Style" panose="02050604050505020204"/>
            <a:ea typeface="+mn-ea"/>
            <a:cs typeface="+mn-cs"/>
          </a:endParaRPr>
        </a:p>
      </dgm:t>
    </dgm:pt>
    <dgm:pt modelId="{3B4C09AE-43A1-4747-9B0B-BE4DA792C4AC}" type="parTrans" cxnId="{7CD5938B-E3A0-4CE1-9BC7-9EB20E7B851C}">
      <dgm:prSet/>
      <dgm:spPr/>
      <dgm:t>
        <a:bodyPr/>
        <a:lstStyle/>
        <a:p>
          <a:endParaRPr lang="en-IN"/>
        </a:p>
      </dgm:t>
    </dgm:pt>
    <dgm:pt modelId="{0FDB56C3-FD49-4FD8-B863-BD3354D22A9D}" type="sibTrans" cxnId="{7CD5938B-E3A0-4CE1-9BC7-9EB20E7B851C}">
      <dgm:prSet/>
      <dgm:spPr/>
      <dgm:t>
        <a:bodyPr/>
        <a:lstStyle/>
        <a:p>
          <a:endParaRPr lang="en-IN"/>
        </a:p>
      </dgm:t>
    </dgm:pt>
    <dgm:pt modelId="{BEC1BAE6-4C40-46FE-BB72-9D7BC168C51D}" type="pres">
      <dgm:prSet presAssocID="{0FA90B34-AC4C-4663-8697-1D1E21AE7FBA}" presName="Name0" presStyleCnt="0">
        <dgm:presLayoutVars>
          <dgm:dir/>
          <dgm:animLvl val="lvl"/>
          <dgm:resizeHandles val="exact"/>
        </dgm:presLayoutVars>
      </dgm:prSet>
      <dgm:spPr/>
    </dgm:pt>
    <dgm:pt modelId="{CC38703C-9AE7-40C1-B1F6-EE776EEDFB7D}" type="pres">
      <dgm:prSet presAssocID="{EFF02231-86EE-4802-A2E0-FE148B204A18}" presName="linNode" presStyleCnt="0"/>
      <dgm:spPr/>
    </dgm:pt>
    <dgm:pt modelId="{0A955D2F-9166-4D6E-B58E-C4EA7C9C91C4}" type="pres">
      <dgm:prSet presAssocID="{EFF02231-86EE-4802-A2E0-FE148B204A18}" presName="parentText" presStyleLbl="node1" presStyleIdx="0" presStyleCnt="5">
        <dgm:presLayoutVars>
          <dgm:chMax val="1"/>
          <dgm:bulletEnabled val="1"/>
        </dgm:presLayoutVars>
      </dgm:prSet>
      <dgm:spPr/>
    </dgm:pt>
    <dgm:pt modelId="{4A14CE09-3A11-4AF8-BD8E-3516AC2345B6}" type="pres">
      <dgm:prSet presAssocID="{EFF02231-86EE-4802-A2E0-FE148B204A18}" presName="descendantText" presStyleLbl="alignAccFollowNode1" presStyleIdx="0" presStyleCnt="5" custScaleY="142812">
        <dgm:presLayoutVars>
          <dgm:bulletEnabled val="1"/>
        </dgm:presLayoutVars>
      </dgm:prSet>
      <dgm:spPr/>
    </dgm:pt>
    <dgm:pt modelId="{E5D2E876-25DB-422E-B2BA-8866DA033F90}" type="pres">
      <dgm:prSet presAssocID="{C28792A0-95F1-4259-BC6A-1956C7F2CDA0}" presName="sp" presStyleCnt="0"/>
      <dgm:spPr/>
    </dgm:pt>
    <dgm:pt modelId="{FC60B4D1-9118-4D3E-BF83-47CEFA1E7F35}" type="pres">
      <dgm:prSet presAssocID="{C053BF90-E7AF-4AC7-812B-59C2F5408A1D}" presName="linNode" presStyleCnt="0"/>
      <dgm:spPr/>
    </dgm:pt>
    <dgm:pt modelId="{8D667ED1-BD93-438A-9B05-636CB63EC4D5}" type="pres">
      <dgm:prSet presAssocID="{C053BF90-E7AF-4AC7-812B-59C2F5408A1D}" presName="parentText" presStyleLbl="node1" presStyleIdx="1" presStyleCnt="5">
        <dgm:presLayoutVars>
          <dgm:chMax val="1"/>
          <dgm:bulletEnabled val="1"/>
        </dgm:presLayoutVars>
      </dgm:prSet>
      <dgm:spPr/>
    </dgm:pt>
    <dgm:pt modelId="{3DCA8CCC-1B29-4664-9182-B3E018B06F68}" type="pres">
      <dgm:prSet presAssocID="{C053BF90-E7AF-4AC7-812B-59C2F5408A1D}" presName="descendantText" presStyleLbl="alignAccFollowNode1" presStyleIdx="1" presStyleCnt="5">
        <dgm:presLayoutVars>
          <dgm:bulletEnabled val="1"/>
        </dgm:presLayoutVars>
      </dgm:prSet>
      <dgm:spPr/>
    </dgm:pt>
    <dgm:pt modelId="{9AB7F3D1-6C0A-4A10-987B-857CB4E292E8}" type="pres">
      <dgm:prSet presAssocID="{7313C7E8-64A4-4D14-8F6B-4AA12493BEB4}" presName="sp" presStyleCnt="0"/>
      <dgm:spPr/>
    </dgm:pt>
    <dgm:pt modelId="{F91D19CD-7A6F-4510-B94D-E187F3BC185F}" type="pres">
      <dgm:prSet presAssocID="{EA7BF9D8-AEF7-4BE4-A941-20DBA498DBEE}" presName="linNode" presStyleCnt="0"/>
      <dgm:spPr/>
    </dgm:pt>
    <dgm:pt modelId="{DEA323F3-B361-4925-B999-6D395A42EEF0}" type="pres">
      <dgm:prSet presAssocID="{EA7BF9D8-AEF7-4BE4-A941-20DBA498DBEE}" presName="parentText" presStyleLbl="node1" presStyleIdx="2" presStyleCnt="5">
        <dgm:presLayoutVars>
          <dgm:chMax val="1"/>
          <dgm:bulletEnabled val="1"/>
        </dgm:presLayoutVars>
      </dgm:prSet>
      <dgm:spPr/>
    </dgm:pt>
    <dgm:pt modelId="{AE977C25-8183-4E19-BB36-595AB6157AB0}" type="pres">
      <dgm:prSet presAssocID="{EA7BF9D8-AEF7-4BE4-A941-20DBA498DBEE}" presName="descendantText" presStyleLbl="alignAccFollowNode1" presStyleIdx="2" presStyleCnt="5">
        <dgm:presLayoutVars>
          <dgm:bulletEnabled val="1"/>
        </dgm:presLayoutVars>
      </dgm:prSet>
      <dgm:spPr/>
    </dgm:pt>
    <dgm:pt modelId="{23E1B112-E2A9-406D-9C55-D208249044A6}" type="pres">
      <dgm:prSet presAssocID="{5FC13C24-025B-4149-8D38-8CBF5FA1427D}" presName="sp" presStyleCnt="0"/>
      <dgm:spPr/>
    </dgm:pt>
    <dgm:pt modelId="{3084CA48-DFCD-46C5-845C-C43E12C71D2F}" type="pres">
      <dgm:prSet presAssocID="{52175A3D-F519-4B9A-B784-0242EE68FC8A}" presName="linNode" presStyleCnt="0"/>
      <dgm:spPr/>
    </dgm:pt>
    <dgm:pt modelId="{25EF65EA-7096-417A-A11C-BD3C5089240F}" type="pres">
      <dgm:prSet presAssocID="{52175A3D-F519-4B9A-B784-0242EE68FC8A}" presName="parentText" presStyleLbl="node1" presStyleIdx="3" presStyleCnt="5">
        <dgm:presLayoutVars>
          <dgm:chMax val="1"/>
          <dgm:bulletEnabled val="1"/>
        </dgm:presLayoutVars>
      </dgm:prSet>
      <dgm:spPr/>
    </dgm:pt>
    <dgm:pt modelId="{DD3241E4-211E-40B9-B555-A6AF5FCEEE88}" type="pres">
      <dgm:prSet presAssocID="{52175A3D-F519-4B9A-B784-0242EE68FC8A}" presName="descendantText" presStyleLbl="alignAccFollowNode1" presStyleIdx="3" presStyleCnt="5" custScaleY="123439">
        <dgm:presLayoutVars>
          <dgm:bulletEnabled val="1"/>
        </dgm:presLayoutVars>
      </dgm:prSet>
      <dgm:spPr/>
    </dgm:pt>
    <dgm:pt modelId="{ECF96614-8BE5-46D4-96EB-840E5072D01E}" type="pres">
      <dgm:prSet presAssocID="{4FC19709-E74E-41E4-88A3-F6E5CD02885A}" presName="sp" presStyleCnt="0"/>
      <dgm:spPr/>
    </dgm:pt>
    <dgm:pt modelId="{D6735586-0D03-43D4-9953-2C182CACC0EE}" type="pres">
      <dgm:prSet presAssocID="{4AA2FB19-A1FC-4ED0-914C-7221C8CA8603}" presName="linNode" presStyleCnt="0"/>
      <dgm:spPr/>
    </dgm:pt>
    <dgm:pt modelId="{1D59EAAB-FAEC-4908-9768-6A663EE43C34}" type="pres">
      <dgm:prSet presAssocID="{4AA2FB19-A1FC-4ED0-914C-7221C8CA8603}" presName="parentText" presStyleLbl="node1" presStyleIdx="4" presStyleCnt="5">
        <dgm:presLayoutVars>
          <dgm:chMax val="1"/>
          <dgm:bulletEnabled val="1"/>
        </dgm:presLayoutVars>
      </dgm:prSet>
      <dgm:spPr/>
    </dgm:pt>
    <dgm:pt modelId="{BDFD0826-62E6-4D0E-8B44-5B47AF7C9830}" type="pres">
      <dgm:prSet presAssocID="{4AA2FB19-A1FC-4ED0-914C-7221C8CA8603}" presName="descendantText" presStyleLbl="alignAccFollowNode1" presStyleIdx="4" presStyleCnt="5" custScaleY="161837" custLinFactNeighborY="1465">
        <dgm:presLayoutVars>
          <dgm:bulletEnabled val="1"/>
        </dgm:presLayoutVars>
      </dgm:prSet>
      <dgm:spPr/>
    </dgm:pt>
  </dgm:ptLst>
  <dgm:cxnLst>
    <dgm:cxn modelId="{D75FCE0A-E285-43A8-89DA-DDC2BF0DF23F}" type="presOf" srcId="{EA7BF9D8-AEF7-4BE4-A941-20DBA498DBEE}" destId="{DEA323F3-B361-4925-B999-6D395A42EEF0}" srcOrd="0" destOrd="0" presId="urn:microsoft.com/office/officeart/2005/8/layout/vList5"/>
    <dgm:cxn modelId="{76D7980B-4C32-4B8A-992A-F19E931F19B5}" type="presOf" srcId="{2D310379-A295-42A2-A79A-501A1E8A91DD}" destId="{BDFD0826-62E6-4D0E-8B44-5B47AF7C9830}" srcOrd="0" destOrd="0" presId="urn:microsoft.com/office/officeart/2005/8/layout/vList5"/>
    <dgm:cxn modelId="{841EA820-9A3B-4E83-AF68-5C24B66FE8CF}" type="presOf" srcId="{9F39EE1D-11FB-4897-B127-951203CA8F8A}" destId="{4A14CE09-3A11-4AF8-BD8E-3516AC2345B6}" srcOrd="0" destOrd="0" presId="urn:microsoft.com/office/officeart/2005/8/layout/vList5"/>
    <dgm:cxn modelId="{C9534F21-3808-436A-8C00-EC2C212B789E}" type="presOf" srcId="{EB3D0584-F9B1-47A2-85DB-F577D86D0FCF}" destId="{DD3241E4-211E-40B9-B555-A6AF5FCEEE88}" srcOrd="0" destOrd="1" presId="urn:microsoft.com/office/officeart/2005/8/layout/vList5"/>
    <dgm:cxn modelId="{57115033-8241-473A-BC3E-378603780598}" srcId="{0FA90B34-AC4C-4663-8697-1D1E21AE7FBA}" destId="{EFF02231-86EE-4802-A2E0-FE148B204A18}" srcOrd="0" destOrd="0" parTransId="{F491D404-60F8-4A8A-B923-D67AFFEC7CB6}" sibTransId="{C28792A0-95F1-4259-BC6A-1956C7F2CDA0}"/>
    <dgm:cxn modelId="{51999036-436A-4ECD-9F8F-E57B6E9EC50A}" type="presOf" srcId="{EFF02231-86EE-4802-A2E0-FE148B204A18}" destId="{0A955D2F-9166-4D6E-B58E-C4EA7C9C91C4}" srcOrd="0" destOrd="0" presId="urn:microsoft.com/office/officeart/2005/8/layout/vList5"/>
    <dgm:cxn modelId="{86FE9640-53C7-450B-8449-BE8F4D7FC3B8}" type="presOf" srcId="{C053BF90-E7AF-4AC7-812B-59C2F5408A1D}" destId="{8D667ED1-BD93-438A-9B05-636CB63EC4D5}" srcOrd="0" destOrd="0" presId="urn:microsoft.com/office/officeart/2005/8/layout/vList5"/>
    <dgm:cxn modelId="{64B35260-1D67-4E1B-8695-6F55764BD149}" srcId="{0FA90B34-AC4C-4663-8697-1D1E21AE7FBA}" destId="{EA7BF9D8-AEF7-4BE4-A941-20DBA498DBEE}" srcOrd="2" destOrd="0" parTransId="{44A41B92-8DDE-4C4E-9502-916FE6E86600}" sibTransId="{5FC13C24-025B-4149-8D38-8CBF5FA1427D}"/>
    <dgm:cxn modelId="{07721C68-00A7-40F5-9655-C9160E66E620}" srcId="{EA7BF9D8-AEF7-4BE4-A941-20DBA498DBEE}" destId="{93A2DC02-35D4-4D73-84C2-B5A7D9D3FA86}" srcOrd="0" destOrd="0" parTransId="{9678491E-6BE2-4421-8553-E20BF743D74E}" sibTransId="{A0B2C792-F8F2-4329-B79A-00AFBE0ECFF7}"/>
    <dgm:cxn modelId="{1419A46F-852F-482D-8E78-005B97755A07}" srcId="{0FA90B34-AC4C-4663-8697-1D1E21AE7FBA}" destId="{52175A3D-F519-4B9A-B784-0242EE68FC8A}" srcOrd="3" destOrd="0" parTransId="{445C25CF-5B9C-4BAA-9F65-AB098F09EF73}" sibTransId="{4FC19709-E74E-41E4-88A3-F6E5CD02885A}"/>
    <dgm:cxn modelId="{378FC753-016E-47D3-ADA7-B6D684CBF3D1}" type="presOf" srcId="{0FA90B34-AC4C-4663-8697-1D1E21AE7FBA}" destId="{BEC1BAE6-4C40-46FE-BB72-9D7BC168C51D}" srcOrd="0" destOrd="0" presId="urn:microsoft.com/office/officeart/2005/8/layout/vList5"/>
    <dgm:cxn modelId="{B8257556-D6DF-47B0-8E77-FC585A51F4DE}" type="presOf" srcId="{4AA2FB19-A1FC-4ED0-914C-7221C8CA8603}" destId="{1D59EAAB-FAEC-4908-9768-6A663EE43C34}" srcOrd="0" destOrd="0" presId="urn:microsoft.com/office/officeart/2005/8/layout/vList5"/>
    <dgm:cxn modelId="{C03EF95A-389D-4F3E-84D9-46B09CB6ACAF}" srcId="{4AA2FB19-A1FC-4ED0-914C-7221C8CA8603}" destId="{2D310379-A295-42A2-A79A-501A1E8A91DD}" srcOrd="0" destOrd="0" parTransId="{735D8175-9759-4E69-9B1A-288E9C61987C}" sibTransId="{3505418F-5192-4DCB-8780-96FE947741AC}"/>
    <dgm:cxn modelId="{3B45D088-AE32-4A36-8585-EA92109B91D2}" srcId="{EFF02231-86EE-4802-A2E0-FE148B204A18}" destId="{9F39EE1D-11FB-4897-B127-951203CA8F8A}" srcOrd="0" destOrd="0" parTransId="{3E3A5F11-5720-45C1-8D8A-E7C4D402E5CC}" sibTransId="{C444BE76-8792-4799-99C3-2B573E34D55F}"/>
    <dgm:cxn modelId="{7CD5938B-E3A0-4CE1-9BC7-9EB20E7B851C}" srcId="{52175A3D-F519-4B9A-B784-0242EE68FC8A}" destId="{EB3D0584-F9B1-47A2-85DB-F577D86D0FCF}" srcOrd="1" destOrd="0" parTransId="{3B4C09AE-43A1-4747-9B0B-BE4DA792C4AC}" sibTransId="{0FDB56C3-FD49-4FD8-B863-BD3354D22A9D}"/>
    <dgm:cxn modelId="{574D3CA4-4F87-4FBA-82DA-A3222BF7DD2B}" srcId="{0FA90B34-AC4C-4663-8697-1D1E21AE7FBA}" destId="{C053BF90-E7AF-4AC7-812B-59C2F5408A1D}" srcOrd="1" destOrd="0" parTransId="{954076B1-FFBB-4224-AB2E-3BB20091F87D}" sibTransId="{7313C7E8-64A4-4D14-8F6B-4AA12493BEB4}"/>
    <dgm:cxn modelId="{CECA2CB7-042C-4840-BDFC-118175FAC351}" srcId="{0FA90B34-AC4C-4663-8697-1D1E21AE7FBA}" destId="{4AA2FB19-A1FC-4ED0-914C-7221C8CA8603}" srcOrd="4" destOrd="0" parTransId="{61677CF1-39D5-4020-ACE6-A9FEFDA94BC7}" sibTransId="{7D231625-CB55-434D-87A4-7B3723B3BDFA}"/>
    <dgm:cxn modelId="{E0EF96C3-C260-45C6-A839-A8EBA99860C3}" type="presOf" srcId="{E907A82B-1E26-4A9B-BD9B-0A65C7C67E5D}" destId="{3DCA8CCC-1B29-4664-9182-B3E018B06F68}" srcOrd="0" destOrd="1" presId="urn:microsoft.com/office/officeart/2005/8/layout/vList5"/>
    <dgm:cxn modelId="{72F7B8C6-01BB-46D6-BAD1-DF6E0639B312}" type="presOf" srcId="{9BDC3814-DBB7-4C89-B81A-29AD63A4CF38}" destId="{DD3241E4-211E-40B9-B555-A6AF5FCEEE88}" srcOrd="0" destOrd="0" presId="urn:microsoft.com/office/officeart/2005/8/layout/vList5"/>
    <dgm:cxn modelId="{7401BED9-FC59-4BBD-BB88-E3A48905CCE8}" srcId="{C053BF90-E7AF-4AC7-812B-59C2F5408A1D}" destId="{8AFA9515-76DB-4655-8DDD-EFA3532080A6}" srcOrd="0" destOrd="0" parTransId="{394F6FE3-B80C-40BE-997E-A02D1F1CBF12}" sibTransId="{6C8F612C-69B9-4FBC-A979-5A79BB1DE9BB}"/>
    <dgm:cxn modelId="{0DD9F8DA-E2D0-4A69-8C33-5464E4ED45CC}" type="presOf" srcId="{8AFA9515-76DB-4655-8DDD-EFA3532080A6}" destId="{3DCA8CCC-1B29-4664-9182-B3E018B06F68}" srcOrd="0" destOrd="0" presId="urn:microsoft.com/office/officeart/2005/8/layout/vList5"/>
    <dgm:cxn modelId="{DBD3FADD-194E-499E-ABC6-9742B07C8FA7}" srcId="{C053BF90-E7AF-4AC7-812B-59C2F5408A1D}" destId="{E907A82B-1E26-4A9B-BD9B-0A65C7C67E5D}" srcOrd="1" destOrd="0" parTransId="{7F525FE3-6270-4E9A-8BAD-E21703AEF3E0}" sibTransId="{60F05566-6155-40AF-A146-09EF44F34DBE}"/>
    <dgm:cxn modelId="{07FD07E4-3DDB-4A9C-9C85-5C87C72D9DE3}" type="presOf" srcId="{93A2DC02-35D4-4D73-84C2-B5A7D9D3FA86}" destId="{AE977C25-8183-4E19-BB36-595AB6157AB0}" srcOrd="0" destOrd="0" presId="urn:microsoft.com/office/officeart/2005/8/layout/vList5"/>
    <dgm:cxn modelId="{69163BE5-7882-4F38-9D19-4ABA5B7DC98D}" srcId="{52175A3D-F519-4B9A-B784-0242EE68FC8A}" destId="{9BDC3814-DBB7-4C89-B81A-29AD63A4CF38}" srcOrd="0" destOrd="0" parTransId="{A544BD00-6D2E-447C-A14C-77A48F6727AB}" sibTransId="{6F3C30A8-D970-4A0E-894A-0386350E244D}"/>
    <dgm:cxn modelId="{3FBE7BF6-5532-4348-AE6C-229089A9E09E}" type="presOf" srcId="{52175A3D-F519-4B9A-B784-0242EE68FC8A}" destId="{25EF65EA-7096-417A-A11C-BD3C5089240F}" srcOrd="0" destOrd="0" presId="urn:microsoft.com/office/officeart/2005/8/layout/vList5"/>
    <dgm:cxn modelId="{310475E7-31E2-464E-9C9D-2DCED93BF855}" type="presParOf" srcId="{BEC1BAE6-4C40-46FE-BB72-9D7BC168C51D}" destId="{CC38703C-9AE7-40C1-B1F6-EE776EEDFB7D}" srcOrd="0" destOrd="0" presId="urn:microsoft.com/office/officeart/2005/8/layout/vList5"/>
    <dgm:cxn modelId="{C742E32A-4028-4FA7-A85A-2A1152707A61}" type="presParOf" srcId="{CC38703C-9AE7-40C1-B1F6-EE776EEDFB7D}" destId="{0A955D2F-9166-4D6E-B58E-C4EA7C9C91C4}" srcOrd="0" destOrd="0" presId="urn:microsoft.com/office/officeart/2005/8/layout/vList5"/>
    <dgm:cxn modelId="{79E97F6F-BF86-438A-938F-A51CEF771A2D}" type="presParOf" srcId="{CC38703C-9AE7-40C1-B1F6-EE776EEDFB7D}" destId="{4A14CE09-3A11-4AF8-BD8E-3516AC2345B6}" srcOrd="1" destOrd="0" presId="urn:microsoft.com/office/officeart/2005/8/layout/vList5"/>
    <dgm:cxn modelId="{7BA36B74-B0CC-4953-B998-909812571ED3}" type="presParOf" srcId="{BEC1BAE6-4C40-46FE-BB72-9D7BC168C51D}" destId="{E5D2E876-25DB-422E-B2BA-8866DA033F90}" srcOrd="1" destOrd="0" presId="urn:microsoft.com/office/officeart/2005/8/layout/vList5"/>
    <dgm:cxn modelId="{201EE52A-D5F3-4D49-97B5-691799A0A4D6}" type="presParOf" srcId="{BEC1BAE6-4C40-46FE-BB72-9D7BC168C51D}" destId="{FC60B4D1-9118-4D3E-BF83-47CEFA1E7F35}" srcOrd="2" destOrd="0" presId="urn:microsoft.com/office/officeart/2005/8/layout/vList5"/>
    <dgm:cxn modelId="{7DE1FB8E-03F3-4A11-800D-418EFC9C62BE}" type="presParOf" srcId="{FC60B4D1-9118-4D3E-BF83-47CEFA1E7F35}" destId="{8D667ED1-BD93-438A-9B05-636CB63EC4D5}" srcOrd="0" destOrd="0" presId="urn:microsoft.com/office/officeart/2005/8/layout/vList5"/>
    <dgm:cxn modelId="{22AFF0B7-96E5-4D45-9F83-FD36786C9C05}" type="presParOf" srcId="{FC60B4D1-9118-4D3E-BF83-47CEFA1E7F35}" destId="{3DCA8CCC-1B29-4664-9182-B3E018B06F68}" srcOrd="1" destOrd="0" presId="urn:microsoft.com/office/officeart/2005/8/layout/vList5"/>
    <dgm:cxn modelId="{8155F1BF-195D-48AF-9C2C-6BF85E824D1E}" type="presParOf" srcId="{BEC1BAE6-4C40-46FE-BB72-9D7BC168C51D}" destId="{9AB7F3D1-6C0A-4A10-987B-857CB4E292E8}" srcOrd="3" destOrd="0" presId="urn:microsoft.com/office/officeart/2005/8/layout/vList5"/>
    <dgm:cxn modelId="{967FA901-EC20-44F3-9AAA-CF60F684220F}" type="presParOf" srcId="{BEC1BAE6-4C40-46FE-BB72-9D7BC168C51D}" destId="{F91D19CD-7A6F-4510-B94D-E187F3BC185F}" srcOrd="4" destOrd="0" presId="urn:microsoft.com/office/officeart/2005/8/layout/vList5"/>
    <dgm:cxn modelId="{656E0377-1D6A-4ADB-8BF8-DC56DE6114EE}" type="presParOf" srcId="{F91D19CD-7A6F-4510-B94D-E187F3BC185F}" destId="{DEA323F3-B361-4925-B999-6D395A42EEF0}" srcOrd="0" destOrd="0" presId="urn:microsoft.com/office/officeart/2005/8/layout/vList5"/>
    <dgm:cxn modelId="{42E0EA3A-285B-4F52-B7BC-FA7D5B93E8C5}" type="presParOf" srcId="{F91D19CD-7A6F-4510-B94D-E187F3BC185F}" destId="{AE977C25-8183-4E19-BB36-595AB6157AB0}" srcOrd="1" destOrd="0" presId="urn:microsoft.com/office/officeart/2005/8/layout/vList5"/>
    <dgm:cxn modelId="{355D2BC3-19DC-43ED-8815-AAEF2196B78D}" type="presParOf" srcId="{BEC1BAE6-4C40-46FE-BB72-9D7BC168C51D}" destId="{23E1B112-E2A9-406D-9C55-D208249044A6}" srcOrd="5" destOrd="0" presId="urn:microsoft.com/office/officeart/2005/8/layout/vList5"/>
    <dgm:cxn modelId="{280A9E01-3A46-4AD2-971A-1C83AB9518E1}" type="presParOf" srcId="{BEC1BAE6-4C40-46FE-BB72-9D7BC168C51D}" destId="{3084CA48-DFCD-46C5-845C-C43E12C71D2F}" srcOrd="6" destOrd="0" presId="urn:microsoft.com/office/officeart/2005/8/layout/vList5"/>
    <dgm:cxn modelId="{A2630370-1C67-498F-9FCF-E84799111D2D}" type="presParOf" srcId="{3084CA48-DFCD-46C5-845C-C43E12C71D2F}" destId="{25EF65EA-7096-417A-A11C-BD3C5089240F}" srcOrd="0" destOrd="0" presId="urn:microsoft.com/office/officeart/2005/8/layout/vList5"/>
    <dgm:cxn modelId="{F00B67B7-C930-449A-B9F4-D9D6EE834095}" type="presParOf" srcId="{3084CA48-DFCD-46C5-845C-C43E12C71D2F}" destId="{DD3241E4-211E-40B9-B555-A6AF5FCEEE88}" srcOrd="1" destOrd="0" presId="urn:microsoft.com/office/officeart/2005/8/layout/vList5"/>
    <dgm:cxn modelId="{4635DD5A-2861-47AE-826B-E5A724800F26}" type="presParOf" srcId="{BEC1BAE6-4C40-46FE-BB72-9D7BC168C51D}" destId="{ECF96614-8BE5-46D4-96EB-840E5072D01E}" srcOrd="7" destOrd="0" presId="urn:microsoft.com/office/officeart/2005/8/layout/vList5"/>
    <dgm:cxn modelId="{1ED42CD4-B848-4960-9C51-7D0769CF7355}" type="presParOf" srcId="{BEC1BAE6-4C40-46FE-BB72-9D7BC168C51D}" destId="{D6735586-0D03-43D4-9953-2C182CACC0EE}" srcOrd="8" destOrd="0" presId="urn:microsoft.com/office/officeart/2005/8/layout/vList5"/>
    <dgm:cxn modelId="{7DE2BF15-C74C-4A5E-9A6D-7A5C55E4322E}" type="presParOf" srcId="{D6735586-0D03-43D4-9953-2C182CACC0EE}" destId="{1D59EAAB-FAEC-4908-9768-6A663EE43C34}" srcOrd="0" destOrd="0" presId="urn:microsoft.com/office/officeart/2005/8/layout/vList5"/>
    <dgm:cxn modelId="{7A701B51-B465-409E-95BF-6FA0B9CE3DAD}" type="presParOf" srcId="{D6735586-0D03-43D4-9953-2C182CACC0EE}" destId="{BDFD0826-62E6-4D0E-8B44-5B47AF7C9830}" srcOrd="1" destOrd="0" presId="urn:microsoft.com/office/officeart/2005/8/layout/vList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23954-6570-49B9-A0E3-AC66F9E527B2}">
      <dsp:nvSpPr>
        <dsp:cNvPr id="0" name=""/>
        <dsp:cNvSpPr/>
      </dsp:nvSpPr>
      <dsp:spPr>
        <a:xfrm>
          <a:off x="0" y="156831"/>
          <a:ext cx="3788419" cy="92663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Ghemawat AAA Approach:</a:t>
          </a:r>
          <a:endParaRPr lang="en-US" sz="2400" kern="1200" dirty="0"/>
        </a:p>
      </dsp:txBody>
      <dsp:txXfrm>
        <a:off x="45235" y="202066"/>
        <a:ext cx="3697949" cy="836169"/>
      </dsp:txXfrm>
    </dsp:sp>
    <dsp:sp modelId="{1995591C-69CF-49FD-9F80-CCA1CE9E565F}">
      <dsp:nvSpPr>
        <dsp:cNvPr id="0" name=""/>
        <dsp:cNvSpPr/>
      </dsp:nvSpPr>
      <dsp:spPr>
        <a:xfrm>
          <a:off x="0" y="1083470"/>
          <a:ext cx="3788419" cy="35769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282" tIns="30480" rIns="170688" bIns="30480" numCol="1" spcCol="1270" anchor="t" anchorCtr="0">
          <a:noAutofit/>
        </a:bodyPr>
        <a:lstStyle/>
        <a:p>
          <a:pPr marL="171450" lvl="1" indent="-171450" algn="just" defTabSz="844550">
            <a:lnSpc>
              <a:spcPct val="90000"/>
            </a:lnSpc>
            <a:spcBef>
              <a:spcPct val="0"/>
            </a:spcBef>
            <a:spcAft>
              <a:spcPct val="20000"/>
            </a:spcAft>
            <a:buChar char="•"/>
          </a:pPr>
          <a:r>
            <a:rPr lang="en-US" sz="1900" b="1" u="sng" kern="1200" dirty="0"/>
            <a:t>Adaptation:</a:t>
          </a:r>
          <a:r>
            <a:rPr lang="en-US" sz="1900" b="1" kern="1200" dirty="0"/>
            <a:t> </a:t>
          </a:r>
          <a:r>
            <a:rPr lang="en-US" sz="1900" kern="1200" baseline="0" dirty="0"/>
            <a:t>Tailor goods and services to comply with local tastes (</a:t>
          </a:r>
          <a:r>
            <a:rPr lang="en-US" sz="1900" b="1" kern="1200" baseline="0" dirty="0"/>
            <a:t>Waris </a:t>
          </a:r>
          <a:r>
            <a:rPr lang="en-US" sz="1900" b="1" kern="1200" baseline="0" dirty="0" err="1"/>
            <a:t>Copic</a:t>
          </a:r>
          <a:r>
            <a:rPr lang="en-US" sz="1900" b="1" kern="1200" baseline="0" dirty="0"/>
            <a:t> et al., 2023</a:t>
          </a:r>
          <a:r>
            <a:rPr lang="en-US" sz="1900" kern="1200" baseline="0" dirty="0"/>
            <a:t>).</a:t>
          </a:r>
          <a:endParaRPr lang="en-US" sz="1900" kern="1200" dirty="0"/>
        </a:p>
        <a:p>
          <a:pPr marL="171450" lvl="1" indent="-171450" algn="just" defTabSz="844550">
            <a:lnSpc>
              <a:spcPct val="90000"/>
            </a:lnSpc>
            <a:spcBef>
              <a:spcPct val="0"/>
            </a:spcBef>
            <a:spcAft>
              <a:spcPct val="20000"/>
            </a:spcAft>
            <a:buChar char="•"/>
          </a:pPr>
          <a:r>
            <a:rPr lang="en-US" sz="1900" b="1" u="sng" kern="1200" dirty="0"/>
            <a:t>Aggregation:</a:t>
          </a:r>
          <a:r>
            <a:rPr lang="en-US" sz="1900" b="1" kern="1200" dirty="0"/>
            <a:t> </a:t>
          </a:r>
          <a:r>
            <a:rPr lang="en-US" sz="1900" kern="1200" baseline="0" dirty="0"/>
            <a:t>Efficiently standardize offerings across geographies (</a:t>
          </a:r>
          <a:r>
            <a:rPr lang="en-US" sz="1900" b="1" kern="1200" baseline="0" dirty="0"/>
            <a:t>Waris </a:t>
          </a:r>
          <a:r>
            <a:rPr lang="en-US" sz="1900" b="1" kern="1200" baseline="0" dirty="0" err="1"/>
            <a:t>Copic</a:t>
          </a:r>
          <a:r>
            <a:rPr lang="en-US" sz="1900" b="1" kern="1200" baseline="0" dirty="0"/>
            <a:t> et al., 2023</a:t>
          </a:r>
          <a:r>
            <a:rPr lang="en-US" sz="1900" kern="1200" baseline="0" dirty="0"/>
            <a:t>).</a:t>
          </a:r>
          <a:endParaRPr lang="en-US" sz="1900" kern="1200" dirty="0"/>
        </a:p>
        <a:p>
          <a:pPr marL="171450" lvl="1" indent="-171450" algn="just" defTabSz="844550">
            <a:lnSpc>
              <a:spcPct val="90000"/>
            </a:lnSpc>
            <a:spcBef>
              <a:spcPct val="0"/>
            </a:spcBef>
            <a:spcAft>
              <a:spcPct val="20000"/>
            </a:spcAft>
            <a:buChar char="•"/>
          </a:pPr>
          <a:r>
            <a:rPr lang="en-US" sz="1900" b="1" u="sng" kern="1200" dirty="0"/>
            <a:t>Arbitrage:</a:t>
          </a:r>
          <a:r>
            <a:rPr lang="en-US" sz="1900" b="1" kern="1200" dirty="0"/>
            <a:t> </a:t>
          </a:r>
          <a:r>
            <a:rPr lang="en-US" sz="1900" kern="1200" baseline="0" dirty="0"/>
            <a:t>Leverage regional disparities in expenses, assets, or laws to gain a competitive edge (</a:t>
          </a:r>
          <a:r>
            <a:rPr lang="en-US" sz="1900" b="1" kern="1200" baseline="0" dirty="0"/>
            <a:t>Waris </a:t>
          </a:r>
          <a:r>
            <a:rPr lang="en-US" sz="1900" b="1" kern="1200" baseline="0" dirty="0" err="1"/>
            <a:t>Copic</a:t>
          </a:r>
          <a:r>
            <a:rPr lang="en-US" sz="1900" b="1" kern="1200" baseline="0" dirty="0"/>
            <a:t> et al., 2023</a:t>
          </a:r>
          <a:r>
            <a:rPr lang="en-US" sz="1900" kern="1200" baseline="0" dirty="0"/>
            <a:t>).</a:t>
          </a:r>
          <a:endParaRPr lang="en-US" sz="1900" kern="1200" dirty="0"/>
        </a:p>
      </dsp:txBody>
      <dsp:txXfrm>
        <a:off x="0" y="1083470"/>
        <a:ext cx="3788419" cy="357696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ABAFA8-3699-4FCB-9102-E0DF7638C6BB}">
      <dsp:nvSpPr>
        <dsp:cNvPr id="0" name=""/>
        <dsp:cNvSpPr/>
      </dsp:nvSpPr>
      <dsp:spPr>
        <a:xfrm>
          <a:off x="4352519" y="1276"/>
          <a:ext cx="6528779" cy="1012809"/>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Differences in cultural norms, values, and behaviors between Shell's home country and E7 countries may affect market entry and operational strategies (</a:t>
          </a:r>
          <a:r>
            <a:rPr lang="en-US" sz="1600" b="0" i="0" kern="1200" dirty="0" err="1"/>
            <a:t>Grieco</a:t>
          </a:r>
          <a:r>
            <a:rPr lang="en-US" sz="1600" b="0" i="0" kern="1200" dirty="0"/>
            <a:t> et al., 2021).</a:t>
          </a:r>
          <a:endParaRPr lang="en-US" sz="1600" kern="1200" dirty="0"/>
        </a:p>
      </dsp:txBody>
      <dsp:txXfrm>
        <a:off x="4352519" y="127877"/>
        <a:ext cx="6148976" cy="759607"/>
      </dsp:txXfrm>
    </dsp:sp>
    <dsp:sp modelId="{03A52CE7-371E-4B06-A031-E31BD0185E66}">
      <dsp:nvSpPr>
        <dsp:cNvPr id="0" name=""/>
        <dsp:cNvSpPr/>
      </dsp:nvSpPr>
      <dsp:spPr>
        <a:xfrm>
          <a:off x="0" y="1276"/>
          <a:ext cx="4352519" cy="1012809"/>
        </a:xfrm>
        <a:prstGeom prst="roundRect">
          <a:avLst/>
        </a:prstGeom>
        <a:solidFill>
          <a:schemeClr val="accent1">
            <a:shade val="50000"/>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Cultural Distance:</a:t>
          </a:r>
          <a:endParaRPr lang="en-US" sz="1800" b="1" kern="1200" dirty="0"/>
        </a:p>
      </dsp:txBody>
      <dsp:txXfrm>
        <a:off x="49441" y="50717"/>
        <a:ext cx="4253637" cy="913927"/>
      </dsp:txXfrm>
    </dsp:sp>
    <dsp:sp modelId="{5D897BB1-F9C8-4F54-9758-CB1FAA74F693}">
      <dsp:nvSpPr>
        <dsp:cNvPr id="0" name=""/>
        <dsp:cNvSpPr/>
      </dsp:nvSpPr>
      <dsp:spPr>
        <a:xfrm>
          <a:off x="4352519" y="1115367"/>
          <a:ext cx="6528779" cy="1012809"/>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Variances in regulations, laws, and government policies across E7 countries could impact Shell's business operations and market entry decisions (</a:t>
          </a:r>
          <a:r>
            <a:rPr lang="en-US" sz="1600" b="0" i="0" kern="1200" dirty="0" err="1"/>
            <a:t>Grieco</a:t>
          </a:r>
          <a:r>
            <a:rPr lang="en-US" sz="1600" b="0" i="0" kern="1200" dirty="0"/>
            <a:t> et al., 2021)..</a:t>
          </a:r>
          <a:endParaRPr lang="en-US" sz="1600" kern="1200" dirty="0"/>
        </a:p>
      </dsp:txBody>
      <dsp:txXfrm>
        <a:off x="4352519" y="1241968"/>
        <a:ext cx="6148976" cy="759607"/>
      </dsp:txXfrm>
    </dsp:sp>
    <dsp:sp modelId="{C69E6E8C-5BD3-4EA7-A0D2-073DE4539D2B}">
      <dsp:nvSpPr>
        <dsp:cNvPr id="0" name=""/>
        <dsp:cNvSpPr/>
      </dsp:nvSpPr>
      <dsp:spPr>
        <a:xfrm>
          <a:off x="0" y="1115367"/>
          <a:ext cx="4352519" cy="1012809"/>
        </a:xfrm>
        <a:prstGeom prst="roundRect">
          <a:avLst/>
        </a:prstGeom>
        <a:solidFill>
          <a:schemeClr val="accent1">
            <a:shade val="50000"/>
            <a:hueOff val="149856"/>
            <a:satOff val="-7429"/>
            <a:lumOff val="2184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Administrative Distance:</a:t>
          </a:r>
          <a:endParaRPr lang="en-US" sz="1800" b="1" kern="1200" dirty="0"/>
        </a:p>
      </dsp:txBody>
      <dsp:txXfrm>
        <a:off x="49441" y="1164808"/>
        <a:ext cx="4253637" cy="913927"/>
      </dsp:txXfrm>
    </dsp:sp>
    <dsp:sp modelId="{2F48FD3C-3866-4421-9EC5-1F0150B53705}">
      <dsp:nvSpPr>
        <dsp:cNvPr id="0" name=""/>
        <dsp:cNvSpPr/>
      </dsp:nvSpPr>
      <dsp:spPr>
        <a:xfrm>
          <a:off x="4352519" y="2229458"/>
          <a:ext cx="6528779" cy="1012809"/>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890" tIns="8890" rIns="8890" bIns="8890" numCol="1" spcCol="1270" anchor="t" anchorCtr="0">
          <a:noAutofit/>
        </a:bodyPr>
        <a:lstStyle/>
        <a:p>
          <a:pPr marL="114300" lvl="1" indent="-114300" algn="l" defTabSz="622300">
            <a:lnSpc>
              <a:spcPct val="90000"/>
            </a:lnSpc>
            <a:spcBef>
              <a:spcPct val="0"/>
            </a:spcBef>
            <a:spcAft>
              <a:spcPct val="15000"/>
            </a:spcAft>
            <a:buChar char="•"/>
          </a:pPr>
          <a:r>
            <a:rPr lang="en-US" sz="1400" b="0" i="0" kern="1200" dirty="0"/>
            <a:t>Physical distance, transportation infrastructure, and logistics challenges may influence Shell's supply chain management and distribution networks in E7 countries (</a:t>
          </a:r>
          <a:r>
            <a:rPr lang="en-US" sz="1400" b="0" i="0" kern="1200" dirty="0" err="1"/>
            <a:t>Grieco</a:t>
          </a:r>
          <a:r>
            <a:rPr lang="en-US" sz="1400" b="0" i="0" kern="1200" dirty="0"/>
            <a:t> et al., 2021)..</a:t>
          </a:r>
          <a:endParaRPr lang="en-US" sz="1400" kern="1200" dirty="0"/>
        </a:p>
      </dsp:txBody>
      <dsp:txXfrm>
        <a:off x="4352519" y="2356059"/>
        <a:ext cx="6148976" cy="759607"/>
      </dsp:txXfrm>
    </dsp:sp>
    <dsp:sp modelId="{B3C105F3-9CEC-4E62-899B-84B8EDE76A06}">
      <dsp:nvSpPr>
        <dsp:cNvPr id="0" name=""/>
        <dsp:cNvSpPr/>
      </dsp:nvSpPr>
      <dsp:spPr>
        <a:xfrm>
          <a:off x="0" y="2229458"/>
          <a:ext cx="4352519" cy="1012809"/>
        </a:xfrm>
        <a:prstGeom prst="roundRect">
          <a:avLst/>
        </a:prstGeom>
        <a:solidFill>
          <a:schemeClr val="accent1">
            <a:shade val="50000"/>
            <a:hueOff val="299713"/>
            <a:satOff val="-14859"/>
            <a:lumOff val="43687"/>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Geographic Distance:</a:t>
          </a:r>
          <a:endParaRPr lang="en-US" sz="1800" b="1" kern="1200" dirty="0"/>
        </a:p>
      </dsp:txBody>
      <dsp:txXfrm>
        <a:off x="49441" y="2278899"/>
        <a:ext cx="4253637" cy="913927"/>
      </dsp:txXfrm>
    </dsp:sp>
    <dsp:sp modelId="{43F582C5-2CC1-48A9-B0E6-8F718267E068}">
      <dsp:nvSpPr>
        <dsp:cNvPr id="0" name=""/>
        <dsp:cNvSpPr/>
      </dsp:nvSpPr>
      <dsp:spPr>
        <a:xfrm>
          <a:off x="4352519" y="3343549"/>
          <a:ext cx="6528779" cy="1012809"/>
        </a:xfrm>
        <a:prstGeom prst="rightArrow">
          <a:avLst>
            <a:gd name="adj1" fmla="val 75000"/>
            <a:gd name="adj2" fmla="val 50000"/>
          </a:avLst>
        </a:prstGeom>
        <a:solidFill>
          <a:schemeClr val="accent1">
            <a:alpha val="90000"/>
            <a:tint val="55000"/>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160" tIns="10160" rIns="10160" bIns="10160" numCol="1" spcCol="1270" anchor="t" anchorCtr="0">
          <a:noAutofit/>
        </a:bodyPr>
        <a:lstStyle/>
        <a:p>
          <a:pPr marL="171450" lvl="1" indent="-171450" algn="l" defTabSz="711200">
            <a:lnSpc>
              <a:spcPct val="90000"/>
            </a:lnSpc>
            <a:spcBef>
              <a:spcPct val="0"/>
            </a:spcBef>
            <a:spcAft>
              <a:spcPct val="15000"/>
            </a:spcAft>
            <a:buChar char="•"/>
          </a:pPr>
          <a:r>
            <a:rPr lang="en-US" sz="1600" b="0" i="0" kern="1200" dirty="0"/>
            <a:t>Disparities in economic development, income levels, and market conditions among E7 countries can affect Shell's pricing strategies, investment decisions, and profitability (</a:t>
          </a:r>
          <a:r>
            <a:rPr lang="en-US" sz="1600" b="0" i="0" kern="1200" dirty="0" err="1"/>
            <a:t>Grieco</a:t>
          </a:r>
          <a:r>
            <a:rPr lang="en-US" sz="1600" b="0" i="0" kern="1200" dirty="0"/>
            <a:t> et al., 2021)..</a:t>
          </a:r>
          <a:endParaRPr lang="en-US" sz="1600" kern="1200" dirty="0"/>
        </a:p>
      </dsp:txBody>
      <dsp:txXfrm>
        <a:off x="4352519" y="3470150"/>
        <a:ext cx="6148976" cy="759607"/>
      </dsp:txXfrm>
    </dsp:sp>
    <dsp:sp modelId="{14AEC7E6-D698-4F7C-8293-224F32A5DB6F}">
      <dsp:nvSpPr>
        <dsp:cNvPr id="0" name=""/>
        <dsp:cNvSpPr/>
      </dsp:nvSpPr>
      <dsp:spPr>
        <a:xfrm>
          <a:off x="0" y="3343549"/>
          <a:ext cx="4352519" cy="1012809"/>
        </a:xfrm>
        <a:prstGeom prst="roundRect">
          <a:avLst/>
        </a:prstGeom>
        <a:solidFill>
          <a:schemeClr val="accent1">
            <a:shade val="50000"/>
            <a:hueOff val="149856"/>
            <a:satOff val="-7429"/>
            <a:lumOff val="21844"/>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b="1" i="0" kern="1200" dirty="0"/>
            <a:t>Economic Distance</a:t>
          </a:r>
          <a:r>
            <a:rPr lang="en-US" sz="1800" b="0" i="0" kern="1200" dirty="0"/>
            <a:t>:</a:t>
          </a:r>
          <a:endParaRPr lang="en-US" sz="1800" kern="1200" dirty="0"/>
        </a:p>
      </dsp:txBody>
      <dsp:txXfrm>
        <a:off x="49441" y="3392990"/>
        <a:ext cx="4253637" cy="91392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515CE1-5422-4447-9683-0EFEFB537F65}">
      <dsp:nvSpPr>
        <dsp:cNvPr id="0" name=""/>
        <dsp:cNvSpPr/>
      </dsp:nvSpPr>
      <dsp:spPr>
        <a:xfrm rot="16200000">
          <a:off x="-833455" y="835880"/>
          <a:ext cx="4051300" cy="237953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8951" bIns="0" numCol="1" spcCol="1270" anchor="t" anchorCtr="0">
          <a:noAutofit/>
        </a:bodyPr>
        <a:lstStyle/>
        <a:p>
          <a:pPr marL="0" lvl="0" indent="0" algn="l" defTabSz="889000">
            <a:lnSpc>
              <a:spcPct val="90000"/>
            </a:lnSpc>
            <a:spcBef>
              <a:spcPct val="0"/>
            </a:spcBef>
            <a:spcAft>
              <a:spcPct val="35000"/>
            </a:spcAft>
            <a:buNone/>
          </a:pPr>
          <a:r>
            <a:rPr lang="en-US" sz="2000" b="1" i="0" kern="1200"/>
            <a:t>Factor Conditions</a:t>
          </a:r>
          <a:r>
            <a:rPr lang="en-US" sz="2000" b="0" i="0" kern="1200"/>
            <a:t>:</a:t>
          </a:r>
          <a:endParaRPr lang="en-US" sz="2000" kern="1200"/>
        </a:p>
        <a:p>
          <a:pPr marL="171450" lvl="1" indent="-171450" algn="l" defTabSz="711200">
            <a:lnSpc>
              <a:spcPct val="90000"/>
            </a:lnSpc>
            <a:spcBef>
              <a:spcPct val="0"/>
            </a:spcBef>
            <a:spcAft>
              <a:spcPct val="15000"/>
            </a:spcAft>
            <a:buChar char="•"/>
          </a:pPr>
          <a:r>
            <a:rPr lang="en-US" sz="1600" b="0" i="0" kern="1200" baseline="0" dirty="0"/>
            <a:t>Assessing local resources, infrastructure, and workforce. (</a:t>
          </a:r>
          <a:r>
            <a:rPr lang="en-US" sz="1600" kern="1200" dirty="0"/>
            <a:t>Williams, B., 1999)</a:t>
          </a:r>
        </a:p>
      </dsp:txBody>
      <dsp:txXfrm rot="5400000">
        <a:off x="2426" y="810259"/>
        <a:ext cx="2379538" cy="2430780"/>
      </dsp:txXfrm>
    </dsp:sp>
    <dsp:sp modelId="{8F849BB3-9E1D-476A-BA62-C2E7D24F0290}">
      <dsp:nvSpPr>
        <dsp:cNvPr id="0" name=""/>
        <dsp:cNvSpPr/>
      </dsp:nvSpPr>
      <dsp:spPr>
        <a:xfrm rot="16200000">
          <a:off x="1724548" y="835880"/>
          <a:ext cx="4051300" cy="237953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8951" bIns="0" numCol="1" spcCol="1270" anchor="t" anchorCtr="0">
          <a:noAutofit/>
        </a:bodyPr>
        <a:lstStyle/>
        <a:p>
          <a:pPr marL="0" lvl="0" indent="0" algn="l" defTabSz="889000">
            <a:lnSpc>
              <a:spcPct val="90000"/>
            </a:lnSpc>
            <a:spcBef>
              <a:spcPct val="0"/>
            </a:spcBef>
            <a:spcAft>
              <a:spcPct val="35000"/>
            </a:spcAft>
            <a:buNone/>
          </a:pPr>
          <a:r>
            <a:rPr lang="en-US" sz="2000" b="1" i="0" kern="1200" dirty="0"/>
            <a:t>Demand Conditions</a:t>
          </a:r>
          <a:r>
            <a:rPr lang="en-US" sz="2000" b="0" i="0" kern="1200" dirty="0"/>
            <a:t>:</a:t>
          </a:r>
          <a:endParaRPr lang="en-US" sz="2000" kern="1200" dirty="0"/>
        </a:p>
        <a:p>
          <a:pPr marL="171450" lvl="1" indent="-171450" algn="l" defTabSz="711200">
            <a:lnSpc>
              <a:spcPct val="90000"/>
            </a:lnSpc>
            <a:spcBef>
              <a:spcPct val="0"/>
            </a:spcBef>
            <a:spcAft>
              <a:spcPct val="15000"/>
            </a:spcAft>
            <a:buChar char="•"/>
          </a:pPr>
          <a:r>
            <a:rPr lang="en-US" sz="1600" b="0" i="0" kern="1200" baseline="0" dirty="0"/>
            <a:t>Understanding local market demand and consumer preferences. (</a:t>
          </a:r>
          <a:r>
            <a:rPr lang="en-US" sz="1600" kern="1200" dirty="0"/>
            <a:t>Williams, B., 1999)</a:t>
          </a:r>
        </a:p>
      </dsp:txBody>
      <dsp:txXfrm rot="5400000">
        <a:off x="2560429" y="810259"/>
        <a:ext cx="2379538" cy="2430780"/>
      </dsp:txXfrm>
    </dsp:sp>
    <dsp:sp modelId="{74DB546B-BC27-43F4-B5E3-61297BE85370}">
      <dsp:nvSpPr>
        <dsp:cNvPr id="0" name=""/>
        <dsp:cNvSpPr/>
      </dsp:nvSpPr>
      <dsp:spPr>
        <a:xfrm rot="16200000">
          <a:off x="4282551" y="835880"/>
          <a:ext cx="4051300" cy="237953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8951" bIns="0" numCol="1" spcCol="1270" anchor="t" anchorCtr="0">
          <a:noAutofit/>
        </a:bodyPr>
        <a:lstStyle/>
        <a:p>
          <a:pPr marL="0" lvl="0" indent="0" algn="l" defTabSz="889000">
            <a:lnSpc>
              <a:spcPct val="90000"/>
            </a:lnSpc>
            <a:spcBef>
              <a:spcPct val="0"/>
            </a:spcBef>
            <a:spcAft>
              <a:spcPct val="35000"/>
            </a:spcAft>
            <a:buNone/>
          </a:pPr>
          <a:r>
            <a:rPr lang="en-US" sz="2000" b="1" i="0" kern="1200" dirty="0"/>
            <a:t>Related and Supporting Industries</a:t>
          </a:r>
          <a:r>
            <a:rPr lang="en-US" sz="2000" b="0" i="0" kern="1200" dirty="0"/>
            <a:t>:</a:t>
          </a:r>
          <a:endParaRPr lang="en-US" sz="2000" kern="1200" dirty="0"/>
        </a:p>
        <a:p>
          <a:pPr marL="171450" lvl="1" indent="-171450" algn="l" defTabSz="711200">
            <a:lnSpc>
              <a:spcPct val="90000"/>
            </a:lnSpc>
            <a:spcBef>
              <a:spcPct val="0"/>
            </a:spcBef>
            <a:spcAft>
              <a:spcPct val="15000"/>
            </a:spcAft>
            <a:buChar char="•"/>
          </a:pPr>
          <a:r>
            <a:rPr lang="en-US" sz="1600" b="0" i="0" kern="1200" baseline="0" dirty="0"/>
            <a:t>Analyzing the presence and competitiveness of related industries. (</a:t>
          </a:r>
          <a:r>
            <a:rPr lang="en-US" sz="1600" kern="1200" dirty="0"/>
            <a:t>Williams, B., 1999)</a:t>
          </a:r>
        </a:p>
      </dsp:txBody>
      <dsp:txXfrm rot="5400000">
        <a:off x="5118432" y="810259"/>
        <a:ext cx="2379538" cy="2430780"/>
      </dsp:txXfrm>
    </dsp:sp>
    <dsp:sp modelId="{EEB8EB3D-3F25-491D-9AD8-DC1FD2ADAFDB}">
      <dsp:nvSpPr>
        <dsp:cNvPr id="0" name=""/>
        <dsp:cNvSpPr/>
      </dsp:nvSpPr>
      <dsp:spPr>
        <a:xfrm rot="16200000">
          <a:off x="6840555" y="835880"/>
          <a:ext cx="4051300" cy="2379538"/>
        </a:xfrm>
        <a:prstGeom prst="flowChartManualOperati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27000" tIns="0" rIns="128951" bIns="0" numCol="1" spcCol="1270" anchor="t" anchorCtr="0">
          <a:noAutofit/>
        </a:bodyPr>
        <a:lstStyle/>
        <a:p>
          <a:pPr marL="0" lvl="0" indent="0" algn="l" defTabSz="889000">
            <a:lnSpc>
              <a:spcPct val="90000"/>
            </a:lnSpc>
            <a:spcBef>
              <a:spcPct val="0"/>
            </a:spcBef>
            <a:spcAft>
              <a:spcPct val="35000"/>
            </a:spcAft>
            <a:buNone/>
          </a:pPr>
          <a:r>
            <a:rPr lang="en-US" sz="2000" b="1" i="0" kern="1200"/>
            <a:t>Firm Strategy, Structure, and Rivalry</a:t>
          </a:r>
          <a:r>
            <a:rPr lang="en-US" sz="2000" b="0" i="0" kern="1200"/>
            <a:t>:</a:t>
          </a:r>
          <a:endParaRPr lang="en-US" sz="2000" kern="1200"/>
        </a:p>
        <a:p>
          <a:pPr marL="171450" lvl="1" indent="-171450" algn="l" defTabSz="711200">
            <a:lnSpc>
              <a:spcPct val="90000"/>
            </a:lnSpc>
            <a:spcBef>
              <a:spcPct val="0"/>
            </a:spcBef>
            <a:spcAft>
              <a:spcPct val="15000"/>
            </a:spcAft>
            <a:buChar char="•"/>
          </a:pPr>
          <a:r>
            <a:rPr lang="en-US" sz="1600" b="0" i="0" kern="1200" baseline="0" dirty="0"/>
            <a:t>Evaluating local competition, industry dynamics, and regulatory environment. (</a:t>
          </a:r>
          <a:r>
            <a:rPr lang="en-US" sz="1600" kern="1200" dirty="0"/>
            <a:t>Williams, B., 1999)</a:t>
          </a:r>
        </a:p>
      </dsp:txBody>
      <dsp:txXfrm rot="5400000">
        <a:off x="7676436" y="810259"/>
        <a:ext cx="2379538" cy="24307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F6A8B-017B-4219-A672-2B767F6758BA}">
      <dsp:nvSpPr>
        <dsp:cNvPr id="0" name=""/>
        <dsp:cNvSpPr/>
      </dsp:nvSpPr>
      <dsp:spPr>
        <a:xfrm>
          <a:off x="4911"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a:t>Power Distance</a:t>
          </a:r>
          <a:r>
            <a:rPr lang="en-US" sz="1700" b="0" i="0" kern="1200"/>
            <a:t>:</a:t>
          </a:r>
          <a:endParaRPr lang="en-US" sz="1700" kern="1200"/>
        </a:p>
      </dsp:txBody>
      <dsp:txXfrm>
        <a:off x="29437" y="715544"/>
        <a:ext cx="1625710" cy="788329"/>
      </dsp:txXfrm>
    </dsp:sp>
    <dsp:sp modelId="{6D38F815-C780-400B-B5E4-C7EDBAD33F6D}">
      <dsp:nvSpPr>
        <dsp:cNvPr id="0" name=""/>
        <dsp:cNvSpPr/>
      </dsp:nvSpPr>
      <dsp:spPr>
        <a:xfrm>
          <a:off x="172387" y="1528400"/>
          <a:ext cx="167476" cy="1020613"/>
        </a:xfrm>
        <a:custGeom>
          <a:avLst/>
          <a:gdLst/>
          <a:ahLst/>
          <a:cxnLst/>
          <a:rect l="0" t="0" r="0" b="0"/>
          <a:pathLst>
            <a:path>
              <a:moveTo>
                <a:pt x="0" y="0"/>
              </a:moveTo>
              <a:lnTo>
                <a:pt x="0" y="1020613"/>
              </a:lnTo>
              <a:lnTo>
                <a:pt x="167476" y="102061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834E10-B981-4B27-B2BD-C308E4560E39}">
      <dsp:nvSpPr>
        <dsp:cNvPr id="0" name=""/>
        <dsp:cNvSpPr/>
      </dsp:nvSpPr>
      <dsp:spPr>
        <a:xfrm>
          <a:off x="339863" y="1737745"/>
          <a:ext cx="1339810" cy="162253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6670" tIns="17780" rIns="26670" bIns="17780" numCol="1" spcCol="1270" anchor="ctr" anchorCtr="0">
          <a:noAutofit/>
        </a:bodyPr>
        <a:lstStyle/>
        <a:p>
          <a:pPr marL="0" lvl="0" indent="0" algn="ctr" defTabSz="622300">
            <a:lnSpc>
              <a:spcPct val="90000"/>
            </a:lnSpc>
            <a:spcBef>
              <a:spcPct val="0"/>
            </a:spcBef>
            <a:spcAft>
              <a:spcPct val="35000"/>
            </a:spcAft>
            <a:buNone/>
          </a:pPr>
          <a:r>
            <a:rPr lang="en-US" sz="1400" b="0" i="0" kern="1200" baseline="0" dirty="0"/>
            <a:t>Assessing attitudes toward hierarchy and authority. (</a:t>
          </a:r>
          <a:r>
            <a:rPr lang="en-IN" sz="1400" b="0" i="0" kern="1200" dirty="0" err="1"/>
            <a:t>Hutnek</a:t>
          </a:r>
          <a:r>
            <a:rPr lang="en-IN" sz="1400" b="0" i="0" kern="1200" dirty="0"/>
            <a:t>, S.M., 2016)</a:t>
          </a:r>
          <a:endParaRPr lang="en-US" sz="1400" kern="1200" dirty="0"/>
        </a:p>
      </dsp:txBody>
      <dsp:txXfrm>
        <a:off x="379105" y="1776987"/>
        <a:ext cx="1261326" cy="1544051"/>
      </dsp:txXfrm>
    </dsp:sp>
    <dsp:sp modelId="{09A7D73C-69C9-40E1-AD00-EE871C3BA617}">
      <dsp:nvSpPr>
        <dsp:cNvPr id="0" name=""/>
        <dsp:cNvSpPr/>
      </dsp:nvSpPr>
      <dsp:spPr>
        <a:xfrm>
          <a:off x="2098364"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dirty="0"/>
            <a:t>Individualism vs. Collectivism</a:t>
          </a:r>
          <a:r>
            <a:rPr lang="en-US" sz="1700" b="0" i="0" kern="1200" dirty="0"/>
            <a:t>:</a:t>
          </a:r>
          <a:endParaRPr lang="en-US" sz="1700" kern="1200" dirty="0"/>
        </a:p>
      </dsp:txBody>
      <dsp:txXfrm>
        <a:off x="2122890" y="715544"/>
        <a:ext cx="1625710" cy="788329"/>
      </dsp:txXfrm>
    </dsp:sp>
    <dsp:sp modelId="{66781A15-454B-4A06-ADCA-658F5BA1C391}">
      <dsp:nvSpPr>
        <dsp:cNvPr id="0" name=""/>
        <dsp:cNvSpPr/>
      </dsp:nvSpPr>
      <dsp:spPr>
        <a:xfrm>
          <a:off x="2265841" y="1528400"/>
          <a:ext cx="167476" cy="956503"/>
        </a:xfrm>
        <a:custGeom>
          <a:avLst/>
          <a:gdLst/>
          <a:ahLst/>
          <a:cxnLst/>
          <a:rect l="0" t="0" r="0" b="0"/>
          <a:pathLst>
            <a:path>
              <a:moveTo>
                <a:pt x="0" y="0"/>
              </a:moveTo>
              <a:lnTo>
                <a:pt x="0" y="956503"/>
              </a:lnTo>
              <a:lnTo>
                <a:pt x="167476" y="956503"/>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40B2D9-4863-473C-B49A-EAA00F5BC905}">
      <dsp:nvSpPr>
        <dsp:cNvPr id="0" name=""/>
        <dsp:cNvSpPr/>
      </dsp:nvSpPr>
      <dsp:spPr>
        <a:xfrm>
          <a:off x="2433317" y="1737745"/>
          <a:ext cx="1339810" cy="1494315"/>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t>Understanding social cohesion and individual autonomy. (</a:t>
          </a:r>
          <a:r>
            <a:rPr lang="en-IN" sz="1300" b="0" i="0" kern="1200" dirty="0" err="1"/>
            <a:t>Hutnek</a:t>
          </a:r>
          <a:r>
            <a:rPr lang="en-IN" sz="1300" b="0" i="0" kern="1200" dirty="0"/>
            <a:t>, S.M., 2016)</a:t>
          </a:r>
          <a:endParaRPr lang="en-US" sz="1300" kern="1200" dirty="0"/>
        </a:p>
      </dsp:txBody>
      <dsp:txXfrm>
        <a:off x="2472559" y="1776987"/>
        <a:ext cx="1261326" cy="1415831"/>
      </dsp:txXfrm>
    </dsp:sp>
    <dsp:sp modelId="{195F8B70-2962-4E11-AD20-EB620A2C43D9}">
      <dsp:nvSpPr>
        <dsp:cNvPr id="0" name=""/>
        <dsp:cNvSpPr/>
      </dsp:nvSpPr>
      <dsp:spPr>
        <a:xfrm>
          <a:off x="4191818"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dirty="0"/>
            <a:t>Masculinity vs. Femininity</a:t>
          </a:r>
          <a:r>
            <a:rPr lang="en-US" sz="1700" b="0" i="0" kern="1200" dirty="0"/>
            <a:t>:</a:t>
          </a:r>
          <a:endParaRPr lang="en-US" sz="1700" kern="1200" dirty="0"/>
        </a:p>
      </dsp:txBody>
      <dsp:txXfrm>
        <a:off x="4216344" y="715544"/>
        <a:ext cx="1625710" cy="788329"/>
      </dsp:txXfrm>
    </dsp:sp>
    <dsp:sp modelId="{D14ABA82-D60F-4EAF-AB3E-AE2348E8A8AD}">
      <dsp:nvSpPr>
        <dsp:cNvPr id="0" name=""/>
        <dsp:cNvSpPr/>
      </dsp:nvSpPr>
      <dsp:spPr>
        <a:xfrm>
          <a:off x="4359294" y="1528400"/>
          <a:ext cx="167476" cy="966250"/>
        </a:xfrm>
        <a:custGeom>
          <a:avLst/>
          <a:gdLst/>
          <a:ahLst/>
          <a:cxnLst/>
          <a:rect l="0" t="0" r="0" b="0"/>
          <a:pathLst>
            <a:path>
              <a:moveTo>
                <a:pt x="0" y="0"/>
              </a:moveTo>
              <a:lnTo>
                <a:pt x="0" y="966250"/>
              </a:lnTo>
              <a:lnTo>
                <a:pt x="167476" y="966250"/>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1DF56C-EA81-4DB9-B371-51F67F7EEB7C}">
      <dsp:nvSpPr>
        <dsp:cNvPr id="0" name=""/>
        <dsp:cNvSpPr/>
      </dsp:nvSpPr>
      <dsp:spPr>
        <a:xfrm>
          <a:off x="4526771" y="1737745"/>
          <a:ext cx="1339810" cy="1513809"/>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t>Examining values related to assertiveness and nurturing. (</a:t>
          </a:r>
          <a:r>
            <a:rPr lang="en-IN" sz="1300" b="0" i="0" kern="1200" dirty="0" err="1"/>
            <a:t>Hutnek</a:t>
          </a:r>
          <a:r>
            <a:rPr lang="en-IN" sz="1300" b="0" i="0" kern="1200" dirty="0"/>
            <a:t>, S.M., 2016)</a:t>
          </a:r>
          <a:endParaRPr lang="en-US" sz="1300" kern="1200" dirty="0"/>
        </a:p>
      </dsp:txBody>
      <dsp:txXfrm>
        <a:off x="4566013" y="1776987"/>
        <a:ext cx="1261326" cy="1435325"/>
      </dsp:txXfrm>
    </dsp:sp>
    <dsp:sp modelId="{BCF46F1E-88FB-4683-B992-783D49F8EC0D}">
      <dsp:nvSpPr>
        <dsp:cNvPr id="0" name=""/>
        <dsp:cNvSpPr/>
      </dsp:nvSpPr>
      <dsp:spPr>
        <a:xfrm>
          <a:off x="6285272"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dirty="0"/>
            <a:t>Uncertainty Avoidance</a:t>
          </a:r>
          <a:r>
            <a:rPr lang="en-US" sz="1700" b="0" i="0" kern="1200" dirty="0"/>
            <a:t>:</a:t>
          </a:r>
          <a:endParaRPr lang="en-US" sz="1700" kern="1200" dirty="0"/>
        </a:p>
      </dsp:txBody>
      <dsp:txXfrm>
        <a:off x="6309798" y="715544"/>
        <a:ext cx="1625710" cy="788329"/>
      </dsp:txXfrm>
    </dsp:sp>
    <dsp:sp modelId="{430D82C6-F00D-49BB-8FCF-2CDE1B628A3F}">
      <dsp:nvSpPr>
        <dsp:cNvPr id="0" name=""/>
        <dsp:cNvSpPr/>
      </dsp:nvSpPr>
      <dsp:spPr>
        <a:xfrm>
          <a:off x="6452748" y="1528400"/>
          <a:ext cx="167476" cy="1020608"/>
        </a:xfrm>
        <a:custGeom>
          <a:avLst/>
          <a:gdLst/>
          <a:ahLst/>
          <a:cxnLst/>
          <a:rect l="0" t="0" r="0" b="0"/>
          <a:pathLst>
            <a:path>
              <a:moveTo>
                <a:pt x="0" y="0"/>
              </a:moveTo>
              <a:lnTo>
                <a:pt x="0" y="1020608"/>
              </a:lnTo>
              <a:lnTo>
                <a:pt x="167476" y="102060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5DD86C3-18C1-48EE-9FB5-CCA84445FE8C}">
      <dsp:nvSpPr>
        <dsp:cNvPr id="0" name=""/>
        <dsp:cNvSpPr/>
      </dsp:nvSpPr>
      <dsp:spPr>
        <a:xfrm>
          <a:off x="6620224" y="1737745"/>
          <a:ext cx="1339810" cy="16225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t>Analyzing tolerance for ambiguity and risk aversion. (</a:t>
          </a:r>
          <a:r>
            <a:rPr lang="en-IN" sz="1300" b="0" i="0" kern="1200" dirty="0" err="1"/>
            <a:t>Hutnek</a:t>
          </a:r>
          <a:r>
            <a:rPr lang="en-IN" sz="1300" b="0" i="0" kern="1200" dirty="0"/>
            <a:t>, S.M., 2016)</a:t>
          </a:r>
          <a:endParaRPr lang="en-US" sz="1300" kern="1200" dirty="0"/>
        </a:p>
      </dsp:txBody>
      <dsp:txXfrm>
        <a:off x="6659466" y="1776987"/>
        <a:ext cx="1261326" cy="1544043"/>
      </dsp:txXfrm>
    </dsp:sp>
    <dsp:sp modelId="{6CDDC429-E5FA-4F87-8467-BD6B0BFAA5D6}">
      <dsp:nvSpPr>
        <dsp:cNvPr id="0" name=""/>
        <dsp:cNvSpPr/>
      </dsp:nvSpPr>
      <dsp:spPr>
        <a:xfrm>
          <a:off x="8378725" y="691018"/>
          <a:ext cx="1674762" cy="837381"/>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2385" tIns="21590" rIns="32385" bIns="21590" numCol="1" spcCol="1270" anchor="ctr" anchorCtr="0">
          <a:noAutofit/>
        </a:bodyPr>
        <a:lstStyle/>
        <a:p>
          <a:pPr marL="0" lvl="0" indent="0" algn="ctr" defTabSz="755650">
            <a:lnSpc>
              <a:spcPct val="90000"/>
            </a:lnSpc>
            <a:spcBef>
              <a:spcPct val="0"/>
            </a:spcBef>
            <a:spcAft>
              <a:spcPct val="35000"/>
            </a:spcAft>
            <a:buNone/>
          </a:pPr>
          <a:r>
            <a:rPr lang="en-US" sz="1700" b="1" i="0" kern="1200" dirty="0"/>
            <a:t>Long-Term Orientation</a:t>
          </a:r>
          <a:r>
            <a:rPr lang="en-US" sz="1700" b="0" i="0" kern="1200" dirty="0"/>
            <a:t>:</a:t>
          </a:r>
          <a:endParaRPr lang="en-US" sz="1700" kern="1200" dirty="0"/>
        </a:p>
      </dsp:txBody>
      <dsp:txXfrm>
        <a:off x="8403251" y="715544"/>
        <a:ext cx="1625710" cy="788329"/>
      </dsp:txXfrm>
    </dsp:sp>
    <dsp:sp modelId="{B7B357FA-343D-46F4-98FB-6503773C0CCD}">
      <dsp:nvSpPr>
        <dsp:cNvPr id="0" name=""/>
        <dsp:cNvSpPr/>
      </dsp:nvSpPr>
      <dsp:spPr>
        <a:xfrm>
          <a:off x="8546202" y="1528400"/>
          <a:ext cx="167476" cy="1020608"/>
        </a:xfrm>
        <a:custGeom>
          <a:avLst/>
          <a:gdLst/>
          <a:ahLst/>
          <a:cxnLst/>
          <a:rect l="0" t="0" r="0" b="0"/>
          <a:pathLst>
            <a:path>
              <a:moveTo>
                <a:pt x="0" y="0"/>
              </a:moveTo>
              <a:lnTo>
                <a:pt x="0" y="1020608"/>
              </a:lnTo>
              <a:lnTo>
                <a:pt x="167476" y="1020608"/>
              </a:lnTo>
            </a:path>
          </a:pathLst>
        </a:custGeom>
        <a:noFill/>
        <a:ln w="127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02256B-94A6-44AF-BBAD-46CE9A05E479}">
      <dsp:nvSpPr>
        <dsp:cNvPr id="0" name=""/>
        <dsp:cNvSpPr/>
      </dsp:nvSpPr>
      <dsp:spPr>
        <a:xfrm>
          <a:off x="8713678" y="1737745"/>
          <a:ext cx="1339810" cy="1622527"/>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 tIns="16510" rIns="24765" bIns="16510" numCol="1" spcCol="1270" anchor="ctr" anchorCtr="0">
          <a:noAutofit/>
        </a:bodyPr>
        <a:lstStyle/>
        <a:p>
          <a:pPr marL="0" lvl="0" indent="0" algn="ctr" defTabSz="577850">
            <a:lnSpc>
              <a:spcPct val="90000"/>
            </a:lnSpc>
            <a:spcBef>
              <a:spcPct val="0"/>
            </a:spcBef>
            <a:spcAft>
              <a:spcPct val="35000"/>
            </a:spcAft>
            <a:buNone/>
          </a:pPr>
          <a:r>
            <a:rPr lang="en-US" sz="1300" b="0" i="0" kern="1200" baseline="0" dirty="0"/>
            <a:t>Evaluating attitudes toward tradition versus future planning. (</a:t>
          </a:r>
          <a:r>
            <a:rPr lang="en-IN" sz="1300" b="0" i="0" kern="1200" dirty="0" err="1"/>
            <a:t>Hutnek</a:t>
          </a:r>
          <a:r>
            <a:rPr lang="en-IN" sz="1300" b="0" i="0" kern="1200" dirty="0"/>
            <a:t>, S.M., 2016)</a:t>
          </a:r>
          <a:endParaRPr lang="en-US" sz="1300" kern="1200" dirty="0"/>
        </a:p>
      </dsp:txBody>
      <dsp:txXfrm>
        <a:off x="8752920" y="1776987"/>
        <a:ext cx="1261326" cy="15440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D9BC80-9F50-4A46-A63B-BB811B17C8C2}">
      <dsp:nvSpPr>
        <dsp:cNvPr id="0" name=""/>
        <dsp:cNvSpPr/>
      </dsp:nvSpPr>
      <dsp:spPr>
        <a:xfrm>
          <a:off x="0" y="179011"/>
          <a:ext cx="3081990" cy="608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Uppsala Model:</a:t>
          </a:r>
          <a:endParaRPr lang="en-US" sz="2600" kern="1200" dirty="0"/>
        </a:p>
      </dsp:txBody>
      <dsp:txXfrm>
        <a:off x="29700" y="208711"/>
        <a:ext cx="3022590" cy="549000"/>
      </dsp:txXfrm>
    </dsp:sp>
    <dsp:sp modelId="{89D22CDD-0D00-4F3D-8812-33F056C67642}">
      <dsp:nvSpPr>
        <dsp:cNvPr id="0" name=""/>
        <dsp:cNvSpPr/>
      </dsp:nvSpPr>
      <dsp:spPr>
        <a:xfrm>
          <a:off x="0" y="787411"/>
          <a:ext cx="3081990" cy="3659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7853"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Phased market expansion, commencing with neighboring nations (</a:t>
          </a:r>
          <a:r>
            <a:rPr lang="en-US" sz="2000" b="1" kern="1200" baseline="0" dirty="0" err="1"/>
            <a:t>Hult</a:t>
          </a:r>
          <a:r>
            <a:rPr lang="en-US" sz="2000" b="1" kern="1200" baseline="0" dirty="0"/>
            <a:t> et al., 2020</a:t>
          </a:r>
          <a:r>
            <a:rPr lang="en-US" sz="2000" kern="1200" baseline="0" dirty="0"/>
            <a:t>).</a:t>
          </a:r>
          <a:endParaRPr lang="en-US" sz="2000" kern="1200" dirty="0"/>
        </a:p>
        <a:p>
          <a:pPr marL="228600" lvl="1" indent="-228600" algn="l" defTabSz="889000">
            <a:lnSpc>
              <a:spcPct val="90000"/>
            </a:lnSpc>
            <a:spcBef>
              <a:spcPct val="0"/>
            </a:spcBef>
            <a:spcAft>
              <a:spcPct val="20000"/>
            </a:spcAft>
            <a:buChar char="•"/>
          </a:pPr>
          <a:r>
            <a:rPr lang="en-US" sz="2000" kern="1200" baseline="0" dirty="0"/>
            <a:t>The level of commitment and involvement tends to rise as individuals get more acquainted and confident (</a:t>
          </a:r>
          <a:r>
            <a:rPr lang="en-US" sz="2000" b="1" kern="1200" baseline="0" dirty="0" err="1"/>
            <a:t>Hult</a:t>
          </a:r>
          <a:r>
            <a:rPr lang="en-US" sz="2000" b="1" kern="1200" baseline="0" dirty="0"/>
            <a:t> et al., 2020</a:t>
          </a:r>
          <a:r>
            <a:rPr lang="en-US" sz="2000" kern="1200" baseline="0" dirty="0"/>
            <a:t>).</a:t>
          </a:r>
          <a:endParaRPr lang="en-US" sz="2000" kern="1200" dirty="0"/>
        </a:p>
      </dsp:txBody>
      <dsp:txXfrm>
        <a:off x="0" y="787411"/>
        <a:ext cx="3081990" cy="36597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C21377-8ADD-49F5-829B-E04D49F36653}">
      <dsp:nvSpPr>
        <dsp:cNvPr id="0" name=""/>
        <dsp:cNvSpPr/>
      </dsp:nvSpPr>
      <dsp:spPr>
        <a:xfrm>
          <a:off x="0" y="379747"/>
          <a:ext cx="3209576" cy="8880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Bartlett &amp; Ghoshal's Integration:</a:t>
          </a:r>
        </a:p>
      </dsp:txBody>
      <dsp:txXfrm>
        <a:off x="43350" y="423097"/>
        <a:ext cx="3122876" cy="801330"/>
      </dsp:txXfrm>
    </dsp:sp>
    <dsp:sp modelId="{98CDD388-6FE5-4FAD-BB3C-B97246A276E0}">
      <dsp:nvSpPr>
        <dsp:cNvPr id="0" name=""/>
        <dsp:cNvSpPr/>
      </dsp:nvSpPr>
      <dsp:spPr>
        <a:xfrm>
          <a:off x="0" y="1267777"/>
          <a:ext cx="3209576" cy="30470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190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Centralized management of choices for standardized goods is a key aspect of global integration (</a:t>
          </a:r>
          <a:r>
            <a:rPr lang="en-US" sz="1800" b="1" kern="1200" dirty="0" err="1"/>
            <a:t>Pananond</a:t>
          </a:r>
          <a:r>
            <a:rPr lang="en-US" sz="1800" b="1" kern="1200" dirty="0"/>
            <a:t> et al., 2020</a:t>
          </a:r>
          <a:r>
            <a:rPr lang="en-US" sz="1800" kern="1200" dirty="0"/>
            <a:t>).</a:t>
          </a:r>
        </a:p>
        <a:p>
          <a:pPr marL="171450" lvl="1" indent="-171450" algn="l" defTabSz="800100">
            <a:lnSpc>
              <a:spcPct val="90000"/>
            </a:lnSpc>
            <a:spcBef>
              <a:spcPct val="0"/>
            </a:spcBef>
            <a:spcAft>
              <a:spcPct val="20000"/>
            </a:spcAft>
            <a:buChar char="•"/>
          </a:pPr>
          <a:r>
            <a:rPr lang="en-US" sz="1800" kern="1200" dirty="0"/>
            <a:t>Adaptability: Decentralized operations to accommodate a wide range of market demands (</a:t>
          </a:r>
          <a:r>
            <a:rPr lang="en-US" sz="1800" b="1" kern="1200" dirty="0" err="1"/>
            <a:t>Pananond</a:t>
          </a:r>
          <a:r>
            <a:rPr lang="en-US" sz="1800" b="1" kern="1200" dirty="0"/>
            <a:t> et al., 2020</a:t>
          </a:r>
          <a:r>
            <a:rPr lang="en-US" sz="1800" kern="1200" dirty="0"/>
            <a:t>).</a:t>
          </a:r>
        </a:p>
      </dsp:txBody>
      <dsp:txXfrm>
        <a:off x="0" y="1267777"/>
        <a:ext cx="3209576" cy="30470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7B5910-7355-4EBB-BEF3-BBBCEFC280B8}">
      <dsp:nvSpPr>
        <dsp:cNvPr id="0" name=""/>
        <dsp:cNvSpPr/>
      </dsp:nvSpPr>
      <dsp:spPr>
        <a:xfrm>
          <a:off x="15421" y="-14179"/>
          <a:ext cx="1581433" cy="5035038"/>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t>Porter's Generic Strategies</a:t>
          </a:r>
        </a:p>
      </dsp:txBody>
      <dsp:txXfrm>
        <a:off x="61740" y="32140"/>
        <a:ext cx="1488795" cy="4942400"/>
      </dsp:txXfrm>
    </dsp:sp>
    <dsp:sp modelId="{335241CC-6F2C-4098-ADA1-20E59F39A693}">
      <dsp:nvSpPr>
        <dsp:cNvPr id="0" name=""/>
        <dsp:cNvSpPr/>
      </dsp:nvSpPr>
      <dsp:spPr>
        <a:xfrm>
          <a:off x="1754998" y="2307242"/>
          <a:ext cx="335263" cy="392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1754998" y="2385681"/>
        <a:ext cx="234684" cy="235317"/>
      </dsp:txXfrm>
    </dsp:sp>
    <dsp:sp modelId="{398C4D0B-6701-4F74-BFB9-E18591314299}">
      <dsp:nvSpPr>
        <dsp:cNvPr id="0" name=""/>
        <dsp:cNvSpPr/>
      </dsp:nvSpPr>
      <dsp:spPr>
        <a:xfrm>
          <a:off x="2229428" y="0"/>
          <a:ext cx="2791909" cy="50066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t>Cost Leadership:</a:t>
          </a:r>
        </a:p>
        <a:p>
          <a:pPr marL="171450" lvl="1" indent="-171450" algn="l" defTabSz="711200">
            <a:lnSpc>
              <a:spcPct val="90000"/>
            </a:lnSpc>
            <a:spcBef>
              <a:spcPct val="0"/>
            </a:spcBef>
            <a:spcAft>
              <a:spcPct val="15000"/>
            </a:spcAft>
            <a:buChar char="•"/>
          </a:pPr>
          <a:r>
            <a:rPr lang="en-US" sz="1600" kern="1200" dirty="0"/>
            <a:t>Optimize value chain for lower costs, max efficiency. Competitive pricing through supply chain efficiency.</a:t>
          </a:r>
          <a:r>
            <a:rPr lang="en-IN" sz="1600" b="0" i="0" kern="1200" dirty="0"/>
            <a:t> (Johnson et al., 2014)</a:t>
          </a:r>
          <a:endParaRPr lang="en-IN" sz="1600" kern="1200" dirty="0"/>
        </a:p>
        <a:p>
          <a:pPr marL="57150" lvl="1" indent="-57150" algn="l" defTabSz="266700">
            <a:lnSpc>
              <a:spcPct val="90000"/>
            </a:lnSpc>
            <a:spcBef>
              <a:spcPct val="0"/>
            </a:spcBef>
            <a:spcAft>
              <a:spcPct val="15000"/>
            </a:spcAft>
            <a:buChar char="•"/>
          </a:pPr>
          <a:endParaRPr lang="en-IN" sz="600" kern="1200" dirty="0"/>
        </a:p>
        <a:p>
          <a:pPr marL="171450" lvl="1" indent="-171450" algn="l" defTabSz="711200">
            <a:lnSpc>
              <a:spcPct val="90000"/>
            </a:lnSpc>
            <a:spcBef>
              <a:spcPct val="0"/>
            </a:spcBef>
            <a:spcAft>
              <a:spcPct val="15000"/>
            </a:spcAft>
            <a:buChar char="•"/>
          </a:pPr>
          <a:r>
            <a:rPr lang="en-IN" sz="1600" kern="1200" dirty="0"/>
            <a:t>Emphasize affordability, accessibility by targeting middle-class consumers.</a:t>
          </a:r>
          <a:r>
            <a:rPr lang="en-IN" sz="1600" b="0" i="0" kern="1200" dirty="0"/>
            <a:t> (Johnson et al., 2014)</a:t>
          </a:r>
          <a:endParaRPr lang="en-IN" sz="1600" kern="1200" dirty="0"/>
        </a:p>
        <a:p>
          <a:pPr marL="57150" lvl="1" indent="-57150" algn="l" defTabSz="266700">
            <a:lnSpc>
              <a:spcPct val="90000"/>
            </a:lnSpc>
            <a:spcBef>
              <a:spcPct val="0"/>
            </a:spcBef>
            <a:spcAft>
              <a:spcPct val="15000"/>
            </a:spcAft>
            <a:buChar char="•"/>
          </a:pPr>
          <a:endParaRPr lang="en-IN" sz="600" kern="1200" dirty="0"/>
        </a:p>
        <a:p>
          <a:pPr marL="171450" lvl="1" indent="-171450" algn="l" defTabSz="711200">
            <a:lnSpc>
              <a:spcPct val="90000"/>
            </a:lnSpc>
            <a:spcBef>
              <a:spcPct val="0"/>
            </a:spcBef>
            <a:spcAft>
              <a:spcPct val="15000"/>
            </a:spcAft>
            <a:buChar char="•"/>
          </a:pPr>
          <a:r>
            <a:rPr lang="en-US" sz="1600" kern="1200" dirty="0"/>
            <a:t>Offering discount offers and promotions boosting brand appeal and u</a:t>
          </a:r>
          <a:r>
            <a:rPr lang="en-US" sz="1600" b="0" i="0" kern="1200" dirty="0"/>
            <a:t>tilizing cost-cutting tactics for competitive advantage.</a:t>
          </a:r>
          <a:r>
            <a:rPr lang="en-IN" sz="1600" b="0" i="0" kern="1200" dirty="0"/>
            <a:t> (Johnson et al., 2014)</a:t>
          </a:r>
          <a:endParaRPr lang="en-IN" sz="1600" kern="1200" dirty="0"/>
        </a:p>
        <a:p>
          <a:pPr marL="171450" lvl="1" indent="-171450" algn="l" defTabSz="711200">
            <a:lnSpc>
              <a:spcPct val="90000"/>
            </a:lnSpc>
            <a:spcBef>
              <a:spcPct val="0"/>
            </a:spcBef>
            <a:spcAft>
              <a:spcPct val="15000"/>
            </a:spcAft>
            <a:buChar char="•"/>
          </a:pPr>
          <a:endParaRPr lang="en-IN" sz="1600" kern="1200" dirty="0"/>
        </a:p>
        <a:p>
          <a:pPr marL="171450" lvl="1" indent="-171450" algn="l" defTabSz="711200">
            <a:lnSpc>
              <a:spcPct val="90000"/>
            </a:lnSpc>
            <a:spcBef>
              <a:spcPct val="0"/>
            </a:spcBef>
            <a:spcAft>
              <a:spcPct val="15000"/>
            </a:spcAft>
            <a:buChar char="•"/>
          </a:pPr>
          <a:endParaRPr lang="en-IN" sz="1600" kern="1200" dirty="0"/>
        </a:p>
      </dsp:txBody>
      <dsp:txXfrm>
        <a:off x="2311200" y="81772"/>
        <a:ext cx="2628365" cy="4843136"/>
      </dsp:txXfrm>
    </dsp:sp>
    <dsp:sp modelId="{447C8157-741B-4248-8333-C61B588B1E1E}">
      <dsp:nvSpPr>
        <dsp:cNvPr id="0" name=""/>
        <dsp:cNvSpPr/>
      </dsp:nvSpPr>
      <dsp:spPr>
        <a:xfrm>
          <a:off x="5179481" y="2307242"/>
          <a:ext cx="335263" cy="392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5179481" y="2385681"/>
        <a:ext cx="234684" cy="235317"/>
      </dsp:txXfrm>
    </dsp:sp>
    <dsp:sp modelId="{91996515-3A3F-42C8-BC6A-9F026C83A919}">
      <dsp:nvSpPr>
        <dsp:cNvPr id="0" name=""/>
        <dsp:cNvSpPr/>
      </dsp:nvSpPr>
      <dsp:spPr>
        <a:xfrm>
          <a:off x="5653911" y="0"/>
          <a:ext cx="2833896" cy="500668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n-US" sz="1600" b="1" kern="1200" dirty="0"/>
            <a:t>Differentiation:</a:t>
          </a:r>
        </a:p>
        <a:p>
          <a:pPr marL="171450" lvl="1" indent="-171450" algn="l" defTabSz="711200">
            <a:lnSpc>
              <a:spcPct val="90000"/>
            </a:lnSpc>
            <a:spcBef>
              <a:spcPct val="0"/>
            </a:spcBef>
            <a:spcAft>
              <a:spcPct val="15000"/>
            </a:spcAft>
            <a:buChar char="•"/>
          </a:pPr>
          <a:r>
            <a:rPr lang="en-US" sz="1600" b="0" i="0" kern="1200" dirty="0"/>
            <a:t>Delivers clean and cost-effective low-carbon energy options. Addresses </a:t>
          </a:r>
          <a:r>
            <a:rPr lang="en-US" sz="1600" kern="1200" dirty="0"/>
            <a:t>health concerns. </a:t>
          </a:r>
          <a:r>
            <a:rPr lang="en-US" sz="1600" b="0" i="0" kern="1200" dirty="0"/>
            <a:t>(Royal Dutch Shell A., 2018)</a:t>
          </a:r>
          <a:endParaRPr lang="en-US" sz="1600" kern="1200" dirty="0"/>
        </a:p>
        <a:p>
          <a:pPr marL="57150" lvl="1" indent="-57150" algn="l" defTabSz="266700">
            <a:lnSpc>
              <a:spcPct val="90000"/>
            </a:lnSpc>
            <a:spcBef>
              <a:spcPct val="0"/>
            </a:spcBef>
            <a:spcAft>
              <a:spcPct val="15000"/>
            </a:spcAft>
            <a:buChar char="•"/>
          </a:pPr>
          <a:endParaRPr lang="en-US" sz="600" kern="1200" dirty="0"/>
        </a:p>
        <a:p>
          <a:pPr marL="171450" lvl="1" indent="-171450" algn="l" defTabSz="711200">
            <a:lnSpc>
              <a:spcPct val="90000"/>
            </a:lnSpc>
            <a:spcBef>
              <a:spcPct val="0"/>
            </a:spcBef>
            <a:spcAft>
              <a:spcPct val="15000"/>
            </a:spcAft>
            <a:buChar char="•"/>
          </a:pPr>
          <a:r>
            <a:rPr lang="en-US" sz="1600" kern="1200" dirty="0"/>
            <a:t>Strong brand image, celebrity endorsements.</a:t>
          </a:r>
          <a:endParaRPr lang="en-IN" sz="1600" kern="1200" dirty="0"/>
        </a:p>
        <a:p>
          <a:pPr marL="171450" lvl="1" indent="-171450" algn="l" defTabSz="711200">
            <a:lnSpc>
              <a:spcPct val="90000"/>
            </a:lnSpc>
            <a:spcBef>
              <a:spcPct val="0"/>
            </a:spcBef>
            <a:spcAft>
              <a:spcPct val="15000"/>
            </a:spcAft>
            <a:buChar char="•"/>
          </a:pPr>
          <a:r>
            <a:rPr lang="en-IN" sz="1600" kern="1200" dirty="0"/>
            <a:t>Distinctive branding</a:t>
          </a:r>
          <a:r>
            <a:rPr lang="en-IN" sz="1600" b="0" i="0" kern="1200" dirty="0"/>
            <a:t>(Johnson et al., 2014)</a:t>
          </a:r>
          <a:endParaRPr lang="en-IN" sz="1600" kern="1200" dirty="0"/>
        </a:p>
        <a:p>
          <a:pPr marL="57150" lvl="1" indent="-57150" algn="l" defTabSz="266700">
            <a:lnSpc>
              <a:spcPct val="90000"/>
            </a:lnSpc>
            <a:spcBef>
              <a:spcPct val="0"/>
            </a:spcBef>
            <a:spcAft>
              <a:spcPct val="15000"/>
            </a:spcAft>
            <a:buChar char="•"/>
          </a:pPr>
          <a:endParaRPr lang="en-IN" sz="600" kern="1200" dirty="0"/>
        </a:p>
        <a:p>
          <a:pPr marL="171450" lvl="1" indent="-171450" algn="l" defTabSz="711200">
            <a:lnSpc>
              <a:spcPct val="90000"/>
            </a:lnSpc>
            <a:spcBef>
              <a:spcPct val="0"/>
            </a:spcBef>
            <a:spcAft>
              <a:spcPct val="15000"/>
            </a:spcAft>
            <a:buChar char="•"/>
          </a:pPr>
          <a:r>
            <a:rPr lang="en-US" sz="1600" b="0" i="0" kern="1200" dirty="0"/>
            <a:t>Innovative services to match unique consumer preferences. Appeals to diverse preferences, broadens customer base.</a:t>
          </a:r>
          <a:r>
            <a:rPr lang="en-IN" sz="1600" b="0" i="0" kern="1200" dirty="0"/>
            <a:t> </a:t>
          </a:r>
          <a:r>
            <a:rPr lang="en-US" sz="1600" b="0" i="0" kern="1200" dirty="0"/>
            <a:t>(Royal Dutch Shell A., 2018)</a:t>
          </a:r>
          <a:endParaRPr lang="en-IN" sz="1600" kern="1200" dirty="0"/>
        </a:p>
        <a:p>
          <a:pPr marL="171450" lvl="1" indent="-171450" algn="l" defTabSz="711200">
            <a:lnSpc>
              <a:spcPct val="90000"/>
            </a:lnSpc>
            <a:spcBef>
              <a:spcPct val="0"/>
            </a:spcBef>
            <a:spcAft>
              <a:spcPct val="15000"/>
            </a:spcAft>
            <a:buChar char="•"/>
          </a:pPr>
          <a:endParaRPr lang="en-IN" sz="1600" kern="1200" dirty="0"/>
        </a:p>
        <a:p>
          <a:pPr marL="171450" lvl="1" indent="-171450" algn="just" defTabSz="711200">
            <a:lnSpc>
              <a:spcPct val="90000"/>
            </a:lnSpc>
            <a:spcBef>
              <a:spcPct val="0"/>
            </a:spcBef>
            <a:spcAft>
              <a:spcPct val="15000"/>
            </a:spcAft>
            <a:buChar char="•"/>
          </a:pPr>
          <a:endParaRPr lang="en-IN" sz="1600" kern="1200" dirty="0"/>
        </a:p>
      </dsp:txBody>
      <dsp:txXfrm>
        <a:off x="5736913" y="83002"/>
        <a:ext cx="2667892" cy="4840676"/>
      </dsp:txXfrm>
    </dsp:sp>
    <dsp:sp modelId="{190BA57F-5CA4-42DF-A9C9-6ABDDD8E218B}">
      <dsp:nvSpPr>
        <dsp:cNvPr id="0" name=""/>
        <dsp:cNvSpPr/>
      </dsp:nvSpPr>
      <dsp:spPr>
        <a:xfrm>
          <a:off x="8645951" y="2307242"/>
          <a:ext cx="335263" cy="392195"/>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en-US" sz="1700" kern="1200"/>
        </a:p>
      </dsp:txBody>
      <dsp:txXfrm>
        <a:off x="8645951" y="2385681"/>
        <a:ext cx="234684" cy="235317"/>
      </dsp:txXfrm>
    </dsp:sp>
    <dsp:sp modelId="{06C651DF-1E0B-40C1-A7A3-6AC9F3B55D3D}">
      <dsp:nvSpPr>
        <dsp:cNvPr id="0" name=""/>
        <dsp:cNvSpPr/>
      </dsp:nvSpPr>
      <dsp:spPr>
        <a:xfrm>
          <a:off x="9120381" y="-35106"/>
          <a:ext cx="2761230" cy="5076893"/>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889000">
            <a:lnSpc>
              <a:spcPct val="90000"/>
            </a:lnSpc>
            <a:spcBef>
              <a:spcPct val="0"/>
            </a:spcBef>
            <a:spcAft>
              <a:spcPct val="35000"/>
            </a:spcAft>
            <a:buNone/>
          </a:pPr>
          <a:r>
            <a:rPr lang="en-US" sz="2000" b="1" kern="1200"/>
            <a:t>Focus:</a:t>
          </a:r>
          <a:endParaRPr lang="en-US" sz="2000" kern="1200"/>
        </a:p>
        <a:p>
          <a:pPr marL="171450" lvl="1" indent="-171450" algn="l" defTabSz="711200">
            <a:lnSpc>
              <a:spcPct val="90000"/>
            </a:lnSpc>
            <a:spcBef>
              <a:spcPct val="0"/>
            </a:spcBef>
            <a:spcAft>
              <a:spcPct val="15000"/>
            </a:spcAft>
            <a:buChar char="•"/>
          </a:pPr>
          <a:r>
            <a:rPr lang="en-US" sz="1600" kern="1200" dirty="0"/>
            <a:t>Serve niche markets at lowest prices. Maintain cost leadership while meeting specific needs.</a:t>
          </a:r>
          <a:r>
            <a:rPr lang="en-US" sz="1600" b="0" i="0" kern="1200" dirty="0"/>
            <a:t> (Royal Dutch Shell A., 2018)</a:t>
          </a:r>
          <a:endParaRPr lang="en-US" sz="1600" kern="1200" dirty="0"/>
        </a:p>
        <a:p>
          <a:pPr marL="57150" lvl="1" indent="-57150" algn="l" defTabSz="266700">
            <a:lnSpc>
              <a:spcPct val="90000"/>
            </a:lnSpc>
            <a:spcBef>
              <a:spcPct val="0"/>
            </a:spcBef>
            <a:spcAft>
              <a:spcPct val="15000"/>
            </a:spcAft>
            <a:buChar char="•"/>
          </a:pPr>
          <a:endParaRPr lang="en-US" sz="600" kern="1200" dirty="0"/>
        </a:p>
        <a:p>
          <a:pPr marL="171450" lvl="1" indent="-171450" algn="l" defTabSz="711200">
            <a:lnSpc>
              <a:spcPct val="90000"/>
            </a:lnSpc>
            <a:spcBef>
              <a:spcPct val="0"/>
            </a:spcBef>
            <a:spcAft>
              <a:spcPct val="15000"/>
            </a:spcAft>
            <a:buChar char="•"/>
          </a:pPr>
          <a:r>
            <a:rPr lang="en-US" sz="1600" kern="1200" dirty="0"/>
            <a:t>Prioritize attributes, taste, size, design. Deliver optimal value, satisfying customer preferences.</a:t>
          </a:r>
          <a:r>
            <a:rPr lang="en-IN" sz="1600" b="0" i="0" kern="1200" dirty="0"/>
            <a:t> </a:t>
          </a:r>
          <a:r>
            <a:rPr lang="en-US" sz="1600" b="0" i="0" kern="1200" dirty="0"/>
            <a:t>(Royal Dutch Shell A., 2018)</a:t>
          </a:r>
          <a:endParaRPr lang="en-IN" sz="1600" kern="1200" dirty="0"/>
        </a:p>
        <a:p>
          <a:pPr marL="57150" lvl="1" indent="-57150" algn="l" defTabSz="266700">
            <a:lnSpc>
              <a:spcPct val="90000"/>
            </a:lnSpc>
            <a:spcBef>
              <a:spcPct val="0"/>
            </a:spcBef>
            <a:spcAft>
              <a:spcPct val="15000"/>
            </a:spcAft>
            <a:buChar char="•"/>
          </a:pPr>
          <a:endParaRPr lang="en-IN" sz="600" kern="1200" dirty="0"/>
        </a:p>
        <a:p>
          <a:pPr marL="171450" lvl="1" indent="-171450" algn="l" defTabSz="711200">
            <a:lnSpc>
              <a:spcPct val="90000"/>
            </a:lnSpc>
            <a:spcBef>
              <a:spcPct val="0"/>
            </a:spcBef>
            <a:spcAft>
              <a:spcPct val="15000"/>
            </a:spcAft>
            <a:buChar char="•"/>
          </a:pPr>
          <a:r>
            <a:rPr lang="en-US" sz="1600" kern="1200" dirty="0"/>
            <a:t>Regularly update branding, design, </a:t>
          </a:r>
          <a:r>
            <a:rPr lang="en-US" sz="1600" kern="1200" dirty="0" err="1"/>
            <a:t>packaging.Adapt</a:t>
          </a:r>
          <a:r>
            <a:rPr lang="en-US" sz="1600" kern="1200" dirty="0"/>
            <a:t> to evolving customer expectations, boost loyalty.</a:t>
          </a:r>
          <a:r>
            <a:rPr lang="en-IN" sz="1600" b="0" i="0" kern="1200" dirty="0"/>
            <a:t> </a:t>
          </a:r>
          <a:r>
            <a:rPr lang="en-US" sz="1600" b="0" i="0" kern="1200" dirty="0"/>
            <a:t>(Royal Dutch Shell A., 2018)</a:t>
          </a:r>
          <a:endParaRPr lang="en-IN" sz="1600" kern="1200" dirty="0"/>
        </a:p>
      </dsp:txBody>
      <dsp:txXfrm>
        <a:off x="9201255" y="45768"/>
        <a:ext cx="2599482" cy="49151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75D89B-C078-466A-A402-3FC3B5B1853E}">
      <dsp:nvSpPr>
        <dsp:cNvPr id="0" name=""/>
        <dsp:cNvSpPr/>
      </dsp:nvSpPr>
      <dsp:spPr>
        <a:xfrm rot="5400000">
          <a:off x="-251066" y="252975"/>
          <a:ext cx="1673779" cy="117164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Joint Ventures:</a:t>
          </a:r>
        </a:p>
      </dsp:txBody>
      <dsp:txXfrm rot="-5400000">
        <a:off x="2" y="587731"/>
        <a:ext cx="1171645" cy="502134"/>
      </dsp:txXfrm>
    </dsp:sp>
    <dsp:sp modelId="{87B50DCF-2B04-490F-BB83-307FDD30FD12}">
      <dsp:nvSpPr>
        <dsp:cNvPr id="0" name=""/>
        <dsp:cNvSpPr/>
      </dsp:nvSpPr>
      <dsp:spPr>
        <a:xfrm rot="5400000">
          <a:off x="5869446" y="-4695893"/>
          <a:ext cx="1087956" cy="10483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Advantages: Joint risks, near by professional help, shorter time for market entrance.</a:t>
          </a:r>
        </a:p>
        <a:p>
          <a:pPr marL="114300" lvl="1" indent="-114300" algn="l" defTabSz="622300">
            <a:lnSpc>
              <a:spcPct val="90000"/>
            </a:lnSpc>
            <a:spcBef>
              <a:spcPct val="0"/>
            </a:spcBef>
            <a:spcAft>
              <a:spcPct val="15000"/>
            </a:spcAft>
            <a:buChar char="•"/>
          </a:pPr>
          <a:r>
            <a:rPr lang="en-US" sz="1400" kern="1200" dirty="0"/>
            <a:t>Disadvantages: It must be kept in mind that there may be disputes with partners, sharing of profits and limit on control.</a:t>
          </a:r>
        </a:p>
      </dsp:txBody>
      <dsp:txXfrm rot="-5400000">
        <a:off x="1171645" y="55018"/>
        <a:ext cx="10430449" cy="981736"/>
      </dsp:txXfrm>
    </dsp:sp>
    <dsp:sp modelId="{5053A9F1-20C8-4C53-826C-613DA9145828}">
      <dsp:nvSpPr>
        <dsp:cNvPr id="0" name=""/>
        <dsp:cNvSpPr/>
      </dsp:nvSpPr>
      <dsp:spPr>
        <a:xfrm rot="5400000">
          <a:off x="-251066" y="1733459"/>
          <a:ext cx="1673779" cy="117164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Acquisitions:</a:t>
          </a:r>
        </a:p>
      </dsp:txBody>
      <dsp:txXfrm rot="-5400000">
        <a:off x="2" y="2068215"/>
        <a:ext cx="1171645" cy="502134"/>
      </dsp:txXfrm>
    </dsp:sp>
    <dsp:sp modelId="{0F1456A9-8CF6-4BC1-9301-C51853F46178}">
      <dsp:nvSpPr>
        <dsp:cNvPr id="0" name=""/>
        <dsp:cNvSpPr/>
      </dsp:nvSpPr>
      <dsp:spPr>
        <a:xfrm rot="5400000">
          <a:off x="5869446" y="-3215408"/>
          <a:ext cx="1087956" cy="10483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Advantages: Quick market entry, established client base, synergy. Language barriers are becoming more essential in international trade as the world gets more interconnected. Language can alter how information is communicated, exchanged, and interpreted, making it difficult for civilizations that depend on international markets.</a:t>
          </a:r>
        </a:p>
        <a:p>
          <a:pPr marL="114300" lvl="1" indent="-114300" algn="l" defTabSz="622300">
            <a:lnSpc>
              <a:spcPct val="90000"/>
            </a:lnSpc>
            <a:spcBef>
              <a:spcPct val="0"/>
            </a:spcBef>
            <a:spcAft>
              <a:spcPct val="15000"/>
            </a:spcAft>
            <a:buChar char="•"/>
          </a:pPr>
          <a:r>
            <a:rPr lang="en-US" sz="1400" kern="1200" dirty="0"/>
            <a:t>Disadvantages: Investing large sum of money, confronting cultures integration problems, policy challenges.</a:t>
          </a:r>
        </a:p>
      </dsp:txBody>
      <dsp:txXfrm rot="-5400000">
        <a:off x="1171645" y="1535503"/>
        <a:ext cx="10430449" cy="981736"/>
      </dsp:txXfrm>
    </dsp:sp>
    <dsp:sp modelId="{C3A57538-62DD-4DC3-9D74-3F9A06022389}">
      <dsp:nvSpPr>
        <dsp:cNvPr id="0" name=""/>
        <dsp:cNvSpPr/>
      </dsp:nvSpPr>
      <dsp:spPr>
        <a:xfrm rot="5400000">
          <a:off x="-251066" y="3213944"/>
          <a:ext cx="1673779" cy="1171645"/>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Greenfield Investments:</a:t>
          </a:r>
        </a:p>
      </dsp:txBody>
      <dsp:txXfrm rot="-5400000">
        <a:off x="2" y="3548700"/>
        <a:ext cx="1171645" cy="502134"/>
      </dsp:txXfrm>
    </dsp:sp>
    <dsp:sp modelId="{FE8139CE-C42D-4B7A-81BE-84617CBD1A99}">
      <dsp:nvSpPr>
        <dsp:cNvPr id="0" name=""/>
        <dsp:cNvSpPr/>
      </dsp:nvSpPr>
      <dsp:spPr>
        <a:xfrm rot="5400000">
          <a:off x="5869446" y="-1734924"/>
          <a:ext cx="1087956" cy="10483559"/>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568" tIns="8890" rIns="8890" bIns="889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Advantages: Leading with implementations, having the capability to adapt to local market demands, and being a long-term business player in the industry.</a:t>
          </a:r>
        </a:p>
        <a:p>
          <a:pPr marL="114300" lvl="1" indent="-114300" algn="l" defTabSz="622300">
            <a:lnSpc>
              <a:spcPct val="90000"/>
            </a:lnSpc>
            <a:spcBef>
              <a:spcPct val="0"/>
            </a:spcBef>
            <a:spcAft>
              <a:spcPct val="15000"/>
            </a:spcAft>
            <a:buChar char="•"/>
          </a:pPr>
          <a:r>
            <a:rPr lang="en-US" sz="1400" kern="1200" dirty="0"/>
            <a:t>Disadvantages: High initial investments, setup period extensions, and even higher risk levels.</a:t>
          </a:r>
        </a:p>
      </dsp:txBody>
      <dsp:txXfrm rot="-5400000">
        <a:off x="1171645" y="3015987"/>
        <a:ext cx="10430449" cy="98173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DCAAA0-6CE1-4F32-B387-DD7B52990FB6}">
      <dsp:nvSpPr>
        <dsp:cNvPr id="0" name=""/>
        <dsp:cNvSpPr/>
      </dsp:nvSpPr>
      <dsp:spPr>
        <a:xfrm>
          <a:off x="2607" y="0"/>
          <a:ext cx="2733263" cy="414967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Strengths: Strong brand reputation, extensive global presence, technological innovation. </a:t>
          </a:r>
          <a:r>
            <a:rPr lang="en-US" sz="1700" kern="1200" dirty="0" err="1"/>
            <a:t>Xaif</a:t>
          </a:r>
          <a:r>
            <a:rPr lang="en-US" sz="1700" kern="1200" dirty="0"/>
            <a:t> (2022). </a:t>
          </a:r>
        </a:p>
      </dsp:txBody>
      <dsp:txXfrm>
        <a:off x="2607" y="1659871"/>
        <a:ext cx="2733263" cy="1659871"/>
      </dsp:txXfrm>
    </dsp:sp>
    <dsp:sp modelId="{FF38B7F7-41C2-4CB2-9D3E-3D0BC474D2E1}">
      <dsp:nvSpPr>
        <dsp:cNvPr id="0" name=""/>
        <dsp:cNvSpPr/>
      </dsp:nvSpPr>
      <dsp:spPr>
        <a:xfrm>
          <a:off x="678317" y="248980"/>
          <a:ext cx="1381842" cy="1381842"/>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AC8CEDA-5ED7-4D82-9086-5B473B1555BD}">
      <dsp:nvSpPr>
        <dsp:cNvPr id="0" name=""/>
        <dsp:cNvSpPr/>
      </dsp:nvSpPr>
      <dsp:spPr>
        <a:xfrm>
          <a:off x="2817868" y="0"/>
          <a:ext cx="2733263" cy="414967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Weaknesses: Dependence on fossil fuels, regulatory challenges, occasional safety incidents. </a:t>
          </a:r>
          <a:r>
            <a:rPr lang="en-US" sz="1700" kern="1200" dirty="0" err="1"/>
            <a:t>Xaif</a:t>
          </a:r>
          <a:r>
            <a:rPr lang="en-US" sz="1700" kern="1200" dirty="0"/>
            <a:t> (2022). </a:t>
          </a:r>
        </a:p>
      </dsp:txBody>
      <dsp:txXfrm>
        <a:off x="2817868" y="1659871"/>
        <a:ext cx="2733263" cy="1659871"/>
      </dsp:txXfrm>
    </dsp:sp>
    <dsp:sp modelId="{EB3E7F80-9E53-4C13-BA1B-C81F9EB009FA}">
      <dsp:nvSpPr>
        <dsp:cNvPr id="0" name=""/>
        <dsp:cNvSpPr/>
      </dsp:nvSpPr>
      <dsp:spPr>
        <a:xfrm>
          <a:off x="3493579" y="248980"/>
          <a:ext cx="1381842" cy="1381842"/>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7EE4EF-26AA-4E77-86AD-7B7639733696}">
      <dsp:nvSpPr>
        <dsp:cNvPr id="0" name=""/>
        <dsp:cNvSpPr/>
      </dsp:nvSpPr>
      <dsp:spPr>
        <a:xfrm>
          <a:off x="5633129" y="0"/>
          <a:ext cx="2733263" cy="414967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Opportunities: Expansion into renewable energy, growing demand for clean energy solutions. </a:t>
          </a:r>
          <a:r>
            <a:rPr lang="en-US" sz="1700" kern="1200" dirty="0" err="1"/>
            <a:t>Xaif</a:t>
          </a:r>
          <a:r>
            <a:rPr lang="en-US" sz="1700" kern="1200" dirty="0"/>
            <a:t> (2022). </a:t>
          </a:r>
        </a:p>
      </dsp:txBody>
      <dsp:txXfrm>
        <a:off x="5633129" y="1659871"/>
        <a:ext cx="2733263" cy="1659871"/>
      </dsp:txXfrm>
    </dsp:sp>
    <dsp:sp modelId="{58D822CD-B77E-44ED-ADD2-C64670F67AC7}">
      <dsp:nvSpPr>
        <dsp:cNvPr id="0" name=""/>
        <dsp:cNvSpPr/>
      </dsp:nvSpPr>
      <dsp:spPr>
        <a:xfrm>
          <a:off x="6308840" y="248980"/>
          <a:ext cx="1381842" cy="1381842"/>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644E280-1F76-4598-BA38-8827938F5531}">
      <dsp:nvSpPr>
        <dsp:cNvPr id="0" name=""/>
        <dsp:cNvSpPr/>
      </dsp:nvSpPr>
      <dsp:spPr>
        <a:xfrm>
          <a:off x="8448391" y="0"/>
          <a:ext cx="2733263" cy="4149678"/>
        </a:xfrm>
        <a:prstGeom prst="roundRect">
          <a:avLst>
            <a:gd name="adj" fmla="val 10000"/>
          </a:avLst>
        </a:prstGeom>
        <a:solidFill>
          <a:schemeClr val="lt1">
            <a:hueOff val="0"/>
            <a:satOff val="0"/>
            <a:lumOff val="0"/>
            <a:alphaOff val="0"/>
          </a:schemeClr>
        </a:solid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120904" rIns="120904" bIns="120904" numCol="1" spcCol="1270" anchor="ctr" anchorCtr="0">
          <a:noAutofit/>
        </a:bodyPr>
        <a:lstStyle/>
        <a:p>
          <a:pPr marL="0" lvl="0" indent="0" algn="ctr" defTabSz="755650">
            <a:lnSpc>
              <a:spcPct val="90000"/>
            </a:lnSpc>
            <a:spcBef>
              <a:spcPct val="0"/>
            </a:spcBef>
            <a:spcAft>
              <a:spcPct val="35000"/>
            </a:spcAft>
            <a:buNone/>
          </a:pPr>
          <a:r>
            <a:rPr lang="en-US" sz="1700" kern="1200" dirty="0"/>
            <a:t>Threats: Fluctuating oil prices, competition from renewable energy firms, environmental regulations. </a:t>
          </a:r>
          <a:r>
            <a:rPr lang="en-US" sz="1700" kern="1200" dirty="0" err="1"/>
            <a:t>Xaif</a:t>
          </a:r>
          <a:r>
            <a:rPr lang="en-US" sz="1700" kern="1200" dirty="0"/>
            <a:t> (2022). </a:t>
          </a:r>
        </a:p>
      </dsp:txBody>
      <dsp:txXfrm>
        <a:off x="8448391" y="1659871"/>
        <a:ext cx="2733263" cy="1659871"/>
      </dsp:txXfrm>
    </dsp:sp>
    <dsp:sp modelId="{DEAE7596-3FE1-48D2-8F31-73B57E0D15E2}">
      <dsp:nvSpPr>
        <dsp:cNvPr id="0" name=""/>
        <dsp:cNvSpPr/>
      </dsp:nvSpPr>
      <dsp:spPr>
        <a:xfrm>
          <a:off x="9124101" y="248980"/>
          <a:ext cx="1381842" cy="1381842"/>
        </a:xfrm>
        <a:prstGeom prst="ellipse">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a:fillRect/>
          </a:stretch>
        </a:blipFill>
        <a:ln w="12700"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63ED36-B216-436E-A50B-55D10BCB85FB}">
      <dsp:nvSpPr>
        <dsp:cNvPr id="0" name=""/>
        <dsp:cNvSpPr/>
      </dsp:nvSpPr>
      <dsp:spPr>
        <a:xfrm>
          <a:off x="447370" y="3319742"/>
          <a:ext cx="10289521" cy="622451"/>
        </a:xfrm>
        <a:prstGeom prst="leftRightArrow">
          <a:avLst/>
        </a:prstGeom>
        <a:solidFill>
          <a:schemeClr val="accent2">
            <a:lumMod val="60000"/>
            <a:lumOff val="4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6DBBAE-18BA-4687-968C-C47EE97E7285}">
      <dsp:nvSpPr>
        <dsp:cNvPr id="0" name=""/>
        <dsp:cNvSpPr/>
      </dsp:nvSpPr>
      <dsp:spPr>
        <a:xfrm>
          <a:off x="2288" y="0"/>
          <a:ext cx="2232198" cy="40513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t>Value:</a:t>
          </a:r>
          <a:endParaRPr lang="en-US" sz="1400" kern="1200" dirty="0"/>
        </a:p>
        <a:p>
          <a:pPr marL="0" lvl="0" indent="0" algn="l" defTabSz="800100">
            <a:lnSpc>
              <a:spcPct val="90000"/>
            </a:lnSpc>
            <a:spcBef>
              <a:spcPct val="0"/>
            </a:spcBef>
            <a:spcAft>
              <a:spcPct val="35000"/>
            </a:spcAft>
            <a:buNone/>
          </a:pPr>
          <a:r>
            <a:rPr lang="en-US" sz="1400" kern="1200" dirty="0"/>
            <a:t>1) Global branding recognition and reputation </a:t>
          </a:r>
        </a:p>
        <a:p>
          <a:pPr marL="0" lvl="0" indent="0" algn="l" defTabSz="800100">
            <a:lnSpc>
              <a:spcPct val="90000"/>
            </a:lnSpc>
            <a:spcBef>
              <a:spcPct val="0"/>
            </a:spcBef>
            <a:spcAft>
              <a:spcPct val="35000"/>
            </a:spcAft>
            <a:buNone/>
          </a:pPr>
          <a:r>
            <a:rPr lang="en-US" sz="1400" kern="1200" dirty="0"/>
            <a:t>2) Competitive edge </a:t>
          </a:r>
        </a:p>
        <a:p>
          <a:pPr marL="0" lvl="0" indent="0" algn="l" defTabSz="800100">
            <a:lnSpc>
              <a:spcPct val="90000"/>
            </a:lnSpc>
            <a:spcBef>
              <a:spcPct val="0"/>
            </a:spcBef>
            <a:spcAft>
              <a:spcPct val="35000"/>
            </a:spcAft>
            <a:buNone/>
          </a:pPr>
          <a:r>
            <a:rPr lang="en-US" sz="1400" kern="1200" dirty="0"/>
            <a:t>3) Vast network of supply chain and distribution</a:t>
          </a:r>
        </a:p>
      </dsp:txBody>
      <dsp:txXfrm>
        <a:off x="67667" y="65379"/>
        <a:ext cx="2101440" cy="3920542"/>
      </dsp:txXfrm>
    </dsp:sp>
    <dsp:sp modelId="{E6CC3133-53A2-4046-8A88-C82D52077371}">
      <dsp:nvSpPr>
        <dsp:cNvPr id="0" name=""/>
        <dsp:cNvSpPr/>
      </dsp:nvSpPr>
      <dsp:spPr>
        <a:xfrm>
          <a:off x="2609496" y="0"/>
          <a:ext cx="2232198" cy="40513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Rarity:</a:t>
          </a:r>
          <a:endParaRPr lang="en-US" sz="1400" kern="1200" baseline="0" dirty="0"/>
        </a:p>
        <a:p>
          <a:pPr marL="0" lvl="0" algn="l" defTabSz="666750">
            <a:lnSpc>
              <a:spcPct val="90000"/>
            </a:lnSpc>
            <a:spcBef>
              <a:spcPct val="0"/>
            </a:spcBef>
            <a:spcAft>
              <a:spcPct val="35000"/>
            </a:spcAft>
            <a:buNone/>
          </a:pPr>
          <a:r>
            <a:rPr lang="en-US" sz="1400" kern="1200" baseline="0" dirty="0"/>
            <a:t>1)Technological know-how.</a:t>
          </a:r>
        </a:p>
        <a:p>
          <a:pPr marL="0" lvl="0" algn="l" defTabSz="666750">
            <a:lnSpc>
              <a:spcPct val="90000"/>
            </a:lnSpc>
            <a:spcBef>
              <a:spcPct val="0"/>
            </a:spcBef>
            <a:spcAft>
              <a:spcPct val="35000"/>
            </a:spcAft>
            <a:buNone/>
          </a:pPr>
          <a:r>
            <a:rPr lang="en-US" sz="1400" kern="1200" baseline="0" dirty="0"/>
            <a:t>2) R&amp;D Capabilities </a:t>
          </a:r>
        </a:p>
        <a:p>
          <a:pPr marL="0" lvl="0" algn="l" defTabSz="666750">
            <a:lnSpc>
              <a:spcPct val="90000"/>
            </a:lnSpc>
            <a:spcBef>
              <a:spcPct val="0"/>
            </a:spcBef>
            <a:spcAft>
              <a:spcPct val="35000"/>
            </a:spcAft>
            <a:buNone/>
          </a:pPr>
          <a:r>
            <a:rPr lang="en-US" sz="1400" kern="1200" baseline="0" dirty="0"/>
            <a:t>3) Diverse product portfolio</a:t>
          </a:r>
        </a:p>
      </dsp:txBody>
      <dsp:txXfrm>
        <a:off x="2674875" y="65379"/>
        <a:ext cx="2101440" cy="3920542"/>
      </dsp:txXfrm>
    </dsp:sp>
    <dsp:sp modelId="{40A39AC7-7C81-4141-9B3E-B4BEBDA2D3BD}">
      <dsp:nvSpPr>
        <dsp:cNvPr id="0" name=""/>
        <dsp:cNvSpPr/>
      </dsp:nvSpPr>
      <dsp:spPr>
        <a:xfrm>
          <a:off x="5216704" y="0"/>
          <a:ext cx="2232198" cy="40513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Inimitability:</a:t>
          </a:r>
          <a:endParaRPr lang="en-US" sz="1400" b="0" i="0" kern="1200" dirty="0"/>
        </a:p>
        <a:p>
          <a:pPr marL="0" lvl="0" algn="l" defTabSz="622300">
            <a:lnSpc>
              <a:spcPct val="90000"/>
            </a:lnSpc>
            <a:spcBef>
              <a:spcPct val="0"/>
            </a:spcBef>
            <a:spcAft>
              <a:spcPct val="35000"/>
            </a:spcAft>
            <a:buNone/>
          </a:pPr>
          <a:r>
            <a:rPr lang="en-US" sz="1400" b="0" i="0" kern="1200" dirty="0"/>
            <a:t>1) Oil exploration and refining technique.</a:t>
          </a:r>
        </a:p>
        <a:p>
          <a:pPr marL="0" lvl="0" algn="l" defTabSz="622300">
            <a:lnSpc>
              <a:spcPct val="90000"/>
            </a:lnSpc>
            <a:spcBef>
              <a:spcPct val="0"/>
            </a:spcBef>
            <a:spcAft>
              <a:spcPct val="35000"/>
            </a:spcAft>
            <a:buNone/>
          </a:pPr>
          <a:r>
            <a:rPr lang="en-US" sz="1400" b="0" i="0" kern="1200" dirty="0"/>
            <a:t>2) Focus on sustainability, renewable energy &amp; carbon </a:t>
          </a:r>
          <a:r>
            <a:rPr lang="en-US" sz="1400" b="0" i="0" u="none" kern="1200" dirty="0"/>
            <a:t>footprint </a:t>
          </a:r>
          <a:r>
            <a:rPr lang="en-US" sz="1400" b="0" i="0" kern="1200" dirty="0"/>
            <a:t>reduction.</a:t>
          </a:r>
        </a:p>
        <a:p>
          <a:pPr marL="0" lvl="0" algn="l" defTabSz="622300">
            <a:lnSpc>
              <a:spcPct val="90000"/>
            </a:lnSpc>
            <a:spcBef>
              <a:spcPct val="0"/>
            </a:spcBef>
            <a:spcAft>
              <a:spcPct val="35000"/>
            </a:spcAft>
            <a:buNone/>
          </a:pPr>
          <a:r>
            <a:rPr lang="en-US" sz="1400" b="0" i="0" kern="1200" dirty="0"/>
            <a:t>Supply chain and distribution channels</a:t>
          </a:r>
        </a:p>
        <a:p>
          <a:pPr marL="0" lvl="0" algn="l" defTabSz="622300">
            <a:lnSpc>
              <a:spcPct val="90000"/>
            </a:lnSpc>
            <a:spcBef>
              <a:spcPct val="0"/>
            </a:spcBef>
            <a:spcAft>
              <a:spcPct val="35000"/>
            </a:spcAft>
            <a:buNone/>
          </a:pPr>
          <a:endParaRPr lang="en-US" sz="1400" kern="1200" dirty="0"/>
        </a:p>
      </dsp:txBody>
      <dsp:txXfrm>
        <a:off x="5282083" y="65379"/>
        <a:ext cx="2101440" cy="3920542"/>
      </dsp:txXfrm>
    </dsp:sp>
    <dsp:sp modelId="{6DC87945-53D3-4619-A47A-FFF9ADBE6AB9}">
      <dsp:nvSpPr>
        <dsp:cNvPr id="0" name=""/>
        <dsp:cNvSpPr/>
      </dsp:nvSpPr>
      <dsp:spPr>
        <a:xfrm>
          <a:off x="7823912" y="0"/>
          <a:ext cx="2232198" cy="405130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b="1" u="sng" kern="1200" dirty="0">
              <a:solidFill>
                <a:prstClr val="white"/>
              </a:solidFill>
              <a:latin typeface="Bookman Old Style" panose="02050604050505020204"/>
              <a:ea typeface="+mn-ea"/>
              <a:cs typeface="+mn-cs"/>
            </a:rPr>
            <a:t>Organization: </a:t>
          </a:r>
        </a:p>
        <a:p>
          <a:pPr marL="0" lvl="0" algn="l" defTabSz="666750">
            <a:lnSpc>
              <a:spcPct val="90000"/>
            </a:lnSpc>
            <a:spcBef>
              <a:spcPct val="0"/>
            </a:spcBef>
            <a:spcAft>
              <a:spcPct val="35000"/>
            </a:spcAft>
            <a:buNone/>
          </a:pPr>
          <a:endParaRPr lang="en-US" sz="1500" b="0" i="0" kern="1200" dirty="0"/>
        </a:p>
        <a:p>
          <a:pPr marL="0" lvl="0" algn="l" defTabSz="666750">
            <a:lnSpc>
              <a:spcPct val="90000"/>
            </a:lnSpc>
            <a:spcBef>
              <a:spcPct val="0"/>
            </a:spcBef>
            <a:spcAft>
              <a:spcPct val="35000"/>
            </a:spcAft>
            <a:buNone/>
          </a:pPr>
          <a:r>
            <a:rPr lang="en-US" sz="1500" b="0" i="0" kern="1200" dirty="0"/>
            <a:t>1)Organizational structure and management practices. </a:t>
          </a:r>
        </a:p>
        <a:p>
          <a:pPr marL="0" lvl="0" algn="l" defTabSz="666750">
            <a:lnSpc>
              <a:spcPct val="90000"/>
            </a:lnSpc>
            <a:spcBef>
              <a:spcPct val="0"/>
            </a:spcBef>
            <a:spcAft>
              <a:spcPct val="35000"/>
            </a:spcAft>
            <a:buNone/>
          </a:pPr>
          <a:r>
            <a:rPr lang="en-US" sz="1500" b="0" i="0" kern="1200" dirty="0"/>
            <a:t>2) Focused on efficiency, innovation &amp; continuous improvement. </a:t>
          </a:r>
          <a:endParaRPr lang="en-US" sz="1500" kern="1200" dirty="0"/>
        </a:p>
      </dsp:txBody>
      <dsp:txXfrm>
        <a:off x="7889291" y="65379"/>
        <a:ext cx="2101440" cy="392054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804207C-3C16-4829-815F-6D9436980284}">
      <dsp:nvSpPr>
        <dsp:cNvPr id="0" name=""/>
        <dsp:cNvSpPr/>
      </dsp:nvSpPr>
      <dsp:spPr>
        <a:xfrm>
          <a:off x="0" y="1877"/>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t>Political:</a:t>
          </a:r>
          <a:r>
            <a:rPr lang="en-US" sz="1600" b="0" i="0" kern="1200" dirty="0"/>
            <a:t> Government regulations- oil and gas companies, stability, and policies regarding energy industry operations (</a:t>
          </a:r>
          <a:r>
            <a:rPr lang="en-US" sz="1600" b="0" i="0" kern="1200" dirty="0">
              <a:effectLst/>
              <a:latin typeface="Times New Roman" panose="02020603050405020304" pitchFamily="18" charset="0"/>
            </a:rPr>
            <a:t>‌The4, 2024</a:t>
          </a:r>
          <a:r>
            <a:rPr lang="en-US" sz="1600" b="0" i="0" kern="1200" dirty="0"/>
            <a:t>).</a:t>
          </a:r>
          <a:endParaRPr lang="en-US" sz="1600" kern="1200" dirty="0"/>
        </a:p>
      </dsp:txBody>
      <dsp:txXfrm>
        <a:off x="37232" y="39109"/>
        <a:ext cx="11595453" cy="688246"/>
      </dsp:txXfrm>
    </dsp:sp>
    <dsp:sp modelId="{041CCFA4-FCB4-4638-9F6D-D20CCC9744D0}">
      <dsp:nvSpPr>
        <dsp:cNvPr id="0" name=""/>
        <dsp:cNvSpPr/>
      </dsp:nvSpPr>
      <dsp:spPr>
        <a:xfrm>
          <a:off x="0" y="777469"/>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Economic:</a:t>
          </a:r>
          <a:r>
            <a:rPr lang="en-US" sz="1600" b="0" i="0" u="none" kern="1200" dirty="0">
              <a:solidFill>
                <a:schemeClr val="tx1"/>
              </a:solidFill>
            </a:rPr>
            <a:t> </a:t>
          </a:r>
          <a:r>
            <a:rPr lang="en-IN" sz="1600" u="none" kern="1200" dirty="0">
              <a:solidFill>
                <a:schemeClr val="tx1"/>
              </a:solidFill>
            </a:rPr>
            <a:t>Oil and gas demand significantly influences economic development</a:t>
          </a:r>
          <a:r>
            <a:rPr lang="en-US" sz="1600" b="0" i="0" u="none" kern="1200" dirty="0">
              <a:solidFill>
                <a:schemeClr val="tx1"/>
              </a:solidFill>
            </a:rPr>
            <a:t>(</a:t>
          </a:r>
          <a:r>
            <a:rPr lang="en-US" sz="1600" b="0" i="0" u="none" kern="1200" dirty="0">
              <a:solidFill>
                <a:schemeClr val="tx1"/>
              </a:solidFill>
              <a:effectLst/>
              <a:latin typeface="Times New Roman" panose="02020603050405020304" pitchFamily="18" charset="0"/>
            </a:rPr>
            <a:t>‌The4, 2024</a:t>
          </a:r>
          <a:r>
            <a:rPr lang="en-US" sz="1600" b="0" i="0" u="none" kern="1200" dirty="0">
              <a:solidFill>
                <a:schemeClr val="tx1"/>
              </a:solidFill>
            </a:rPr>
            <a:t>)</a:t>
          </a:r>
          <a:r>
            <a:rPr lang="en-IN" sz="1600" u="none" kern="1200" dirty="0">
              <a:solidFill>
                <a:schemeClr val="tx1"/>
              </a:solidFill>
            </a:rPr>
            <a:t>. Shell's exploration of new reserves contributes to economic growth</a:t>
          </a:r>
          <a:r>
            <a:rPr lang="en-IN" sz="1600" b="0" i="0" kern="1200" dirty="0"/>
            <a:t>(Johnson et al., 2014)</a:t>
          </a:r>
          <a:endParaRPr lang="en-US" sz="1600" u="none" kern="1200" dirty="0">
            <a:solidFill>
              <a:schemeClr val="tx1"/>
            </a:solidFill>
          </a:endParaRPr>
        </a:p>
      </dsp:txBody>
      <dsp:txXfrm>
        <a:off x="37232" y="814701"/>
        <a:ext cx="11595453" cy="688246"/>
      </dsp:txXfrm>
    </dsp:sp>
    <dsp:sp modelId="{50059BA9-0C19-43BA-9902-F7C6D2E759E9}">
      <dsp:nvSpPr>
        <dsp:cNvPr id="0" name=""/>
        <dsp:cNvSpPr/>
      </dsp:nvSpPr>
      <dsp:spPr>
        <a:xfrm>
          <a:off x="0" y="1553061"/>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Social:</a:t>
          </a:r>
          <a:r>
            <a:rPr lang="en-US" sz="1600" b="0" i="0" u="none" kern="1200" dirty="0">
              <a:solidFill>
                <a:schemeClr val="tx1"/>
              </a:solidFill>
            </a:rPr>
            <a:t> Demographic trends, cultural factors, and societal attitudes toward energy consumption. </a:t>
          </a:r>
          <a:r>
            <a:rPr lang="en-IN" sz="1600" u="none" kern="1200" dirty="0">
              <a:solidFill>
                <a:schemeClr val="tx1"/>
              </a:solidFill>
            </a:rPr>
            <a:t>Customer demand for energy shapes government policies and industry practices. Shell adapts to societal expectations while maintaining profitability</a:t>
          </a:r>
          <a:r>
            <a:rPr lang="en-IN" sz="1600" b="0" i="0" kern="1200" dirty="0"/>
            <a:t>(Johnson et al., 2014)</a:t>
          </a:r>
          <a:endParaRPr lang="en-US" sz="1600" u="none" kern="1200" dirty="0">
            <a:solidFill>
              <a:schemeClr val="tx1"/>
            </a:solidFill>
          </a:endParaRPr>
        </a:p>
      </dsp:txBody>
      <dsp:txXfrm>
        <a:off x="37232" y="1590293"/>
        <a:ext cx="11595453" cy="688246"/>
      </dsp:txXfrm>
    </dsp:sp>
    <dsp:sp modelId="{D730A285-A10A-473B-901B-D5221FD9A3A9}">
      <dsp:nvSpPr>
        <dsp:cNvPr id="0" name=""/>
        <dsp:cNvSpPr/>
      </dsp:nvSpPr>
      <dsp:spPr>
        <a:xfrm>
          <a:off x="0" y="2328653"/>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Technological:</a:t>
          </a:r>
          <a:r>
            <a:rPr lang="en-US" sz="1600" b="0" i="0" kern="1200" dirty="0">
              <a:solidFill>
                <a:schemeClr val="tx1"/>
              </a:solidFill>
            </a:rPr>
            <a:t> Technological advancements in energy extraction, renewable energy, and digitalization. </a:t>
          </a:r>
          <a:r>
            <a:rPr lang="en-IN" sz="1600" kern="1200" dirty="0">
              <a:solidFill>
                <a:schemeClr val="tx1"/>
              </a:solidFill>
            </a:rPr>
            <a:t>Technological advancements drive Shell's upstream strategy, focusing on exploring natural reserves and leveraging know-how value-added advantages </a:t>
          </a:r>
          <a:r>
            <a:rPr lang="en-IN" sz="1600" b="0" i="0" kern="1200" dirty="0"/>
            <a:t>(Johnson et al., 2014)</a:t>
          </a:r>
          <a:endParaRPr lang="en-US" sz="1600" kern="1200" dirty="0">
            <a:solidFill>
              <a:schemeClr val="tx1"/>
            </a:solidFill>
          </a:endParaRPr>
        </a:p>
      </dsp:txBody>
      <dsp:txXfrm>
        <a:off x="37232" y="2365885"/>
        <a:ext cx="11595453" cy="688246"/>
      </dsp:txXfrm>
    </dsp:sp>
    <dsp:sp modelId="{9F7D673A-31CC-4A20-8978-04DA0EAEB68B}">
      <dsp:nvSpPr>
        <dsp:cNvPr id="0" name=""/>
        <dsp:cNvSpPr/>
      </dsp:nvSpPr>
      <dsp:spPr>
        <a:xfrm>
          <a:off x="0" y="3104245"/>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Environmental:</a:t>
          </a:r>
          <a:r>
            <a:rPr lang="en-US" sz="1600" b="0" i="0" kern="1200" dirty="0">
              <a:solidFill>
                <a:schemeClr val="tx1"/>
              </a:solidFill>
            </a:rPr>
            <a:t> Environmental regulations, climate change concerns, and sustainability initiatives. </a:t>
          </a:r>
          <a:r>
            <a:rPr lang="en-IN" sz="1600" kern="1200" dirty="0">
              <a:solidFill>
                <a:schemeClr val="tx1"/>
              </a:solidFill>
            </a:rPr>
            <a:t>Environmental impacts remain a concern. Shell balances exploration with responsible practices to minimize ecological harm </a:t>
          </a:r>
          <a:r>
            <a:rPr lang="en-IN" sz="1600" b="0" i="0" kern="1200" dirty="0"/>
            <a:t>(Johnson et al., 2014)</a:t>
          </a:r>
          <a:endParaRPr lang="en-US" sz="1600" kern="1200" dirty="0">
            <a:solidFill>
              <a:schemeClr val="tx1"/>
            </a:solidFill>
          </a:endParaRPr>
        </a:p>
      </dsp:txBody>
      <dsp:txXfrm>
        <a:off x="37232" y="3141477"/>
        <a:ext cx="11595453" cy="688246"/>
      </dsp:txXfrm>
    </dsp:sp>
    <dsp:sp modelId="{AF9ED748-3127-4329-9755-D36773B62291}">
      <dsp:nvSpPr>
        <dsp:cNvPr id="0" name=""/>
        <dsp:cNvSpPr/>
      </dsp:nvSpPr>
      <dsp:spPr>
        <a:xfrm>
          <a:off x="0" y="3879837"/>
          <a:ext cx="11669917" cy="762710"/>
        </a:xfrm>
        <a:prstGeom prst="round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en-US" sz="1600" b="1" i="0" u="sng" kern="1200" dirty="0">
              <a:solidFill>
                <a:schemeClr val="tx1"/>
              </a:solidFill>
            </a:rPr>
            <a:t>Legal:</a:t>
          </a:r>
          <a:r>
            <a:rPr lang="en-US" sz="1600" b="0" i="0" kern="1200" dirty="0">
              <a:solidFill>
                <a:schemeClr val="tx1"/>
              </a:solidFill>
            </a:rPr>
            <a:t> Energy-related laws, regulations, and legal frameworks in E7 countries. </a:t>
          </a:r>
          <a:r>
            <a:rPr lang="en-US" sz="1600" b="0" i="0" u="sng" kern="1200" dirty="0">
              <a:solidFill>
                <a:schemeClr val="tx1"/>
              </a:solidFill>
            </a:rPr>
            <a:t>Laws </a:t>
          </a:r>
          <a:r>
            <a:rPr lang="en-IN" sz="1600" kern="1200" dirty="0">
              <a:solidFill>
                <a:schemeClr val="tx1"/>
              </a:solidFill>
            </a:rPr>
            <a:t>balance environmental concerns with customer demand, allowing companies like Shell to explore new reserves to meet energy needs. </a:t>
          </a:r>
          <a:r>
            <a:rPr lang="en-US" sz="1600" b="0" i="0" kern="1200" dirty="0">
              <a:solidFill>
                <a:schemeClr val="tx1"/>
              </a:solidFill>
            </a:rPr>
            <a:t>(</a:t>
          </a:r>
          <a:r>
            <a:rPr lang="en-US" sz="1600" b="0" i="0" kern="1200" dirty="0">
              <a:solidFill>
                <a:schemeClr val="tx1"/>
              </a:solidFill>
              <a:effectLst/>
              <a:latin typeface="Times New Roman" panose="02020603050405020304" pitchFamily="18" charset="0"/>
            </a:rPr>
            <a:t>‌The4, 2024</a:t>
          </a:r>
          <a:r>
            <a:rPr lang="en-US" sz="1600" b="0" i="0" kern="1200" dirty="0">
              <a:solidFill>
                <a:schemeClr val="tx1"/>
              </a:solidFill>
            </a:rPr>
            <a:t>)</a:t>
          </a:r>
          <a:endParaRPr lang="en-US" sz="1600" kern="1200" dirty="0">
            <a:solidFill>
              <a:schemeClr val="tx1"/>
            </a:solidFill>
          </a:endParaRPr>
        </a:p>
      </dsp:txBody>
      <dsp:txXfrm>
        <a:off x="37232" y="3917069"/>
        <a:ext cx="11595453" cy="688246"/>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14CE09-3A11-4AF8-BD8E-3516AC2345B6}">
      <dsp:nvSpPr>
        <dsp:cNvPr id="0" name=""/>
        <dsp:cNvSpPr/>
      </dsp:nvSpPr>
      <dsp:spPr>
        <a:xfrm rot="5400000">
          <a:off x="4120031" y="-1635766"/>
          <a:ext cx="1136146" cy="4412333"/>
        </a:xfrm>
        <a:prstGeom prst="round2Same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dirty="0"/>
            <a:t>Suppliers hold sway through fee adjustments and production limitations. Shell's global presence in 70 countries enables it to negotiate competitive prices with a multitude of suppliers. (</a:t>
          </a:r>
          <a:r>
            <a:rPr lang="en-US" sz="1400" kern="1200" dirty="0"/>
            <a:t>Abdalla., 2021</a:t>
          </a:r>
          <a:r>
            <a:rPr lang="en-US" sz="1400" b="0" i="0" kern="1200" baseline="0" dirty="0"/>
            <a:t>).</a:t>
          </a:r>
          <a:endParaRPr lang="en-US" sz="1400" kern="1200" dirty="0"/>
        </a:p>
      </dsp:txBody>
      <dsp:txXfrm rot="-5400000">
        <a:off x="2481938" y="57789"/>
        <a:ext cx="4356871" cy="1025222"/>
      </dsp:txXfrm>
    </dsp:sp>
    <dsp:sp modelId="{0A955D2F-9166-4D6E-B58E-C4EA7C9C91C4}">
      <dsp:nvSpPr>
        <dsp:cNvPr id="0" name=""/>
        <dsp:cNvSpPr/>
      </dsp:nvSpPr>
      <dsp:spPr>
        <a:xfrm>
          <a:off x="0" y="73179"/>
          <a:ext cx="2481937" cy="99444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a:latin typeface="Rockwell" panose="02060603020205020403"/>
              <a:ea typeface="+mn-ea"/>
              <a:cs typeface="+mn-cs"/>
            </a:rPr>
            <a:t>Supplier Power:</a:t>
          </a:r>
        </a:p>
      </dsp:txBody>
      <dsp:txXfrm>
        <a:off x="48545" y="121724"/>
        <a:ext cx="2384847" cy="897352"/>
      </dsp:txXfrm>
    </dsp:sp>
    <dsp:sp modelId="{3DCA8CCC-1B29-4664-9182-B3E018B06F68}">
      <dsp:nvSpPr>
        <dsp:cNvPr id="0" name=""/>
        <dsp:cNvSpPr/>
      </dsp:nvSpPr>
      <dsp:spPr>
        <a:xfrm rot="5400000">
          <a:off x="4299497" y="-525064"/>
          <a:ext cx="795553" cy="4420964"/>
        </a:xfrm>
        <a:prstGeom prst="round2SameRect">
          <a:avLst/>
        </a:prstGeom>
        <a:solidFill>
          <a:schemeClr val="accent2">
            <a:tint val="40000"/>
            <a:alpha val="90000"/>
            <a:hueOff val="107326"/>
            <a:satOff val="1982"/>
            <a:lumOff val="-221"/>
            <a:alphaOff val="0"/>
          </a:schemeClr>
        </a:solidFill>
        <a:ln w="12700" cap="flat" cmpd="sng" algn="ctr">
          <a:solidFill>
            <a:schemeClr val="accent2">
              <a:tint val="40000"/>
              <a:alpha val="90000"/>
              <a:hueOff val="107326"/>
              <a:satOff val="1982"/>
              <a:lumOff val="-22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dirty="0">
              <a:latin typeface="Bookman Old Style" panose="02050604050505020204"/>
              <a:ea typeface="+mn-ea"/>
              <a:cs typeface="+mn-cs"/>
            </a:rPr>
            <a:t>Influential buyers prompt companies to improve offerings or reduce prices.</a:t>
          </a:r>
        </a:p>
        <a:p>
          <a:pPr marL="114300" lvl="1" indent="-114300" algn="l" defTabSz="622300">
            <a:lnSpc>
              <a:spcPct val="90000"/>
            </a:lnSpc>
            <a:spcBef>
              <a:spcPct val="0"/>
            </a:spcBef>
            <a:spcAft>
              <a:spcPct val="15000"/>
            </a:spcAft>
            <a:buChar char="•"/>
          </a:pPr>
          <a:r>
            <a:rPr lang="en-US" sz="1400" b="0" i="0" kern="1200" baseline="0" dirty="0">
              <a:latin typeface="Bookman Old Style" panose="02050604050505020204"/>
              <a:ea typeface="+mn-ea"/>
              <a:cs typeface="+mn-cs"/>
            </a:rPr>
            <a:t>Declining oil prices increase Shell's debt (</a:t>
          </a:r>
          <a:r>
            <a:rPr lang="en-US" sz="1400" kern="1200" dirty="0"/>
            <a:t>Abdalla., 2021</a:t>
          </a:r>
          <a:r>
            <a:rPr lang="en-US" sz="1400" b="0" i="0" kern="1200" baseline="0" dirty="0">
              <a:latin typeface="Bookman Old Style" panose="02050604050505020204"/>
              <a:ea typeface="+mn-ea"/>
              <a:cs typeface="+mn-cs"/>
            </a:rPr>
            <a:t>).</a:t>
          </a:r>
          <a:endParaRPr lang="en-IN" sz="1400" b="0" i="0" kern="1200" baseline="0" dirty="0">
            <a:latin typeface="Bookman Old Style" panose="02050604050505020204"/>
            <a:ea typeface="+mn-ea"/>
            <a:cs typeface="+mn-cs"/>
          </a:endParaRPr>
        </a:p>
      </dsp:txBody>
      <dsp:txXfrm rot="-5400000">
        <a:off x="2486792" y="1326477"/>
        <a:ext cx="4382128" cy="717881"/>
      </dsp:txXfrm>
    </dsp:sp>
    <dsp:sp modelId="{8D667ED1-BD93-438A-9B05-636CB63EC4D5}">
      <dsp:nvSpPr>
        <dsp:cNvPr id="0" name=""/>
        <dsp:cNvSpPr/>
      </dsp:nvSpPr>
      <dsp:spPr>
        <a:xfrm>
          <a:off x="0" y="1188196"/>
          <a:ext cx="2486792" cy="994442"/>
        </a:xfrm>
        <a:prstGeom prst="roundRect">
          <a:avLst/>
        </a:prstGeom>
        <a:solidFill>
          <a:schemeClr val="accent2">
            <a:hueOff val="28360"/>
            <a:satOff val="3260"/>
            <a:lumOff val="-2598"/>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dirty="0">
              <a:latin typeface="Rockwell" panose="02060603020205020403"/>
              <a:ea typeface="+mn-ea"/>
              <a:cs typeface="+mn-cs"/>
            </a:rPr>
            <a:t>Buyer Power:</a:t>
          </a:r>
        </a:p>
      </dsp:txBody>
      <dsp:txXfrm>
        <a:off x="48545" y="1236741"/>
        <a:ext cx="2389702" cy="897352"/>
      </dsp:txXfrm>
    </dsp:sp>
    <dsp:sp modelId="{AE977C25-8183-4E19-BB36-595AB6157AB0}">
      <dsp:nvSpPr>
        <dsp:cNvPr id="0" name=""/>
        <dsp:cNvSpPr/>
      </dsp:nvSpPr>
      <dsp:spPr>
        <a:xfrm rot="5400000">
          <a:off x="4299497" y="519099"/>
          <a:ext cx="795553" cy="4420964"/>
        </a:xfrm>
        <a:prstGeom prst="round2SameRect">
          <a:avLst/>
        </a:prstGeom>
        <a:solidFill>
          <a:schemeClr val="accent2">
            <a:tint val="40000"/>
            <a:alpha val="90000"/>
            <a:hueOff val="214651"/>
            <a:satOff val="3964"/>
            <a:lumOff val="-442"/>
            <a:alphaOff val="0"/>
          </a:schemeClr>
        </a:solidFill>
        <a:ln w="12700" cap="flat" cmpd="sng" algn="ctr">
          <a:solidFill>
            <a:schemeClr val="accent2">
              <a:tint val="40000"/>
              <a:alpha val="90000"/>
              <a:hueOff val="214651"/>
              <a:satOff val="3964"/>
              <a:lumOff val="-44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New entrants aim to secure market share, intensifying price and cost pressures. </a:t>
          </a:r>
          <a:r>
            <a:rPr lang="en-US" sz="1400" b="0" i="0" kern="1200" baseline="0" dirty="0">
              <a:latin typeface="Bookman Old Style" panose="02050604050505020204"/>
              <a:ea typeface="+mn-ea"/>
              <a:cs typeface="+mn-cs"/>
            </a:rPr>
            <a:t>(</a:t>
          </a:r>
          <a:r>
            <a:rPr lang="en-US" sz="1400" kern="1200" dirty="0"/>
            <a:t>Abdalla., 2021</a:t>
          </a:r>
          <a:r>
            <a:rPr lang="en-US" sz="1400" b="0" i="0" kern="1200" baseline="0" dirty="0">
              <a:latin typeface="Bookman Old Style" panose="02050604050505020204"/>
              <a:ea typeface="+mn-ea"/>
              <a:cs typeface="+mn-cs"/>
            </a:rPr>
            <a:t>).</a:t>
          </a:r>
        </a:p>
      </dsp:txBody>
      <dsp:txXfrm rot="-5400000">
        <a:off x="2486792" y="2370640"/>
        <a:ext cx="4382128" cy="717881"/>
      </dsp:txXfrm>
    </dsp:sp>
    <dsp:sp modelId="{DEA323F3-B361-4925-B999-6D395A42EEF0}">
      <dsp:nvSpPr>
        <dsp:cNvPr id="0" name=""/>
        <dsp:cNvSpPr/>
      </dsp:nvSpPr>
      <dsp:spPr>
        <a:xfrm>
          <a:off x="0" y="2232360"/>
          <a:ext cx="2486792" cy="994442"/>
        </a:xfrm>
        <a:prstGeom prst="roundRect">
          <a:avLst/>
        </a:prstGeom>
        <a:solidFill>
          <a:schemeClr val="accent2">
            <a:hueOff val="56720"/>
            <a:satOff val="6519"/>
            <a:lumOff val="-5196"/>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dirty="0">
              <a:latin typeface="Rockwell" panose="02060603020205020403"/>
              <a:ea typeface="+mn-ea"/>
              <a:cs typeface="+mn-cs"/>
            </a:rPr>
            <a:t>Threat of New Entrants:</a:t>
          </a:r>
        </a:p>
      </dsp:txBody>
      <dsp:txXfrm>
        <a:off x="48545" y="2280905"/>
        <a:ext cx="2389702" cy="897352"/>
      </dsp:txXfrm>
    </dsp:sp>
    <dsp:sp modelId="{DD3241E4-211E-40B9-B555-A6AF5FCEEE88}">
      <dsp:nvSpPr>
        <dsp:cNvPr id="0" name=""/>
        <dsp:cNvSpPr/>
      </dsp:nvSpPr>
      <dsp:spPr>
        <a:xfrm rot="5400000">
          <a:off x="4206262" y="1563264"/>
          <a:ext cx="982023" cy="4420964"/>
        </a:xfrm>
        <a:prstGeom prst="round2SameRect">
          <a:avLst/>
        </a:prstGeom>
        <a:solidFill>
          <a:schemeClr val="accent2">
            <a:tint val="40000"/>
            <a:alpha val="90000"/>
            <a:hueOff val="321977"/>
            <a:satOff val="5946"/>
            <a:lumOff val="-664"/>
            <a:alphaOff val="0"/>
          </a:schemeClr>
        </a:solidFill>
        <a:ln w="12700" cap="flat" cmpd="sng" algn="ctr">
          <a:solidFill>
            <a:schemeClr val="accent2">
              <a:tint val="40000"/>
              <a:alpha val="90000"/>
              <a:hueOff val="321977"/>
              <a:satOff val="5946"/>
              <a:lumOff val="-66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baseline="0" dirty="0">
              <a:latin typeface="Bookman Old Style" panose="02050604050505020204"/>
              <a:ea typeface="+mn-ea"/>
              <a:cs typeface="+mn-cs"/>
            </a:rPr>
            <a:t>Technological advancements drive the pursuit of clean energy sources.</a:t>
          </a:r>
        </a:p>
        <a:p>
          <a:pPr marL="114300" lvl="1" indent="-114300" algn="l" defTabSz="622300">
            <a:lnSpc>
              <a:spcPct val="90000"/>
            </a:lnSpc>
            <a:spcBef>
              <a:spcPct val="0"/>
            </a:spcBef>
            <a:spcAft>
              <a:spcPct val="15000"/>
            </a:spcAft>
            <a:buChar char="•"/>
          </a:pPr>
          <a:r>
            <a:rPr lang="en-US" sz="1400" b="0" i="0" kern="1200" baseline="0" dirty="0">
              <a:latin typeface="Bookman Old Style" panose="02050604050505020204"/>
              <a:ea typeface="+mn-ea"/>
              <a:cs typeface="+mn-cs"/>
            </a:rPr>
            <a:t>Shell responds by investing in lower-carbon technologies like solar and wind. (</a:t>
          </a:r>
          <a:r>
            <a:rPr lang="en-US" sz="1400" kern="1200" dirty="0"/>
            <a:t>Abdalla., 2021</a:t>
          </a:r>
          <a:r>
            <a:rPr lang="en-US" sz="1400" b="0" i="0" kern="1200" baseline="0" dirty="0">
              <a:latin typeface="Bookman Old Style" panose="02050604050505020204"/>
              <a:ea typeface="+mn-ea"/>
              <a:cs typeface="+mn-cs"/>
            </a:rPr>
            <a:t>).</a:t>
          </a:r>
          <a:endParaRPr lang="en-IN" sz="1400" b="0" i="0" kern="1200" baseline="0" dirty="0">
            <a:latin typeface="Bookman Old Style" panose="02050604050505020204"/>
            <a:ea typeface="+mn-ea"/>
            <a:cs typeface="+mn-cs"/>
          </a:endParaRPr>
        </a:p>
      </dsp:txBody>
      <dsp:txXfrm rot="-5400000">
        <a:off x="2486792" y="3330672"/>
        <a:ext cx="4373026" cy="886147"/>
      </dsp:txXfrm>
    </dsp:sp>
    <dsp:sp modelId="{25EF65EA-7096-417A-A11C-BD3C5089240F}">
      <dsp:nvSpPr>
        <dsp:cNvPr id="0" name=""/>
        <dsp:cNvSpPr/>
      </dsp:nvSpPr>
      <dsp:spPr>
        <a:xfrm>
          <a:off x="0" y="3276525"/>
          <a:ext cx="2486792" cy="994442"/>
        </a:xfrm>
        <a:prstGeom prst="roundRect">
          <a:avLst/>
        </a:prstGeom>
        <a:solidFill>
          <a:schemeClr val="accent2">
            <a:hueOff val="85079"/>
            <a:satOff val="9779"/>
            <a:lumOff val="-7795"/>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dirty="0"/>
            <a:t>Threat of Substitutes</a:t>
          </a:r>
          <a:r>
            <a:rPr lang="en-US" sz="2500" b="0" i="0" kern="1200" dirty="0"/>
            <a:t>:</a:t>
          </a:r>
          <a:endParaRPr lang="en-US" sz="2500" kern="1200" dirty="0"/>
        </a:p>
      </dsp:txBody>
      <dsp:txXfrm>
        <a:off x="48545" y="3325070"/>
        <a:ext cx="2389702" cy="897352"/>
      </dsp:txXfrm>
    </dsp:sp>
    <dsp:sp modelId="{BDFD0826-62E6-4D0E-8B44-5B47AF7C9830}">
      <dsp:nvSpPr>
        <dsp:cNvPr id="0" name=""/>
        <dsp:cNvSpPr/>
      </dsp:nvSpPr>
      <dsp:spPr>
        <a:xfrm rot="5400000">
          <a:off x="4048937" y="2758444"/>
          <a:ext cx="1287500" cy="4416647"/>
        </a:xfrm>
        <a:prstGeom prst="round2SameRect">
          <a:avLst/>
        </a:prstGeom>
        <a:solidFill>
          <a:schemeClr val="accent2">
            <a:tint val="40000"/>
            <a:alpha val="90000"/>
            <a:hueOff val="429303"/>
            <a:satOff val="7928"/>
            <a:lumOff val="-885"/>
            <a:alphaOff val="0"/>
          </a:schemeClr>
        </a:solidFill>
        <a:ln w="12700" cap="flat" cmpd="sng" algn="ctr">
          <a:solidFill>
            <a:schemeClr val="accent2">
              <a:tint val="40000"/>
              <a:alpha val="90000"/>
              <a:hueOff val="429303"/>
              <a:satOff val="7928"/>
              <a:lumOff val="-88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622300">
            <a:lnSpc>
              <a:spcPct val="90000"/>
            </a:lnSpc>
            <a:spcBef>
              <a:spcPct val="0"/>
            </a:spcBef>
            <a:spcAft>
              <a:spcPct val="15000"/>
            </a:spcAft>
            <a:buChar char="•"/>
          </a:pPr>
          <a:r>
            <a:rPr lang="en-US" sz="1400" b="0" i="0" kern="1200" dirty="0"/>
            <a:t>Heightened competition can erode company profits, especially within similarly sized oil and gas companies</a:t>
          </a:r>
          <a:r>
            <a:rPr lang="en-US" sz="1400" b="0" i="0" kern="1200" baseline="0" dirty="0">
              <a:latin typeface="Bookman Old Style" panose="02050604050505020204"/>
              <a:ea typeface="+mn-ea"/>
              <a:cs typeface="+mn-cs"/>
            </a:rPr>
            <a:t>, Competitive energy companies are ExxonMobil, Chevron, &amp; Saudi Aramco, etc. (</a:t>
          </a:r>
          <a:r>
            <a:rPr lang="en-US" sz="1400" kern="1200" dirty="0"/>
            <a:t>Abdalla., 2021</a:t>
          </a:r>
          <a:r>
            <a:rPr lang="en-US" sz="1400" b="0" i="0" kern="1200" baseline="0" dirty="0">
              <a:latin typeface="Bookman Old Style" panose="02050604050505020204"/>
              <a:ea typeface="+mn-ea"/>
              <a:cs typeface="+mn-cs"/>
            </a:rPr>
            <a:t>).</a:t>
          </a:r>
          <a:endParaRPr lang="en-US" sz="1200" b="0" i="0" kern="1200" baseline="0" dirty="0">
            <a:latin typeface="Bookman Old Style" panose="02050604050505020204"/>
            <a:ea typeface="+mn-ea"/>
            <a:cs typeface="+mn-cs"/>
          </a:endParaRPr>
        </a:p>
      </dsp:txBody>
      <dsp:txXfrm rot="-5400000">
        <a:off x="2484364" y="4385869"/>
        <a:ext cx="4353796" cy="1161798"/>
      </dsp:txXfrm>
    </dsp:sp>
    <dsp:sp modelId="{1D59EAAB-FAEC-4908-9768-6A663EE43C34}">
      <dsp:nvSpPr>
        <dsp:cNvPr id="0" name=""/>
        <dsp:cNvSpPr/>
      </dsp:nvSpPr>
      <dsp:spPr>
        <a:xfrm>
          <a:off x="0" y="4467218"/>
          <a:ext cx="2484364" cy="994442"/>
        </a:xfrm>
        <a:prstGeom prst="roundRect">
          <a:avLst/>
        </a:prstGeom>
        <a:solidFill>
          <a:schemeClr val="accent2">
            <a:hueOff val="113439"/>
            <a:satOff val="13039"/>
            <a:lumOff val="-10393"/>
            <a:alphaOff val="0"/>
          </a:schemeClr>
        </a:solidFill>
        <a:ln w="19050"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defRPr b="1"/>
          </a:pPr>
          <a:r>
            <a:rPr lang="en-US" sz="2500" b="1" i="0" kern="1200" dirty="0">
              <a:latin typeface="Rockwell" panose="02060603020205020403"/>
              <a:ea typeface="+mn-ea"/>
              <a:cs typeface="+mn-cs"/>
            </a:rPr>
            <a:t>Competitive Rivalry:</a:t>
          </a:r>
        </a:p>
      </dsp:txBody>
      <dsp:txXfrm>
        <a:off x="48545" y="4515763"/>
        <a:ext cx="2387274" cy="89735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7">
  <dgm:title val=""/>
  <dgm:desc val=""/>
  <dgm:catLst>
    <dgm:cat type="list" pri="12000"/>
    <dgm:cat type="process" pri="20000"/>
    <dgm:cat type="relationship" pri="14000"/>
    <dgm:cat type="convert" pri="8000"/>
    <dgm:cat type="picture" pri="25000"/>
    <dgm:cat type="pictureconvert"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fgShape" refType="w" fact="0.92"/>
      <dgm:constr type="h" for="ch" forName="fgShape" refType="h" fact="0.15"/>
      <dgm:constr type="b" for="ch" forName="fgShape" refType="h" fact="0.95"/>
      <dgm:constr type="ctrX" for="ch" forName="fgShape" refType="w" fact="0.5"/>
      <dgm:constr type="w" for="ch" forName="linComp" refType="w"/>
      <dgm:constr type="h" for="ch" forName="linComp" refType="h"/>
      <dgm:constr type="ctrX" for="ch" forName="linComp" refType="w" fact="0.5"/>
    </dgm:constrLst>
    <dgm:ruleLst/>
    <dgm:layoutNode name="fgShape" styleLbl="fgShp">
      <dgm:alg type="sp"/>
      <dgm:shape xmlns:r="http://schemas.openxmlformats.org/officeDocument/2006/relationships" type="leftRightArrow" r:blip="" zOrderOff="99999">
        <dgm:adjLst/>
      </dgm:shape>
      <dgm:presOf/>
      <dgm:constrLst/>
      <dgm:ruleLst/>
    </dgm:layoutNode>
    <dgm:layoutNode name="linComp">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03"/>
        <dgm:constr type="primFontSz" for="des" ptType="node" op="equ" val="65"/>
      </dgm:constrLst>
      <dgm:ruleLst/>
      <dgm:forEach name="nodesForEach" axis="ch" ptType="node">
        <dgm:layoutNode name="compNode">
          <dgm:alg type="composite"/>
          <dgm:shape xmlns:r="http://schemas.openxmlformats.org/officeDocument/2006/relationships" r:blip="">
            <dgm:adjLst/>
          </dgm:shape>
          <dgm:presOf/>
          <dgm:constrLst>
            <dgm:constr type="w" for="ch" forName="bkgdShape" refType="w"/>
            <dgm:constr type="h" for="ch" forName="bkgdShape" refType="h"/>
            <dgm:constr type="w" for="ch" forName="nodeTx" refType="w"/>
            <dgm:constr type="h" for="ch" forName="nodeTx" refType="h" fact="0.4"/>
            <dgm:constr type="b" for="ch" forName="nodeTx" refType="h" fact="0.8"/>
            <dgm:constr type="w" for="ch" forName="invisiNode" refType="w" fact="0.01"/>
            <dgm:constr type="h" for="ch" forName="invisiNode" refType="h" fact="0.06"/>
            <dgm:constr type="t" for="ch" forName="invisiNode"/>
            <dgm:constr type="ctrX" for="ch" forName="invisiNode" refType="w" fact="0.5"/>
            <dgm:constr type="h" for="ch" forName="imagNode" refType="h" fact="0.333"/>
            <dgm:constr type="w" for="ch" forName="imagNode" refType="h" refFor="ch" refForName="imagNode"/>
            <dgm:constr type="ctrX" for="ch" forName="imagNode" refType="w" fact="0.5"/>
            <dgm:constr type="t" for="ch" forName="imagNode" refType="h" fact="0.06"/>
            <dgm:constr type="w" for="ch" forName="imagNode" refType="w" op="lte" fact="0.94"/>
          </dgm:constrLst>
          <dgm:ruleLst/>
          <dgm:layoutNode name="bkgdShape">
            <dgm:alg type="sp"/>
            <dgm:shape xmlns:r="http://schemas.openxmlformats.org/officeDocument/2006/relationships" type="roundRect" r:blip="">
              <dgm:adjLst>
                <dgm:adj idx="1" val="0.1"/>
              </dgm:adjLst>
            </dgm:shape>
            <dgm:presOf axis="desOrSelf" ptType="node"/>
            <dgm:constrLst/>
            <dgm:ruleLst/>
          </dgm:layoutNode>
          <dgm:layoutNode name="nodeTx">
            <dgm:varLst>
              <dgm:bulletEnabled val="1"/>
            </dgm:varLst>
            <dgm:alg type="tx">
              <dgm:param type="txAnchorVert" val="mid"/>
              <dgm:param type="txAnchorHorzCh" val="ctr"/>
              <dgm:param type="stBulletLvl" val="2"/>
            </dgm:alg>
            <dgm:shape xmlns:r="http://schemas.openxmlformats.org/officeDocument/2006/relationships" type="rect" r:blip="" hideGeom="1">
              <dgm:adjLst/>
            </dgm:shape>
            <dgm:presOf axis="desOrSelf" ptType="node"/>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F10A7A-54CD-4D40-BD23-261E83CD945E}"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774174-2FEA-4B2C-B9D0-DB78D1AF49FA}" type="slidenum">
              <a:rPr lang="en-US" smtClean="0"/>
              <a:t>‹#›</a:t>
            </a:fld>
            <a:endParaRPr lang="en-US"/>
          </a:p>
        </p:txBody>
      </p:sp>
    </p:spTree>
    <p:extLst>
      <p:ext uri="{BB962C8B-B14F-4D97-AF65-F5344CB8AC3E}">
        <p14:creationId xmlns:p14="http://schemas.microsoft.com/office/powerpoint/2010/main" val="31825344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https://universityofsouthwales-my.sharepoint.com/:v:/g/personal/30121570_students_southwales_ac_uk/EYnB-5vETKhLlaQcLyMQ-KsBJwF2gUQdcZ_D_zGPOb7D9g?referrer=Teams.TEAMS-ELECTRON&amp;referrerScenario=MeetingChicletGetLink.view.view</a:t>
            </a:r>
          </a:p>
        </p:txBody>
      </p:sp>
      <p:sp>
        <p:nvSpPr>
          <p:cNvPr id="4" name="Slide Number Placeholder 3"/>
          <p:cNvSpPr>
            <a:spLocks noGrp="1"/>
          </p:cNvSpPr>
          <p:nvPr>
            <p:ph type="sldNum" sz="quarter" idx="5"/>
          </p:nvPr>
        </p:nvSpPr>
        <p:spPr/>
        <p:txBody>
          <a:bodyPr/>
          <a:lstStyle/>
          <a:p>
            <a:fld id="{92774174-2FEA-4B2C-B9D0-DB78D1AF49FA}" type="slidenum">
              <a:rPr lang="en-US" smtClean="0"/>
              <a:t>1</a:t>
            </a:fld>
            <a:endParaRPr lang="en-US"/>
          </a:p>
        </p:txBody>
      </p:sp>
    </p:spTree>
    <p:extLst>
      <p:ext uri="{BB962C8B-B14F-4D97-AF65-F5344CB8AC3E}">
        <p14:creationId xmlns:p14="http://schemas.microsoft.com/office/powerpoint/2010/main" val="34203835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6B7280"/>
                </a:solidFill>
                <a:effectLst/>
                <a:latin typeface="Axiforma"/>
              </a:rPr>
              <a:t>This study of Porter's Five Forces elements indicates to what extent Shell is influenced by the current competitive dynamics among E7 states. Buyer power is mitigated by Shell's own diverse energy portfolio, while supplier power depends on the availability and pool of competing oil resources. Even though </a:t>
            </a:r>
            <a:r>
              <a:rPr lang="en-US" b="0" i="0" dirty="0" err="1">
                <a:solidFill>
                  <a:srgbClr val="6B7280"/>
                </a:solidFill>
                <a:effectLst/>
                <a:latin typeface="Axiforma"/>
              </a:rPr>
              <a:t>regulaton</a:t>
            </a:r>
            <a:r>
              <a:rPr lang="en-US" b="0" i="0" dirty="0">
                <a:solidFill>
                  <a:srgbClr val="6B7280"/>
                </a:solidFill>
                <a:effectLst/>
                <a:latin typeface="Axiforma"/>
              </a:rPr>
              <a:t> has some drawbacks for new market entrants, due to emerging renewable energies, the sector is underdeveloped. Brutal competition on the market, both at the regional and at the international level, is a distinguishing factor as for the necessity of strategic differentiation and innovation creation. Through a profound comprehension of these actors, Shell can elaborate on unbreakable approaches for the company to stay in its position as a market leader, to conquer the market opportunities and to overcome the problems in E7’s turbulent markets.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10</a:t>
            </a:fld>
            <a:endParaRPr lang="en-US"/>
          </a:p>
        </p:txBody>
      </p:sp>
    </p:spTree>
    <p:extLst>
      <p:ext uri="{BB962C8B-B14F-4D97-AF65-F5344CB8AC3E}">
        <p14:creationId xmlns:p14="http://schemas.microsoft.com/office/powerpoint/2010/main" val="23110725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The CAGE model gives the essential information about the outside space that touches upon the activities of Shell employees. Cultural, administrative, geographic, and economic distances can bring to light obstacles and prospects of every market Shell plans to expand to. </a:t>
            </a:r>
            <a:r>
              <a:rPr lang="en-US" b="0" i="0" dirty="0" err="1">
                <a:solidFill>
                  <a:srgbClr val="6B7280"/>
                </a:solidFill>
                <a:effectLst/>
                <a:latin typeface="Axiforma"/>
              </a:rPr>
              <a:t>Knowning</a:t>
            </a:r>
            <a:r>
              <a:rPr lang="en-US" b="0" i="0" dirty="0">
                <a:solidFill>
                  <a:srgbClr val="6B7280"/>
                </a:solidFill>
                <a:effectLst/>
                <a:latin typeface="Axiforma"/>
              </a:rPr>
              <a:t> these factors, Shell should adjust its entry strategies, business operations, and navigate the complexities that are typical for operating in developing e7 societies. All in all, implementing the CAGE framework in Shell empowers it for a successful global expansion and helps to ensure the propelling of its advantages in the energy market.</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11</a:t>
            </a:fld>
            <a:endParaRPr lang="en-US"/>
          </a:p>
        </p:txBody>
      </p:sp>
    </p:spTree>
    <p:extLst>
      <p:ext uri="{BB962C8B-B14F-4D97-AF65-F5344CB8AC3E}">
        <p14:creationId xmlns:p14="http://schemas.microsoft.com/office/powerpoint/2010/main" val="15753421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Porter's Diamond theory is meant to measure the underlying variables behind competitiveness of foreign markets in the wider macro environment. Shell can have checkup of his factor conditions, demand dynamics, related industries as well as local rivalry to get the overall idea of the real condition of the market. Through this comprehension of the factors, Shell can easily identify the prospects and challenges in every market, give priorities to its strategies to fit them into the growing </a:t>
            </a:r>
            <a:r>
              <a:rPr lang="en-US" b="0" i="0" dirty="0" err="1">
                <a:solidFill>
                  <a:srgbClr val="6B7280"/>
                </a:solidFill>
                <a:effectLst/>
                <a:latin typeface="Axiforma"/>
              </a:rPr>
              <a:t>environment,and</a:t>
            </a:r>
            <a:r>
              <a:rPr lang="en-US" b="0" i="0" dirty="0">
                <a:solidFill>
                  <a:srgbClr val="6B7280"/>
                </a:solidFill>
                <a:effectLst/>
                <a:latin typeface="Axiforma"/>
              </a:rPr>
              <a:t> improve its competitiveness. These findings therefore present a platform for the company to exploit the advantages, minimize the risks and promote sustainable growth in the international markets with many diversities.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12</a:t>
            </a:fld>
            <a:endParaRPr lang="en-US"/>
          </a:p>
        </p:txBody>
      </p:sp>
    </p:spTree>
    <p:extLst>
      <p:ext uri="{BB962C8B-B14F-4D97-AF65-F5344CB8AC3E}">
        <p14:creationId xmlns:p14="http://schemas.microsoft.com/office/powerpoint/2010/main" val="2818006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According to Hofstede's Cultural Dimensions, the external macro environment is a significant factor that affects Shell in international markets with a variety of cultures. Understanding aspects such as power distance, individualism, uncertainty avoidance among others will help Shell modify its strategy to fit in with the national cultural attitudes. Shell benefited from these insights as a way of adopting effective styles of communication, management practices, and consumer behavior, thus the Shell was more competitive and that led to the development of positive relationship in the different cultural contexts. The implementation of Hofstede's dimensions helps in creating trust, might minimize people's misunderstandings and might utilize cultural synergies for growth and success of business in global markets.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13</a:t>
            </a:fld>
            <a:endParaRPr lang="en-US"/>
          </a:p>
        </p:txBody>
      </p:sp>
    </p:spTree>
    <p:extLst>
      <p:ext uri="{BB962C8B-B14F-4D97-AF65-F5344CB8AC3E}">
        <p14:creationId xmlns:p14="http://schemas.microsoft.com/office/powerpoint/2010/main" val="3247373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6B7280"/>
                </a:solidFill>
                <a:effectLst/>
                <a:latin typeface="Axiforma"/>
              </a:rPr>
              <a:t>The globalization strategy adopted by Shell matches with the market entry strategies that are external environment-specific (political, economic, and regulatory and so on) and internal (core competencies and sustainability) assessment-specific. This alignment of goals guarantees the right path to successful market access and the gaining of a competitive advantage in different global markets. </a:t>
            </a:r>
            <a:r>
              <a:rPr lang="en-US" dirty="0"/>
              <a:t>Shell uses key performance indicators (KPIs) in the E7 countries to track a lot of different things, like market share, revenue growth, profit ratios, and brand image indices. These measures help figure out Shell's position in the market, its financial success, and its brand image. This makes it easier to make strategic decisions and evaluate performance in a way that fits the needs of each country. </a:t>
            </a:r>
            <a:br>
              <a:rPr lang="en-US" dirty="0"/>
            </a:br>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15</a:t>
            </a:fld>
            <a:endParaRPr lang="en-US"/>
          </a:p>
        </p:txBody>
      </p:sp>
    </p:spTree>
    <p:extLst>
      <p:ext uri="{BB962C8B-B14F-4D97-AF65-F5344CB8AC3E}">
        <p14:creationId xmlns:p14="http://schemas.microsoft.com/office/powerpoint/2010/main" val="17049020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Shell may have been successful because it was good at managing its resources, used strategic partnerships to get into new markets, and was able to change to how different local markets worked. Shell has kept its competitive edge in the energy sector and grown steadily by making good use of its resources, forming strategic partnerships, and responding to changing market conditions. There are many problems that Shell has to deal with, such as strict rules in many areas, unstable political situations that affect its business, and tough competition from both old and new companies in the oil industry. Shell also faces extra problems in achieving long-term growth and profit because of the unstable prices of commodities, concerns about the environment, and shifting consumer tastes. </a:t>
            </a:r>
            <a:br>
              <a:rPr lang="en-US" dirty="0"/>
            </a:br>
            <a:br>
              <a:rPr lang="en-US" dirty="0"/>
            </a:br>
            <a:br>
              <a:rPr lang="en-US" dirty="0"/>
            </a:br>
            <a:br>
              <a:rPr lang="en-US" dirty="0"/>
            </a:br>
            <a:br>
              <a:rPr lang="en-US" dirty="0"/>
            </a:br>
            <a:br>
              <a:rPr lang="en-US" dirty="0"/>
            </a:br>
            <a:br>
              <a:rPr lang="en-US" dirty="0"/>
            </a:b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16</a:t>
            </a:fld>
            <a:endParaRPr lang="en-US"/>
          </a:p>
        </p:txBody>
      </p:sp>
    </p:spTree>
    <p:extLst>
      <p:ext uri="{BB962C8B-B14F-4D97-AF65-F5344CB8AC3E}">
        <p14:creationId xmlns:p14="http://schemas.microsoft.com/office/powerpoint/2010/main" val="45780070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following suggestions are intended to tackle the distinct obstacles and prospects inside India's energy sector, with the goal of promoting Shell's expansion and sustainability goals in the area.</a:t>
            </a: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17</a:t>
            </a:fld>
            <a:endParaRPr lang="en-US"/>
          </a:p>
        </p:txBody>
      </p:sp>
    </p:spTree>
    <p:extLst>
      <p:ext uri="{BB962C8B-B14F-4D97-AF65-F5344CB8AC3E}">
        <p14:creationId xmlns:p14="http://schemas.microsoft.com/office/powerpoint/2010/main" val="42704434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study shows how important it is for Shell to make sure that its plans are in line with both its own skills and the way the market works outside of Shell. Shell can do better in India and other E7 countries by getting around political problems, forming smart partnerships, and adapting to the needs of each market. The ideas in these plans give Shell a way to keep its top spot in the global market while also encouraging growth and backing new ideas in growing economies.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18</a:t>
            </a:fld>
            <a:endParaRPr lang="en-US"/>
          </a:p>
        </p:txBody>
      </p:sp>
    </p:spTree>
    <p:extLst>
      <p:ext uri="{BB962C8B-B14F-4D97-AF65-F5344CB8AC3E}">
        <p14:creationId xmlns:p14="http://schemas.microsoft.com/office/powerpoint/2010/main" val="36511431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19</a:t>
            </a:fld>
            <a:endParaRPr lang="en-US"/>
          </a:p>
        </p:txBody>
      </p:sp>
    </p:spTree>
    <p:extLst>
      <p:ext uri="{BB962C8B-B14F-4D97-AF65-F5344CB8AC3E}">
        <p14:creationId xmlns:p14="http://schemas.microsoft.com/office/powerpoint/2010/main" val="2251853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20</a:t>
            </a:fld>
            <a:endParaRPr lang="en-US"/>
          </a:p>
        </p:txBody>
      </p:sp>
    </p:spTree>
    <p:extLst>
      <p:ext uri="{BB962C8B-B14F-4D97-AF65-F5344CB8AC3E}">
        <p14:creationId xmlns:p14="http://schemas.microsoft.com/office/powerpoint/2010/main" val="1781947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section, we will establish the context for our examination of Shell's globalization strategy inside the E7 countries. We will delineate the framework and goals of the presentation, emphasizing the importance of globalization for Shell plc &amp; its activities in several foreign markets. It is clear from Shell's vision, goal, and goals that the company is committed to safe energy solutions, market success, and social duty in the Indian area. These goals, which are in line with India's energy reform goals, show that Shell is committed to supporting good change and new ideas in the Indian market. </a:t>
            </a: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2</a:t>
            </a:fld>
            <a:endParaRPr lang="en-US"/>
          </a:p>
        </p:txBody>
      </p:sp>
    </p:spTree>
    <p:extLst>
      <p:ext uri="{BB962C8B-B14F-4D97-AF65-F5344CB8AC3E}">
        <p14:creationId xmlns:p14="http://schemas.microsoft.com/office/powerpoint/2010/main" val="1740310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The Ghemawat AAA Approach gives Shell a basis for protecting its global standard, while accommodating local differences, so that the company can be competitive. The Uppsala Model explains how a step-by-step market expansion is performed which minimizes the risks in the unpredictable territories. Through Bartlett &amp; Ghoshal's Integration global integration for greater scale and efficiency is also emphasized alongside local responsiveness for better market fit. As a result of the strategies outlined, Shell will be able to properly deal with the global markets, to capitalize on opportunities, and to resolve challenges while at the same time retaining a very strong competitive position.</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3</a:t>
            </a:fld>
            <a:endParaRPr lang="en-US"/>
          </a:p>
        </p:txBody>
      </p:sp>
    </p:spTree>
    <p:extLst>
      <p:ext uri="{BB962C8B-B14F-4D97-AF65-F5344CB8AC3E}">
        <p14:creationId xmlns:p14="http://schemas.microsoft.com/office/powerpoint/2010/main" val="20626616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Porter's Generic Strategies offer Shell a mechanism for building competitive advantage by scalable ways in the circumstance of limited competitor information. Through an annual report and a press release analyzation, Shell can have an idea of their competitors strategies. the pursuit of low cost strategy entails price competition, and the emphasis on differentiation is creating unique solutions. The strategy emphasizes on focusing within a niche market where you provide limited but customized services. With the help of these approaches, Shell gets its place successfully in the competitive environment, achieving constant production and revenue growth despite the lack of competitor intelligence.</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4</a:t>
            </a:fld>
            <a:endParaRPr lang="en-US"/>
          </a:p>
        </p:txBody>
      </p:sp>
    </p:spTree>
    <p:extLst>
      <p:ext uri="{BB962C8B-B14F-4D97-AF65-F5344CB8AC3E}">
        <p14:creationId xmlns:p14="http://schemas.microsoft.com/office/powerpoint/2010/main" val="40472715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The expansion methods of the Shell includes joint ventures, merger and greenfield investments, which have the upsides and downsides for the enterprise. Partnerships expose specialized knowledge to others and at the same time cover risks, creating an easier access to the new market. Acquisition become instant and customer market access to broader market audience. In reverse, greenfield ventures mean an entire operational command yet more substantial first-rate investment and longer-lasting organizational formation. knowing about both merits of and demerits of all aforementioned options coveys transnational firm the idea of Shell to pursue different paths while engaging with overseas markets. </a:t>
            </a:r>
            <a:r>
              <a:rPr lang="en-US" dirty="0"/>
              <a:t>In India, Shell's plans to get into the market involve using smart relationships and new ideas to get into a wide range of industries and take advantage of new possibilities.</a:t>
            </a:r>
            <a:br>
              <a:rPr lang="en-US" dirty="0"/>
            </a:b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5</a:t>
            </a:fld>
            <a:endParaRPr lang="en-US"/>
          </a:p>
        </p:txBody>
      </p:sp>
    </p:spTree>
    <p:extLst>
      <p:ext uri="{BB962C8B-B14F-4D97-AF65-F5344CB8AC3E}">
        <p14:creationId xmlns:p14="http://schemas.microsoft.com/office/powerpoint/2010/main" val="61455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When choosing market entry strategies like joint ventures or acquisitions or greenfield, Shell should analyze their benefits and drawbacks. Partnerships bring shared risks and quicker market accessibility but can evolve into conflicts in case of the lack of control and a maximum of the businesses' stake. Acquisitions allow for alignment and synergy factors to be coined in the process, but they are associated with high costs and integration relocation challenges. Greenfield mining provides the controlling feature and the flexibility to modify according to the mining plan, however, the investment amount is high and the establishment tends to be slower. Shell needs to develop a thorough grasp of these complexities, for these aspects will notably impact the company's strategy for expansion in E7 countries.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6</a:t>
            </a:fld>
            <a:endParaRPr lang="en-US"/>
          </a:p>
        </p:txBody>
      </p:sp>
    </p:spTree>
    <p:extLst>
      <p:ext uri="{BB962C8B-B14F-4D97-AF65-F5344CB8AC3E}">
        <p14:creationId xmlns:p14="http://schemas.microsoft.com/office/powerpoint/2010/main" val="21510019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With the help of the SWOT analysis, the internal environment of Shell is identified. These are that it has a strong brand name and global presence as a strength. Nevertheless, one of the main limitations is the use of fossil fuels as well as regulatory topics. The renewable energy growth is an opportunity, while the wild oil prices and clean energy producers competition could become a risk. It helps to pinpoint the zones for both strategic focus and improvement.</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7</a:t>
            </a:fld>
            <a:endParaRPr lang="en-US"/>
          </a:p>
        </p:txBody>
      </p:sp>
    </p:spTree>
    <p:extLst>
      <p:ext uri="{BB962C8B-B14F-4D97-AF65-F5344CB8AC3E}">
        <p14:creationId xmlns:p14="http://schemas.microsoft.com/office/powerpoint/2010/main" val="39864200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Employing the VRIO tool for Shell's internal environment shows out various resources like oil sizes and advanced technology. Proven competences cover own R&amp;D facilities and the supply chain management. An upstream competency would include industry regulations adherence, while downstream competency will involve innovation and global market presence. This analysis allows to highlight main advantages and object of improvement, what will help you be one step forward of your competition.</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8</a:t>
            </a:fld>
            <a:endParaRPr lang="en-US"/>
          </a:p>
        </p:txBody>
      </p:sp>
    </p:spTree>
    <p:extLst>
      <p:ext uri="{BB962C8B-B14F-4D97-AF65-F5344CB8AC3E}">
        <p14:creationId xmlns:p14="http://schemas.microsoft.com/office/powerpoint/2010/main" val="252301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6B7280"/>
                </a:solidFill>
                <a:effectLst/>
                <a:latin typeface="Axiforma"/>
              </a:rPr>
              <a:t>The PESTEL analysis emphasizes the fact that this company will have to deal with external factors that are connected but different from each other. Political stability, environmental protection regulations, economic growth, social diversification, technology progress and legal system which have a great bearing on business strategies. Learning the components is very important for Shell as this helps in the effective management of all kinds of market environments, to reduce risks and avail of opportunities. Countries are different by nature and uniqueness this makes them more complex for us to cope with and more importantly this is why national strategies need to be modified to fit local contexts. By considering these matters, Shell stands a chance to benefit from competitiveness, gradually enlarge the business and render energy safety in E7 countries.</a:t>
            </a:r>
            <a:endParaRPr lang="en-US" dirty="0"/>
          </a:p>
        </p:txBody>
      </p:sp>
      <p:sp>
        <p:nvSpPr>
          <p:cNvPr id="4" name="Slide Number Placeholder 3"/>
          <p:cNvSpPr>
            <a:spLocks noGrp="1"/>
          </p:cNvSpPr>
          <p:nvPr>
            <p:ph type="sldNum" sz="quarter" idx="5"/>
          </p:nvPr>
        </p:nvSpPr>
        <p:spPr/>
        <p:txBody>
          <a:bodyPr/>
          <a:lstStyle/>
          <a:p>
            <a:fld id="{92774174-2FEA-4B2C-B9D0-DB78D1AF49FA}" type="slidenum">
              <a:rPr lang="en-US" smtClean="0"/>
              <a:t>9</a:t>
            </a:fld>
            <a:endParaRPr lang="en-US"/>
          </a:p>
        </p:txBody>
      </p:sp>
    </p:spTree>
    <p:extLst>
      <p:ext uri="{BB962C8B-B14F-4D97-AF65-F5344CB8AC3E}">
        <p14:creationId xmlns:p14="http://schemas.microsoft.com/office/powerpoint/2010/main" val="314662927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82762"/>
            <a:ext cx="10222992"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5000"/>
              </a:lnSpc>
              <a:defRPr sz="72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000" b="1">
                <a:solidFill>
                  <a:schemeClr val="accent2">
                    <a:lumMod val="75000"/>
                  </a:schemeClr>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3413581-378B-4348-A5EC-CD12F6C1B7D8}"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b="1"/>
            </a:lvl1pPr>
          </a:lstStyle>
          <a:p>
            <a:fld id="{CA99D138-E3FB-4389-B02A-831BC78623D0}" type="slidenum">
              <a:rPr lang="en-US" smtClean="0"/>
              <a:t>‹#›</a:t>
            </a:fld>
            <a:endParaRPr lang="en-US"/>
          </a:p>
        </p:txBody>
      </p:sp>
    </p:spTree>
    <p:extLst>
      <p:ext uri="{BB962C8B-B14F-4D97-AF65-F5344CB8AC3E}">
        <p14:creationId xmlns:p14="http://schemas.microsoft.com/office/powerpoint/2010/main" val="42651220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13581-378B-4348-A5EC-CD12F6C1B7D8}"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1024727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13581-378B-4348-A5EC-CD12F6C1B7D8}"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1233090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3413581-378B-4348-A5EC-CD12F6C1B7D8}"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2579363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5000"/>
              </a:lnSpc>
              <a:defRPr sz="7200" b="1"/>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lvl1pPr>
              <a:defRPr>
                <a:solidFill>
                  <a:schemeClr val="accent2">
                    <a:lumMod val="50000"/>
                  </a:schemeClr>
                </a:solidFill>
              </a:defRPr>
            </a:lvl1pPr>
          </a:lstStyle>
          <a:p>
            <a:fld id="{33413581-378B-4348-A5EC-CD12F6C1B7D8}" type="datetimeFigureOut">
              <a:rPr lang="en-US" smtClean="0"/>
              <a:t>10/15/2025</a:t>
            </a:fld>
            <a:endParaRPr lang="en-US"/>
          </a:p>
        </p:txBody>
      </p:sp>
      <p:sp>
        <p:nvSpPr>
          <p:cNvPr id="5" name="Footer Placeholder 4"/>
          <p:cNvSpPr>
            <a:spLocks noGrp="1"/>
          </p:cNvSpPr>
          <p:nvPr>
            <p:ph type="ftr" sz="quarter" idx="11"/>
          </p:nvPr>
        </p:nvSpPr>
        <p:spPr>
          <a:xfrm>
            <a:off x="2182708" y="6272784"/>
            <a:ext cx="6327648" cy="365125"/>
          </a:xfrm>
        </p:spPr>
        <p:txBody>
          <a:bodyPr/>
          <a:lstStyle>
            <a:lvl1pPr>
              <a:defRPr>
                <a:solidFill>
                  <a:schemeClr val="accent2">
                    <a:lumMod val="50000"/>
                  </a:schemeClr>
                </a:solidFill>
              </a:defRPr>
            </a:lvl1p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CA99D138-E3FB-4389-B02A-831BC78623D0}" type="slidenum">
              <a:rPr lang="en-US" smtClean="0"/>
              <a:t>‹#›</a:t>
            </a:fld>
            <a:endParaRPr lang="en-US"/>
          </a:p>
        </p:txBody>
      </p:sp>
    </p:spTree>
    <p:extLst>
      <p:ext uri="{BB962C8B-B14F-4D97-AF65-F5344CB8AC3E}">
        <p14:creationId xmlns:p14="http://schemas.microsoft.com/office/powerpoint/2010/main" val="3021521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3413581-378B-4348-A5EC-CD12F6C1B7D8}"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3985513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3413581-378B-4348-A5EC-CD12F6C1B7D8}"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2550875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3413581-378B-4348-A5EC-CD12F6C1B7D8}"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1876324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413581-378B-4348-A5EC-CD12F6C1B7D8}"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2070020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413581-378B-4348-A5EC-CD12F6C1B7D8}"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12112090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75000"/>
                  </a:schemeClr>
                </a:solidFill>
              </a:defRPr>
            </a:lvl1pPr>
          </a:lstStyle>
          <a:p>
            <a:fld id="{33413581-378B-4348-A5EC-CD12F6C1B7D8}" type="datetimeFigureOut">
              <a:rPr lang="en-US" smtClean="0"/>
              <a:t>10/15/2025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CA99D138-E3FB-4389-B02A-831BC78623D0}" type="slidenum">
              <a:rPr lang="en-US" smtClean="0"/>
              <a:t>‹#›</a:t>
            </a:fld>
            <a:endParaRPr lang="en-US"/>
          </a:p>
        </p:txBody>
      </p:sp>
    </p:spTree>
    <p:extLst>
      <p:ext uri="{BB962C8B-B14F-4D97-AF65-F5344CB8AC3E}">
        <p14:creationId xmlns:p14="http://schemas.microsoft.com/office/powerpoint/2010/main" val="39026143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accent2">
                    <a:lumMod val="50000"/>
                  </a:schemeClr>
                </a:solidFill>
              </a:defRPr>
            </a:lvl1pPr>
          </a:lstStyle>
          <a:p>
            <a:fld id="{33413581-378B-4348-A5EC-CD12F6C1B7D8}" type="datetimeFigureOut">
              <a:rPr lang="en-US" smtClean="0"/>
              <a:t>10/15/2025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accent2">
                    <a:lumMod val="50000"/>
                  </a:schemeClr>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CA99D138-E3FB-4389-B02A-831BC78623D0}" type="slidenum">
              <a:rPr lang="en-US" smtClean="0"/>
              <a:t>‹#›</a:t>
            </a:fld>
            <a:endParaRPr lang="en-US"/>
          </a:p>
        </p:txBody>
      </p:sp>
    </p:spTree>
    <p:extLst>
      <p:ext uri="{BB962C8B-B14F-4D97-AF65-F5344CB8AC3E}">
        <p14:creationId xmlns:p14="http://schemas.microsoft.com/office/powerpoint/2010/main" val="3789702085"/>
      </p:ext>
    </p:extLst>
  </p:cSld>
  <p:clrMap bg1="lt1" tx1="dk1" bg2="lt2" tx2="dk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 id="2147483768" r:id="rId5"/>
    <p:sldLayoutId id="2147483769" r:id="rId6"/>
    <p:sldLayoutId id="2147483770" r:id="rId7"/>
    <p:sldLayoutId id="2147483771" r:id="rId8"/>
    <p:sldLayoutId id="2147483772" r:id="rId9"/>
    <p:sldLayoutId id="2147483773" r:id="rId10"/>
    <p:sldLayoutId id="2147483774" r:id="rId11"/>
  </p:sldLayoutIdLst>
  <p:txStyles>
    <p:titleStyle>
      <a:lvl1pPr algn="l" defTabSz="914400" rtl="0" eaLnBrk="1" latinLnBrk="0" hangingPunct="1">
        <a:lnSpc>
          <a:spcPct val="90000"/>
        </a:lnSpc>
        <a:spcBef>
          <a:spcPct val="0"/>
        </a:spcBef>
        <a:buNone/>
        <a:defRPr sz="48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universityofsouthwales-my.sharepoint.com/:v:/g/personal/30121570_students_southwales_ac_uk/EYnB-5vETKhLlaQcLyMQ-KsBJwF2gUQdcZ_D_zGPOb7D9g?referrer=Teams.TEAMS-ELECTRON&amp;referrerScenario=MeetingChicletGetLink.view.view"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1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14.gif"/><Relationship Id="rId7" Type="http://schemas.openxmlformats.org/officeDocument/2006/relationships/diagramColors" Target="../diagrams/colors9.xm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Data" Target="../diagrams/data2.xml"/><Relationship Id="rId13" Type="http://schemas.openxmlformats.org/officeDocument/2006/relationships/diagramData" Target="../diagrams/data3.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17" Type="http://schemas.microsoft.com/office/2007/relationships/diagramDrawing" Target="../diagrams/drawing3.xml"/><Relationship Id="rId2" Type="http://schemas.openxmlformats.org/officeDocument/2006/relationships/notesSlide" Target="../notesSlides/notesSlide3.xml"/><Relationship Id="rId16" Type="http://schemas.openxmlformats.org/officeDocument/2006/relationships/diagramColors" Target="../diagrams/colors3.xml"/><Relationship Id="rId1" Type="http://schemas.openxmlformats.org/officeDocument/2006/relationships/slideLayout" Target="../slideLayouts/slideLayout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5" Type="http://schemas.openxmlformats.org/officeDocument/2006/relationships/diagramQuickStyle" Target="../diagrams/quickStyle3.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 Id="rId14" Type="http://schemas.openxmlformats.org/officeDocument/2006/relationships/diagramLayout" Target="../diagrams/layout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pattFill prst="pct5">
          <a:fgClr>
            <a:schemeClr val="accent1"/>
          </a:fgClr>
          <a:bgClr>
            <a:schemeClr val="bg1"/>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4743D-CA7D-46E9-BD63-D4C726E697B0}"/>
              </a:ext>
            </a:extLst>
          </p:cNvPr>
          <p:cNvSpPr>
            <a:spLocks noGrp="1"/>
          </p:cNvSpPr>
          <p:nvPr>
            <p:ph type="ctrTitle"/>
          </p:nvPr>
        </p:nvSpPr>
        <p:spPr>
          <a:xfrm>
            <a:off x="247842" y="529095"/>
            <a:ext cx="5257219" cy="2192727"/>
          </a:xfrm>
        </p:spPr>
        <p:txBody>
          <a:bodyPr anchor="t">
            <a:noAutofit/>
          </a:bodyPr>
          <a:lstStyle/>
          <a:p>
            <a:pPr>
              <a:lnSpc>
                <a:spcPct val="100000"/>
              </a:lnSpc>
              <a:spcBef>
                <a:spcPts val="1200"/>
              </a:spcBef>
              <a:buClr>
                <a:schemeClr val="accent2"/>
              </a:buClr>
              <a:buSzPct val="85000"/>
            </a:pPr>
            <a:r>
              <a:rPr lang="en-GB" sz="4000" dirty="0">
                <a:solidFill>
                  <a:schemeClr val="tx1"/>
                </a:solidFill>
                <a:latin typeface="+mn-lt"/>
                <a:ea typeface="+mn-ea"/>
                <a:cs typeface="+mn-cs"/>
              </a:rPr>
              <a:t>Global Strategy &amp; </a:t>
            </a:r>
            <a:br>
              <a:rPr lang="en-GB" sz="4000" dirty="0">
                <a:solidFill>
                  <a:schemeClr val="tx1"/>
                </a:solidFill>
                <a:latin typeface="+mn-lt"/>
                <a:ea typeface="+mn-ea"/>
                <a:cs typeface="+mn-cs"/>
              </a:rPr>
            </a:br>
            <a:r>
              <a:rPr lang="en-GB" sz="4000" dirty="0">
                <a:solidFill>
                  <a:schemeClr val="tx1"/>
                </a:solidFill>
                <a:latin typeface="+mn-lt"/>
                <a:ea typeface="+mn-ea"/>
                <a:cs typeface="+mn-cs"/>
              </a:rPr>
              <a:t>Decision Making – </a:t>
            </a:r>
            <a:br>
              <a:rPr lang="en-GB" sz="4000" dirty="0">
                <a:solidFill>
                  <a:schemeClr val="tx1"/>
                </a:solidFill>
                <a:latin typeface="+mn-lt"/>
                <a:ea typeface="+mn-ea"/>
                <a:cs typeface="+mn-cs"/>
              </a:rPr>
            </a:br>
            <a:r>
              <a:rPr lang="en-GB" sz="4000" u="sng" dirty="0">
                <a:solidFill>
                  <a:schemeClr val="tx1"/>
                </a:solidFill>
                <a:latin typeface="+mn-lt"/>
                <a:ea typeface="+mn-ea"/>
                <a:cs typeface="+mn-cs"/>
              </a:rPr>
              <a:t>Shell Corporation </a:t>
            </a:r>
            <a:br>
              <a:rPr lang="en-GB" sz="4000" u="sng" dirty="0">
                <a:solidFill>
                  <a:schemeClr val="tx1"/>
                </a:solidFill>
                <a:latin typeface="+mn-lt"/>
                <a:ea typeface="+mn-ea"/>
                <a:cs typeface="+mn-cs"/>
              </a:rPr>
            </a:br>
            <a:br>
              <a:rPr lang="en-GB" sz="4000" u="sng" dirty="0">
                <a:solidFill>
                  <a:schemeClr val="tx1"/>
                </a:solidFill>
                <a:latin typeface="+mn-lt"/>
                <a:ea typeface="+mn-ea"/>
                <a:cs typeface="+mn-cs"/>
              </a:rPr>
            </a:br>
            <a:endParaRPr lang="en-US" sz="5400" dirty="0">
              <a:solidFill>
                <a:schemeClr val="tx1"/>
              </a:solidFill>
              <a:latin typeface="+mn-lt"/>
              <a:ea typeface="+mn-ea"/>
              <a:cs typeface="+mn-cs"/>
            </a:endParaRPr>
          </a:p>
        </p:txBody>
      </p:sp>
      <p:sp>
        <p:nvSpPr>
          <p:cNvPr id="3" name="Subtitle 2">
            <a:extLst>
              <a:ext uri="{FF2B5EF4-FFF2-40B4-BE49-F238E27FC236}">
                <a16:creationId xmlns:a16="http://schemas.microsoft.com/office/drawing/2014/main" id="{E989EBF2-2220-42A5-B141-005FBEEA3EF7}"/>
              </a:ext>
            </a:extLst>
          </p:cNvPr>
          <p:cNvSpPr>
            <a:spLocks noGrp="1"/>
          </p:cNvSpPr>
          <p:nvPr>
            <p:ph type="subTitle" idx="1"/>
          </p:nvPr>
        </p:nvSpPr>
        <p:spPr>
          <a:xfrm>
            <a:off x="257173" y="3079102"/>
            <a:ext cx="11378100" cy="3778888"/>
          </a:xfrm>
        </p:spPr>
        <p:txBody>
          <a:bodyPr anchor="b">
            <a:normAutofit/>
          </a:bodyPr>
          <a:lstStyle/>
          <a:p>
            <a:r>
              <a:rPr lang="en-US" sz="1600" u="sng" dirty="0">
                <a:solidFill>
                  <a:schemeClr val="tx1"/>
                </a:solidFill>
              </a:rPr>
              <a:t>Student Name and ID:</a:t>
            </a:r>
          </a:p>
          <a:p>
            <a:r>
              <a:rPr lang="en-US" sz="1600" b="0" dirty="0">
                <a:solidFill>
                  <a:schemeClr val="tx1"/>
                </a:solidFill>
              </a:rPr>
              <a:t>PRATHAMESH BHAVSAR 		30121570 </a:t>
            </a:r>
          </a:p>
          <a:p>
            <a:endParaRPr lang="en-US" sz="1600" b="0" dirty="0">
              <a:solidFill>
                <a:schemeClr val="tx1"/>
              </a:solidFill>
            </a:endParaRPr>
          </a:p>
          <a:p>
            <a:r>
              <a:rPr lang="en-US" sz="1600" b="0" dirty="0">
                <a:solidFill>
                  <a:schemeClr val="tx1"/>
                </a:solidFill>
                <a:hlinkClick r:id="rId3"/>
              </a:rPr>
              <a:t>https://universityofsouthwales-my.sharepoint.com/:v:/g/personal/30121570_students_southwales_ac_uk/EYnB-5vETKhLlaQcLyMQ-KsBJwF2gUQdcZ_D_zGPOb7D9g?referrer=Teams.TEAMS-ELECTRON&amp;referrerScenario=MeetingChicletGetLink.view.view</a:t>
            </a:r>
            <a:endParaRPr lang="en-US" sz="1600" b="0" dirty="0">
              <a:solidFill>
                <a:schemeClr val="tx1"/>
              </a:solidFill>
            </a:endParaRPr>
          </a:p>
          <a:p>
            <a:endParaRPr lang="en-US" sz="1600" b="0" dirty="0">
              <a:solidFill>
                <a:schemeClr val="tx1"/>
              </a:solidFill>
            </a:endParaRPr>
          </a:p>
        </p:txBody>
      </p:sp>
      <p:pic>
        <p:nvPicPr>
          <p:cNvPr id="1026" name="Picture 2" descr="Shell plc (SHEL) to Sell Its Retail Businesses in Russia">
            <a:extLst>
              <a:ext uri="{FF2B5EF4-FFF2-40B4-BE49-F238E27FC236}">
                <a16:creationId xmlns:a16="http://schemas.microsoft.com/office/drawing/2014/main" id="{0F85C03C-6A29-B8EF-55DF-DA84F3DF9A4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5163" r="27157" b="-1"/>
          <a:stretch/>
        </p:blipFill>
        <p:spPr bwMode="auto">
          <a:xfrm>
            <a:off x="5913124" y="10"/>
            <a:ext cx="6278877" cy="6857990"/>
          </a:xfrm>
          <a:custGeom>
            <a:avLst/>
            <a:gdLst/>
            <a:ahLst/>
            <a:cxnLst/>
            <a:rect l="l" t="t" r="r" b="b"/>
            <a:pathLst>
              <a:path w="6278877" h="6858000">
                <a:moveTo>
                  <a:pt x="45571" y="0"/>
                </a:moveTo>
                <a:lnTo>
                  <a:pt x="6278877" y="0"/>
                </a:lnTo>
                <a:lnTo>
                  <a:pt x="6278877" y="6858000"/>
                </a:lnTo>
                <a:lnTo>
                  <a:pt x="3292307" y="6858000"/>
                </a:lnTo>
                <a:lnTo>
                  <a:pt x="3181525" y="6786980"/>
                </a:lnTo>
                <a:cubicBezTo>
                  <a:pt x="1262020" y="5490189"/>
                  <a:pt x="0" y="3294101"/>
                  <a:pt x="0" y="803252"/>
                </a:cubicBezTo>
                <a:cubicBezTo>
                  <a:pt x="0" y="554167"/>
                  <a:pt x="12619" y="308030"/>
                  <a:pt x="37255" y="65445"/>
                </a:cubicBezTo>
                <a:close/>
              </a:path>
            </a:pathLst>
          </a:cu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0862BD6-0F59-26C8-EB2D-0E7E495EBC09}"/>
              </a:ext>
            </a:extLst>
          </p:cNvPr>
          <p:cNvSpPr txBox="1"/>
          <p:nvPr/>
        </p:nvSpPr>
        <p:spPr>
          <a:xfrm>
            <a:off x="10024966" y="258503"/>
            <a:ext cx="2167034" cy="369332"/>
          </a:xfrm>
          <a:prstGeom prst="rect">
            <a:avLst/>
          </a:prstGeom>
          <a:noFill/>
        </p:spPr>
        <p:txBody>
          <a:bodyPr wrap="square">
            <a:spAutoFit/>
          </a:bodyPr>
          <a:lstStyle/>
          <a:p>
            <a:r>
              <a:rPr lang="en-GB" sz="1800" b="1" dirty="0">
                <a:solidFill>
                  <a:schemeClr val="tx1"/>
                </a:solidFill>
                <a:latin typeface="+mn-lt"/>
                <a:ea typeface="+mn-ea"/>
                <a:cs typeface="+mn-cs"/>
              </a:rPr>
              <a:t>Assignment - 1 </a:t>
            </a:r>
            <a:endParaRPr lang="en-IN" b="1" dirty="0"/>
          </a:p>
        </p:txBody>
      </p:sp>
    </p:spTree>
    <p:extLst>
      <p:ext uri="{BB962C8B-B14F-4D97-AF65-F5344CB8AC3E}">
        <p14:creationId xmlns:p14="http://schemas.microsoft.com/office/powerpoint/2010/main" val="9159577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7E83-39A3-449D-BF57-59F403477047}"/>
              </a:ext>
            </a:extLst>
          </p:cNvPr>
          <p:cNvSpPr>
            <a:spLocks noGrp="1"/>
          </p:cNvSpPr>
          <p:nvPr>
            <p:ph type="title"/>
          </p:nvPr>
        </p:nvSpPr>
        <p:spPr>
          <a:xfrm>
            <a:off x="4935793" y="-271146"/>
            <a:ext cx="6607277" cy="1609344"/>
          </a:xfrm>
        </p:spPr>
        <p:txBody>
          <a:bodyPr>
            <a:normAutofit/>
          </a:bodyPr>
          <a:lstStyle/>
          <a:p>
            <a:r>
              <a:rPr lang="en-US" sz="3400" b="1" dirty="0"/>
              <a:t>External Environment Analysis (Porter's Five Forces ) </a:t>
            </a:r>
          </a:p>
        </p:txBody>
      </p:sp>
      <p:pic>
        <p:nvPicPr>
          <p:cNvPr id="3" name="Picture 2" descr="Diagram, text&#10;&#10;Description automatically generated">
            <a:extLst>
              <a:ext uri="{FF2B5EF4-FFF2-40B4-BE49-F238E27FC236}">
                <a16:creationId xmlns:a16="http://schemas.microsoft.com/office/drawing/2014/main" id="{BE5B968F-2844-AB3C-F12F-72BC94AD40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33999" y="1038471"/>
            <a:ext cx="4001315" cy="4791318"/>
          </a:xfrm>
          <a:prstGeom prst="rect">
            <a:avLst/>
          </a:prstGeom>
          <a:noFill/>
        </p:spPr>
      </p:pic>
      <p:graphicFrame>
        <p:nvGraphicFramePr>
          <p:cNvPr id="5" name="Content Placeholder 4">
            <a:extLst>
              <a:ext uri="{FF2B5EF4-FFF2-40B4-BE49-F238E27FC236}">
                <a16:creationId xmlns:a16="http://schemas.microsoft.com/office/drawing/2014/main" id="{76556C61-8BD0-44A5-9178-8F884B786724}"/>
              </a:ext>
            </a:extLst>
          </p:cNvPr>
          <p:cNvGraphicFramePr>
            <a:graphicFrameLocks noGrp="1"/>
          </p:cNvGraphicFramePr>
          <p:nvPr>
            <p:ph idx="1"/>
            <p:extLst>
              <p:ext uri="{D42A27DB-BD31-4B8C-83A1-F6EECF244321}">
                <p14:modId xmlns:p14="http://schemas.microsoft.com/office/powerpoint/2010/main" val="1512276527"/>
              </p:ext>
            </p:extLst>
          </p:nvPr>
        </p:nvGraphicFramePr>
        <p:xfrm>
          <a:off x="4635313" y="1028212"/>
          <a:ext cx="6907757" cy="561051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8" name="TextBox 7">
            <a:extLst>
              <a:ext uri="{FF2B5EF4-FFF2-40B4-BE49-F238E27FC236}">
                <a16:creationId xmlns:a16="http://schemas.microsoft.com/office/drawing/2014/main" id="{AE7EDF90-6FC8-0975-3AC4-AD01C34B2D82}"/>
              </a:ext>
            </a:extLst>
          </p:cNvPr>
          <p:cNvSpPr txBox="1"/>
          <p:nvPr/>
        </p:nvSpPr>
        <p:spPr>
          <a:xfrm>
            <a:off x="1019294" y="5719227"/>
            <a:ext cx="3230724" cy="538609"/>
          </a:xfrm>
          <a:prstGeom prst="rect">
            <a:avLst/>
          </a:prstGeom>
          <a:noFill/>
        </p:spPr>
        <p:txBody>
          <a:bodyPr wrap="square">
            <a:spAutoFit/>
          </a:bodyPr>
          <a:lstStyle/>
          <a:p>
            <a:pPr marL="0" marR="0" algn="ctr">
              <a:spcBef>
                <a:spcPts val="0"/>
              </a:spcBef>
              <a:spcAft>
                <a:spcPts val="0"/>
              </a:spcAft>
            </a:pPr>
            <a:r>
              <a:rPr lang="en-GB" dirty="0">
                <a:effectLst/>
                <a:latin typeface="Times New Roman" panose="02020603050405020304" pitchFamily="18" charset="0"/>
                <a:ea typeface="Times New Roman" panose="02020603050405020304" pitchFamily="18" charset="0"/>
              </a:rPr>
              <a:t>Porter five Forces</a:t>
            </a:r>
            <a:endParaRPr lang="en-IN" dirty="0">
              <a:effectLst/>
              <a:latin typeface="Times New Roman" panose="02020603050405020304" pitchFamily="18" charset="0"/>
              <a:ea typeface="Times New Roman" panose="02020603050405020304" pitchFamily="18" charset="0"/>
            </a:endParaRPr>
          </a:p>
          <a:p>
            <a:pPr marL="0" marR="0" algn="ctr">
              <a:spcBef>
                <a:spcPts val="0"/>
              </a:spcBef>
              <a:spcAft>
                <a:spcPts val="0"/>
              </a:spcAft>
            </a:pPr>
            <a:r>
              <a:rPr lang="en-GB" sz="1100" dirty="0">
                <a:effectLst/>
                <a:latin typeface="Times New Roman" panose="02020603050405020304" pitchFamily="18" charset="0"/>
                <a:ea typeface="Times New Roman" panose="02020603050405020304" pitchFamily="18" charset="0"/>
              </a:rPr>
              <a:t>Source: Harvard Business Review</a:t>
            </a:r>
            <a:endParaRPr lang="en-IN"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0189918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7E83-39A3-449D-BF57-59F403477047}"/>
              </a:ext>
            </a:extLst>
          </p:cNvPr>
          <p:cNvSpPr>
            <a:spLocks noGrp="1"/>
          </p:cNvSpPr>
          <p:nvPr>
            <p:ph type="title"/>
          </p:nvPr>
        </p:nvSpPr>
        <p:spPr>
          <a:xfrm>
            <a:off x="173555" y="213028"/>
            <a:ext cx="10058400" cy="1609344"/>
          </a:xfrm>
        </p:spPr>
        <p:txBody>
          <a:bodyPr>
            <a:normAutofit/>
          </a:bodyPr>
          <a:lstStyle/>
          <a:p>
            <a:r>
              <a:rPr lang="en-US" b="1" u="sng" dirty="0"/>
              <a:t>External Environment Analysis (CAGE)</a:t>
            </a:r>
          </a:p>
        </p:txBody>
      </p:sp>
      <p:graphicFrame>
        <p:nvGraphicFramePr>
          <p:cNvPr id="4" name="Content Placeholder 3">
            <a:extLst>
              <a:ext uri="{FF2B5EF4-FFF2-40B4-BE49-F238E27FC236}">
                <a16:creationId xmlns:a16="http://schemas.microsoft.com/office/drawing/2014/main" id="{AF97BF59-3CD4-4EB3-B46A-282C4CFBFA2E}"/>
              </a:ext>
            </a:extLst>
          </p:cNvPr>
          <p:cNvGraphicFramePr>
            <a:graphicFrameLocks noGrp="1"/>
          </p:cNvGraphicFramePr>
          <p:nvPr>
            <p:ph idx="1"/>
            <p:extLst>
              <p:ext uri="{D42A27DB-BD31-4B8C-83A1-F6EECF244321}">
                <p14:modId xmlns:p14="http://schemas.microsoft.com/office/powerpoint/2010/main" val="3912245384"/>
              </p:ext>
            </p:extLst>
          </p:nvPr>
        </p:nvGraphicFramePr>
        <p:xfrm>
          <a:off x="173555" y="2015732"/>
          <a:ext cx="10881299" cy="43576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13982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F9F42-5DBF-436F-B446-EC82B2795EF1}"/>
              </a:ext>
            </a:extLst>
          </p:cNvPr>
          <p:cNvSpPr>
            <a:spLocks noGrp="1"/>
          </p:cNvSpPr>
          <p:nvPr>
            <p:ph type="title"/>
          </p:nvPr>
        </p:nvSpPr>
        <p:spPr/>
        <p:txBody>
          <a:bodyPr>
            <a:normAutofit/>
          </a:bodyPr>
          <a:lstStyle/>
          <a:p>
            <a:r>
              <a:rPr lang="en-US" b="1" dirty="0"/>
              <a:t>External Environment Analysis (Porter's Diamond)</a:t>
            </a:r>
            <a:endParaRPr lang="en-US" dirty="0"/>
          </a:p>
        </p:txBody>
      </p:sp>
      <p:graphicFrame>
        <p:nvGraphicFramePr>
          <p:cNvPr id="4" name="Content Placeholder 3">
            <a:extLst>
              <a:ext uri="{FF2B5EF4-FFF2-40B4-BE49-F238E27FC236}">
                <a16:creationId xmlns:a16="http://schemas.microsoft.com/office/drawing/2014/main" id="{BC2D6E9F-A1FA-4405-A3F3-7AFEE564AAE2}"/>
              </a:ext>
            </a:extLst>
          </p:cNvPr>
          <p:cNvGraphicFramePr>
            <a:graphicFrameLocks noGrp="1"/>
          </p:cNvGraphicFramePr>
          <p:nvPr>
            <p:ph idx="1"/>
            <p:extLst>
              <p:ext uri="{D42A27DB-BD31-4B8C-83A1-F6EECF244321}">
                <p14:modId xmlns:p14="http://schemas.microsoft.com/office/powerpoint/2010/main" val="4059349827"/>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66079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B7F35-98AF-4CB1-9211-55F0AF06531A}"/>
              </a:ext>
            </a:extLst>
          </p:cNvPr>
          <p:cNvSpPr>
            <a:spLocks noGrp="1"/>
          </p:cNvSpPr>
          <p:nvPr>
            <p:ph type="title"/>
          </p:nvPr>
        </p:nvSpPr>
        <p:spPr/>
        <p:txBody>
          <a:bodyPr/>
          <a:lstStyle/>
          <a:p>
            <a:r>
              <a:rPr lang="en-US" b="1" dirty="0"/>
              <a:t>External Environment Analysis (Hofstede's)</a:t>
            </a:r>
            <a:endParaRPr lang="en-US" dirty="0"/>
          </a:p>
        </p:txBody>
      </p:sp>
      <p:graphicFrame>
        <p:nvGraphicFramePr>
          <p:cNvPr id="4" name="Content Placeholder 3">
            <a:extLst>
              <a:ext uri="{FF2B5EF4-FFF2-40B4-BE49-F238E27FC236}">
                <a16:creationId xmlns:a16="http://schemas.microsoft.com/office/drawing/2014/main" id="{D288873F-D5F9-4BCB-8035-993D5F9E363D}"/>
              </a:ext>
            </a:extLst>
          </p:cNvPr>
          <p:cNvGraphicFramePr>
            <a:graphicFrameLocks noGrp="1"/>
          </p:cNvGraphicFramePr>
          <p:nvPr>
            <p:ph idx="1"/>
            <p:extLst>
              <p:ext uri="{D42A27DB-BD31-4B8C-83A1-F6EECF244321}">
                <p14:modId xmlns:p14="http://schemas.microsoft.com/office/powerpoint/2010/main" val="8526442"/>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641710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888305-D314-BE87-D62B-EEC5B61FF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8B28C-9587-5612-5EDD-5FB0647C07E9}"/>
              </a:ext>
            </a:extLst>
          </p:cNvPr>
          <p:cNvSpPr>
            <a:spLocks noGrp="1"/>
          </p:cNvSpPr>
          <p:nvPr>
            <p:ph type="title"/>
          </p:nvPr>
        </p:nvSpPr>
        <p:spPr>
          <a:xfrm>
            <a:off x="1069848" y="-103200"/>
            <a:ext cx="10058400" cy="1609344"/>
          </a:xfrm>
        </p:spPr>
        <p:txBody>
          <a:bodyPr/>
          <a:lstStyle/>
          <a:p>
            <a:r>
              <a:rPr lang="en-IN" u="sng" dirty="0"/>
              <a:t>BCG MATRIX ANALYSIS</a:t>
            </a:r>
          </a:p>
        </p:txBody>
      </p:sp>
      <p:sp>
        <p:nvSpPr>
          <p:cNvPr id="3" name="Content Placeholder 2">
            <a:extLst>
              <a:ext uri="{FF2B5EF4-FFF2-40B4-BE49-F238E27FC236}">
                <a16:creationId xmlns:a16="http://schemas.microsoft.com/office/drawing/2014/main" id="{87076769-8192-E16B-532D-9CD2A1B07B89}"/>
              </a:ext>
            </a:extLst>
          </p:cNvPr>
          <p:cNvSpPr>
            <a:spLocks noGrp="1"/>
          </p:cNvSpPr>
          <p:nvPr>
            <p:ph idx="1"/>
          </p:nvPr>
        </p:nvSpPr>
        <p:spPr>
          <a:xfrm>
            <a:off x="153909" y="2121408"/>
            <a:ext cx="11760451" cy="4578156"/>
          </a:xfrm>
        </p:spPr>
        <p:txBody>
          <a:bodyPr>
            <a:normAutofit fontScale="92500" lnSpcReduction="10000"/>
          </a:bodyPr>
          <a:lstStyle/>
          <a:p>
            <a:pPr marL="0" indent="0">
              <a:buNone/>
            </a:pPr>
            <a:endParaRPr lang="en-US"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dirty="0"/>
              <a:t>								(Shell Annual Report, 2022-23)</a:t>
            </a:r>
          </a:p>
          <a:p>
            <a:pPr marL="0" indent="0">
              <a:buNone/>
            </a:pPr>
            <a:endParaRPr lang="en-IN" dirty="0"/>
          </a:p>
        </p:txBody>
      </p:sp>
      <p:sp>
        <p:nvSpPr>
          <p:cNvPr id="4" name="Rectangle 3">
            <a:extLst>
              <a:ext uri="{FF2B5EF4-FFF2-40B4-BE49-F238E27FC236}">
                <a16:creationId xmlns:a16="http://schemas.microsoft.com/office/drawing/2014/main" id="{2C2EF6EC-474A-95F0-0212-FF1B0B7EA642}"/>
              </a:ext>
            </a:extLst>
          </p:cNvPr>
          <p:cNvSpPr/>
          <p:nvPr/>
        </p:nvSpPr>
        <p:spPr>
          <a:xfrm>
            <a:off x="2515356" y="1954962"/>
            <a:ext cx="3331028" cy="2046298"/>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STARS:</a:t>
            </a:r>
            <a:r>
              <a:rPr lang="en-IN" dirty="0"/>
              <a:t> Renewable energy, electric vehicle charging infrastructure.</a:t>
            </a:r>
          </a:p>
        </p:txBody>
      </p:sp>
      <p:sp>
        <p:nvSpPr>
          <p:cNvPr id="6" name="Rectangle 5">
            <a:extLst>
              <a:ext uri="{FF2B5EF4-FFF2-40B4-BE49-F238E27FC236}">
                <a16:creationId xmlns:a16="http://schemas.microsoft.com/office/drawing/2014/main" id="{0CD1D072-A6E3-C1F0-C36E-E120A129B1E4}"/>
              </a:ext>
            </a:extLst>
          </p:cNvPr>
          <p:cNvSpPr/>
          <p:nvPr/>
        </p:nvSpPr>
        <p:spPr>
          <a:xfrm>
            <a:off x="6034134" y="4216081"/>
            <a:ext cx="3331028" cy="2046298"/>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DOGS:</a:t>
            </a:r>
            <a:r>
              <a:rPr lang="en-IN" dirty="0"/>
              <a:t> Fuel stations at less populated areas.</a:t>
            </a:r>
          </a:p>
        </p:txBody>
      </p:sp>
      <p:sp>
        <p:nvSpPr>
          <p:cNvPr id="7" name="Rectangle 6">
            <a:extLst>
              <a:ext uri="{FF2B5EF4-FFF2-40B4-BE49-F238E27FC236}">
                <a16:creationId xmlns:a16="http://schemas.microsoft.com/office/drawing/2014/main" id="{D2F0E145-092D-DA0A-D2B4-49EF151419B3}"/>
              </a:ext>
            </a:extLst>
          </p:cNvPr>
          <p:cNvSpPr/>
          <p:nvPr/>
        </p:nvSpPr>
        <p:spPr>
          <a:xfrm>
            <a:off x="6034134" y="1964287"/>
            <a:ext cx="3331028" cy="2046298"/>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QUESTION MARK:</a:t>
            </a:r>
            <a:r>
              <a:rPr lang="en-IN" dirty="0"/>
              <a:t> natural gas exploration and production in India.</a:t>
            </a:r>
          </a:p>
        </p:txBody>
      </p:sp>
      <p:sp>
        <p:nvSpPr>
          <p:cNvPr id="8" name="Rectangle 7">
            <a:extLst>
              <a:ext uri="{FF2B5EF4-FFF2-40B4-BE49-F238E27FC236}">
                <a16:creationId xmlns:a16="http://schemas.microsoft.com/office/drawing/2014/main" id="{AFCB8E71-B21F-E67E-4832-4C764D7BAED5}"/>
              </a:ext>
            </a:extLst>
          </p:cNvPr>
          <p:cNvSpPr/>
          <p:nvPr/>
        </p:nvSpPr>
        <p:spPr>
          <a:xfrm>
            <a:off x="2515356" y="4206756"/>
            <a:ext cx="3331028" cy="2046298"/>
          </a:xfrm>
          <a:prstGeom prst="rect">
            <a:avLst/>
          </a:prstGeom>
          <a:ln w="76200"/>
        </p:spPr>
        <p:style>
          <a:lnRef idx="2">
            <a:schemeClr val="accent3"/>
          </a:lnRef>
          <a:fillRef idx="1">
            <a:schemeClr val="lt1"/>
          </a:fillRef>
          <a:effectRef idx="0">
            <a:schemeClr val="accent3"/>
          </a:effectRef>
          <a:fontRef idx="minor">
            <a:schemeClr val="dk1"/>
          </a:fontRef>
        </p:style>
        <p:txBody>
          <a:bodyPr rtlCol="0" anchor="ctr"/>
          <a:lstStyle/>
          <a:p>
            <a:pPr algn="ctr"/>
            <a:r>
              <a:rPr lang="en-IN" b="1" dirty="0"/>
              <a:t>CASH COWS:</a:t>
            </a:r>
            <a:r>
              <a:rPr lang="en-IN" dirty="0"/>
              <a:t> Gasoline, motor oils and lubricants.</a:t>
            </a:r>
          </a:p>
        </p:txBody>
      </p:sp>
      <p:sp>
        <p:nvSpPr>
          <p:cNvPr id="9" name="Arrow: Left 8">
            <a:extLst>
              <a:ext uri="{FF2B5EF4-FFF2-40B4-BE49-F238E27FC236}">
                <a16:creationId xmlns:a16="http://schemas.microsoft.com/office/drawing/2014/main" id="{302DFB81-3BDA-63D4-AAC5-EB237F4A2117}"/>
              </a:ext>
            </a:extLst>
          </p:cNvPr>
          <p:cNvSpPr/>
          <p:nvPr/>
        </p:nvSpPr>
        <p:spPr>
          <a:xfrm>
            <a:off x="2515356" y="1141539"/>
            <a:ext cx="6849806" cy="720000"/>
          </a:xfrm>
          <a:prstGeom prst="leftArrow">
            <a:avLst/>
          </a:prstGeom>
          <a:solidFill>
            <a:schemeClr val="accent3">
              <a:lumMod val="60000"/>
              <a:lumOff val="40000"/>
            </a:schemeClr>
          </a:solidFill>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Relative Market Share</a:t>
            </a:r>
            <a:endParaRPr lang="en-IN" dirty="0"/>
          </a:p>
        </p:txBody>
      </p:sp>
      <p:sp>
        <p:nvSpPr>
          <p:cNvPr id="10" name="Arrow: Up 9">
            <a:extLst>
              <a:ext uri="{FF2B5EF4-FFF2-40B4-BE49-F238E27FC236}">
                <a16:creationId xmlns:a16="http://schemas.microsoft.com/office/drawing/2014/main" id="{726E975B-753D-56D9-3D30-CAA5C03803C8}"/>
              </a:ext>
            </a:extLst>
          </p:cNvPr>
          <p:cNvSpPr/>
          <p:nvPr/>
        </p:nvSpPr>
        <p:spPr>
          <a:xfrm>
            <a:off x="1395496" y="1954962"/>
            <a:ext cx="720000" cy="4288767"/>
          </a:xfrm>
          <a:prstGeom prst="upArrow">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TextBox 10">
            <a:extLst>
              <a:ext uri="{FF2B5EF4-FFF2-40B4-BE49-F238E27FC236}">
                <a16:creationId xmlns:a16="http://schemas.microsoft.com/office/drawing/2014/main" id="{56DCFC2B-DF03-2C5C-C095-8ADB8961379D}"/>
              </a:ext>
            </a:extLst>
          </p:cNvPr>
          <p:cNvSpPr txBox="1"/>
          <p:nvPr/>
        </p:nvSpPr>
        <p:spPr>
          <a:xfrm rot="16200000">
            <a:off x="3065" y="3079932"/>
            <a:ext cx="3516908" cy="369332"/>
          </a:xfrm>
          <a:prstGeom prst="rect">
            <a:avLst/>
          </a:prstGeom>
          <a:noFill/>
        </p:spPr>
        <p:txBody>
          <a:bodyPr wrap="square" rtlCol="0">
            <a:spAutoFit/>
          </a:bodyPr>
          <a:lstStyle/>
          <a:p>
            <a:r>
              <a:rPr lang="en-US" dirty="0">
                <a:solidFill>
                  <a:schemeClr val="bg1"/>
                </a:solidFill>
              </a:rPr>
              <a:t>Market Growth</a:t>
            </a:r>
            <a:endParaRPr lang="en-IN" dirty="0">
              <a:solidFill>
                <a:schemeClr val="bg1"/>
              </a:solidFill>
            </a:endParaRPr>
          </a:p>
        </p:txBody>
      </p:sp>
    </p:spTree>
    <p:extLst>
      <p:ext uri="{BB962C8B-B14F-4D97-AF65-F5344CB8AC3E}">
        <p14:creationId xmlns:p14="http://schemas.microsoft.com/office/powerpoint/2010/main" val="79480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7294-A686-4485-8470-0FD448163CA8}"/>
              </a:ext>
            </a:extLst>
          </p:cNvPr>
          <p:cNvSpPr>
            <a:spLocks noGrp="1"/>
          </p:cNvSpPr>
          <p:nvPr>
            <p:ph type="title"/>
          </p:nvPr>
        </p:nvSpPr>
        <p:spPr/>
        <p:txBody>
          <a:bodyPr/>
          <a:lstStyle/>
          <a:p>
            <a:r>
              <a:rPr lang="en-US" b="1" u="sng" dirty="0"/>
              <a:t>Success or Failure analysis of the Shell in the E7 countries</a:t>
            </a:r>
          </a:p>
        </p:txBody>
      </p:sp>
      <p:sp>
        <p:nvSpPr>
          <p:cNvPr id="3" name="Content Placeholder 2">
            <a:extLst>
              <a:ext uri="{FF2B5EF4-FFF2-40B4-BE49-F238E27FC236}">
                <a16:creationId xmlns:a16="http://schemas.microsoft.com/office/drawing/2014/main" id="{2ED7CDCF-1402-4545-BF85-55289E70732B}"/>
              </a:ext>
            </a:extLst>
          </p:cNvPr>
          <p:cNvSpPr>
            <a:spLocks noGrp="1"/>
          </p:cNvSpPr>
          <p:nvPr>
            <p:ph idx="1"/>
          </p:nvPr>
        </p:nvSpPr>
        <p:spPr/>
        <p:txBody>
          <a:bodyPr>
            <a:normAutofit/>
          </a:bodyPr>
          <a:lstStyle/>
          <a:p>
            <a:r>
              <a:rPr lang="en-US" dirty="0"/>
              <a:t>Shell's strategic management approach to globalization and market entrance initiatives aligns with the resource-based view (RBV) model (Reed et al., 2020). </a:t>
            </a:r>
          </a:p>
          <a:p>
            <a:endParaRPr lang="en-US" dirty="0"/>
          </a:p>
          <a:p>
            <a:r>
              <a:rPr lang="en-US" dirty="0"/>
              <a:t>The key performance indicators (KPIs) utilized by Shell in the E7 countries encompass various measurements such as market share metrics, growth in revenue rates, ratios of profit, and brand reputation indices (Klipfolio.com, 2022). </a:t>
            </a:r>
          </a:p>
          <a:p>
            <a:endParaRPr lang="en-US" dirty="0"/>
          </a:p>
          <a:p>
            <a:r>
              <a:rPr lang="en-US" dirty="0"/>
              <a:t>These metrics assist in assessing Shell's market position, financial achievements, and brand image, facilitating strategic decision-making and performance evaluation customized to the distinct dynamics of each country.</a:t>
            </a:r>
          </a:p>
          <a:p>
            <a:endParaRPr lang="en-US" dirty="0"/>
          </a:p>
          <a:p>
            <a:endParaRPr lang="en-US" dirty="0"/>
          </a:p>
        </p:txBody>
      </p:sp>
    </p:spTree>
    <p:extLst>
      <p:ext uri="{BB962C8B-B14F-4D97-AF65-F5344CB8AC3E}">
        <p14:creationId xmlns:p14="http://schemas.microsoft.com/office/powerpoint/2010/main" val="37088793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4943D-A4F5-4F07-A180-8C7093C11249}"/>
              </a:ext>
            </a:extLst>
          </p:cNvPr>
          <p:cNvSpPr>
            <a:spLocks noGrp="1"/>
          </p:cNvSpPr>
          <p:nvPr>
            <p:ph type="title"/>
          </p:nvPr>
        </p:nvSpPr>
        <p:spPr>
          <a:xfrm>
            <a:off x="236929" y="348830"/>
            <a:ext cx="10058400" cy="1609344"/>
          </a:xfrm>
        </p:spPr>
        <p:txBody>
          <a:bodyPr/>
          <a:lstStyle/>
          <a:p>
            <a:r>
              <a:rPr lang="en-US" b="1" u="sng" dirty="0"/>
              <a:t>Evaluation of Shell's Performance</a:t>
            </a:r>
          </a:p>
        </p:txBody>
      </p:sp>
      <p:sp>
        <p:nvSpPr>
          <p:cNvPr id="3" name="Content Placeholder 2">
            <a:extLst>
              <a:ext uri="{FF2B5EF4-FFF2-40B4-BE49-F238E27FC236}">
                <a16:creationId xmlns:a16="http://schemas.microsoft.com/office/drawing/2014/main" id="{0F375BC8-5083-4E50-B292-671D7C5ED65E}"/>
              </a:ext>
            </a:extLst>
          </p:cNvPr>
          <p:cNvSpPr>
            <a:spLocks noGrp="1"/>
          </p:cNvSpPr>
          <p:nvPr>
            <p:ph idx="1"/>
          </p:nvPr>
        </p:nvSpPr>
        <p:spPr>
          <a:xfrm>
            <a:off x="354623" y="1750215"/>
            <a:ext cx="11600447" cy="5003669"/>
          </a:xfrm>
        </p:spPr>
        <p:txBody>
          <a:bodyPr>
            <a:normAutofit/>
          </a:bodyPr>
          <a:lstStyle/>
          <a:p>
            <a:pPr algn="just"/>
            <a:r>
              <a:rPr lang="en-US" dirty="0"/>
              <a:t>Shell has achieved sustainable growth and maintained its competitive advantage in the energy sector by efficiently utilizing its resources, establishing strategic partnerships, and adapting to dynamic market conditions (‌The4, 2024).</a:t>
            </a:r>
          </a:p>
          <a:p>
            <a:pPr algn="just"/>
            <a:endParaRPr lang="en-US" dirty="0"/>
          </a:p>
          <a:p>
            <a:pPr algn="just"/>
            <a:r>
              <a:rPr lang="en-US" dirty="0"/>
              <a:t>Strategic partnerships demonstrate strategic alliance theory, which holds that alliances with other organizations may boost competitiveness and market presence (</a:t>
            </a:r>
            <a:r>
              <a:rPr lang="en-US" dirty="0" err="1"/>
              <a:t>Emami</a:t>
            </a:r>
            <a:r>
              <a:rPr lang="en-US" dirty="0"/>
              <a:t> et al., 2022).</a:t>
            </a:r>
          </a:p>
          <a:p>
            <a:pPr algn="just"/>
            <a:endParaRPr lang="en-US" dirty="0"/>
          </a:p>
          <a:p>
            <a:pPr algn="just"/>
            <a:r>
              <a:rPr lang="en-US" dirty="0"/>
              <a:t>Shell confronts strict regulatory requirements in diverse areas, geopolitical volatility influencing operations, and severe competition from old and rising energy competitors. Shell's development and profitability are also threatened by commodity pricing, environmental issues, and changing customer tastes (Mark Anthony Camilleri, 2017)</a:t>
            </a:r>
          </a:p>
        </p:txBody>
      </p:sp>
    </p:spTree>
    <p:extLst>
      <p:ext uri="{BB962C8B-B14F-4D97-AF65-F5344CB8AC3E}">
        <p14:creationId xmlns:p14="http://schemas.microsoft.com/office/powerpoint/2010/main" val="17402738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A50D6-46F2-4282-94C3-5C8960188C6B}"/>
              </a:ext>
            </a:extLst>
          </p:cNvPr>
          <p:cNvSpPr>
            <a:spLocks noGrp="1"/>
          </p:cNvSpPr>
          <p:nvPr>
            <p:ph type="title"/>
          </p:nvPr>
        </p:nvSpPr>
        <p:spPr>
          <a:xfrm>
            <a:off x="191662" y="258024"/>
            <a:ext cx="10058400" cy="1609344"/>
          </a:xfrm>
        </p:spPr>
        <p:txBody>
          <a:bodyPr/>
          <a:lstStyle/>
          <a:p>
            <a:r>
              <a:rPr lang="en-US" b="1" u="sng" dirty="0"/>
              <a:t>Recommendations</a:t>
            </a:r>
          </a:p>
        </p:txBody>
      </p:sp>
      <p:sp>
        <p:nvSpPr>
          <p:cNvPr id="3" name="Content Placeholder 2">
            <a:extLst>
              <a:ext uri="{FF2B5EF4-FFF2-40B4-BE49-F238E27FC236}">
                <a16:creationId xmlns:a16="http://schemas.microsoft.com/office/drawing/2014/main" id="{EC9AB832-2FFD-4FCF-BF8D-173399314475}"/>
              </a:ext>
            </a:extLst>
          </p:cNvPr>
          <p:cNvSpPr>
            <a:spLocks noGrp="1"/>
          </p:cNvSpPr>
          <p:nvPr>
            <p:ph idx="1"/>
          </p:nvPr>
        </p:nvSpPr>
        <p:spPr>
          <a:xfrm>
            <a:off x="280657" y="1691149"/>
            <a:ext cx="11434527" cy="4908828"/>
          </a:xfrm>
        </p:spPr>
        <p:txBody>
          <a:bodyPr>
            <a:normAutofit fontScale="92500" lnSpcReduction="20000"/>
          </a:bodyPr>
          <a:lstStyle/>
          <a:p>
            <a:r>
              <a:rPr lang="en-US" dirty="0"/>
              <a:t>According to Ludwig Von </a:t>
            </a:r>
            <a:r>
              <a:rPr lang="en-US" dirty="0" err="1"/>
              <a:t>Bertalanffy’s</a:t>
            </a:r>
            <a:r>
              <a:rPr lang="en-US" dirty="0"/>
              <a:t> Integrated sustainability strategy, develop a comprehensive sustainability strategy that aligns with India’s environmental and social goals</a:t>
            </a:r>
          </a:p>
          <a:p>
            <a:r>
              <a:rPr lang="en-US" dirty="0"/>
              <a:t>According to Clayton disruptive innovation theory, shift toward renewable energy sources (solar, wind, etc.) to reduce dependence on fossil fuels.</a:t>
            </a:r>
          </a:p>
          <a:p>
            <a:r>
              <a:rPr lang="en-US" dirty="0"/>
              <a:t>According to stake holder theory and triple bottom line theory, Strengthen community engagement efforts by supporting local initiatives, education, and healthcare.</a:t>
            </a:r>
          </a:p>
          <a:p>
            <a:r>
              <a:rPr lang="en-US" dirty="0"/>
              <a:t>Embrace Industry 4.0 technologies (IoT, AI, automation) to enhance efficiency and reduce environmental impact. Invest in research and development for sustainable innovations according to R &amp; D, Industry 4.0 adaptation technological determinism, Klaus Schwab</a:t>
            </a:r>
          </a:p>
          <a:p>
            <a:r>
              <a:rPr lang="en-US" dirty="0"/>
              <a:t>Collaborate with suppliers to improve sustainability practices. Monitor suppliers’ environmental and ethical compliance for Supply chain optimization under the Th. of operations Management</a:t>
            </a:r>
          </a:p>
          <a:p>
            <a:r>
              <a:rPr lang="en-US" dirty="0"/>
              <a:t>According to transformational leadership theory by Bernard m. Bass and James MacGregor fostering an ethical organizational culture from top management down. Be transparent about environmental performance, safety, and compliance for ethical leadership and transparency</a:t>
            </a:r>
          </a:p>
          <a:p>
            <a:r>
              <a:rPr lang="en-US" dirty="0"/>
              <a:t>Engage in collaborations with Govt. and NGO(s)to address sustainability issues. Participate in policy discussions and contribute to sustainable development goals.</a:t>
            </a:r>
          </a:p>
        </p:txBody>
      </p:sp>
    </p:spTree>
    <p:extLst>
      <p:ext uri="{BB962C8B-B14F-4D97-AF65-F5344CB8AC3E}">
        <p14:creationId xmlns:p14="http://schemas.microsoft.com/office/powerpoint/2010/main" val="125282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B926-79C0-43A0-B4D0-98DFA180E15B}"/>
              </a:ext>
            </a:extLst>
          </p:cNvPr>
          <p:cNvSpPr>
            <a:spLocks noGrp="1"/>
          </p:cNvSpPr>
          <p:nvPr>
            <p:ph type="title"/>
          </p:nvPr>
        </p:nvSpPr>
        <p:spPr>
          <a:xfrm>
            <a:off x="83020" y="86280"/>
            <a:ext cx="10058400" cy="1609344"/>
          </a:xfrm>
        </p:spPr>
        <p:txBody>
          <a:bodyPr/>
          <a:lstStyle/>
          <a:p>
            <a:r>
              <a:rPr lang="en-US" b="1" u="sng" dirty="0"/>
              <a:t>Conclusion</a:t>
            </a:r>
          </a:p>
        </p:txBody>
      </p:sp>
      <p:sp>
        <p:nvSpPr>
          <p:cNvPr id="3" name="Content Placeholder 2">
            <a:extLst>
              <a:ext uri="{FF2B5EF4-FFF2-40B4-BE49-F238E27FC236}">
                <a16:creationId xmlns:a16="http://schemas.microsoft.com/office/drawing/2014/main" id="{149D006B-C62D-424C-8827-C88469F1280D}"/>
              </a:ext>
            </a:extLst>
          </p:cNvPr>
          <p:cNvSpPr>
            <a:spLocks noGrp="1"/>
          </p:cNvSpPr>
          <p:nvPr>
            <p:ph idx="1"/>
          </p:nvPr>
        </p:nvSpPr>
        <p:spPr>
          <a:xfrm>
            <a:off x="182607" y="1469558"/>
            <a:ext cx="11795127" cy="5202845"/>
          </a:xfrm>
        </p:spPr>
        <p:txBody>
          <a:bodyPr>
            <a:normAutofit/>
          </a:bodyPr>
          <a:lstStyle/>
          <a:p>
            <a:pPr algn="just"/>
            <a:r>
              <a:rPr lang="en-US" sz="1800" dirty="0"/>
              <a:t>Shell's globalization strategy emphasizes market entry modes tailored to local conditions in E7 countries. (Thiong’o et al., 2019)</a:t>
            </a:r>
          </a:p>
          <a:p>
            <a:pPr algn="just"/>
            <a:endParaRPr lang="en-US" sz="1800" dirty="0"/>
          </a:p>
          <a:p>
            <a:pPr algn="just"/>
            <a:r>
              <a:rPr lang="en-US" sz="1800" dirty="0"/>
              <a:t>The internal analysis reveals Shell's strengths and weaknesses, while the external analysis highlights opportunities and threats posed by factors like PESTEL and Porter's Five Forces. (‌The4., 2024)</a:t>
            </a:r>
          </a:p>
          <a:p>
            <a:pPr algn="just"/>
            <a:endParaRPr lang="en-US" sz="1800" dirty="0"/>
          </a:p>
          <a:p>
            <a:pPr algn="just"/>
            <a:r>
              <a:rPr lang="en-US" sz="1800" dirty="0"/>
              <a:t>To enhance market performance in India, Shell should focus on strengthening local partnerships, investing in renewable energy initiatives, and improving community engagement efforts.(Yadav et al., 2012)</a:t>
            </a:r>
          </a:p>
          <a:p>
            <a:pPr algn="just"/>
            <a:endParaRPr lang="en-US" sz="1800" dirty="0"/>
          </a:p>
          <a:p>
            <a:pPr algn="just"/>
            <a:r>
              <a:rPr lang="en-US" sz="1800" dirty="0"/>
              <a:t>Shell faces challenges from regulatory hurdles and geopolitical risks but succeeds through effective resource utilization, strategic partnerships, and adaptation to local market dynamics. (</a:t>
            </a:r>
            <a:r>
              <a:rPr lang="en-US" sz="1800" dirty="0" err="1"/>
              <a:t>Gamso</a:t>
            </a:r>
            <a:r>
              <a:rPr lang="en-US" sz="1800" dirty="0"/>
              <a:t> et al., 2024)</a:t>
            </a:r>
          </a:p>
        </p:txBody>
      </p:sp>
    </p:spTree>
    <p:extLst>
      <p:ext uri="{BB962C8B-B14F-4D97-AF65-F5344CB8AC3E}">
        <p14:creationId xmlns:p14="http://schemas.microsoft.com/office/powerpoint/2010/main" val="3924011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AC339-36DE-43A6-88E5-8194B9DCDDD3}"/>
              </a:ext>
            </a:extLst>
          </p:cNvPr>
          <p:cNvSpPr>
            <a:spLocks noGrp="1"/>
          </p:cNvSpPr>
          <p:nvPr>
            <p:ph type="title"/>
          </p:nvPr>
        </p:nvSpPr>
        <p:spPr>
          <a:xfrm>
            <a:off x="146394" y="-277903"/>
            <a:ext cx="10058400" cy="1609344"/>
          </a:xfrm>
        </p:spPr>
        <p:txBody>
          <a:bodyPr/>
          <a:lstStyle/>
          <a:p>
            <a:r>
              <a:rPr lang="en-US" u="sng" dirty="0"/>
              <a:t>Reference</a:t>
            </a:r>
          </a:p>
        </p:txBody>
      </p:sp>
      <p:sp>
        <p:nvSpPr>
          <p:cNvPr id="3" name="Content Placeholder 2">
            <a:extLst>
              <a:ext uri="{FF2B5EF4-FFF2-40B4-BE49-F238E27FC236}">
                <a16:creationId xmlns:a16="http://schemas.microsoft.com/office/drawing/2014/main" id="{5B438CFA-6F7D-4C90-B8A3-D1E8A82F6DC0}"/>
              </a:ext>
            </a:extLst>
          </p:cNvPr>
          <p:cNvSpPr>
            <a:spLocks noGrp="1"/>
          </p:cNvSpPr>
          <p:nvPr>
            <p:ph idx="1"/>
          </p:nvPr>
        </p:nvSpPr>
        <p:spPr>
          <a:xfrm>
            <a:off x="257993" y="960336"/>
            <a:ext cx="11665421" cy="5109735"/>
          </a:xfrm>
        </p:spPr>
        <p:txBody>
          <a:bodyPr>
            <a:noAutofit/>
          </a:bodyPr>
          <a:lstStyle/>
          <a:p>
            <a:pPr algn="just"/>
            <a:r>
              <a:rPr lang="en-US" sz="1300" dirty="0" err="1"/>
              <a:t>Kinoti</a:t>
            </a:r>
            <a:r>
              <a:rPr lang="en-US" sz="1300" dirty="0"/>
              <a:t>, M. and Kibera, F., 2020. Market entry strategies and performance of multinational corporations.</a:t>
            </a:r>
          </a:p>
          <a:p>
            <a:pPr algn="just"/>
            <a:r>
              <a:rPr lang="en-US" sz="1300" dirty="0"/>
              <a:t>Royal Dutch Shell A., 2018. Annual Statement of Royal Dutch Shell A .</a:t>
            </a:r>
          </a:p>
          <a:p>
            <a:pPr algn="just"/>
            <a:r>
              <a:rPr lang="en-US" sz="1300" dirty="0"/>
              <a:t>‌Shell Annual Report and Accounts 2022.. 2022. Social and economic impacts - Shell Annual Report and Accounts 2022. [online] Available at: https://reports.Shell.com/annual-report/2022/strategic-report/powering-lives/social-and-economic-impacts.html </a:t>
            </a:r>
          </a:p>
          <a:p>
            <a:pPr algn="just"/>
            <a:r>
              <a:rPr lang="en-US" sz="1300" dirty="0"/>
              <a:t>Johnson, G., Whittington, R., Scholes, K., Angwin, D., </a:t>
            </a:r>
            <a:r>
              <a:rPr lang="en-US" sz="1300" dirty="0" err="1"/>
              <a:t>Regnér</a:t>
            </a:r>
            <a:r>
              <a:rPr lang="en-US" sz="1300" dirty="0"/>
              <a:t>, P. and Pyle, S., 2014. Exploring strategy. 10th ed. Pearson, pp.34-208,295-312. </a:t>
            </a:r>
          </a:p>
          <a:p>
            <a:pPr algn="just"/>
            <a:r>
              <a:rPr lang="en-US" sz="1300" dirty="0" err="1"/>
              <a:t>Xaif</a:t>
            </a:r>
            <a:r>
              <a:rPr lang="en-US" sz="1300" dirty="0"/>
              <a:t>., 2022. Extensive Strength Weakness Opportunities Threads Analysis of Shell - 2024 Update | IIDE. Available at: https://iide.co/case studies/swot- analysis-of-Shell/ </a:t>
            </a:r>
          </a:p>
          <a:p>
            <a:pPr algn="just"/>
            <a:r>
              <a:rPr lang="en-US" sz="1300" dirty="0"/>
              <a:t>‌Mohammed </a:t>
            </a:r>
            <a:r>
              <a:rPr lang="en-US" sz="1300" dirty="0" err="1"/>
              <a:t>Wagiealla</a:t>
            </a:r>
            <a:r>
              <a:rPr lang="en-US" sz="1300" dirty="0"/>
              <a:t> Abdalla., 2021. A rigorous examination of the strategic implications surrounding Shell's sale of its North Sea assets to </a:t>
            </a:r>
            <a:r>
              <a:rPr lang="en-US" sz="1300" dirty="0" err="1"/>
              <a:t>Chrysoar</a:t>
            </a:r>
            <a:r>
              <a:rPr lang="en-US" sz="1300" dirty="0"/>
              <a:t>. [online] ResearchGate. Available at: https://www.researchgate.net/publication/350515446_Critical_Strategic_Analysis_of_ </a:t>
            </a:r>
            <a:r>
              <a:rPr lang="en-US" sz="1300" dirty="0" err="1"/>
              <a:t>Shell_selling_North_Sea_assets_to_Chrysoar</a:t>
            </a:r>
            <a:endParaRPr lang="en-US" sz="1300" dirty="0"/>
          </a:p>
          <a:p>
            <a:pPr algn="just"/>
            <a:r>
              <a:rPr lang="en-US" sz="1300" dirty="0"/>
              <a:t>‌The4., 2024. PESTEL Analysis of Shell plc (SHELL). [online] </a:t>
            </a:r>
            <a:r>
              <a:rPr lang="en-US" sz="1300" dirty="0" err="1"/>
              <a:t>dcf</a:t>
            </a:r>
            <a:r>
              <a:rPr lang="en-US" sz="1300" dirty="0"/>
              <a:t>-fm. Available at: https://dcf.fm/products/shel-pestel-analysis .</a:t>
            </a:r>
          </a:p>
          <a:p>
            <a:pPr algn="just"/>
            <a:r>
              <a:rPr lang="en-US" sz="1300" dirty="0" err="1"/>
              <a:t>Hutnek</a:t>
            </a:r>
            <a:r>
              <a:rPr lang="en-US" sz="1300" dirty="0"/>
              <a:t>, S.M., 2016. The impact of cultural differences on human resources policies of multinational companies.</a:t>
            </a:r>
          </a:p>
          <a:p>
            <a:pPr algn="just"/>
            <a:r>
              <a:rPr lang="en-US" sz="1300" dirty="0"/>
              <a:t>Sakinah, M.U. and Wibowo, S.A., 2021, November. An analysis of the internal and external factors influencing the performance of the Provincial Office of the Indonesian Food and Drug Authority in Manado. In Journal of International Conference Proceedings (Vol. 4, No. 2, pp. 181-189).</a:t>
            </a:r>
          </a:p>
          <a:p>
            <a:pPr algn="just"/>
            <a:r>
              <a:rPr lang="en-US" sz="1300" dirty="0"/>
              <a:t>Mark Anthony Camilleri., 2017. Market Segmentation, Targeting and Positioning. [online] ResearchGate. Available at: https://www.researchgate.net/publication/319085560_Market_Segmentation_Targeting_and_Positioning</a:t>
            </a:r>
          </a:p>
          <a:p>
            <a:pPr algn="just"/>
            <a:r>
              <a:rPr lang="en-US" sz="1300" dirty="0"/>
              <a:t>Reed Kennedy, with Eli Jamison, Simpson, J., Kumar, P., Kemp, A., Kiran </a:t>
            </a:r>
            <a:r>
              <a:rPr lang="en-US" sz="1300" dirty="0" err="1"/>
              <a:t>Awate</a:t>
            </a:r>
            <a:r>
              <a:rPr lang="en-US" sz="1300" dirty="0"/>
              <a:t> and Manning, K., 2020. 4.3 Resource-Based View. [online] Vt.edu. Available at: https://pressbooks.lib.vt.edu/strategicmanagement/chapter/4-3-resource-based-view/ </a:t>
            </a:r>
          </a:p>
          <a:p>
            <a:pPr algn="just"/>
            <a:r>
              <a:rPr lang="en-US" sz="1300" dirty="0"/>
              <a:t>‌</a:t>
            </a:r>
            <a:r>
              <a:rPr lang="en-US" sz="1300" dirty="0" err="1"/>
              <a:t>Emami</a:t>
            </a:r>
            <a:r>
              <a:rPr lang="en-US" sz="1300" dirty="0"/>
              <a:t>, A., Dianne, </a:t>
            </a:r>
            <a:r>
              <a:rPr lang="en-US" sz="1300" dirty="0" err="1"/>
              <a:t>Davari</a:t>
            </a:r>
            <a:r>
              <a:rPr lang="en-US" sz="1300" dirty="0"/>
              <a:t>, A. and </a:t>
            </a:r>
            <a:r>
              <a:rPr lang="en-US" sz="1300" dirty="0" err="1"/>
              <a:t>Arash</a:t>
            </a:r>
            <a:r>
              <a:rPr lang="en-US" sz="1300" dirty="0"/>
              <a:t> Rezazadeh., 2022. Investigating the correlation between strategic partnerships and the performance of small entrepreneurial telecommunications firms. International entrepreneurship and management journal, [online] 18(2), pp.637–662. </a:t>
            </a:r>
            <a:r>
              <a:rPr lang="en-US" sz="1300" dirty="0" err="1"/>
              <a:t>doi:https</a:t>
            </a:r>
            <a:r>
              <a:rPr lang="en-US" sz="1300" dirty="0"/>
              <a:t>://doi.org/10.1007/s11365-021-00781-3.</a:t>
            </a:r>
          </a:p>
          <a:p>
            <a:pPr algn="just"/>
            <a:endParaRPr lang="en-US" sz="1300" b="0" i="0" dirty="0">
              <a:solidFill>
                <a:srgbClr val="000000"/>
              </a:solidFill>
              <a:effectLst/>
              <a:latin typeface="Times New Roman" panose="02020603050405020304" pitchFamily="18" charset="0"/>
            </a:endParaRPr>
          </a:p>
        </p:txBody>
      </p:sp>
    </p:spTree>
    <p:extLst>
      <p:ext uri="{BB962C8B-B14F-4D97-AF65-F5344CB8AC3E}">
        <p14:creationId xmlns:p14="http://schemas.microsoft.com/office/powerpoint/2010/main" val="28865831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CC1CE1-2735-423C-BE7A-CFC14DE78FE5}"/>
              </a:ext>
            </a:extLst>
          </p:cNvPr>
          <p:cNvSpPr>
            <a:spLocks noGrp="1"/>
          </p:cNvSpPr>
          <p:nvPr>
            <p:ph type="title"/>
          </p:nvPr>
        </p:nvSpPr>
        <p:spPr>
          <a:xfrm>
            <a:off x="344033" y="339777"/>
            <a:ext cx="10058400" cy="1609344"/>
          </a:xfrm>
        </p:spPr>
        <p:txBody>
          <a:bodyPr/>
          <a:lstStyle/>
          <a:p>
            <a:r>
              <a:rPr lang="en-US" b="1" u="sng" dirty="0"/>
              <a:t>Introduction</a:t>
            </a:r>
            <a:r>
              <a:rPr lang="en-US" u="sng" dirty="0"/>
              <a:t> </a:t>
            </a:r>
          </a:p>
        </p:txBody>
      </p:sp>
      <p:sp>
        <p:nvSpPr>
          <p:cNvPr id="3" name="Content Placeholder 2">
            <a:extLst>
              <a:ext uri="{FF2B5EF4-FFF2-40B4-BE49-F238E27FC236}">
                <a16:creationId xmlns:a16="http://schemas.microsoft.com/office/drawing/2014/main" id="{D67F720C-AABA-4696-8686-00EC63EE2271}"/>
              </a:ext>
            </a:extLst>
          </p:cNvPr>
          <p:cNvSpPr>
            <a:spLocks noGrp="1"/>
          </p:cNvSpPr>
          <p:nvPr>
            <p:ph idx="1"/>
          </p:nvPr>
        </p:nvSpPr>
        <p:spPr>
          <a:xfrm>
            <a:off x="344033" y="2015732"/>
            <a:ext cx="11379882" cy="4037749"/>
          </a:xfrm>
        </p:spPr>
        <p:txBody>
          <a:bodyPr>
            <a:normAutofit/>
          </a:bodyPr>
          <a:lstStyle/>
          <a:p>
            <a:pPr algn="just"/>
            <a:r>
              <a:rPr lang="en-US" sz="1600" dirty="0"/>
              <a:t>Shell PLC is an international energy corporation involved in the investigation, extraction, purification, and dissemination of petroleum, natural gas, and sustainable energy alternatives (Shell Global, 2024).</a:t>
            </a:r>
          </a:p>
          <a:p>
            <a:pPr algn="just"/>
            <a:r>
              <a:rPr lang="en-US" sz="1600" dirty="0"/>
              <a:t>Globalization as a process of opening markets is a great chance to show up new resources, talents, which in turn will promotes growth and competitiveness.</a:t>
            </a:r>
          </a:p>
          <a:p>
            <a:pPr algn="just"/>
            <a:r>
              <a:rPr lang="en-US" sz="1600" dirty="0"/>
              <a:t>Shell has its ambition to provide sustainable solutions for energy development on a worldwide basis, in turn, has resulted in a global coverage (Shell Annual Report and Accounts 2022, 2022).</a:t>
            </a:r>
          </a:p>
          <a:p>
            <a:r>
              <a:rPr lang="en-US" sz="1600" b="1" dirty="0"/>
              <a:t>Vision</a:t>
            </a:r>
            <a:r>
              <a:rPr lang="en-US" sz="1600" dirty="0"/>
              <a:t> of Shell is to be India's top energy company, offering long-lasting answers for a better future.(Shell India)</a:t>
            </a:r>
          </a:p>
          <a:p>
            <a:r>
              <a:rPr lang="en-US" sz="1600" b="1" dirty="0"/>
              <a:t>Mission </a:t>
            </a:r>
            <a:r>
              <a:rPr lang="en-US" sz="1600" dirty="0"/>
              <a:t>of Shell is to provide new energy solutions that adapt to India's changing energy needs and support economic growth and environmental sustainability (Shell Global, 2024).</a:t>
            </a:r>
          </a:p>
          <a:p>
            <a:r>
              <a:rPr lang="en-US" sz="1600" b="1" dirty="0"/>
              <a:t>Target </a:t>
            </a:r>
            <a:r>
              <a:rPr lang="en-US" sz="1600" dirty="0"/>
              <a:t>of Shell is to</a:t>
            </a:r>
            <a:r>
              <a:rPr lang="en-US" sz="1600" b="1" dirty="0"/>
              <a:t> </a:t>
            </a:r>
            <a:r>
              <a:rPr lang="en-US" sz="1600" dirty="0"/>
              <a:t>grow their business in India's new markets, such as those for electric cars and clean energy. (Shell India)</a:t>
            </a:r>
          </a:p>
          <a:p>
            <a:r>
              <a:rPr lang="en-US" sz="1600" dirty="0"/>
              <a:t>Improve neighborhood development programs to make India a better place for everyone (Shell Global, 2024).</a:t>
            </a:r>
          </a:p>
        </p:txBody>
      </p:sp>
    </p:spTree>
    <p:extLst>
      <p:ext uri="{BB962C8B-B14F-4D97-AF65-F5344CB8AC3E}">
        <p14:creationId xmlns:p14="http://schemas.microsoft.com/office/powerpoint/2010/main" val="1518617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2D49A-24E6-AB3F-998D-EAAE94AFDC10}"/>
              </a:ext>
            </a:extLst>
          </p:cNvPr>
          <p:cNvSpPr>
            <a:spLocks noGrp="1"/>
          </p:cNvSpPr>
          <p:nvPr>
            <p:ph type="title"/>
          </p:nvPr>
        </p:nvSpPr>
        <p:spPr>
          <a:xfrm>
            <a:off x="92074" y="61180"/>
            <a:ext cx="10058400" cy="1609344"/>
          </a:xfrm>
        </p:spPr>
        <p:txBody>
          <a:bodyPr/>
          <a:lstStyle/>
          <a:p>
            <a:r>
              <a:rPr lang="en-US" u="sng" dirty="0"/>
              <a:t>Reference</a:t>
            </a:r>
          </a:p>
        </p:txBody>
      </p:sp>
      <p:sp>
        <p:nvSpPr>
          <p:cNvPr id="3" name="Content Placeholder 2">
            <a:extLst>
              <a:ext uri="{FF2B5EF4-FFF2-40B4-BE49-F238E27FC236}">
                <a16:creationId xmlns:a16="http://schemas.microsoft.com/office/drawing/2014/main" id="{8DF9004D-2286-83BA-330C-5B2C095B0688}"/>
              </a:ext>
            </a:extLst>
          </p:cNvPr>
          <p:cNvSpPr>
            <a:spLocks noGrp="1"/>
          </p:cNvSpPr>
          <p:nvPr>
            <p:ph idx="1"/>
          </p:nvPr>
        </p:nvSpPr>
        <p:spPr>
          <a:xfrm>
            <a:off x="176512" y="1303588"/>
            <a:ext cx="11783116" cy="5493232"/>
          </a:xfrm>
        </p:spPr>
        <p:txBody>
          <a:bodyPr>
            <a:normAutofit fontScale="92500" lnSpcReduction="10000"/>
          </a:bodyPr>
          <a:lstStyle/>
          <a:p>
            <a:pPr algn="just"/>
            <a:r>
              <a:rPr lang="en-US" sz="1300" dirty="0"/>
              <a:t>‌</a:t>
            </a:r>
            <a:r>
              <a:rPr lang="en-US" sz="1200" dirty="0"/>
              <a:t>Porter, Michael E., 1980. Competitive Strategy: Methods for Examining Industries and Competitors. Harvard Business Review Press.</a:t>
            </a:r>
            <a:endParaRPr lang="en-US" sz="1300" dirty="0"/>
          </a:p>
          <a:p>
            <a:pPr algn="just"/>
            <a:r>
              <a:rPr lang="en-US" sz="1300" dirty="0" err="1"/>
              <a:t>Gamso</a:t>
            </a:r>
            <a:r>
              <a:rPr lang="en-US" sz="1300" dirty="0"/>
              <a:t>, J., </a:t>
            </a:r>
            <a:r>
              <a:rPr lang="en-US" sz="1300" dirty="0" err="1"/>
              <a:t>Inkpen</a:t>
            </a:r>
            <a:r>
              <a:rPr lang="en-US" sz="1300" dirty="0"/>
              <a:t>, A. and Ramaswamy, K., 2024. Managing geopolitical risks: the global oil and gas industry plays a winning game. Journal of Business Strategy, 45(3), pp.190-198.</a:t>
            </a:r>
          </a:p>
          <a:p>
            <a:pPr algn="just"/>
            <a:r>
              <a:rPr lang="en-US" sz="1300" dirty="0" err="1"/>
              <a:t>Tuğçe</a:t>
            </a:r>
            <a:r>
              <a:rPr lang="en-US" sz="1300" dirty="0"/>
              <a:t> </a:t>
            </a:r>
            <a:r>
              <a:rPr lang="en-US" sz="1300" dirty="0" err="1"/>
              <a:t>Bozduman</a:t>
            </a:r>
            <a:r>
              <a:rPr lang="en-US" sz="1300" dirty="0"/>
              <a:t> and Erkan, B., 2022. Assessment of the logistics sectors within E7 countries utilizing the Logistics Performance </a:t>
            </a:r>
            <a:r>
              <a:rPr lang="en-US" sz="1300" dirty="0" err="1"/>
              <a:t>Inde</a:t>
            </a:r>
            <a:r>
              <a:rPr lang="en-US" sz="1300" dirty="0"/>
              <a:t>. [online] ResearchGate. Available at:  https://www.researchgate.net/publication/364957081_ANALYSIS_OF_THE_LOGISTICS_SECTORS_OF_E7_COUNTRIES_ BASED_ON_LOGISTICS_ PERFORMANCE_INDEX </a:t>
            </a:r>
          </a:p>
          <a:p>
            <a:pPr algn="just"/>
            <a:r>
              <a:rPr lang="en-US" sz="1300" dirty="0"/>
              <a:t>‌The4., 2019. What are the five forces of Michael Porter applied to Shell plc (SHEL)? [online] </a:t>
            </a:r>
            <a:r>
              <a:rPr lang="en-US" sz="1300" dirty="0" err="1"/>
              <a:t>dcf</a:t>
            </a:r>
            <a:r>
              <a:rPr lang="en-US" sz="1300" dirty="0"/>
              <a:t>-fm. Available at: https://dcf.fm/products/shel-porters-five-forces-analysis </a:t>
            </a:r>
          </a:p>
          <a:p>
            <a:pPr algn="just"/>
            <a:r>
              <a:rPr lang="en-US" sz="1300" dirty="0"/>
              <a:t>Williams, B., 1999. Viewpoints on Strategy: Insights from the publication "Michael E. Porter, FAJ van den Bosch, and SP de Man (Eds)," released by Kluwer Academic Publishers in Dordrecht in 1997, 107 pp., 95, ISBN 0 7923 9895 5.</a:t>
            </a:r>
          </a:p>
          <a:p>
            <a:pPr algn="just"/>
            <a:r>
              <a:rPr lang="en-US" sz="1300" dirty="0"/>
              <a:t>‌Klipfolio.com., 2022. What is a Key Performance Indicator (KPI)? [online] Klipfolio.com. Available at: https://www.klipfolio.com/resources/articles/ what-is-a-key-performance-indicator </a:t>
            </a:r>
          </a:p>
          <a:p>
            <a:pPr algn="just"/>
            <a:r>
              <a:rPr lang="en-US" sz="1300" dirty="0"/>
              <a:t>‌Lardbucket.org., 2024. Ghemawat’s ‘AAA’ Global Strategy Framework. [online] Available at: https://2012books.lardbucket.org/books/ global-strategy/s05-01-ghemawat-s-aaa-globalstrategy.html#:~:text=3.1%20Ghemawat's%20%E2%80%9CAAA%E2%80%9D%20Global%20Strategy% 20Framework&amp;text= Aggregation%20strategies%20focus%20on%20achieving,together%20development%20and%20production%20processes.</a:t>
            </a:r>
          </a:p>
          <a:p>
            <a:pPr algn="just"/>
            <a:r>
              <a:rPr lang="en-US" sz="1300" dirty="0" err="1"/>
              <a:t>Zohari</a:t>
            </a:r>
            <a:r>
              <a:rPr lang="en-US" sz="1300" dirty="0"/>
              <a:t>, T., 2021. The Uppsala Internationalization Model and its limitation. [online] </a:t>
            </a:r>
            <a:r>
              <a:rPr lang="en-US" sz="1300" dirty="0" err="1"/>
              <a:t>digitProMag</a:t>
            </a:r>
            <a:r>
              <a:rPr lang="en-US" sz="1300" dirty="0"/>
              <a:t> | Digital Professionals. Available at: https://www.digitpro.co.uk/the-uppsala-internationalization-model-and-its-limitation-in-the-new-era/</a:t>
            </a:r>
          </a:p>
          <a:p>
            <a:pPr algn="just"/>
            <a:r>
              <a:rPr lang="en-US" sz="1300" dirty="0"/>
              <a:t>Yadav, S., </a:t>
            </a:r>
            <a:r>
              <a:rPr lang="en-US" sz="1300" dirty="0" err="1"/>
              <a:t>Sakariya</a:t>
            </a:r>
            <a:r>
              <a:rPr lang="en-US" sz="1300" dirty="0"/>
              <a:t>, S. and </a:t>
            </a:r>
            <a:r>
              <a:rPr lang="en-US" sz="1300" dirty="0" err="1"/>
              <a:t>Thaker</a:t>
            </a:r>
            <a:r>
              <a:rPr lang="en-US" sz="1300" dirty="0"/>
              <a:t>, M., 2012. Elements of the Petro Retail Mix: Investigating the Indian Market. Journal Of International Business And Economics, 12(2), pp.34-45.</a:t>
            </a:r>
          </a:p>
          <a:p>
            <a:pPr algn="just"/>
            <a:r>
              <a:rPr lang="en-US" sz="1300" dirty="0"/>
              <a:t>Waris </a:t>
            </a:r>
            <a:r>
              <a:rPr lang="en-US" sz="1300" dirty="0" err="1"/>
              <a:t>Copic</a:t>
            </a:r>
            <a:r>
              <a:rPr lang="en-US" sz="1300" dirty="0"/>
              <a:t>, L. and </a:t>
            </a:r>
            <a:r>
              <a:rPr lang="en-US" sz="1300" dirty="0" err="1"/>
              <a:t>Pussfält</a:t>
            </a:r>
            <a:r>
              <a:rPr lang="en-US" sz="1300" dirty="0"/>
              <a:t>, R., 2023. Global Expansion in the Digital Era: A Case Study of a Native Digital Company and Its Path to Internationalization.</a:t>
            </a:r>
          </a:p>
          <a:p>
            <a:pPr algn="just"/>
            <a:r>
              <a:rPr lang="en-US" sz="1300" dirty="0" err="1"/>
              <a:t>Hult</a:t>
            </a:r>
            <a:r>
              <a:rPr lang="en-US" sz="1300" dirty="0"/>
              <a:t>, G.T.M., Gonzalez-Perez, M.A. and </a:t>
            </a:r>
            <a:r>
              <a:rPr lang="en-US" sz="1300" dirty="0" err="1"/>
              <a:t>Lagerström</a:t>
            </a:r>
            <a:r>
              <a:rPr lang="en-US" sz="1300" dirty="0"/>
              <a:t>, K., 2020. Theoretical development and application of the Uppsala Model of internationalization within the global business landscape. Journal of International Business Studies, 51, pp.38-49.</a:t>
            </a:r>
          </a:p>
          <a:p>
            <a:pPr algn="just"/>
            <a:r>
              <a:rPr lang="en-US" sz="1300" dirty="0" err="1"/>
              <a:t>Pananond</a:t>
            </a:r>
            <a:r>
              <a:rPr lang="en-US" sz="1300" dirty="0"/>
              <a:t>, P., </a:t>
            </a:r>
            <a:r>
              <a:rPr lang="en-US" sz="1300" dirty="0" err="1"/>
              <a:t>Gereffi</a:t>
            </a:r>
            <a:r>
              <a:rPr lang="en-US" sz="1300" dirty="0"/>
              <a:t>, G. and Pedersen, T., 2020. An integrative typology of global strategy and global value chains: The management and organization of cross‐border activities. Global Strategy Journal, 10(3), pp.421-443.</a:t>
            </a:r>
          </a:p>
        </p:txBody>
      </p:sp>
    </p:spTree>
    <p:extLst>
      <p:ext uri="{BB962C8B-B14F-4D97-AF65-F5344CB8AC3E}">
        <p14:creationId xmlns:p14="http://schemas.microsoft.com/office/powerpoint/2010/main" val="1350333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64F6C-6EF6-4364-9CD8-A8AF3EBA6EB9}"/>
              </a:ext>
            </a:extLst>
          </p:cNvPr>
          <p:cNvSpPr>
            <a:spLocks noGrp="1"/>
          </p:cNvSpPr>
          <p:nvPr>
            <p:ph type="title"/>
          </p:nvPr>
        </p:nvSpPr>
        <p:spPr/>
        <p:txBody>
          <a:bodyPr/>
          <a:lstStyle/>
          <a:p>
            <a:r>
              <a:rPr lang="en-US" b="1" u="sng" dirty="0"/>
              <a:t>Globalization Strategy Analysis</a:t>
            </a:r>
          </a:p>
        </p:txBody>
      </p:sp>
      <p:graphicFrame>
        <p:nvGraphicFramePr>
          <p:cNvPr id="6" name="Content Placeholder 5">
            <a:extLst>
              <a:ext uri="{FF2B5EF4-FFF2-40B4-BE49-F238E27FC236}">
                <a16:creationId xmlns:a16="http://schemas.microsoft.com/office/drawing/2014/main" id="{40838FE1-04D4-407A-8816-262DB04EFCC0}"/>
              </a:ext>
            </a:extLst>
          </p:cNvPr>
          <p:cNvGraphicFramePr>
            <a:graphicFrameLocks noGrp="1"/>
          </p:cNvGraphicFramePr>
          <p:nvPr>
            <p:ph sz="half" idx="1"/>
            <p:extLst>
              <p:ext uri="{D42A27DB-BD31-4B8C-83A1-F6EECF244321}">
                <p14:modId xmlns:p14="http://schemas.microsoft.com/office/powerpoint/2010/main" val="2121520890"/>
              </p:ext>
            </p:extLst>
          </p:nvPr>
        </p:nvGraphicFramePr>
        <p:xfrm>
          <a:off x="385518" y="1787718"/>
          <a:ext cx="3788419" cy="4817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Content Placeholder 6">
            <a:extLst>
              <a:ext uri="{FF2B5EF4-FFF2-40B4-BE49-F238E27FC236}">
                <a16:creationId xmlns:a16="http://schemas.microsoft.com/office/drawing/2014/main" id="{8E03F233-A86A-4D0F-A4B0-A72F8EE465EA}"/>
              </a:ext>
            </a:extLst>
          </p:cNvPr>
          <p:cNvGraphicFramePr>
            <a:graphicFrameLocks noGrp="1"/>
          </p:cNvGraphicFramePr>
          <p:nvPr>
            <p:ph sz="half" idx="2"/>
            <p:extLst>
              <p:ext uri="{D42A27DB-BD31-4B8C-83A1-F6EECF244321}">
                <p14:modId xmlns:p14="http://schemas.microsoft.com/office/powerpoint/2010/main" val="3470545266"/>
              </p:ext>
            </p:extLst>
          </p:nvPr>
        </p:nvGraphicFramePr>
        <p:xfrm>
          <a:off x="4936075" y="1787718"/>
          <a:ext cx="3081990" cy="462618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9C7CA242-F8E2-491D-B5D8-192F45FB0A7F}"/>
              </a:ext>
            </a:extLst>
          </p:cNvPr>
          <p:cNvGraphicFramePr/>
          <p:nvPr>
            <p:extLst>
              <p:ext uri="{D42A27DB-BD31-4B8C-83A1-F6EECF244321}">
                <p14:modId xmlns:p14="http://schemas.microsoft.com/office/powerpoint/2010/main" val="3851333188"/>
              </p:ext>
            </p:extLst>
          </p:nvPr>
        </p:nvGraphicFramePr>
        <p:xfrm>
          <a:off x="8485391" y="1588541"/>
          <a:ext cx="3209576" cy="4694564"/>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873634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6EC2338-A098-4A79-9D87-7AA592D9ED55}"/>
              </a:ext>
            </a:extLst>
          </p:cNvPr>
          <p:cNvSpPr>
            <a:spLocks noGrp="1"/>
          </p:cNvSpPr>
          <p:nvPr>
            <p:ph type="title"/>
          </p:nvPr>
        </p:nvSpPr>
        <p:spPr>
          <a:xfrm>
            <a:off x="1069848" y="120843"/>
            <a:ext cx="10058400" cy="1609344"/>
          </a:xfrm>
        </p:spPr>
        <p:txBody>
          <a:bodyPr/>
          <a:lstStyle/>
          <a:p>
            <a:r>
              <a:rPr lang="en-US" b="1" u="sng" dirty="0"/>
              <a:t>COMPETETIVE ENVIRONMENT</a:t>
            </a:r>
          </a:p>
        </p:txBody>
      </p:sp>
      <p:graphicFrame>
        <p:nvGraphicFramePr>
          <p:cNvPr id="7" name="Content Placeholder 6">
            <a:extLst>
              <a:ext uri="{FF2B5EF4-FFF2-40B4-BE49-F238E27FC236}">
                <a16:creationId xmlns:a16="http://schemas.microsoft.com/office/drawing/2014/main" id="{C44C929C-70A4-4FA5-8639-E4EE1D16D0BE}"/>
              </a:ext>
            </a:extLst>
          </p:cNvPr>
          <p:cNvGraphicFramePr>
            <a:graphicFrameLocks noGrp="1"/>
          </p:cNvGraphicFramePr>
          <p:nvPr>
            <p:ph idx="1"/>
            <p:extLst>
              <p:ext uri="{D42A27DB-BD31-4B8C-83A1-F6EECF244321}">
                <p14:modId xmlns:p14="http://schemas.microsoft.com/office/powerpoint/2010/main" val="3549831785"/>
              </p:ext>
            </p:extLst>
          </p:nvPr>
        </p:nvGraphicFramePr>
        <p:xfrm>
          <a:off x="127818" y="1730477"/>
          <a:ext cx="11897033" cy="50066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18827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34D19-8359-4F98-812F-DC548F62AE9E}"/>
              </a:ext>
            </a:extLst>
          </p:cNvPr>
          <p:cNvSpPr>
            <a:spLocks noGrp="1"/>
          </p:cNvSpPr>
          <p:nvPr>
            <p:ph type="title"/>
          </p:nvPr>
        </p:nvSpPr>
        <p:spPr/>
        <p:txBody>
          <a:bodyPr/>
          <a:lstStyle/>
          <a:p>
            <a:r>
              <a:rPr lang="en-US" b="1" u="sng" dirty="0"/>
              <a:t>Entry mode Strategies</a:t>
            </a:r>
          </a:p>
        </p:txBody>
      </p:sp>
      <p:sp>
        <p:nvSpPr>
          <p:cNvPr id="3" name="Content Placeholder 2">
            <a:extLst>
              <a:ext uri="{FF2B5EF4-FFF2-40B4-BE49-F238E27FC236}">
                <a16:creationId xmlns:a16="http://schemas.microsoft.com/office/drawing/2014/main" id="{9FEF512C-425D-45DA-8B39-6DCEFEDB2AB3}"/>
              </a:ext>
            </a:extLst>
          </p:cNvPr>
          <p:cNvSpPr>
            <a:spLocks noGrp="1"/>
          </p:cNvSpPr>
          <p:nvPr>
            <p:ph idx="1"/>
          </p:nvPr>
        </p:nvSpPr>
        <p:spPr/>
        <p:txBody>
          <a:bodyPr>
            <a:normAutofit lnSpcReduction="10000"/>
          </a:bodyPr>
          <a:lstStyle/>
          <a:p>
            <a:pPr algn="just"/>
            <a:r>
              <a:rPr lang="en-US" dirty="0"/>
              <a:t>Shell uses different kinds of Entry Options, such as joint ventures, acquisitions, and greenfield investments, to the E7 countries (</a:t>
            </a:r>
            <a:r>
              <a:rPr lang="en-US" dirty="0" err="1"/>
              <a:t>Thiong</a:t>
            </a:r>
            <a:r>
              <a:rPr lang="en-US" dirty="0"/>
              <a:t> et al., 2020).</a:t>
            </a:r>
          </a:p>
          <a:p>
            <a:pPr algn="just"/>
            <a:r>
              <a:rPr lang="en-US" dirty="0"/>
              <a:t>Shell uses strategic alliances and joint ventures as keyways to get into the Indian market. This helps them deal with the country's complicated rules and make the most of the country's resources and knowledge (</a:t>
            </a:r>
            <a:r>
              <a:rPr lang="en-US" dirty="0" err="1"/>
              <a:t>Thiong</a:t>
            </a:r>
            <a:r>
              <a:rPr lang="en-US" dirty="0"/>
              <a:t> et al., 2020).</a:t>
            </a:r>
          </a:p>
          <a:p>
            <a:pPr algn="just"/>
            <a:r>
              <a:rPr lang="en-US" dirty="0"/>
              <a:t>On the positive side, shared risks, local knowledge, and market opportunities through joint ventures are involved (</a:t>
            </a:r>
            <a:r>
              <a:rPr lang="en-US" dirty="0" err="1"/>
              <a:t>Thiong</a:t>
            </a:r>
            <a:r>
              <a:rPr lang="en-US" dirty="0"/>
              <a:t> et al., 2020).</a:t>
            </a:r>
          </a:p>
          <a:p>
            <a:pPr algn="just"/>
            <a:r>
              <a:rPr lang="en-US" dirty="0"/>
              <a:t>Acquisitions provide immediate market presence and a customer base already in place.</a:t>
            </a:r>
          </a:p>
          <a:p>
            <a:pPr algn="just"/>
            <a:r>
              <a:rPr lang="en-US" dirty="0"/>
              <a:t>Greenfield investments offer full operational control and a chance to respond timely to specific local needs (</a:t>
            </a:r>
            <a:r>
              <a:rPr lang="en-US" dirty="0" err="1"/>
              <a:t>Thiong</a:t>
            </a:r>
            <a:r>
              <a:rPr lang="en-US" dirty="0"/>
              <a:t> et al., 2020).</a:t>
            </a:r>
          </a:p>
        </p:txBody>
      </p:sp>
    </p:spTree>
    <p:extLst>
      <p:ext uri="{BB962C8B-B14F-4D97-AF65-F5344CB8AC3E}">
        <p14:creationId xmlns:p14="http://schemas.microsoft.com/office/powerpoint/2010/main" val="3369776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964AFF-6B1A-44FA-A3CB-B6528E98FD71}"/>
              </a:ext>
            </a:extLst>
          </p:cNvPr>
          <p:cNvSpPr>
            <a:spLocks noGrp="1"/>
          </p:cNvSpPr>
          <p:nvPr>
            <p:ph type="title"/>
          </p:nvPr>
        </p:nvSpPr>
        <p:spPr/>
        <p:txBody>
          <a:bodyPr/>
          <a:lstStyle/>
          <a:p>
            <a:r>
              <a:rPr lang="en-US" b="1" u="sng" dirty="0"/>
              <a:t>Advantages and disadvantages of Different Entry Modes</a:t>
            </a:r>
          </a:p>
        </p:txBody>
      </p:sp>
      <p:graphicFrame>
        <p:nvGraphicFramePr>
          <p:cNvPr id="4" name="Content Placeholder 3">
            <a:extLst>
              <a:ext uri="{FF2B5EF4-FFF2-40B4-BE49-F238E27FC236}">
                <a16:creationId xmlns:a16="http://schemas.microsoft.com/office/drawing/2014/main" id="{5B197081-458C-4425-94EC-523CBBA7E70C}"/>
              </a:ext>
            </a:extLst>
          </p:cNvPr>
          <p:cNvGraphicFramePr>
            <a:graphicFrameLocks noGrp="1"/>
          </p:cNvGraphicFramePr>
          <p:nvPr>
            <p:ph idx="1"/>
            <p:extLst>
              <p:ext uri="{D42A27DB-BD31-4B8C-83A1-F6EECF244321}">
                <p14:modId xmlns:p14="http://schemas.microsoft.com/office/powerpoint/2010/main" val="2778604244"/>
              </p:ext>
            </p:extLst>
          </p:nvPr>
        </p:nvGraphicFramePr>
        <p:xfrm>
          <a:off x="117695" y="2015731"/>
          <a:ext cx="11655205" cy="463856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44949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C9946-24E6-4EEA-AB6B-C672F15A5731}"/>
              </a:ext>
            </a:extLst>
          </p:cNvPr>
          <p:cNvSpPr>
            <a:spLocks noGrp="1"/>
          </p:cNvSpPr>
          <p:nvPr>
            <p:ph type="title"/>
          </p:nvPr>
        </p:nvSpPr>
        <p:spPr/>
        <p:txBody>
          <a:bodyPr/>
          <a:lstStyle/>
          <a:p>
            <a:r>
              <a:rPr lang="en-US" u="sng" dirty="0"/>
              <a:t>Internal Environment Analysis (SWOT)</a:t>
            </a:r>
          </a:p>
        </p:txBody>
      </p:sp>
      <p:graphicFrame>
        <p:nvGraphicFramePr>
          <p:cNvPr id="5" name="Content Placeholder 4">
            <a:extLst>
              <a:ext uri="{FF2B5EF4-FFF2-40B4-BE49-F238E27FC236}">
                <a16:creationId xmlns:a16="http://schemas.microsoft.com/office/drawing/2014/main" id="{8E370183-B88B-4B61-91A3-B30EC9F3B31A}"/>
              </a:ext>
            </a:extLst>
          </p:cNvPr>
          <p:cNvGraphicFramePr>
            <a:graphicFrameLocks noGrp="1"/>
          </p:cNvGraphicFramePr>
          <p:nvPr>
            <p:ph idx="1"/>
            <p:extLst>
              <p:ext uri="{D42A27DB-BD31-4B8C-83A1-F6EECF244321}">
                <p14:modId xmlns:p14="http://schemas.microsoft.com/office/powerpoint/2010/main" val="63039745"/>
              </p:ext>
            </p:extLst>
          </p:nvPr>
        </p:nvGraphicFramePr>
        <p:xfrm>
          <a:off x="506995" y="2015732"/>
          <a:ext cx="11184262" cy="414967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621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A0324-BC64-4AA0-A1FC-3B7DCA55A01E}"/>
              </a:ext>
            </a:extLst>
          </p:cNvPr>
          <p:cNvSpPr>
            <a:spLocks noGrp="1"/>
          </p:cNvSpPr>
          <p:nvPr>
            <p:ph type="title"/>
          </p:nvPr>
        </p:nvSpPr>
        <p:spPr/>
        <p:txBody>
          <a:bodyPr/>
          <a:lstStyle/>
          <a:p>
            <a:r>
              <a:rPr lang="en-US" u="sng" dirty="0"/>
              <a:t>Internal Environment Analysis (VRIO)</a:t>
            </a:r>
          </a:p>
        </p:txBody>
      </p:sp>
      <p:graphicFrame>
        <p:nvGraphicFramePr>
          <p:cNvPr id="4" name="Content Placeholder 3">
            <a:extLst>
              <a:ext uri="{FF2B5EF4-FFF2-40B4-BE49-F238E27FC236}">
                <a16:creationId xmlns:a16="http://schemas.microsoft.com/office/drawing/2014/main" id="{24056B34-0F14-447C-8422-8F58D513AE06}"/>
              </a:ext>
            </a:extLst>
          </p:cNvPr>
          <p:cNvGraphicFramePr>
            <a:graphicFrameLocks noGrp="1"/>
          </p:cNvGraphicFramePr>
          <p:nvPr>
            <p:ph idx="1"/>
            <p:extLst>
              <p:ext uri="{D42A27DB-BD31-4B8C-83A1-F6EECF244321}">
                <p14:modId xmlns:p14="http://schemas.microsoft.com/office/powerpoint/2010/main" val="2525158104"/>
              </p:ext>
            </p:extLst>
          </p:nvPr>
        </p:nvGraphicFramePr>
        <p:xfrm>
          <a:off x="1069975" y="2120900"/>
          <a:ext cx="10058400" cy="40513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9674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C7E83-39A3-449D-BF57-59F403477047}"/>
              </a:ext>
            </a:extLst>
          </p:cNvPr>
          <p:cNvSpPr>
            <a:spLocks noGrp="1"/>
          </p:cNvSpPr>
          <p:nvPr>
            <p:ph type="title"/>
          </p:nvPr>
        </p:nvSpPr>
        <p:spPr>
          <a:xfrm>
            <a:off x="354624" y="303563"/>
            <a:ext cx="10058400" cy="1609344"/>
          </a:xfrm>
        </p:spPr>
        <p:txBody>
          <a:bodyPr>
            <a:normAutofit/>
          </a:bodyPr>
          <a:lstStyle/>
          <a:p>
            <a:r>
              <a:rPr lang="en-US" b="1" u="sng" dirty="0"/>
              <a:t>External Environment Analysis (PESTEL)</a:t>
            </a:r>
          </a:p>
        </p:txBody>
      </p:sp>
      <p:graphicFrame>
        <p:nvGraphicFramePr>
          <p:cNvPr id="4" name="Content Placeholder 3">
            <a:extLst>
              <a:ext uri="{FF2B5EF4-FFF2-40B4-BE49-F238E27FC236}">
                <a16:creationId xmlns:a16="http://schemas.microsoft.com/office/drawing/2014/main" id="{6FC135DE-7998-4A63-8D38-6F994E957B2E}"/>
              </a:ext>
            </a:extLst>
          </p:cNvPr>
          <p:cNvGraphicFramePr>
            <a:graphicFrameLocks noGrp="1"/>
          </p:cNvGraphicFramePr>
          <p:nvPr>
            <p:ph idx="1"/>
            <p:extLst>
              <p:ext uri="{D42A27DB-BD31-4B8C-83A1-F6EECF244321}">
                <p14:modId xmlns:p14="http://schemas.microsoft.com/office/powerpoint/2010/main" val="18883470"/>
              </p:ext>
            </p:extLst>
          </p:nvPr>
        </p:nvGraphicFramePr>
        <p:xfrm>
          <a:off x="253496" y="2018924"/>
          <a:ext cx="11669917" cy="46444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78082505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1754</TotalTime>
  <Words>5340</Words>
  <Application>Microsoft Office PowerPoint</Application>
  <PresentationFormat>Widescreen</PresentationFormat>
  <Paragraphs>238</Paragraphs>
  <Slides>20</Slides>
  <Notes>19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Axiforma</vt:lpstr>
      <vt:lpstr>Bookman Old Style</vt:lpstr>
      <vt:lpstr>Calibri</vt:lpstr>
      <vt:lpstr>Century Gothic</vt:lpstr>
      <vt:lpstr>Rockwell</vt:lpstr>
      <vt:lpstr>Times New Roman</vt:lpstr>
      <vt:lpstr>Wingdings</vt:lpstr>
      <vt:lpstr>Wood Type</vt:lpstr>
      <vt:lpstr>Global Strategy &amp;  Decision Making –  Shell Corporation   </vt:lpstr>
      <vt:lpstr>Introduction </vt:lpstr>
      <vt:lpstr>Globalization Strategy Analysis</vt:lpstr>
      <vt:lpstr>COMPETETIVE ENVIRONMENT</vt:lpstr>
      <vt:lpstr>Entry mode Strategies</vt:lpstr>
      <vt:lpstr>Advantages and disadvantages of Different Entry Modes</vt:lpstr>
      <vt:lpstr>Internal Environment Analysis (SWOT)</vt:lpstr>
      <vt:lpstr>Internal Environment Analysis (VRIO)</vt:lpstr>
      <vt:lpstr>External Environment Analysis (PESTEL)</vt:lpstr>
      <vt:lpstr>External Environment Analysis (Porter's Five Forces ) </vt:lpstr>
      <vt:lpstr>External Environment Analysis (CAGE)</vt:lpstr>
      <vt:lpstr>External Environment Analysis (Porter's Diamond)</vt:lpstr>
      <vt:lpstr>External Environment Analysis (Hofstede's)</vt:lpstr>
      <vt:lpstr>BCG MATRIX ANALYSIS</vt:lpstr>
      <vt:lpstr>Success or Failure analysis of the Shell in the E7 countries</vt:lpstr>
      <vt:lpstr>Evaluation of Shell's Performance</vt:lpstr>
      <vt:lpstr>Recommendations</vt:lpstr>
      <vt:lpstr>Conclusion</vt:lpstr>
      <vt:lpstr>Reference</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Globalization Strategy Analysis for Shell Company in E7 Countries</dc:title>
  <cp:lastModifiedBy>Prathamesh</cp:lastModifiedBy>
  <cp:revision>55</cp:revision>
  <dcterms:created xsi:type="dcterms:W3CDTF">2024-04-18T15:37:22Z</dcterms:created>
  <dcterms:modified xsi:type="dcterms:W3CDTF">2025-10-15T13:11:27Z</dcterms:modified>
</cp:coreProperties>
</file>