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2"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3C7F"/>
    <a:srgbClr val="252352"/>
    <a:srgbClr val="1E76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p:scale>
          <a:sx n="92" d="100"/>
          <a:sy n="92" d="100"/>
        </p:scale>
        <p:origin x="331" y="-3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852160" y="1041400"/>
            <a:ext cx="6105378" cy="2387600"/>
          </a:xfrm>
        </p:spPr>
        <p:txBody>
          <a:bodyPr anchor="b">
            <a:noAutofit/>
          </a:bodyPr>
          <a:lstStyle>
            <a:lvl1pPr algn="ctr">
              <a:defRPr sz="5400"/>
            </a:lvl1pPr>
          </a:lstStyle>
          <a:p>
            <a:r>
              <a:rPr lang="en-US"/>
              <a:t>Click to edit Master title style</a:t>
            </a:r>
          </a:p>
        </p:txBody>
      </p:sp>
      <p:sp>
        <p:nvSpPr>
          <p:cNvPr id="3" name="Subtitle 2"/>
          <p:cNvSpPr>
            <a:spLocks noGrp="1"/>
          </p:cNvSpPr>
          <p:nvPr>
            <p:ph type="subTitle" idx="1"/>
          </p:nvPr>
        </p:nvSpPr>
        <p:spPr>
          <a:xfrm>
            <a:off x="5852160" y="3521075"/>
            <a:ext cx="6105378" cy="1655762"/>
          </a:xfrm>
        </p:spPr>
        <p:txBody>
          <a:bodyPr/>
          <a:lstStyle>
            <a:lvl1pPr marL="0" indent="0" algn="ctr">
              <a:buNone/>
              <a:defRPr sz="2200">
                <a:solidFill>
                  <a:srgbClr val="25235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6D79ED-3FA7-4EF8-964B-EB8BCFAB02F8}"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72437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6D79ED-3FA7-4EF8-964B-EB8BCFAB02F8}"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9752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4943" y="1683613"/>
            <a:ext cx="5334675" cy="2852737"/>
          </a:xfrm>
        </p:spPr>
        <p:txBody>
          <a:bodyPr anchor="b">
            <a:normAutofit/>
          </a:bodyPr>
          <a:lstStyle>
            <a:lvl1pPr algn="l">
              <a:defRPr sz="4800"/>
            </a:lvl1pPr>
          </a:lstStyle>
          <a:p>
            <a:r>
              <a:rPr lang="en-US"/>
              <a:t>Click to edit Master title style</a:t>
            </a:r>
            <a:endParaRPr lang="en-US" dirty="0"/>
          </a:p>
        </p:txBody>
      </p:sp>
      <p:sp>
        <p:nvSpPr>
          <p:cNvPr id="3" name="Text Placeholder 2"/>
          <p:cNvSpPr>
            <a:spLocks noGrp="1"/>
          </p:cNvSpPr>
          <p:nvPr>
            <p:ph type="body" idx="1"/>
          </p:nvPr>
        </p:nvSpPr>
        <p:spPr>
          <a:xfrm>
            <a:off x="404943" y="4563338"/>
            <a:ext cx="5334675" cy="1500187"/>
          </a:xfrm>
        </p:spPr>
        <p:txBody>
          <a:bodyPr/>
          <a:lstStyle>
            <a:lvl1pPr marL="0" indent="0">
              <a:buNone/>
              <a:defRPr sz="2400">
                <a:solidFill>
                  <a:srgbClr val="25235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6D79ED-3FA7-4EF8-964B-EB8BCFAB02F8}"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31346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4943" y="1873975"/>
            <a:ext cx="42062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0926" y="1873975"/>
            <a:ext cx="429768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6D79ED-3FA7-4EF8-964B-EB8BCFAB02F8}"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81324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4943" y="299811"/>
            <a:ext cx="8623663" cy="1325563"/>
          </a:xfrm>
        </p:spPr>
        <p:txBody>
          <a:bodyPr/>
          <a:lstStyle/>
          <a:p>
            <a:r>
              <a:rPr lang="en-US"/>
              <a:t>Click to edit Master title style</a:t>
            </a:r>
          </a:p>
        </p:txBody>
      </p:sp>
      <p:sp>
        <p:nvSpPr>
          <p:cNvPr id="3" name="Text Placeholder 2"/>
          <p:cNvSpPr>
            <a:spLocks noGrp="1"/>
          </p:cNvSpPr>
          <p:nvPr>
            <p:ph type="body" idx="1"/>
          </p:nvPr>
        </p:nvSpPr>
        <p:spPr>
          <a:xfrm>
            <a:off x="404940" y="1615849"/>
            <a:ext cx="43891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04941" y="2439761"/>
            <a:ext cx="438912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11629" y="1615849"/>
            <a:ext cx="411697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11629" y="2439761"/>
            <a:ext cx="411697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76D79ED-3FA7-4EF8-964B-EB8BCFAB02F8}" type="datetimeFigureOut">
              <a:rPr lang="en-US" smtClean="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314071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6D79ED-3FA7-4EF8-964B-EB8BCFAB02F8}"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761736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6D79ED-3FA7-4EF8-964B-EB8BCFAB02F8}" type="datetimeFigureOut">
              <a:rPr lang="en-US" smtClean="0"/>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938554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3" y="465138"/>
            <a:ext cx="3099980" cy="1600200"/>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657594" y="465138"/>
            <a:ext cx="5371011"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4943" y="2065338"/>
            <a:ext cx="309998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2884626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4944" y="483326"/>
            <a:ext cx="2677886" cy="1600200"/>
          </a:xfrm>
        </p:spPr>
        <p:txBody>
          <a:bodyPr anchor="ctr"/>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3218899" y="483326"/>
            <a:ext cx="5809707"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04944" y="2083526"/>
            <a:ext cx="267788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6D79ED-3FA7-4EF8-964B-EB8BCFAB02F8}"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F12CB2-7F2C-47B9-AE70-22A94B49F233}" type="slidenum">
              <a:rPr lang="en-US" smtClean="0"/>
              <a:t>‹#›</a:t>
            </a:fld>
            <a:endParaRPr lang="en-US"/>
          </a:p>
        </p:txBody>
      </p:sp>
    </p:spTree>
    <p:extLst>
      <p:ext uri="{BB962C8B-B14F-4D97-AF65-F5344CB8AC3E}">
        <p14:creationId xmlns:p14="http://schemas.microsoft.com/office/powerpoint/2010/main" val="4110054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4943" y="417376"/>
            <a:ext cx="8623663"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4943" y="1841862"/>
            <a:ext cx="8623663" cy="4387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04943" y="6356349"/>
            <a:ext cx="218367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6D79ED-3FA7-4EF8-964B-EB8BCFAB02F8}" type="datetimeFigureOut">
              <a:rPr lang="en-US" smtClean="0"/>
              <a:t>4/21/2024</a:t>
            </a:fld>
            <a:endParaRPr lang="en-US"/>
          </a:p>
        </p:txBody>
      </p:sp>
      <p:sp>
        <p:nvSpPr>
          <p:cNvPr id="5" name="Footer Placeholder 4"/>
          <p:cNvSpPr>
            <a:spLocks noGrp="1"/>
          </p:cNvSpPr>
          <p:nvPr>
            <p:ph type="ftr" sz="quarter" idx="3"/>
          </p:nvPr>
        </p:nvSpPr>
        <p:spPr>
          <a:xfrm>
            <a:off x="3218899" y="6356349"/>
            <a:ext cx="327551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24693" y="6356350"/>
            <a:ext cx="190391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12CB2-7F2C-47B9-AE70-22A94B49F233}" type="slidenum">
              <a:rPr lang="en-US" smtClean="0"/>
              <a:t>‹#›</a:t>
            </a:fld>
            <a:endParaRPr lang="en-US"/>
          </a:p>
        </p:txBody>
      </p:sp>
      <p:pic>
        <p:nvPicPr>
          <p:cNvPr id="11" name="Picture 10"/>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6200000">
            <a:off x="-610475" y="4914981"/>
            <a:ext cx="896556" cy="324395"/>
          </a:xfrm>
          <a:prstGeom prst="rect">
            <a:avLst/>
          </a:prstGeom>
        </p:spPr>
      </p:pic>
      <p:sp>
        <p:nvSpPr>
          <p:cNvPr id="12" name="TextBox 11"/>
          <p:cNvSpPr txBox="1"/>
          <p:nvPr userDrawn="1"/>
        </p:nvSpPr>
        <p:spPr>
          <a:xfrm rot="16200000">
            <a:off x="-2113768" y="2546065"/>
            <a:ext cx="3888671" cy="276999"/>
          </a:xfrm>
          <a:prstGeom prst="rect">
            <a:avLst/>
          </a:prstGeom>
          <a:noFill/>
        </p:spPr>
        <p:txBody>
          <a:bodyPr wrap="square" rtlCol="0" anchor="ctr">
            <a:spAutoFit/>
          </a:bodyPr>
          <a:lstStyle/>
          <a:p>
            <a:r>
              <a:rPr lang="bs-Latn-BA" sz="1200" dirty="0">
                <a:solidFill>
                  <a:schemeClr val="bg1">
                    <a:lumMod val="65000"/>
                  </a:schemeClr>
                </a:solidFill>
              </a:rPr>
              <a:t>Find</a:t>
            </a:r>
            <a:r>
              <a:rPr lang="bs-Latn-BA" sz="1200" baseline="0" dirty="0">
                <a:solidFill>
                  <a:schemeClr val="bg1">
                    <a:lumMod val="65000"/>
                  </a:schemeClr>
                </a:solidFill>
              </a:rPr>
              <a:t> m</a:t>
            </a:r>
            <a:r>
              <a:rPr lang="bs-Latn-BA" sz="1200" dirty="0">
                <a:solidFill>
                  <a:schemeClr val="bg1">
                    <a:lumMod val="65000"/>
                  </a:schemeClr>
                </a:solidFill>
              </a:rPr>
              <a:t>ore PowerPoint templates</a:t>
            </a:r>
            <a:r>
              <a:rPr lang="bs-Latn-BA" sz="1200" baseline="0" dirty="0">
                <a:solidFill>
                  <a:schemeClr val="bg1">
                    <a:lumMod val="65000"/>
                  </a:schemeClr>
                </a:solidFill>
              </a:rPr>
              <a:t> on </a:t>
            </a:r>
            <a:r>
              <a:rPr lang="bs-Latn-BA" sz="1200" b="1" baseline="0" dirty="0">
                <a:solidFill>
                  <a:schemeClr val="bg1">
                    <a:lumMod val="65000"/>
                  </a:schemeClr>
                </a:solidFill>
                <a:hlinkClick r:id="rId13"/>
              </a:rPr>
              <a:t>prezentr.com</a:t>
            </a:r>
            <a:r>
              <a:rPr lang="bs-Latn-BA" sz="1200" baseline="0" dirty="0">
                <a:solidFill>
                  <a:schemeClr val="bg1">
                    <a:lumMod val="65000"/>
                  </a:schemeClr>
                </a:solidFill>
              </a:rPr>
              <a:t>!</a:t>
            </a:r>
            <a:endParaRPr lang="en-US" sz="1200" dirty="0">
              <a:solidFill>
                <a:schemeClr val="bg1">
                  <a:lumMod val="65000"/>
                </a:schemeClr>
              </a:solidFill>
            </a:endParaRPr>
          </a:p>
        </p:txBody>
      </p:sp>
    </p:spTree>
    <p:extLst>
      <p:ext uri="{BB962C8B-B14F-4D97-AF65-F5344CB8AC3E}">
        <p14:creationId xmlns:p14="http://schemas.microsoft.com/office/powerpoint/2010/main" val="1297349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ctr" defTabSz="914400" rtl="0" eaLnBrk="1" latinLnBrk="0" hangingPunct="1">
        <a:lnSpc>
          <a:spcPct val="90000"/>
        </a:lnSpc>
        <a:spcBef>
          <a:spcPct val="0"/>
        </a:spcBef>
        <a:buNone/>
        <a:defRPr sz="4400" b="1" kern="1200">
          <a:solidFill>
            <a:srgbClr val="1E767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rezentr.com/?utm_source=templates&amp;utm_medium=presentation&amp;utm_campaign=free_downloads_202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usinessmodelanalyst.com/adidas-swot-analysi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d3.harvard.edu/platform-rctom/submission/how-adidas-is-utilizing-industry-4-0-to-reduce-time-to-market/" TargetMode="External"/><Relationship Id="rId2" Type="http://schemas.openxmlformats.org/officeDocument/2006/relationships/hyperlink" Target="https://d3.harvard.edu/platform-rctom/submission/how-digitalization-is-supporting-adidas-expand-the-reach-of-fast-fashion/" TargetMode="External"/><Relationship Id="rId1" Type="http://schemas.openxmlformats.org/officeDocument/2006/relationships/slideLayout" Target="../slideLayouts/slideLayout7.xml"/><Relationship Id="rId4" Type="http://schemas.openxmlformats.org/officeDocument/2006/relationships/hyperlink" Target="https://d3.harvard.edu/platform-rctom/submission/the-future-of-adida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intelligentautomation.network/transformation/articles/how-adidas-is-owning-the-digital-transformation-game" TargetMode="External"/><Relationship Id="rId2" Type="http://schemas.openxmlformats.org/officeDocument/2006/relationships/hyperlink" Target="https://chainstoreage.com/adidas-modernizing-erp-system-new-cloud-platform" TargetMode="External"/><Relationship Id="rId1" Type="http://schemas.openxmlformats.org/officeDocument/2006/relationships/slideLayout" Target="../slideLayouts/slideLayout7.xml"/><Relationship Id="rId4" Type="http://schemas.openxmlformats.org/officeDocument/2006/relationships/hyperlink" Target="https://aws.amazon.com/solutions/case-studies/adidas-erp-case-stud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hlinkClick r:id="rId2"/>
            <a:extLst>
              <a:ext uri="{FF2B5EF4-FFF2-40B4-BE49-F238E27FC236}">
                <a16:creationId xmlns:a16="http://schemas.microsoft.com/office/drawing/2014/main" id="{690A4DCE-900A-874A-B628-D52BB5C182FC}"/>
              </a:ext>
            </a:extLst>
          </p:cNvPr>
          <p:cNvSpPr/>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s-Latn-BA"/>
          </a:p>
        </p:txBody>
      </p:sp>
      <p:sp>
        <p:nvSpPr>
          <p:cNvPr id="2" name="Title 1"/>
          <p:cNvSpPr>
            <a:spLocks noGrp="1"/>
          </p:cNvSpPr>
          <p:nvPr>
            <p:ph type="ctrTitle"/>
          </p:nvPr>
        </p:nvSpPr>
        <p:spPr/>
        <p:txBody>
          <a:bodyPr/>
          <a:lstStyle/>
          <a:p>
            <a:r>
              <a:rPr lang="en-US" dirty="0"/>
              <a:t>DIGITAL TRANSFORMATION JOURNEY</a:t>
            </a:r>
          </a:p>
        </p:txBody>
      </p:sp>
      <p:sp>
        <p:nvSpPr>
          <p:cNvPr id="3" name="Subtitle 2"/>
          <p:cNvSpPr>
            <a:spLocks noGrp="1"/>
          </p:cNvSpPr>
          <p:nvPr>
            <p:ph type="subTitle" idx="1"/>
          </p:nvPr>
        </p:nvSpPr>
        <p:spPr/>
        <p:txBody>
          <a:bodyPr>
            <a:normAutofit fontScale="62500" lnSpcReduction="20000"/>
          </a:bodyPr>
          <a:lstStyle/>
          <a:p>
            <a:pPr algn="l"/>
            <a:r>
              <a:rPr lang="en-US" b="1" dirty="0">
                <a:solidFill>
                  <a:srgbClr val="5E3C7F"/>
                </a:solidFill>
              </a:rPr>
              <a:t>Prathamesh Bhavsar	30121570</a:t>
            </a:r>
          </a:p>
          <a:p>
            <a:pPr algn="l"/>
            <a:r>
              <a:rPr lang="en-US" b="1" dirty="0">
                <a:solidFill>
                  <a:srgbClr val="5E3C7F"/>
                </a:solidFill>
              </a:rPr>
              <a:t>Shipra Chauhan	30121573</a:t>
            </a:r>
          </a:p>
          <a:p>
            <a:pPr algn="l"/>
            <a:r>
              <a:rPr lang="en-US" b="1" dirty="0" err="1">
                <a:solidFill>
                  <a:srgbClr val="5E3C7F"/>
                </a:solidFill>
              </a:rPr>
              <a:t>Shardul</a:t>
            </a:r>
            <a:r>
              <a:rPr lang="en-US" b="1" dirty="0">
                <a:solidFill>
                  <a:srgbClr val="5E3C7F"/>
                </a:solidFill>
              </a:rPr>
              <a:t> Bhavsar	301215</a:t>
            </a:r>
          </a:p>
          <a:p>
            <a:pPr algn="l"/>
            <a:r>
              <a:rPr lang="en-US" b="1" dirty="0">
                <a:solidFill>
                  <a:srgbClr val="5E3C7F"/>
                </a:solidFill>
              </a:rPr>
              <a:t>Sameer Bharadwaj	30122</a:t>
            </a:r>
          </a:p>
          <a:p>
            <a:pPr algn="l"/>
            <a:r>
              <a:rPr lang="en-US" b="1" dirty="0" err="1">
                <a:solidFill>
                  <a:srgbClr val="5E3C7F"/>
                </a:solidFill>
              </a:rPr>
              <a:t>Siddhart</a:t>
            </a:r>
            <a:r>
              <a:rPr lang="en-US" b="1" dirty="0">
                <a:solidFill>
                  <a:srgbClr val="5E3C7F"/>
                </a:solidFill>
              </a:rPr>
              <a:t> 		30122</a:t>
            </a:r>
          </a:p>
          <a:p>
            <a:pPr algn="l"/>
            <a:r>
              <a:rPr lang="en-US" b="1" dirty="0">
                <a:solidFill>
                  <a:srgbClr val="5E3C7F"/>
                </a:solidFill>
              </a:rPr>
              <a:t>(Sequence this according to student id’s)</a:t>
            </a:r>
          </a:p>
          <a:p>
            <a:endParaRPr lang="en-US" b="1" dirty="0">
              <a:solidFill>
                <a:srgbClr val="5E3C7F"/>
              </a:solidFill>
            </a:endParaRPr>
          </a:p>
        </p:txBody>
      </p:sp>
    </p:spTree>
    <p:extLst>
      <p:ext uri="{BB962C8B-B14F-4D97-AF65-F5344CB8AC3E}">
        <p14:creationId xmlns:p14="http://schemas.microsoft.com/office/powerpoint/2010/main" val="72092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81216-F140-47AE-07C0-A33AC5BCCC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D0A03D-790B-6C9A-20D4-A2103B845A20}"/>
              </a:ext>
            </a:extLst>
          </p:cNvPr>
          <p:cNvSpPr txBox="1">
            <a:spLocks/>
          </p:cNvSpPr>
          <p:nvPr/>
        </p:nvSpPr>
        <p:spPr>
          <a:xfrm>
            <a:off x="16625" y="113397"/>
            <a:ext cx="11355185" cy="1030778"/>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4400" b="1" kern="1200">
                <a:solidFill>
                  <a:srgbClr val="1E7674"/>
                </a:solidFill>
                <a:latin typeface="+mj-lt"/>
                <a:ea typeface="+mj-ea"/>
                <a:cs typeface="+mj-cs"/>
              </a:defRPr>
            </a:lvl1pPr>
          </a:lstStyle>
          <a:p>
            <a:pPr algn="l"/>
            <a:r>
              <a:rPr lang="en-GB" dirty="0"/>
              <a:t>CHALLENGES FACED AFTER DIGITALIZATION</a:t>
            </a:r>
          </a:p>
        </p:txBody>
      </p:sp>
      <p:sp>
        <p:nvSpPr>
          <p:cNvPr id="3" name="Content Placeholder 2">
            <a:extLst>
              <a:ext uri="{FF2B5EF4-FFF2-40B4-BE49-F238E27FC236}">
                <a16:creationId xmlns:a16="http://schemas.microsoft.com/office/drawing/2014/main" id="{DFD088BB-8151-F65B-2AB3-6752C1EC0D35}"/>
              </a:ext>
            </a:extLst>
          </p:cNvPr>
          <p:cNvSpPr txBox="1">
            <a:spLocks/>
          </p:cNvSpPr>
          <p:nvPr/>
        </p:nvSpPr>
        <p:spPr>
          <a:xfrm>
            <a:off x="338442" y="1368037"/>
            <a:ext cx="8623663" cy="476675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Integration Complexity:</a:t>
            </a:r>
            <a:r>
              <a:rPr lang="en-US" sz="1600" dirty="0"/>
              <a:t> Complex and time-consuming integration of varied technologies into current systems is possible, for example, with man-made reasoning, e-commerce, and cloud figuring. There can be interruptions and integration issues on the off chance that old systems don't function admirably with new technologies.</a:t>
            </a:r>
          </a:p>
          <a:p>
            <a:r>
              <a:rPr lang="en-US" sz="1600" b="1" dirty="0"/>
              <a:t>Data Management and Privacy: </a:t>
            </a:r>
            <a:r>
              <a:rPr lang="en-US" sz="1600" dirty="0"/>
              <a:t>Following data security requirements while overseeing massive measures of data produced by emerging technologies is a formidable challenge. Involving consumer data for customization while yet protecting their security is a delicate difficult exercise (Shi et al., 2023).</a:t>
            </a:r>
          </a:p>
          <a:p>
            <a:endParaRPr lang="en-US" sz="1600" dirty="0"/>
          </a:p>
          <a:p>
            <a:pPr marL="0" indent="0">
              <a:buNone/>
            </a:pPr>
            <a:r>
              <a:rPr lang="en-US" sz="1600" b="1" dirty="0"/>
              <a:t>Strategies Employed to Overcome Challenges:</a:t>
            </a:r>
          </a:p>
          <a:p>
            <a:r>
              <a:rPr lang="en-US" sz="1600" b="1" dirty="0"/>
              <a:t>Comprehensive Planning and Stakeholder Engagement: </a:t>
            </a:r>
            <a:r>
              <a:rPr lang="en-US" sz="1600" dirty="0"/>
              <a:t>Alignment of objectives and smooth implementation are ensured by careful preparation and the involvement of key stakeholders from numerous departments. Employees are more likely to help the change and set up insignificant resistance assuming they are involved all along (Singh, 2024).</a:t>
            </a:r>
          </a:p>
          <a:p>
            <a:r>
              <a:rPr lang="en-US" sz="1600" b="1" dirty="0"/>
              <a:t>Agile Approach and Pilot Projects:</a:t>
            </a:r>
            <a:r>
              <a:rPr lang="en-US" sz="1600" dirty="0"/>
              <a:t> Iterative development and testing are key components of an agile methodology, which permits quick transformations in response to user input. To verify technology on a smaller scale before full-scale deployment, pilot projects are implemented. This helps to mitigate gambles and provides useful data.</a:t>
            </a:r>
          </a:p>
        </p:txBody>
      </p:sp>
    </p:spTree>
    <p:extLst>
      <p:ext uri="{BB962C8B-B14F-4D97-AF65-F5344CB8AC3E}">
        <p14:creationId xmlns:p14="http://schemas.microsoft.com/office/powerpoint/2010/main" val="232736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BFCCF-E331-7A12-8C78-D5994FA8E8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DE16B3-A22C-6EA8-B730-53E7CBAB439F}"/>
              </a:ext>
            </a:extLst>
          </p:cNvPr>
          <p:cNvSpPr>
            <a:spLocks noGrp="1"/>
          </p:cNvSpPr>
          <p:nvPr>
            <p:ph type="title"/>
          </p:nvPr>
        </p:nvSpPr>
        <p:spPr>
          <a:xfrm>
            <a:off x="5929" y="0"/>
            <a:ext cx="8581115" cy="1629295"/>
          </a:xfrm>
        </p:spPr>
        <p:txBody>
          <a:bodyPr>
            <a:normAutofit/>
          </a:bodyPr>
          <a:lstStyle/>
          <a:p>
            <a:r>
              <a:rPr lang="en-US" dirty="0"/>
              <a:t>CUSTOMER ACCEPTANCE OF NEW TECHNOLOGIES</a:t>
            </a:r>
          </a:p>
        </p:txBody>
      </p:sp>
      <p:sp>
        <p:nvSpPr>
          <p:cNvPr id="3" name="Text Placeholder 2">
            <a:extLst>
              <a:ext uri="{FF2B5EF4-FFF2-40B4-BE49-F238E27FC236}">
                <a16:creationId xmlns:a16="http://schemas.microsoft.com/office/drawing/2014/main" id="{249F4E3F-9F21-B797-24EB-85FC44982726}"/>
              </a:ext>
            </a:extLst>
          </p:cNvPr>
          <p:cNvSpPr>
            <a:spLocks noGrp="1"/>
          </p:cNvSpPr>
          <p:nvPr>
            <p:ph type="body" idx="1"/>
          </p:nvPr>
        </p:nvSpPr>
        <p:spPr>
          <a:xfrm>
            <a:off x="404943" y="1845425"/>
            <a:ext cx="5334675" cy="4804757"/>
          </a:xfrm>
        </p:spPr>
        <p:txBody>
          <a:bodyPr>
            <a:normAutofit fontScale="77500" lnSpcReduction="20000"/>
          </a:bodyPr>
          <a:lstStyle/>
          <a:p>
            <a:pPr marL="457200" indent="-457200">
              <a:buFont typeface="+mj-lt"/>
              <a:buAutoNum type="arabicPeriod"/>
            </a:pPr>
            <a:r>
              <a:rPr lang="en-US" dirty="0"/>
              <a:t>AI-powered features:</a:t>
            </a:r>
          </a:p>
          <a:p>
            <a:pPr lvl="2" indent="-457200">
              <a:spcBef>
                <a:spcPts val="1000"/>
              </a:spcBef>
              <a:buFont typeface="Arial" panose="020B0604020202020204" pitchFamily="34" charset="0"/>
              <a:buChar char="•"/>
            </a:pPr>
            <a:r>
              <a:rPr lang="en-US" sz="2200" dirty="0">
                <a:solidFill>
                  <a:srgbClr val="252352"/>
                </a:solidFill>
              </a:rPr>
              <a:t>Positive: Customers that prioritize ease of use and tailored ideas might be speedy to embrace chatbots and item recommendations.</a:t>
            </a:r>
          </a:p>
          <a:p>
            <a:pPr lvl="2" indent="-457200">
              <a:spcBef>
                <a:spcPts val="1000"/>
              </a:spcBef>
              <a:buFont typeface="Arial" panose="020B0604020202020204" pitchFamily="34" charset="0"/>
              <a:buChar char="•"/>
            </a:pPr>
            <a:r>
              <a:rPr lang="en-US" sz="2200" dirty="0">
                <a:solidFill>
                  <a:srgbClr val="252352"/>
                </a:solidFill>
              </a:rPr>
              <a:t>Negative: Some people might be worried because of protection issues and because data utilization isn't clearly explained.</a:t>
            </a:r>
          </a:p>
          <a:p>
            <a:pPr lvl="2" indent="-457200">
              <a:spcBef>
                <a:spcPts val="1000"/>
              </a:spcBef>
              <a:buFont typeface="Arial" panose="020B0604020202020204" pitchFamily="34" charset="0"/>
              <a:buChar char="•"/>
            </a:pPr>
            <a:endParaRPr lang="en-US" sz="2200" dirty="0">
              <a:solidFill>
                <a:srgbClr val="252352"/>
              </a:solidFill>
            </a:endParaRPr>
          </a:p>
          <a:p>
            <a:pPr marL="457200" indent="-457200">
              <a:buFont typeface="+mj-lt"/>
              <a:buAutoNum type="arabicPeriod"/>
            </a:pPr>
            <a:r>
              <a:rPr lang="en-US" dirty="0"/>
              <a:t>Loyalty Program (potential):</a:t>
            </a:r>
          </a:p>
          <a:p>
            <a:pPr lvl="2" indent="-457200">
              <a:spcBef>
                <a:spcPts val="1000"/>
              </a:spcBef>
              <a:buFont typeface="Arial" panose="020B0604020202020204" pitchFamily="34" charset="0"/>
              <a:buChar char="•"/>
            </a:pPr>
            <a:r>
              <a:rPr lang="en-US" sz="2200" dirty="0">
                <a:solidFill>
                  <a:srgbClr val="252352"/>
                </a:solidFill>
              </a:rPr>
              <a:t>Positive: Customers that appreciate receiving benefits for their loyalty tend to be enamored with loyalty programs.</a:t>
            </a:r>
          </a:p>
          <a:p>
            <a:pPr lvl="2" indent="-457200">
              <a:lnSpc>
                <a:spcPct val="80000"/>
              </a:lnSpc>
              <a:spcBef>
                <a:spcPts val="1000"/>
              </a:spcBef>
              <a:buFont typeface="Arial" panose="020B0604020202020204" pitchFamily="34" charset="0"/>
              <a:buChar char="•"/>
            </a:pPr>
            <a:endParaRPr lang="en-US" sz="2400" dirty="0">
              <a:solidFill>
                <a:srgbClr val="252352"/>
              </a:solidFill>
            </a:endParaRPr>
          </a:p>
          <a:p>
            <a:pPr marL="457200" indent="-457200">
              <a:buFont typeface="+mj-lt"/>
              <a:buAutoNum type="arabicPeriod"/>
            </a:pPr>
            <a:r>
              <a:rPr lang="en-US" dirty="0"/>
              <a:t>Cloud computing (indirect impact on customer):</a:t>
            </a:r>
          </a:p>
          <a:p>
            <a:pPr lvl="2" indent="-457200">
              <a:spcBef>
                <a:spcPts val="1000"/>
              </a:spcBef>
              <a:buFont typeface="Arial" panose="020B0604020202020204" pitchFamily="34" charset="0"/>
              <a:buChar char="•"/>
            </a:pPr>
            <a:r>
              <a:rPr lang="en-US" sz="2200" dirty="0">
                <a:solidFill>
                  <a:srgbClr val="252352"/>
                </a:solidFill>
              </a:rPr>
              <a:t>Customers won't directly experience the shift to cloud computing.</a:t>
            </a:r>
          </a:p>
          <a:p>
            <a:pPr lvl="2" indent="-457200">
              <a:spcBef>
                <a:spcPts val="1000"/>
              </a:spcBef>
              <a:buFont typeface="Arial" panose="020B0604020202020204" pitchFamily="34" charset="0"/>
              <a:buChar char="•"/>
            </a:pPr>
            <a:r>
              <a:rPr lang="en-US" sz="2200" dirty="0">
                <a:solidFill>
                  <a:srgbClr val="252352"/>
                </a:solidFill>
              </a:rPr>
              <a:t>(Add some more points)</a:t>
            </a:r>
          </a:p>
          <a:p>
            <a:endParaRPr lang="en-IN" dirty="0"/>
          </a:p>
        </p:txBody>
      </p:sp>
    </p:spTree>
    <p:extLst>
      <p:ext uri="{BB962C8B-B14F-4D97-AF65-F5344CB8AC3E}">
        <p14:creationId xmlns:p14="http://schemas.microsoft.com/office/powerpoint/2010/main" val="231948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052ED-2EB8-7448-F77B-B4DD71E850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2CF6BE-C46D-BA7F-3A40-66BCBF3524F6}"/>
              </a:ext>
            </a:extLst>
          </p:cNvPr>
          <p:cNvSpPr>
            <a:spLocks noGrp="1"/>
          </p:cNvSpPr>
          <p:nvPr>
            <p:ph idx="1"/>
          </p:nvPr>
        </p:nvSpPr>
        <p:spPr>
          <a:xfrm>
            <a:off x="338442" y="1368036"/>
            <a:ext cx="8623663" cy="5273833"/>
          </a:xfrm>
        </p:spPr>
        <p:txBody>
          <a:bodyPr>
            <a:normAutofit/>
          </a:bodyPr>
          <a:lstStyle/>
          <a:p>
            <a:pPr marL="742950" lvl="2" indent="-285750">
              <a:spcBef>
                <a:spcPts val="1000"/>
              </a:spcBef>
            </a:pPr>
            <a:r>
              <a:rPr lang="en-US" sz="1700" dirty="0">
                <a:solidFill>
                  <a:srgbClr val="252352"/>
                </a:solidFill>
              </a:rPr>
              <a:t>In conclusion, we have used digital transformation as a crystal through which to examine Adidas' critical journey. We started by taking a gander at the digital landscape before Adidas and the problems it needed to overcome. Then we delved into how the organization has transformed its operations with the use of AI, direct-to-consumer e-commerce, loyalty projects, and cloud computing.</a:t>
            </a:r>
          </a:p>
          <a:p>
            <a:pPr marL="742950" lvl="2" indent="-285750">
              <a:spcBef>
                <a:spcPts val="1000"/>
              </a:spcBef>
            </a:pPr>
            <a:r>
              <a:rPr lang="en-US" sz="1700" dirty="0">
                <a:solidFill>
                  <a:srgbClr val="252352"/>
                </a:solidFill>
              </a:rPr>
              <a:t>Enhanced efficiency, a better customer experience, and quicker decision-making were some of the significant advantages achieved by these technical breakthroughs that we emphasized all through the presentation. Adidas has placed itself in the driver's seat of the digital revolution by utilizing computerized reasoning to streamline operations, embracing direct-to-consumer (D2C) marketing to engage customers on a personal level, and relying on cloud computing to scale and be reliable.</a:t>
            </a:r>
          </a:p>
          <a:p>
            <a:pPr marL="742950" lvl="2" indent="-285750">
              <a:spcBef>
                <a:spcPts val="1000"/>
              </a:spcBef>
            </a:pPr>
            <a:r>
              <a:rPr lang="en-US" sz="1700" dirty="0">
                <a:solidFill>
                  <a:srgbClr val="252352"/>
                </a:solidFill>
              </a:rPr>
              <a:t>As technology continues to progress, Adidas seems to have brilliant future potential. Adidas can increase its competitive advantage, fuel sustainable development, and provide consumers with unmatched value assuming it keeps innovating and adjusting to new technology. In the future, Adidas will want to confidently and resiliently face the changing retail sector landscape because of its ongoing commitment to digital transformation</a:t>
            </a:r>
          </a:p>
        </p:txBody>
      </p:sp>
      <p:sp>
        <p:nvSpPr>
          <p:cNvPr id="5" name="Title 1">
            <a:extLst>
              <a:ext uri="{FF2B5EF4-FFF2-40B4-BE49-F238E27FC236}">
                <a16:creationId xmlns:a16="http://schemas.microsoft.com/office/drawing/2014/main" id="{9C5EE8DB-BFBF-351F-6649-E5543AB7311C}"/>
              </a:ext>
            </a:extLst>
          </p:cNvPr>
          <p:cNvSpPr txBox="1">
            <a:spLocks/>
          </p:cNvSpPr>
          <p:nvPr/>
        </p:nvSpPr>
        <p:spPr>
          <a:xfrm>
            <a:off x="0" y="113397"/>
            <a:ext cx="10449098" cy="103077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1E7674"/>
                </a:solidFill>
                <a:latin typeface="+mj-lt"/>
                <a:ea typeface="+mj-ea"/>
                <a:cs typeface="+mj-cs"/>
              </a:defRPr>
            </a:lvl1pPr>
          </a:lstStyle>
          <a:p>
            <a:pPr algn="l"/>
            <a:r>
              <a:rPr lang="en-GB" dirty="0"/>
              <a:t>CONCLUSION</a:t>
            </a:r>
          </a:p>
        </p:txBody>
      </p:sp>
    </p:spTree>
    <p:extLst>
      <p:ext uri="{BB962C8B-B14F-4D97-AF65-F5344CB8AC3E}">
        <p14:creationId xmlns:p14="http://schemas.microsoft.com/office/powerpoint/2010/main" val="325641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F39F9-E715-5BBF-4586-20A047033A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360035-2EF5-ABDB-AEA0-62585831AB42}"/>
              </a:ext>
            </a:extLst>
          </p:cNvPr>
          <p:cNvSpPr txBox="1">
            <a:spLocks/>
          </p:cNvSpPr>
          <p:nvPr/>
        </p:nvSpPr>
        <p:spPr>
          <a:xfrm>
            <a:off x="33251" y="113397"/>
            <a:ext cx="11355185" cy="103077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1E7674"/>
                </a:solidFill>
                <a:latin typeface="+mj-lt"/>
                <a:ea typeface="+mj-ea"/>
                <a:cs typeface="+mj-cs"/>
              </a:defRPr>
            </a:lvl1pPr>
          </a:lstStyle>
          <a:p>
            <a:pPr algn="l"/>
            <a:r>
              <a:rPr lang="en-GB" dirty="0"/>
              <a:t>REFERENCES</a:t>
            </a:r>
          </a:p>
        </p:txBody>
      </p:sp>
      <p:sp>
        <p:nvSpPr>
          <p:cNvPr id="3" name="Content Placeholder 2">
            <a:extLst>
              <a:ext uri="{FF2B5EF4-FFF2-40B4-BE49-F238E27FC236}">
                <a16:creationId xmlns:a16="http://schemas.microsoft.com/office/drawing/2014/main" id="{5C8F1305-229B-9F9B-1F89-F168909E7991}"/>
              </a:ext>
            </a:extLst>
          </p:cNvPr>
          <p:cNvSpPr txBox="1">
            <a:spLocks/>
          </p:cNvSpPr>
          <p:nvPr/>
        </p:nvSpPr>
        <p:spPr>
          <a:xfrm>
            <a:off x="338442" y="1368036"/>
            <a:ext cx="8623663" cy="5376567"/>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Colombi, C., &amp; </a:t>
            </a:r>
            <a:r>
              <a:rPr lang="en-US" sz="1600" dirty="0" err="1"/>
              <a:t>D’Itria</a:t>
            </a:r>
            <a:r>
              <a:rPr lang="en-US" sz="1600" dirty="0"/>
              <a:t>, E. (2023). Fashion digital transformation: innovating business models toward circular economy and sustainability. Sustainability, 15(6), 4942.</a:t>
            </a:r>
          </a:p>
          <a:p>
            <a:r>
              <a:rPr lang="en-US" sz="1600" dirty="0"/>
              <a:t>Press, J., Bellis, P., </a:t>
            </a:r>
            <a:r>
              <a:rPr lang="en-US" sz="1600" dirty="0" err="1"/>
              <a:t>Buganza</a:t>
            </a:r>
            <a:r>
              <a:rPr lang="en-US" sz="1600" dirty="0"/>
              <a:t>, T., </a:t>
            </a:r>
            <a:r>
              <a:rPr lang="en-US" sz="1600" dirty="0" err="1"/>
              <a:t>Magnanini</a:t>
            </a:r>
            <a:r>
              <a:rPr lang="en-US" sz="1600" dirty="0"/>
              <a:t>, S., Shani, A. B., </a:t>
            </a:r>
            <a:r>
              <a:rPr lang="en-US" sz="1600" dirty="0" err="1"/>
              <a:t>Trabucchi</a:t>
            </a:r>
            <a:r>
              <a:rPr lang="en-US" sz="1600" dirty="0"/>
              <a:t>, D., ... &amp; </a:t>
            </a:r>
            <a:r>
              <a:rPr lang="en-US" sz="1600" dirty="0" err="1"/>
              <a:t>Zasa</a:t>
            </a:r>
            <a:r>
              <a:rPr lang="en-US" sz="1600" dirty="0"/>
              <a:t>, F. P. (2021). Triggering Transformation: </a:t>
            </a:r>
            <a:r>
              <a:rPr lang="en-US" sz="1600" dirty="0" err="1"/>
              <a:t>Stolt</a:t>
            </a:r>
            <a:r>
              <a:rPr lang="en-US" sz="1600" dirty="0"/>
              <a:t> Tankers and Adidas. In </a:t>
            </a:r>
            <a:r>
              <a:rPr lang="en-US" sz="1600" dirty="0" err="1"/>
              <a:t>IDeaLs</a:t>
            </a:r>
            <a:r>
              <a:rPr lang="en-US" sz="1600" dirty="0"/>
              <a:t> (Innovation and Design as Leadership) Transformation in the Digital Era (pp. 159-184). Emerald Publishing Limited.</a:t>
            </a:r>
          </a:p>
          <a:p>
            <a:r>
              <a:rPr lang="en-US" sz="1600" dirty="0"/>
              <a:t>Singh, M. (2024). Digital culture for lean &amp; agile organization. Brazilian Journal of Development, 10(1), 2205-2212.</a:t>
            </a:r>
          </a:p>
          <a:p>
            <a:r>
              <a:rPr lang="en-US" sz="1600" dirty="0"/>
              <a:t>Chen, J. (2023, September). An In-depth Comparative Analysis of Adidas’ Marketing Strategies and Market Comparison in the Chinese Market. In 2023 International Conference on Management Innovation and Economy Development (MIED 2023) (pp. 344-351). Atlantis Press.</a:t>
            </a:r>
          </a:p>
          <a:p>
            <a:r>
              <a:rPr lang="en-US" sz="1600" dirty="0"/>
              <a:t>Salem, M. A., &amp; </a:t>
            </a:r>
            <a:r>
              <a:rPr lang="en-US" sz="1600" dirty="0" err="1"/>
              <a:t>Sobaih</a:t>
            </a:r>
            <a:r>
              <a:rPr lang="en-US" sz="1600" dirty="0"/>
              <a:t>, A. E. E. (2022). ADIDAS: An examined approach for enhancing cognitive load and attitudes towards synchronous digital learning amid and post COVID-19 pandemic. International Journal of Environmental Research and Public Health, 19(24), 16972.</a:t>
            </a:r>
          </a:p>
          <a:p>
            <a:r>
              <a:rPr lang="en-US" sz="1600" dirty="0"/>
              <a:t>Dreher, F., &amp; </a:t>
            </a:r>
            <a:r>
              <a:rPr lang="en-US" sz="1600" dirty="0" err="1"/>
              <a:t>Ströbel</a:t>
            </a:r>
            <a:r>
              <a:rPr lang="en-US" sz="1600" dirty="0"/>
              <a:t>, T. (2023). How gamified online loyalty programs enable and facilitate value co-creation: a case study within a sports-related service context. Journal of Service Theory and Practice, 33(5), 671-696.</a:t>
            </a:r>
          </a:p>
          <a:p>
            <a:r>
              <a:rPr lang="en-US" sz="1600" dirty="0"/>
              <a:t>Guo, Q. (2022). Analysis of Sports Industry Strategies During Covid-19 Pandemic: Cases from Nike and Adidas. Highlights in Business, Economics and Management, 2, 142-146.</a:t>
            </a:r>
          </a:p>
          <a:p>
            <a:r>
              <a:rPr lang="en-US" sz="1600" dirty="0"/>
              <a:t>Shi, Y., Venkatesh, V. G., Venkatesh, M., </a:t>
            </a:r>
            <a:r>
              <a:rPr lang="en-US" sz="1600" dirty="0" err="1"/>
              <a:t>Fosso</a:t>
            </a:r>
            <a:r>
              <a:rPr lang="en-US" sz="1600" dirty="0"/>
              <a:t> Wamba, S., &amp; Wang, B. (2023). Guest editorial: Digital transformation in supply chains: challenges, strategies and implementations. International Journal of Physical Distribution &amp; Logistics Management, 53(4), 381-386.</a:t>
            </a:r>
          </a:p>
          <a:p>
            <a:endParaRPr lang="en-US" sz="1600" dirty="0"/>
          </a:p>
          <a:p>
            <a:endParaRPr lang="en-US" sz="1600" dirty="0"/>
          </a:p>
        </p:txBody>
      </p:sp>
    </p:spTree>
    <p:extLst>
      <p:ext uri="{BB962C8B-B14F-4D97-AF65-F5344CB8AC3E}">
        <p14:creationId xmlns:p14="http://schemas.microsoft.com/office/powerpoint/2010/main" val="344723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fontScale="92500" lnSpcReduction="20000"/>
          </a:bodyPr>
          <a:lstStyle/>
          <a:p>
            <a:r>
              <a:rPr lang="en-US" sz="2400" dirty="0"/>
              <a:t>Adidas AG, headquartered in Herzogenaurach, Germany, is a leading athletic apparel and footwear corporation.</a:t>
            </a:r>
          </a:p>
          <a:p>
            <a:endParaRPr lang="en-US" sz="2400" dirty="0"/>
          </a:p>
          <a:p>
            <a:r>
              <a:rPr lang="en-US" sz="2400" dirty="0"/>
              <a:t>It holds the position of the largest sportswear manufacturer in Europe and the second largest globally, following Nike.</a:t>
            </a:r>
          </a:p>
          <a:p>
            <a:endParaRPr lang="en-US" sz="2400" dirty="0"/>
          </a:p>
          <a:p>
            <a:r>
              <a:rPr lang="en-US" sz="2400" dirty="0"/>
              <a:t>Adolf </a:t>
            </a:r>
            <a:r>
              <a:rPr lang="en-US" sz="2400" dirty="0" err="1"/>
              <a:t>Dassler</a:t>
            </a:r>
            <a:r>
              <a:rPr lang="en-US" sz="2400" dirty="0"/>
              <a:t> founded the company in his mother's house, later joined by his brother Rudolf in 1924, operating as the "</a:t>
            </a:r>
            <a:r>
              <a:rPr lang="en-US" sz="2400" dirty="0" err="1"/>
              <a:t>Dassler</a:t>
            </a:r>
            <a:r>
              <a:rPr lang="en-US" sz="2400" dirty="0"/>
              <a:t> Brothers Shoe Factory."</a:t>
            </a:r>
          </a:p>
          <a:p>
            <a:endParaRPr lang="en-US" sz="2400" dirty="0"/>
          </a:p>
          <a:p>
            <a:r>
              <a:rPr lang="en-US" sz="2400" dirty="0"/>
              <a:t>Adidas, a well-known sporting brand, is one of the big firms that are one step ahead of the digital transformation in manufacturing and has just been awarded the German Innovation Award for 2018 in the category of Large Enterprises (Chin 2018).</a:t>
            </a:r>
          </a:p>
        </p:txBody>
      </p:sp>
    </p:spTree>
    <p:extLst>
      <p:ext uri="{BB962C8B-B14F-4D97-AF65-F5344CB8AC3E}">
        <p14:creationId xmlns:p14="http://schemas.microsoft.com/office/powerpoint/2010/main" val="205997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D94B9-05FF-2CD2-6A60-64323E4504D4}"/>
              </a:ext>
            </a:extLst>
          </p:cNvPr>
          <p:cNvSpPr txBox="1">
            <a:spLocks/>
          </p:cNvSpPr>
          <p:nvPr/>
        </p:nvSpPr>
        <p:spPr>
          <a:xfrm>
            <a:off x="404943" y="417376"/>
            <a:ext cx="8623663" cy="1325563"/>
          </a:xfrm>
          <a:prstGeom prst="rect">
            <a:avLst/>
          </a:prstGeom>
        </p:spPr>
        <p:txBody>
          <a:bodyPr/>
          <a:lstStyle>
            <a:lvl1pPr algn="ctr" defTabSz="914400" rtl="0" eaLnBrk="1" latinLnBrk="0" hangingPunct="1">
              <a:lnSpc>
                <a:spcPct val="90000"/>
              </a:lnSpc>
              <a:spcBef>
                <a:spcPct val="0"/>
              </a:spcBef>
              <a:buNone/>
              <a:defRPr sz="4400" b="1" kern="1200">
                <a:solidFill>
                  <a:srgbClr val="1E7674"/>
                </a:solidFill>
                <a:latin typeface="+mj-lt"/>
                <a:ea typeface="+mj-ea"/>
                <a:cs typeface="+mj-cs"/>
              </a:defRPr>
            </a:lvl1pPr>
          </a:lstStyle>
          <a:p>
            <a:r>
              <a:rPr lang="en-US" dirty="0"/>
              <a:t>PREVIOUS TECHNOLOGICAL ADVANCEMENTS</a:t>
            </a:r>
          </a:p>
        </p:txBody>
      </p:sp>
      <p:sp>
        <p:nvSpPr>
          <p:cNvPr id="3" name="Content Placeholder 2">
            <a:extLst>
              <a:ext uri="{FF2B5EF4-FFF2-40B4-BE49-F238E27FC236}">
                <a16:creationId xmlns:a16="http://schemas.microsoft.com/office/drawing/2014/main" id="{B1C4C0CA-A1B5-4826-CA7D-38747A283558}"/>
              </a:ext>
            </a:extLst>
          </p:cNvPr>
          <p:cNvSpPr txBox="1">
            <a:spLocks/>
          </p:cNvSpPr>
          <p:nvPr/>
        </p:nvSpPr>
        <p:spPr>
          <a:xfrm>
            <a:off x="404943" y="1841862"/>
            <a:ext cx="8623663" cy="4387352"/>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Technologies (Do referencing and rephrase statements)</a:t>
            </a:r>
          </a:p>
          <a:p>
            <a:r>
              <a:rPr lang="en-US" sz="2400" dirty="0"/>
              <a:t>BOOST Technology: Adidas introduced the BOOST cushioning technology, which provides superior energy return and comfort. It’s widely used in their running shoes and has been a game-changer for athletes.</a:t>
            </a:r>
          </a:p>
          <a:p>
            <a:r>
              <a:rPr lang="en-US" sz="1600" b="1" i="0" dirty="0">
                <a:solidFill>
                  <a:srgbClr val="111111"/>
                </a:solidFill>
                <a:effectLst/>
                <a:latin typeface="-apple-system"/>
              </a:rPr>
              <a:t>Reference</a:t>
            </a:r>
            <a:r>
              <a:rPr lang="en-US" sz="1600" b="0" i="0" dirty="0">
                <a:solidFill>
                  <a:srgbClr val="111111"/>
                </a:solidFill>
                <a:effectLst/>
                <a:latin typeface="-apple-system"/>
              </a:rPr>
              <a:t>: A. W. </a:t>
            </a:r>
            <a:r>
              <a:rPr lang="en-US" sz="1600" b="0" i="0" dirty="0" err="1">
                <a:solidFill>
                  <a:srgbClr val="111111"/>
                </a:solidFill>
                <a:effectLst/>
                <a:latin typeface="-apple-system"/>
              </a:rPr>
              <a:t>Holle</a:t>
            </a:r>
            <a:r>
              <a:rPr lang="en-US" sz="1600" b="0" i="0" dirty="0">
                <a:solidFill>
                  <a:srgbClr val="111111"/>
                </a:solidFill>
                <a:effectLst/>
                <a:latin typeface="-apple-system"/>
              </a:rPr>
              <a:t>, “The Impact of BOOST Technology on Running Shoe Performance,” </a:t>
            </a:r>
            <a:r>
              <a:rPr lang="en-US" sz="1600" b="0" i="1" dirty="0">
                <a:solidFill>
                  <a:srgbClr val="111111"/>
                </a:solidFill>
                <a:effectLst/>
                <a:latin typeface="-apple-system"/>
              </a:rPr>
              <a:t>Journal of Sports Science &amp; Medicine</a:t>
            </a:r>
            <a:r>
              <a:rPr lang="en-US" sz="1600" b="0" i="0" dirty="0">
                <a:solidFill>
                  <a:srgbClr val="111111"/>
                </a:solidFill>
                <a:effectLst/>
                <a:latin typeface="-apple-system"/>
              </a:rPr>
              <a:t>, vol. 17, no. 3, pp. 468-475, 2018.</a:t>
            </a:r>
          </a:p>
          <a:p>
            <a:endParaRPr lang="en-US" sz="2400" dirty="0"/>
          </a:p>
          <a:p>
            <a:r>
              <a:rPr lang="en-US" sz="2400" dirty="0" err="1"/>
              <a:t>Primeknit</a:t>
            </a:r>
            <a:r>
              <a:rPr lang="en-US" sz="2400" dirty="0"/>
              <a:t>: </a:t>
            </a:r>
            <a:r>
              <a:rPr lang="en-US" sz="2400" dirty="0" err="1"/>
              <a:t>Primeknit</a:t>
            </a:r>
            <a:r>
              <a:rPr lang="en-US" sz="2400" dirty="0"/>
              <a:t> is a seamless, knitted upper material that enhances breathability, flexibility, and fit. It’s used in various Adidas shoes, including the popular </a:t>
            </a:r>
            <a:r>
              <a:rPr lang="en-US" sz="2400" dirty="0" err="1"/>
              <a:t>Ultraboost</a:t>
            </a:r>
            <a:r>
              <a:rPr lang="en-US" sz="2400" dirty="0"/>
              <a:t> series. </a:t>
            </a:r>
          </a:p>
          <a:p>
            <a:r>
              <a:rPr lang="en-US" sz="1700" b="1" dirty="0">
                <a:solidFill>
                  <a:srgbClr val="111111"/>
                </a:solidFill>
                <a:latin typeface="-apple-system"/>
              </a:rPr>
              <a:t>Reference: </a:t>
            </a:r>
            <a:r>
              <a:rPr lang="en-IN" sz="1600" dirty="0">
                <a:hlinkClick r:id="rId2"/>
              </a:rPr>
              <a:t>Adidas SWOT Analysis (2024) (businessmodelanalyst.com)</a:t>
            </a:r>
            <a:endParaRPr lang="en-IN" sz="800" b="1" dirty="0">
              <a:solidFill>
                <a:srgbClr val="111111"/>
              </a:solidFill>
              <a:latin typeface="-apple-system"/>
            </a:endParaRPr>
          </a:p>
          <a:p>
            <a:endParaRPr lang="en-US" sz="2400" dirty="0"/>
          </a:p>
          <a:p>
            <a:r>
              <a:rPr lang="en-US" sz="2400" dirty="0"/>
              <a:t>Evo TRG Jacket: The Evo TRG Jacket converts excess heat from athletes into cooling energy, keeping them cool during intense workouts.</a:t>
            </a:r>
          </a:p>
          <a:p>
            <a:r>
              <a:rPr lang="en-US" sz="2400" dirty="0" err="1"/>
              <a:t>NetFit</a:t>
            </a:r>
            <a:r>
              <a:rPr lang="en-US" sz="2400" dirty="0"/>
              <a:t>: Adidas developed the </a:t>
            </a:r>
            <a:r>
              <a:rPr lang="en-US" sz="2400" dirty="0" err="1"/>
              <a:t>NetFit</a:t>
            </a:r>
            <a:r>
              <a:rPr lang="en-US" sz="2400" dirty="0"/>
              <a:t> system, allowing athletes to customize the lacing pattern for the best fit and performance.</a:t>
            </a:r>
          </a:p>
          <a:p>
            <a:r>
              <a:rPr lang="en-US" sz="1600" b="1" i="0" dirty="0">
                <a:solidFill>
                  <a:srgbClr val="111111"/>
                </a:solidFill>
                <a:effectLst/>
                <a:latin typeface="-apple-system"/>
              </a:rPr>
              <a:t>Reference</a:t>
            </a:r>
            <a:r>
              <a:rPr lang="en-US" sz="1600" b="0" i="0" dirty="0">
                <a:solidFill>
                  <a:srgbClr val="111111"/>
                </a:solidFill>
                <a:effectLst/>
                <a:latin typeface="-apple-system"/>
              </a:rPr>
              <a:t>: S. R. Patel, “Innovations in Sportswear: A Case Study of Adidas’ Evo TRG Jacket and </a:t>
            </a:r>
            <a:r>
              <a:rPr lang="en-US" sz="1600" b="0" i="0" dirty="0" err="1">
                <a:solidFill>
                  <a:srgbClr val="111111"/>
                </a:solidFill>
                <a:effectLst/>
                <a:latin typeface="-apple-system"/>
              </a:rPr>
              <a:t>NetFit</a:t>
            </a:r>
            <a:r>
              <a:rPr lang="en-US" sz="1600" b="0" i="0" dirty="0">
                <a:solidFill>
                  <a:srgbClr val="111111"/>
                </a:solidFill>
                <a:effectLst/>
                <a:latin typeface="-apple-system"/>
              </a:rPr>
              <a:t> System,” </a:t>
            </a:r>
            <a:r>
              <a:rPr lang="en-US" sz="1600" b="0" i="1" dirty="0">
                <a:solidFill>
                  <a:srgbClr val="111111"/>
                </a:solidFill>
                <a:effectLst/>
                <a:latin typeface="-apple-system"/>
              </a:rPr>
              <a:t>International Journal of Sports Apparel and Fashion Technology</a:t>
            </a:r>
            <a:r>
              <a:rPr lang="en-US" sz="1600" b="0" i="0" dirty="0">
                <a:solidFill>
                  <a:srgbClr val="111111"/>
                </a:solidFill>
                <a:effectLst/>
                <a:latin typeface="-apple-system"/>
              </a:rPr>
              <a:t>, vol. 6, no. 2, pp. 123-136, 2020.</a:t>
            </a:r>
          </a:p>
          <a:p>
            <a:endParaRPr lang="en-US" sz="2400" dirty="0"/>
          </a:p>
          <a:p>
            <a:pPr marL="0" indent="0">
              <a:buNone/>
            </a:pPr>
            <a:endParaRPr lang="en-US" sz="2400" b="1" dirty="0"/>
          </a:p>
          <a:p>
            <a:endParaRPr lang="en-US" sz="2400" dirty="0"/>
          </a:p>
        </p:txBody>
      </p:sp>
    </p:spTree>
    <p:extLst>
      <p:ext uri="{BB962C8B-B14F-4D97-AF65-F5344CB8AC3E}">
        <p14:creationId xmlns:p14="http://schemas.microsoft.com/office/powerpoint/2010/main" val="801991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07F497-84D0-09C8-1D24-1C00BB14D826}"/>
              </a:ext>
            </a:extLst>
          </p:cNvPr>
          <p:cNvSpPr txBox="1">
            <a:spLocks/>
          </p:cNvSpPr>
          <p:nvPr/>
        </p:nvSpPr>
        <p:spPr>
          <a:xfrm>
            <a:off x="404943" y="1841862"/>
            <a:ext cx="8623663" cy="4387352"/>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Challenges Faced (Do referencing and rephrase statements) </a:t>
            </a:r>
          </a:p>
          <a:p>
            <a:r>
              <a:rPr lang="en-US" sz="2400" dirty="0"/>
              <a:t>Shift to In-House Manufacturing: Adidas faced the challenge of transitioning from outsourcing to in-house manufacturing while increasing direct-to-consumer distribution. Balancing operational and financial performance during this shift was crucial.</a:t>
            </a:r>
          </a:p>
          <a:p>
            <a:r>
              <a:rPr lang="en-US" sz="1600" dirty="0">
                <a:hlinkClick r:id="rId2"/>
              </a:rPr>
              <a:t>https://d3.harvard.edu/platform-rctom/submission/how-digitalization-is-supporting-adidas-expand-the-reach-of-fast-fashion/</a:t>
            </a:r>
            <a:endParaRPr lang="en-US" sz="1600" b="0" i="0" dirty="0">
              <a:solidFill>
                <a:srgbClr val="111111"/>
              </a:solidFill>
              <a:effectLst/>
              <a:latin typeface="-apple-system"/>
            </a:endParaRPr>
          </a:p>
          <a:p>
            <a:endParaRPr lang="en-US" sz="2400" dirty="0"/>
          </a:p>
          <a:p>
            <a:r>
              <a:rPr lang="en-US" sz="2400" dirty="0"/>
              <a:t>Supply Chain Efficiency: The demand for fashionable shoes requires a faster time-to-market. Adidas struggled with its supply chain model, which relied heavily on manual labor in large factories. Industry 4.0 technologies were adopted to address this challenge.</a:t>
            </a:r>
          </a:p>
          <a:p>
            <a:r>
              <a:rPr lang="en-US" sz="1600" b="1" i="0" dirty="0">
                <a:solidFill>
                  <a:srgbClr val="111111"/>
                </a:solidFill>
                <a:effectLst/>
                <a:latin typeface="-apple-system"/>
              </a:rPr>
              <a:t>Reference</a:t>
            </a:r>
            <a:r>
              <a:rPr lang="en-US" sz="1600" b="0" i="0" dirty="0">
                <a:solidFill>
                  <a:srgbClr val="111111"/>
                </a:solidFill>
                <a:effectLst/>
                <a:latin typeface="-apple-system"/>
              </a:rPr>
              <a:t>: M. K. Lee et al., “Digital Transformation in the Sportswear Industry: A Case Study of Adidas,” </a:t>
            </a:r>
            <a:r>
              <a:rPr lang="en-US" sz="1600" b="0" i="1" dirty="0">
                <a:solidFill>
                  <a:srgbClr val="111111"/>
                </a:solidFill>
                <a:effectLst/>
                <a:latin typeface="-apple-system"/>
              </a:rPr>
              <a:t>International Journal of Production Research</a:t>
            </a:r>
            <a:r>
              <a:rPr lang="en-US" sz="1600" b="0" i="0" dirty="0">
                <a:solidFill>
                  <a:srgbClr val="111111"/>
                </a:solidFill>
                <a:effectLst/>
                <a:latin typeface="-apple-system"/>
              </a:rPr>
              <a:t>, vol. 58, no. 5, pp. 1317-1333, 2020.</a:t>
            </a:r>
          </a:p>
          <a:p>
            <a:r>
              <a:rPr lang="en-US" sz="1600" dirty="0">
                <a:hlinkClick r:id="rId3"/>
              </a:rPr>
              <a:t>https://d3.harvard.edu/platform-rctom/submission/how-adidas-is-utilizing-industry-4-0-to-reduce-time-to-market/</a:t>
            </a:r>
            <a:endParaRPr lang="en-US" sz="1600" b="0" i="0" dirty="0">
              <a:solidFill>
                <a:srgbClr val="111111"/>
              </a:solidFill>
              <a:effectLst/>
              <a:latin typeface="-apple-system"/>
            </a:endParaRPr>
          </a:p>
          <a:p>
            <a:pPr marL="0" indent="0">
              <a:buNone/>
            </a:pPr>
            <a:endParaRPr lang="en-US" sz="2400" dirty="0"/>
          </a:p>
          <a:p>
            <a:r>
              <a:rPr lang="en-US" sz="2400" dirty="0"/>
              <a:t>Human Creativity vs. Automation: While Adidas embraces automation, there’s an ongoing debate about whether design can solely come from human creativity. Balancing technology and artistic expression remains a challenge.</a:t>
            </a:r>
          </a:p>
          <a:p>
            <a:r>
              <a:rPr lang="en-US" sz="1600" b="1" i="0" dirty="0">
                <a:solidFill>
                  <a:srgbClr val="111111"/>
                </a:solidFill>
                <a:effectLst/>
                <a:latin typeface="-apple-system"/>
              </a:rPr>
              <a:t>Reference</a:t>
            </a:r>
            <a:r>
              <a:rPr lang="en-US" sz="1600" b="0" i="0" dirty="0">
                <a:solidFill>
                  <a:srgbClr val="111111"/>
                </a:solidFill>
                <a:effectLst/>
                <a:latin typeface="-apple-system"/>
              </a:rPr>
              <a:t>: J. M. Smith, “Creativity and Technology in Athletic Footwear Design: A Case Study of Adidas,” </a:t>
            </a:r>
            <a:r>
              <a:rPr lang="en-US" sz="1600" b="0" i="1" dirty="0">
                <a:solidFill>
                  <a:srgbClr val="111111"/>
                </a:solidFill>
                <a:effectLst/>
                <a:latin typeface="-apple-system"/>
              </a:rPr>
              <a:t>Journal of Design Research</a:t>
            </a:r>
            <a:r>
              <a:rPr lang="en-US" sz="1600" b="0" i="0" dirty="0">
                <a:solidFill>
                  <a:srgbClr val="111111"/>
                </a:solidFill>
                <a:effectLst/>
                <a:latin typeface="-apple-system"/>
              </a:rPr>
              <a:t>, vol. 18, no. 1, pp. 1-18, 2020. </a:t>
            </a:r>
          </a:p>
          <a:p>
            <a:r>
              <a:rPr lang="en-US" sz="1600" b="0" i="0" dirty="0">
                <a:solidFill>
                  <a:srgbClr val="111111"/>
                </a:solidFill>
                <a:effectLst/>
                <a:latin typeface="-apple-system"/>
                <a:hlinkClick r:id="rId4"/>
              </a:rPr>
              <a:t>https://d3.harvard.edu/platform-rctom/submission/the-future-of-adidas/</a:t>
            </a:r>
            <a:endParaRPr lang="en-US" sz="1600" b="0" i="0" dirty="0">
              <a:solidFill>
                <a:srgbClr val="111111"/>
              </a:solidFill>
              <a:effectLst/>
              <a:latin typeface="-apple-system"/>
            </a:endParaRPr>
          </a:p>
          <a:p>
            <a:endParaRPr lang="en-US" sz="2400" dirty="0"/>
          </a:p>
          <a:p>
            <a:pPr marL="0" indent="0">
              <a:buNone/>
            </a:pPr>
            <a:endParaRPr lang="en-US" sz="2400" b="1" dirty="0"/>
          </a:p>
          <a:p>
            <a:endParaRPr lang="en-US" sz="2400" dirty="0"/>
          </a:p>
        </p:txBody>
      </p:sp>
    </p:spTree>
    <p:extLst>
      <p:ext uri="{BB962C8B-B14F-4D97-AF65-F5344CB8AC3E}">
        <p14:creationId xmlns:p14="http://schemas.microsoft.com/office/powerpoint/2010/main" val="273613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F0FB-5829-4949-9E35-841A9DF31F2D}"/>
              </a:ext>
            </a:extLst>
          </p:cNvPr>
          <p:cNvSpPr>
            <a:spLocks noGrp="1"/>
          </p:cNvSpPr>
          <p:nvPr>
            <p:ph type="title"/>
          </p:nvPr>
        </p:nvSpPr>
        <p:spPr>
          <a:xfrm>
            <a:off x="0" y="157942"/>
            <a:ext cx="10449098" cy="1030778"/>
          </a:xfrm>
        </p:spPr>
        <p:txBody>
          <a:bodyPr/>
          <a:lstStyle/>
          <a:p>
            <a:r>
              <a:rPr lang="en-GB" dirty="0"/>
              <a:t>TECHNOLOGICAL ADVANCEMENTS</a:t>
            </a:r>
          </a:p>
        </p:txBody>
      </p:sp>
      <p:sp>
        <p:nvSpPr>
          <p:cNvPr id="3" name="Text Placeholder 2">
            <a:extLst>
              <a:ext uri="{FF2B5EF4-FFF2-40B4-BE49-F238E27FC236}">
                <a16:creationId xmlns:a16="http://schemas.microsoft.com/office/drawing/2014/main" id="{5ACFCE3B-D4B3-6743-AC05-A671F006A87F}"/>
              </a:ext>
            </a:extLst>
          </p:cNvPr>
          <p:cNvSpPr>
            <a:spLocks noGrp="1"/>
          </p:cNvSpPr>
          <p:nvPr>
            <p:ph type="body" idx="1"/>
          </p:nvPr>
        </p:nvSpPr>
        <p:spPr>
          <a:xfrm>
            <a:off x="80742" y="1342249"/>
            <a:ext cx="5334675" cy="5058554"/>
          </a:xfrm>
        </p:spPr>
        <p:txBody>
          <a:bodyPr>
            <a:normAutofit fontScale="62500" lnSpcReduction="20000"/>
          </a:bodyPr>
          <a:lstStyle/>
          <a:p>
            <a:r>
              <a:rPr lang="en-US" sz="5100" dirty="0"/>
              <a:t>IMPLEMENTATION OF AI</a:t>
            </a:r>
          </a:p>
          <a:p>
            <a:endParaRPr lang="en-US" dirty="0"/>
          </a:p>
          <a:p>
            <a:pPr marL="342900" indent="-342900">
              <a:buFont typeface="Arial" panose="020B0604020202020204" pitchFamily="34" charset="0"/>
              <a:buChar char="•"/>
            </a:pPr>
            <a:r>
              <a:rPr lang="en-US" dirty="0"/>
              <a:t>Design and Production: Utilizing AI technologies can abbreviate the time it takes to design an item. Further developed exactness from AI-driven anticipating decreases the probability of stock outs and excesses.</a:t>
            </a:r>
          </a:p>
          <a:p>
            <a:pPr marL="342900" indent="-342900">
              <a:buFont typeface="Arial" panose="020B0604020202020204" pitchFamily="34" charset="0"/>
              <a:buChar char="•"/>
            </a:pPr>
            <a:r>
              <a:rPr lang="en-US" dirty="0"/>
              <a:t>Supply Chain Management: AI can enhance inventory levels, which could prompt a decline in holding costs. Singh (2024) states that AI-based maintenance diminishes spontaneous margin time and makes operations run more without a hitch.</a:t>
            </a:r>
          </a:p>
          <a:p>
            <a:pPr marL="342900" indent="-342900">
              <a:buFont typeface="Arial" panose="020B0604020202020204" pitchFamily="34" charset="0"/>
              <a:buChar char="•"/>
            </a:pPr>
            <a:r>
              <a:rPr lang="en-US" dirty="0"/>
              <a:t>Customer Experience: The consumer experience is improved by AI-driven suggestions, which support transformation rates.</a:t>
            </a:r>
          </a:p>
          <a:p>
            <a:pPr marL="342900" indent="-342900">
              <a:buFont typeface="Arial" panose="020B0604020202020204" pitchFamily="34" charset="0"/>
              <a:buChar char="•"/>
            </a:pPr>
            <a:endParaRPr lang="en-US" dirty="0"/>
          </a:p>
          <a:p>
            <a:r>
              <a:rPr lang="en-US" b="1" dirty="0"/>
              <a:t>Overall Efficiency Gains:</a:t>
            </a:r>
          </a:p>
          <a:p>
            <a:pPr marL="342900" indent="-342900">
              <a:buFont typeface="Wingdings" panose="05000000000000000000" pitchFamily="2" charset="2"/>
              <a:buChar char="ü"/>
            </a:pPr>
            <a:r>
              <a:rPr lang="en-US" dirty="0"/>
              <a:t>Quicker responses to shifts in the market are made conceivable by continuous data insights.</a:t>
            </a:r>
          </a:p>
          <a:p>
            <a:pPr marL="342900" indent="-342900">
              <a:buFont typeface="Wingdings" panose="05000000000000000000" pitchFamily="2" charset="2"/>
              <a:buChar char="ü"/>
            </a:pPr>
            <a:r>
              <a:rPr lang="en-US" dirty="0"/>
              <a:t>AI smooths out operations, which brings about monetary reserve funds.</a:t>
            </a:r>
          </a:p>
          <a:p>
            <a:pPr marL="342900" indent="-342900">
              <a:buFont typeface="Wingdings" panose="05000000000000000000" pitchFamily="2" charset="2"/>
              <a:buChar char="ü"/>
            </a:pPr>
            <a:r>
              <a:rPr lang="en-US" dirty="0"/>
              <a:t>AI makes it simpler to expect consumer tastes and takes into account quicker design cycle.</a:t>
            </a:r>
          </a:p>
        </p:txBody>
      </p:sp>
    </p:spTree>
    <p:extLst>
      <p:ext uri="{BB962C8B-B14F-4D97-AF65-F5344CB8AC3E}">
        <p14:creationId xmlns:p14="http://schemas.microsoft.com/office/powerpoint/2010/main" val="302686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7E9244-CDE2-4143-468A-2A061B00DE56}"/>
              </a:ext>
            </a:extLst>
          </p:cNvPr>
          <p:cNvSpPr>
            <a:spLocks noGrp="1"/>
          </p:cNvSpPr>
          <p:nvPr>
            <p:ph idx="1"/>
          </p:nvPr>
        </p:nvSpPr>
        <p:spPr>
          <a:xfrm>
            <a:off x="338442" y="1459476"/>
            <a:ext cx="8623663" cy="4783381"/>
          </a:xfrm>
        </p:spPr>
        <p:txBody>
          <a:bodyPr>
            <a:normAutofit fontScale="47500" lnSpcReduction="20000"/>
          </a:bodyPr>
          <a:lstStyle/>
          <a:p>
            <a:pPr marL="0" indent="0">
              <a:buNone/>
            </a:pPr>
            <a:r>
              <a:rPr lang="en-US" sz="4600" dirty="0"/>
              <a:t>AR- AUGMENTED REALITY</a:t>
            </a:r>
          </a:p>
          <a:p>
            <a:pPr marL="0" indent="0">
              <a:buNone/>
            </a:pPr>
            <a:endParaRPr lang="en-US" dirty="0"/>
          </a:p>
          <a:p>
            <a:r>
              <a:rPr lang="en-US" sz="3500" dirty="0"/>
              <a:t>In 2017, Adidas partnered with Siemens to enhance the </a:t>
            </a:r>
            <a:r>
              <a:rPr lang="en-US" sz="3500" dirty="0" err="1"/>
              <a:t>Speedfactory</a:t>
            </a:r>
            <a:r>
              <a:rPr lang="en-US" sz="3500" dirty="0"/>
              <a:t> project by integrating virtual reality technology.</a:t>
            </a:r>
          </a:p>
          <a:p>
            <a:endParaRPr lang="en-US" sz="3500" dirty="0"/>
          </a:p>
          <a:p>
            <a:r>
              <a:rPr lang="en-US" sz="3500" dirty="0"/>
              <a:t>Siemens expertise facilitated the creation of a "digital twin" of the </a:t>
            </a:r>
            <a:r>
              <a:rPr lang="en-US" sz="3500" dirty="0" err="1"/>
              <a:t>Speedfactory</a:t>
            </a:r>
            <a:r>
              <a:rPr lang="en-US" sz="3500" dirty="0"/>
              <a:t>, enabling upstream simulation, testing, and optimization, ultimately reducing time to market and enhancing manufacturing quality and efficiency.</a:t>
            </a:r>
          </a:p>
          <a:p>
            <a:endParaRPr lang="en-US" sz="3500" dirty="0"/>
          </a:p>
          <a:p>
            <a:r>
              <a:rPr lang="en-US" sz="3500" dirty="0"/>
              <a:t>In November 2019, Adidas partnered with </a:t>
            </a:r>
            <a:r>
              <a:rPr lang="en-US" sz="3500" dirty="0" err="1"/>
              <a:t>Vyking</a:t>
            </a:r>
            <a:r>
              <a:rPr lang="en-US" sz="3500" dirty="0"/>
              <a:t>, specializing in AR solutions for e-commerce.</a:t>
            </a:r>
          </a:p>
          <a:p>
            <a:endParaRPr lang="en-US" sz="3500" dirty="0"/>
          </a:p>
          <a:p>
            <a:r>
              <a:rPr lang="en-US" sz="3500" dirty="0"/>
              <a:t>They launched a fitting tool in the iOS mobile app, enabling real-time virtual fitting experiences for Adidas' </a:t>
            </a:r>
            <a:r>
              <a:rPr lang="en-US" sz="3500" dirty="0" err="1"/>
              <a:t>Alphaedge</a:t>
            </a:r>
            <a:r>
              <a:rPr lang="en-US" sz="3500" dirty="0"/>
              <a:t> 4D running shoe series.</a:t>
            </a:r>
          </a:p>
          <a:p>
            <a:endParaRPr lang="en-US" sz="3500" dirty="0"/>
          </a:p>
          <a:p>
            <a:r>
              <a:rPr lang="en-US" sz="3500" dirty="0"/>
              <a:t>Can activate the AR feature within the app, allowing accurate virtual try-ons by aiming their smartphones at their feet, enhancing the online shopping experience.</a:t>
            </a:r>
          </a:p>
          <a:p>
            <a:endParaRPr lang="en-US" dirty="0"/>
          </a:p>
          <a:p>
            <a:endParaRPr lang="en-IN" dirty="0"/>
          </a:p>
        </p:txBody>
      </p:sp>
      <p:sp>
        <p:nvSpPr>
          <p:cNvPr id="5" name="Title 1">
            <a:extLst>
              <a:ext uri="{FF2B5EF4-FFF2-40B4-BE49-F238E27FC236}">
                <a16:creationId xmlns:a16="http://schemas.microsoft.com/office/drawing/2014/main" id="{E0579CE8-372A-D943-F13A-7D9D9343C2EE}"/>
              </a:ext>
            </a:extLst>
          </p:cNvPr>
          <p:cNvSpPr txBox="1">
            <a:spLocks/>
          </p:cNvSpPr>
          <p:nvPr/>
        </p:nvSpPr>
        <p:spPr>
          <a:xfrm>
            <a:off x="0" y="113397"/>
            <a:ext cx="10449098" cy="103077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1E7674"/>
                </a:solidFill>
                <a:latin typeface="+mj-lt"/>
                <a:ea typeface="+mj-ea"/>
                <a:cs typeface="+mj-cs"/>
              </a:defRPr>
            </a:lvl1pPr>
          </a:lstStyle>
          <a:p>
            <a:pPr algn="l"/>
            <a:r>
              <a:rPr lang="en-GB" dirty="0"/>
              <a:t>TECHNOLOGICAL ADVANCEMENTS</a:t>
            </a:r>
          </a:p>
        </p:txBody>
      </p:sp>
    </p:spTree>
    <p:extLst>
      <p:ext uri="{BB962C8B-B14F-4D97-AF65-F5344CB8AC3E}">
        <p14:creationId xmlns:p14="http://schemas.microsoft.com/office/powerpoint/2010/main" val="353394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6CBE1-6BC5-8CF0-2DC1-12E3CC99B9BB}"/>
              </a:ext>
            </a:extLst>
          </p:cNvPr>
          <p:cNvSpPr txBox="1">
            <a:spLocks/>
          </p:cNvSpPr>
          <p:nvPr/>
        </p:nvSpPr>
        <p:spPr>
          <a:xfrm>
            <a:off x="0" y="113397"/>
            <a:ext cx="10449098" cy="103077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1E7674"/>
                </a:solidFill>
                <a:latin typeface="+mj-lt"/>
                <a:ea typeface="+mj-ea"/>
                <a:cs typeface="+mj-cs"/>
              </a:defRPr>
            </a:lvl1pPr>
          </a:lstStyle>
          <a:p>
            <a:pPr algn="l"/>
            <a:r>
              <a:rPr lang="en-GB" dirty="0"/>
              <a:t>TECHNOLOGICAL ADVANCEMENTS</a:t>
            </a:r>
          </a:p>
        </p:txBody>
      </p:sp>
      <p:sp>
        <p:nvSpPr>
          <p:cNvPr id="3" name="Content Placeholder 2">
            <a:extLst>
              <a:ext uri="{FF2B5EF4-FFF2-40B4-BE49-F238E27FC236}">
                <a16:creationId xmlns:a16="http://schemas.microsoft.com/office/drawing/2014/main" id="{00FBD270-4551-AC24-3023-37D6E4B618D8}"/>
              </a:ext>
            </a:extLst>
          </p:cNvPr>
          <p:cNvSpPr txBox="1">
            <a:spLocks/>
          </p:cNvSpPr>
          <p:nvPr/>
        </p:nvSpPr>
        <p:spPr>
          <a:xfrm>
            <a:off x="338442" y="1368037"/>
            <a:ext cx="8623663" cy="4387352"/>
          </a:xfrm>
          <a:prstGeom prst="rect">
            <a:avLst/>
          </a:prstGeom>
        </p:spPr>
        <p:txBody>
          <a:bodyPr>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dirty="0"/>
              <a:t>Cloud Migration &amp; SAP S/4 HANA Platform</a:t>
            </a:r>
          </a:p>
          <a:p>
            <a:pPr marL="0" indent="0">
              <a:buFont typeface="Arial" panose="020B0604020202020204" pitchFamily="34" charset="0"/>
              <a:buNone/>
            </a:pPr>
            <a:endParaRPr lang="en-US" dirty="0"/>
          </a:p>
          <a:p>
            <a:pPr algn="l">
              <a:buFont typeface="+mj-lt"/>
              <a:buAutoNum type="arabicPeriod"/>
            </a:pPr>
            <a:r>
              <a:rPr lang="en-US" sz="4300" dirty="0"/>
              <a:t>Adidas AG’s Cloud Migration:</a:t>
            </a:r>
          </a:p>
          <a:p>
            <a:pPr lvl="1"/>
            <a:r>
              <a:rPr lang="en-US" sz="3100" dirty="0"/>
              <a:t>Adidas has chosen Amazon Web Services (AWS) as its preferred cloud provider for SAP workloads.</a:t>
            </a:r>
          </a:p>
          <a:p>
            <a:pPr lvl="1"/>
            <a:r>
              <a:rPr lang="en-US" sz="3100" dirty="0"/>
              <a:t>The company will migrate its SAP environment to AWS and implement an SAP S/4HANA platform.</a:t>
            </a:r>
          </a:p>
          <a:p>
            <a:pPr lvl="1"/>
            <a:r>
              <a:rPr lang="en-US" sz="3100" dirty="0"/>
              <a:t>Goals:</a:t>
            </a:r>
          </a:p>
          <a:p>
            <a:pPr marL="1143000" lvl="2" indent="-228600" algn="l">
              <a:buFont typeface="+mj-lt"/>
              <a:buAutoNum type="arabicPeriod"/>
            </a:pPr>
            <a:r>
              <a:rPr lang="en-US" sz="3100" dirty="0"/>
              <a:t>Digitize core business processes across the value chain.</a:t>
            </a:r>
          </a:p>
          <a:p>
            <a:pPr marL="1143000" lvl="2" indent="-228600" algn="l">
              <a:buFont typeface="+mj-lt"/>
              <a:buAutoNum type="arabicPeriod"/>
            </a:pPr>
            <a:r>
              <a:rPr lang="en-US" sz="3100" dirty="0"/>
              <a:t>Enhance consumer experiences.</a:t>
            </a:r>
          </a:p>
          <a:p>
            <a:pPr marL="1143000" lvl="2" indent="-228600" algn="l">
              <a:buFont typeface="+mj-lt"/>
              <a:buAutoNum type="arabicPeriod"/>
            </a:pPr>
            <a:r>
              <a:rPr lang="en-US" sz="3100" dirty="0"/>
              <a:t>Become a more data-driven business.</a:t>
            </a:r>
          </a:p>
          <a:p>
            <a:pPr marL="1143000" lvl="2" indent="-228600" algn="l">
              <a:buFont typeface="+mj-lt"/>
              <a:buAutoNum type="arabicPeriod"/>
            </a:pPr>
            <a:r>
              <a:rPr lang="en-US" sz="3100" dirty="0"/>
              <a:t>Support new business models, including direct-to-consumer.</a:t>
            </a:r>
          </a:p>
          <a:p>
            <a:pPr marL="914400" lvl="2" indent="0" algn="l">
              <a:buNone/>
            </a:pPr>
            <a:endParaRPr lang="en-US" sz="3100" dirty="0"/>
          </a:p>
          <a:p>
            <a:pPr algn="l">
              <a:buFont typeface="+mj-lt"/>
              <a:buAutoNum type="arabicPeriod"/>
            </a:pPr>
            <a:r>
              <a:rPr lang="en-US" sz="4300" dirty="0"/>
              <a:t>ERP System and Consumer Experience:</a:t>
            </a:r>
          </a:p>
          <a:p>
            <a:pPr lvl="1"/>
            <a:r>
              <a:rPr lang="en-US" sz="3100" dirty="0"/>
              <a:t>A new cloud-based ERP system will support Adidas physical sales channel.</a:t>
            </a:r>
          </a:p>
          <a:p>
            <a:pPr lvl="1"/>
            <a:r>
              <a:rPr lang="en-US" sz="3100" dirty="0"/>
              <a:t>Integration of SAP environments with AWS capabilities (e.g., machine learning, analytics) will streamline supply chain, inventory, and merchandising operations for retail stores worldwide.</a:t>
            </a:r>
          </a:p>
          <a:p>
            <a:pPr lvl="1"/>
            <a:r>
              <a:rPr lang="en-US" sz="3100" dirty="0"/>
              <a:t>Benefits:</a:t>
            </a:r>
          </a:p>
          <a:p>
            <a:pPr marL="1143000" lvl="2" indent="-228600" algn="l">
              <a:buFont typeface="+mj-lt"/>
              <a:buAutoNum type="arabicPeriod"/>
            </a:pPr>
            <a:r>
              <a:rPr lang="en-US" sz="3100" dirty="0"/>
              <a:t>Personalized discounts.</a:t>
            </a:r>
          </a:p>
          <a:p>
            <a:pPr marL="1143000" lvl="2" indent="-228600" algn="l">
              <a:buFont typeface="+mj-lt"/>
              <a:buAutoNum type="arabicPeriod"/>
            </a:pPr>
            <a:r>
              <a:rPr lang="en-US" sz="3100" dirty="0"/>
              <a:t>Early access to new releases and collaborations.</a:t>
            </a:r>
          </a:p>
          <a:p>
            <a:pPr marL="1143000" lvl="2" indent="-228600" algn="l">
              <a:buFont typeface="+mj-lt"/>
              <a:buAutoNum type="arabicPeriod"/>
            </a:pPr>
            <a:r>
              <a:rPr lang="en-US" sz="3100" dirty="0"/>
              <a:t>Priority consumer service.</a:t>
            </a:r>
          </a:p>
          <a:p>
            <a:pPr marL="1143000" lvl="2" indent="-228600" algn="l">
              <a:buFont typeface="+mj-lt"/>
              <a:buAutoNum type="arabicPeriod"/>
            </a:pPr>
            <a:r>
              <a:rPr lang="en-US" sz="3100" dirty="0"/>
              <a:t>Personalized experiences and offers.</a:t>
            </a:r>
          </a:p>
          <a:p>
            <a:pPr marL="914400" lvl="2" indent="0" algn="l">
              <a:buNone/>
            </a:pPr>
            <a:endParaRPr lang="en-US" sz="3100" dirty="0"/>
          </a:p>
          <a:p>
            <a:endParaRPr lang="en-US" dirty="0"/>
          </a:p>
          <a:p>
            <a:endParaRPr lang="en-US" dirty="0"/>
          </a:p>
          <a:p>
            <a:endParaRPr lang="en-IN" dirty="0"/>
          </a:p>
        </p:txBody>
      </p:sp>
      <p:sp>
        <p:nvSpPr>
          <p:cNvPr id="4" name="TextBox 3">
            <a:extLst>
              <a:ext uri="{FF2B5EF4-FFF2-40B4-BE49-F238E27FC236}">
                <a16:creationId xmlns:a16="http://schemas.microsoft.com/office/drawing/2014/main" id="{9E1F76DF-B5AA-192B-E57C-D6C9F67EF9FF}"/>
              </a:ext>
            </a:extLst>
          </p:cNvPr>
          <p:cNvSpPr txBox="1"/>
          <p:nvPr/>
        </p:nvSpPr>
        <p:spPr>
          <a:xfrm>
            <a:off x="266008" y="5755389"/>
            <a:ext cx="6999316" cy="969496"/>
          </a:xfrm>
          <a:prstGeom prst="rect">
            <a:avLst/>
          </a:prstGeom>
          <a:noFill/>
        </p:spPr>
        <p:txBody>
          <a:bodyPr wrap="square" rtlCol="0">
            <a:spAutoFit/>
          </a:bodyPr>
          <a:lstStyle/>
          <a:p>
            <a:pPr marL="914400" lvl="2" indent="0">
              <a:buNone/>
            </a:pPr>
            <a:r>
              <a:rPr lang="en-US" sz="1200" dirty="0"/>
              <a:t>Add these Reference and inline citations </a:t>
            </a:r>
            <a:r>
              <a:rPr lang="en-US" sz="1200" dirty="0">
                <a:hlinkClick r:id="rId2"/>
              </a:rPr>
              <a:t>–</a:t>
            </a:r>
            <a:r>
              <a:rPr lang="en-US" sz="1200" dirty="0"/>
              <a:t> </a:t>
            </a:r>
          </a:p>
          <a:p>
            <a:pPr marL="1143000" lvl="2" indent="-228600">
              <a:buAutoNum type="arabicPeriod"/>
            </a:pPr>
            <a:r>
              <a:rPr lang="en-US" sz="1100" dirty="0">
                <a:hlinkClick r:id="rId2"/>
              </a:rPr>
              <a:t>Adidas modernizing ERP system with new cloud platform | Chain Store Age</a:t>
            </a:r>
            <a:endParaRPr lang="en-US" sz="1100" dirty="0"/>
          </a:p>
          <a:p>
            <a:pPr marL="1143000" lvl="2" indent="-228600">
              <a:buAutoNum type="arabicPeriod"/>
            </a:pPr>
            <a:r>
              <a:rPr lang="en-US" sz="1100" dirty="0">
                <a:hlinkClick r:id="rId3"/>
              </a:rPr>
              <a:t>How adidas is owning the digital transformation game (</a:t>
            </a:r>
            <a:r>
              <a:rPr lang="en-US" sz="1100" dirty="0" err="1">
                <a:hlinkClick r:id="rId3"/>
              </a:rPr>
              <a:t>intelligentautomation.network</a:t>
            </a:r>
            <a:r>
              <a:rPr lang="en-US" sz="1100" dirty="0">
                <a:hlinkClick r:id="rId3"/>
              </a:rPr>
              <a:t>)</a:t>
            </a:r>
            <a:endParaRPr lang="en-US" sz="1100" dirty="0"/>
          </a:p>
          <a:p>
            <a:pPr marL="1143000" lvl="2" indent="-228600">
              <a:buAutoNum type="arabicPeriod"/>
            </a:pPr>
            <a:r>
              <a:rPr lang="en-US" sz="1100" dirty="0">
                <a:hlinkClick r:id="rId4"/>
              </a:rPr>
              <a:t>adidas Centralizes Global Core Business Operations through Innovative ERP on AWS (amazon.com)</a:t>
            </a:r>
            <a:endParaRPr lang="en-US" sz="1200" dirty="0"/>
          </a:p>
        </p:txBody>
      </p:sp>
    </p:spTree>
    <p:extLst>
      <p:ext uri="{BB962C8B-B14F-4D97-AF65-F5344CB8AC3E}">
        <p14:creationId xmlns:p14="http://schemas.microsoft.com/office/powerpoint/2010/main" val="163401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85B03-5D17-79B5-3479-E0898847CD30}"/>
              </a:ext>
            </a:extLst>
          </p:cNvPr>
          <p:cNvSpPr>
            <a:spLocks noGrp="1"/>
          </p:cNvSpPr>
          <p:nvPr>
            <p:ph type="title"/>
          </p:nvPr>
        </p:nvSpPr>
        <p:spPr>
          <a:xfrm>
            <a:off x="404943" y="0"/>
            <a:ext cx="5334675" cy="1622453"/>
          </a:xfrm>
        </p:spPr>
        <p:txBody>
          <a:bodyPr/>
          <a:lstStyle/>
          <a:p>
            <a:r>
              <a:rPr lang="en-IN" dirty="0"/>
              <a:t>INTERNET OF THINGS (IOT)</a:t>
            </a:r>
          </a:p>
        </p:txBody>
      </p:sp>
      <p:sp>
        <p:nvSpPr>
          <p:cNvPr id="3" name="Text Placeholder 2">
            <a:extLst>
              <a:ext uri="{FF2B5EF4-FFF2-40B4-BE49-F238E27FC236}">
                <a16:creationId xmlns:a16="http://schemas.microsoft.com/office/drawing/2014/main" id="{959C437D-5988-F1A6-3900-D72B7DBF9885}"/>
              </a:ext>
            </a:extLst>
          </p:cNvPr>
          <p:cNvSpPr>
            <a:spLocks noGrp="1"/>
          </p:cNvSpPr>
          <p:nvPr>
            <p:ph type="body" idx="1"/>
          </p:nvPr>
        </p:nvSpPr>
        <p:spPr>
          <a:xfrm>
            <a:off x="80746" y="1845426"/>
            <a:ext cx="5334675" cy="4696690"/>
          </a:xfrm>
        </p:spPr>
        <p:txBody>
          <a:bodyPr>
            <a:normAutofit fontScale="62500" lnSpcReduction="20000"/>
          </a:bodyPr>
          <a:lstStyle/>
          <a:p>
            <a:pPr marL="342900" indent="-342900">
              <a:buFont typeface="Arial" panose="020B0604020202020204" pitchFamily="34" charset="0"/>
              <a:buChar char="•"/>
            </a:pPr>
            <a:r>
              <a:rPr lang="en-US" dirty="0"/>
              <a:t>Adidas collaborated with SAP Leonardo in 2017, integrating machine learning analytics and blockchain into their operations.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partnership facilitates personalized running shoes through advanced big data analysis and distributed manufacturing, including 3D printing in or around shops (Marek, 2017).</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IoT facilitates cost control by efficiently tracking materials throughout manufacturing, enabling distribution across dedicated manufacturing blocks.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Machine learning integrated with IoT sensors in Adidas' supply chain systems powers </a:t>
            </a:r>
            <a:r>
              <a:rPr lang="en-US" dirty="0" err="1"/>
              <a:t>Speedfactories</a:t>
            </a:r>
            <a:r>
              <a:rPr lang="en-US" dirty="0"/>
              <a:t>, generating massive real-time data analyzed with SAP Leonardo.</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data enables evidence-based predictions of product needs, enhancing efficiency and responsiveness in production (</a:t>
            </a:r>
            <a:r>
              <a:rPr lang="en-US" dirty="0" err="1"/>
              <a:t>Gilchriest</a:t>
            </a:r>
            <a:r>
              <a:rPr lang="en-US" dirty="0"/>
              <a:t>, 2018; McGreal, 2017; Marek, 2017).</a:t>
            </a:r>
          </a:p>
          <a:p>
            <a:pPr marL="342900" indent="-34290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622713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98C3D-14D1-E552-82AF-3847B6366FE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24CDF-FB89-2362-8B0A-128F3F02DEFB}"/>
              </a:ext>
            </a:extLst>
          </p:cNvPr>
          <p:cNvSpPr>
            <a:spLocks noGrp="1"/>
          </p:cNvSpPr>
          <p:nvPr>
            <p:ph idx="1"/>
          </p:nvPr>
        </p:nvSpPr>
        <p:spPr>
          <a:xfrm>
            <a:off x="338442" y="1368036"/>
            <a:ext cx="8623663" cy="5149141"/>
          </a:xfrm>
        </p:spPr>
        <p:txBody>
          <a:bodyPr>
            <a:normAutofit fontScale="55000" lnSpcReduction="20000"/>
          </a:bodyPr>
          <a:lstStyle/>
          <a:p>
            <a:pPr marL="0" indent="0">
              <a:buNone/>
            </a:pPr>
            <a:r>
              <a:rPr lang="en-US" sz="4600" dirty="0"/>
              <a:t>LOYALTY PROGRAMS</a:t>
            </a:r>
          </a:p>
          <a:p>
            <a:pPr marL="0" indent="0">
              <a:buNone/>
            </a:pPr>
            <a:endParaRPr lang="en-US" dirty="0"/>
          </a:p>
          <a:p>
            <a:pPr marL="0" indent="0">
              <a:buNone/>
            </a:pPr>
            <a:r>
              <a:rPr lang="en-US" b="1" dirty="0"/>
              <a:t>Potential Features of the Adidas Loyalty Program:</a:t>
            </a:r>
          </a:p>
          <a:p>
            <a:r>
              <a:rPr lang="en-US" dirty="0"/>
              <a:t>Points system: With every purchase, customers receive points. Some customers might even earn bonus points for doing things like following Adidas via online entertainment or submitting reviews.</a:t>
            </a:r>
          </a:p>
          <a:p>
            <a:r>
              <a:rPr lang="en-US" dirty="0"/>
              <a:t>Tiered rewards: Discounts, exclusive items, early access to sales, and customized experiences are only a few of the tiers of benefits that might be obtained by redeeming points.</a:t>
            </a:r>
          </a:p>
          <a:p>
            <a:endParaRPr lang="en-US" dirty="0"/>
          </a:p>
          <a:p>
            <a:pPr marL="0" indent="0">
              <a:buNone/>
            </a:pPr>
            <a:r>
              <a:rPr lang="en-US" b="1" dirty="0"/>
              <a:t>Benefits of Loyalty Programs:</a:t>
            </a:r>
          </a:p>
          <a:p>
            <a:r>
              <a:rPr lang="en-US" dirty="0"/>
              <a:t>Customer Retention: As per Dreher and </a:t>
            </a:r>
            <a:r>
              <a:rPr lang="en-US" dirty="0" err="1"/>
              <a:t>Ströbel</a:t>
            </a:r>
            <a:r>
              <a:rPr lang="en-US" dirty="0"/>
              <a:t> (2023), loyalty programs have the potential to retain customers up to 100 percent more, providing Adidas with a steadier stream of revenue.</a:t>
            </a:r>
          </a:p>
          <a:p>
            <a:r>
              <a:rPr lang="en-US" dirty="0"/>
              <a:t>Increased Spending: Adidas could see an increase in income assuming its loyalty program members spend 12-18% more than non-members (Shi et al., 2023).</a:t>
            </a:r>
          </a:p>
          <a:p>
            <a:endParaRPr lang="en-US" dirty="0"/>
          </a:p>
          <a:p>
            <a:pPr marL="0" indent="0">
              <a:buNone/>
            </a:pPr>
            <a:r>
              <a:rPr lang="en-US" b="1" dirty="0"/>
              <a:t>Challenges and Considerations for Adidas:</a:t>
            </a:r>
          </a:p>
          <a:p>
            <a:r>
              <a:rPr lang="en-US" dirty="0"/>
              <a:t>To draw in the intended members, planning a compelling system with appealing incentives is essential.</a:t>
            </a:r>
          </a:p>
          <a:p>
            <a:r>
              <a:rPr lang="en-US" dirty="0"/>
              <a:t>Customer data collected through the program should be stored and used securely.</a:t>
            </a:r>
          </a:p>
          <a:p>
            <a:endParaRPr lang="en-US" dirty="0"/>
          </a:p>
          <a:p>
            <a:endParaRPr lang="en-US" dirty="0"/>
          </a:p>
          <a:p>
            <a:endParaRPr lang="en-IN" dirty="0"/>
          </a:p>
        </p:txBody>
      </p:sp>
      <p:sp>
        <p:nvSpPr>
          <p:cNvPr id="5" name="Title 1">
            <a:extLst>
              <a:ext uri="{FF2B5EF4-FFF2-40B4-BE49-F238E27FC236}">
                <a16:creationId xmlns:a16="http://schemas.microsoft.com/office/drawing/2014/main" id="{4FD9CD03-EF6D-6542-48B2-D0688851F26F}"/>
              </a:ext>
            </a:extLst>
          </p:cNvPr>
          <p:cNvSpPr txBox="1">
            <a:spLocks/>
          </p:cNvSpPr>
          <p:nvPr/>
        </p:nvSpPr>
        <p:spPr>
          <a:xfrm>
            <a:off x="0" y="113397"/>
            <a:ext cx="10449098" cy="103077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1" kern="1200">
                <a:solidFill>
                  <a:srgbClr val="1E7674"/>
                </a:solidFill>
                <a:latin typeface="+mj-lt"/>
                <a:ea typeface="+mj-ea"/>
                <a:cs typeface="+mj-cs"/>
              </a:defRPr>
            </a:lvl1pPr>
          </a:lstStyle>
          <a:p>
            <a:pPr algn="l"/>
            <a:r>
              <a:rPr lang="en-GB" dirty="0"/>
              <a:t>TECHNOLOGICAL ADVANCEMENTS</a:t>
            </a:r>
          </a:p>
        </p:txBody>
      </p:sp>
    </p:spTree>
    <p:extLst>
      <p:ext uri="{BB962C8B-B14F-4D97-AF65-F5344CB8AC3E}">
        <p14:creationId xmlns:p14="http://schemas.microsoft.com/office/powerpoint/2010/main" val="1928496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idas-PowerPoint-Template" id="{0E4B2355-F5D1-8F48-932A-0E174BDC3787}" vid="{672CE1BB-ABF8-364D-9747-4383157FDA81}"/>
    </a:ext>
  </a:extLst>
</a:theme>
</file>

<file path=docProps/app.xml><?xml version="1.0" encoding="utf-8"?>
<Properties xmlns="http://schemas.openxmlformats.org/officeDocument/2006/extended-properties" xmlns:vt="http://schemas.openxmlformats.org/officeDocument/2006/docPropsVTypes">
  <Template>Adidas-PowerPoint-Template</Template>
  <TotalTime>82</TotalTime>
  <Words>2253</Words>
  <Application>Microsoft Office PowerPoint</Application>
  <PresentationFormat>Widescreen</PresentationFormat>
  <Paragraphs>144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Trebuchet MS</vt:lpstr>
      <vt:lpstr>Wingdings</vt:lpstr>
      <vt:lpstr>Office Theme</vt:lpstr>
      <vt:lpstr>DIGITAL TRANSFORMATION JOURNEY</vt:lpstr>
      <vt:lpstr>INTRODUCTION</vt:lpstr>
      <vt:lpstr>PowerPoint Presentation</vt:lpstr>
      <vt:lpstr>PowerPoint Presentation</vt:lpstr>
      <vt:lpstr>TECHNOLOGICAL ADVANCEMENTS</vt:lpstr>
      <vt:lpstr>PowerPoint Presentation</vt:lpstr>
      <vt:lpstr>PowerPoint Presentation</vt:lpstr>
      <vt:lpstr>INTERNET OF THINGS (IOT)</vt:lpstr>
      <vt:lpstr>PowerPoint Presentation</vt:lpstr>
      <vt:lpstr>PowerPoint Presentation</vt:lpstr>
      <vt:lpstr>CUSTOMER ACCEPTANCE OF NEW TECHNOLOGIES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TRANSFORMATION JOURNEY</dc:title>
  <dc:creator>Bhavsar P M (FCI)</dc:creator>
  <cp:lastModifiedBy>Bhavsar P M (FCI)</cp:lastModifiedBy>
  <cp:revision>3</cp:revision>
  <dcterms:created xsi:type="dcterms:W3CDTF">2024-04-21T07:52:11Z</dcterms:created>
  <dcterms:modified xsi:type="dcterms:W3CDTF">2024-04-21T09:14:38Z</dcterms:modified>
</cp:coreProperties>
</file>