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2" r:id="rId1"/>
  </p:sldMasterIdLst>
  <p:notesMasterIdLst>
    <p:notesMasterId r:id="rId17"/>
  </p:notesMasterIdLst>
  <p:sldIdLst>
    <p:sldId id="292" r:id="rId2"/>
    <p:sldId id="273" r:id="rId3"/>
    <p:sldId id="285" r:id="rId4"/>
    <p:sldId id="259" r:id="rId5"/>
    <p:sldId id="274" r:id="rId6"/>
    <p:sldId id="290" r:id="rId7"/>
    <p:sldId id="289" r:id="rId8"/>
    <p:sldId id="281" r:id="rId9"/>
    <p:sldId id="275" r:id="rId10"/>
    <p:sldId id="287" r:id="rId11"/>
    <p:sldId id="278" r:id="rId12"/>
    <p:sldId id="277" r:id="rId13"/>
    <p:sldId id="294" r:id="rId14"/>
    <p:sldId id="293" r:id="rId15"/>
    <p:sldId id="29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218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6583A-1B69-4831-B192-BFAEF0EC46E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1127E-1EFC-41E9-9CC3-AA365173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3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our sites image or this….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7F9F0-CFE6-4CBE-96B6-1FEDDE6335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4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7F9F0-CFE6-4CBE-96B6-1FEDDE6335F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39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71CC4-7921-4C59-AB64-306DB5BAA0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0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0BB-5996-44FA-91C9-B7E4EECB2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EEC6-5508-4EBD-89D9-A31EB42C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9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0BB-5996-44FA-91C9-B7E4EECB2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EEC6-5508-4EBD-89D9-A31EB42C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2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0BB-5996-44FA-91C9-B7E4EECB2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EEC6-5508-4EBD-89D9-A31EB42C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08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0BB-5996-44FA-91C9-B7E4EECB2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EEC6-5508-4EBD-89D9-A31EB42CCA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398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0BB-5996-44FA-91C9-B7E4EECB2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EEC6-5508-4EBD-89D9-A31EB42C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06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0BB-5996-44FA-91C9-B7E4EECB2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EEC6-5508-4EBD-89D9-A31EB42C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4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0BB-5996-44FA-91C9-B7E4EECB2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EEC6-5508-4EBD-89D9-A31EB42C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64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0BB-5996-44FA-91C9-B7E4EECB2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EEC6-5508-4EBD-89D9-A31EB42C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13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0BB-5996-44FA-91C9-B7E4EECB2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EEC6-5508-4EBD-89D9-A31EB42C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2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0BB-5996-44FA-91C9-B7E4EECB2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EEC6-5508-4EBD-89D9-A31EB42C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2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0BB-5996-44FA-91C9-B7E4EECB2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EEC6-5508-4EBD-89D9-A31EB42C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5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0BB-5996-44FA-91C9-B7E4EECB2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EEC6-5508-4EBD-89D9-A31EB42C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3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0BB-5996-44FA-91C9-B7E4EECB2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EEC6-5508-4EBD-89D9-A31EB42C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7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0BB-5996-44FA-91C9-B7E4EECB2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EEC6-5508-4EBD-89D9-A31EB42C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5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0BB-5996-44FA-91C9-B7E4EECB2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EEC6-5508-4EBD-89D9-A31EB42C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3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0BB-5996-44FA-91C9-B7E4EECB2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EEC6-5508-4EBD-89D9-A31EB42C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5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0BB-5996-44FA-91C9-B7E4EECB2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EEC6-5508-4EBD-89D9-A31EB42C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3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F600BB-5996-44FA-91C9-B7E4EECB20F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EEC6-5508-4EBD-89D9-A31EB42C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5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23" r:id="rId1"/>
    <p:sldLayoutId id="2147484424" r:id="rId2"/>
    <p:sldLayoutId id="2147484425" r:id="rId3"/>
    <p:sldLayoutId id="2147484426" r:id="rId4"/>
    <p:sldLayoutId id="2147484427" r:id="rId5"/>
    <p:sldLayoutId id="2147484428" r:id="rId6"/>
    <p:sldLayoutId id="2147484429" r:id="rId7"/>
    <p:sldLayoutId id="2147484430" r:id="rId8"/>
    <p:sldLayoutId id="2147484431" r:id="rId9"/>
    <p:sldLayoutId id="2147484432" r:id="rId10"/>
    <p:sldLayoutId id="2147484433" r:id="rId11"/>
    <p:sldLayoutId id="2147484434" r:id="rId12"/>
    <p:sldLayoutId id="2147484435" r:id="rId13"/>
    <p:sldLayoutId id="2147484436" r:id="rId14"/>
    <p:sldLayoutId id="2147484437" r:id="rId15"/>
    <p:sldLayoutId id="2147484438" r:id="rId16"/>
    <p:sldLayoutId id="21474844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jpg"/><Relationship Id="rId18" Type="http://schemas.openxmlformats.org/officeDocument/2006/relationships/image" Target="../media/image24.png"/><Relationship Id="rId3" Type="http://schemas.openxmlformats.org/officeDocument/2006/relationships/image" Target="../media/image9.jpg"/><Relationship Id="rId21" Type="http://schemas.openxmlformats.org/officeDocument/2006/relationships/image" Target="../media/image27.jp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17" Type="http://schemas.openxmlformats.org/officeDocument/2006/relationships/image" Target="../media/image23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jp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jpeg"/><Relationship Id="rId10" Type="http://schemas.openxmlformats.org/officeDocument/2006/relationships/image" Target="../media/image16.jpe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8" b="19496"/>
          <a:stretch/>
        </p:blipFill>
        <p:spPr>
          <a:xfrm>
            <a:off x="1462649" y="496090"/>
            <a:ext cx="6149490" cy="10628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0150" y="5896209"/>
            <a:ext cx="724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ITS ALL ABOUT LOOKING GOOD</a:t>
            </a:r>
            <a:endParaRPr lang="en-US" sz="28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769" y="1665585"/>
            <a:ext cx="5154930" cy="412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API’s Implemented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2875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</a:rPr>
              <a:t>Shopsense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Cambria" panose="02040503050406030204" pitchFamily="18" charset="0"/>
              </a:rPr>
              <a:t>PayPal </a:t>
            </a:r>
            <a:r>
              <a:rPr lang="en-US" sz="2000" dirty="0">
                <a:latin typeface="Cambria" panose="02040503050406030204" pitchFamily="18" charset="0"/>
              </a:rPr>
              <a:t>Checkout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</a:rPr>
              <a:t>Flickr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</a:rPr>
              <a:t>RSS Feeds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</a:rPr>
              <a:t>Pinterest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</a:rPr>
              <a:t>Google </a:t>
            </a:r>
            <a:r>
              <a:rPr lang="en-US" sz="2000" dirty="0" smtClean="0">
                <a:latin typeface="Cambria" panose="02040503050406030204" pitchFamily="18" charset="0"/>
              </a:rPr>
              <a:t>custom search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29150" y="2187574"/>
            <a:ext cx="4235450" cy="38957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000" dirty="0" smtClean="0">
                <a:latin typeface="Cambria" panose="02040503050406030204" pitchFamily="18" charset="0"/>
              </a:rPr>
              <a:t>Facebook Like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smtClean="0">
                <a:latin typeface="Cambria" panose="02040503050406030204" pitchFamily="18" charset="0"/>
              </a:rPr>
              <a:t>Twitter Follow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smtClean="0">
                <a:latin typeface="Cambria" panose="02040503050406030204" pitchFamily="18" charset="0"/>
              </a:rPr>
              <a:t>Twitter Share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smtClean="0">
                <a:latin typeface="Cambria" panose="02040503050406030204" pitchFamily="18" charset="0"/>
              </a:rPr>
              <a:t>Google+ Share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>
                <a:latin typeface="Cambria" panose="02040503050406030204" pitchFamily="18" charset="0"/>
              </a:rPr>
              <a:t>Facebook </a:t>
            </a:r>
            <a:r>
              <a:rPr lang="en-US" sz="2000" dirty="0" smtClean="0">
                <a:latin typeface="Cambria" panose="02040503050406030204" pitchFamily="18" charset="0"/>
              </a:rPr>
              <a:t>Login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>
                <a:latin typeface="Cambria" panose="02040503050406030204" pitchFamily="18" charset="0"/>
              </a:rPr>
              <a:t>Google</a:t>
            </a:r>
            <a:r>
              <a:rPr lang="en-US" sz="2000" dirty="0" smtClean="0">
                <a:latin typeface="Cambria" panose="02040503050406030204" pitchFamily="18" charset="0"/>
              </a:rPr>
              <a:t>+</a:t>
            </a:r>
            <a:endParaRPr lang="en-US" sz="2000" dirty="0"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 startAt="7"/>
            </a:pPr>
            <a:endParaRPr lang="en-US" sz="2000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</a:t>
            </a:r>
            <a:r>
              <a:rPr lang="en-US" dirty="0" smtClean="0">
                <a:latin typeface="Cambria" panose="02040503050406030204" pitchFamily="18" charset="0"/>
              </a:rPr>
              <a:t>nalytics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690689"/>
            <a:ext cx="8420100" cy="4506911"/>
          </a:xfrm>
        </p:spPr>
        <p:txBody>
          <a:bodyPr>
            <a:normAutofit/>
          </a:bodyPr>
          <a:lstStyle/>
          <a:p>
            <a:r>
              <a:rPr lang="en-US" sz="1900" dirty="0" smtClean="0">
                <a:latin typeface="Cambria" panose="02040503050406030204" pitchFamily="18" charset="0"/>
              </a:rPr>
              <a:t>Twitter sentiment analysis using Live Twitter Streams</a:t>
            </a:r>
          </a:p>
          <a:p>
            <a:r>
              <a:rPr lang="en-US" sz="1900" dirty="0" smtClean="0">
                <a:latin typeface="Cambria" panose="02040503050406030204" pitchFamily="18" charset="0"/>
              </a:rPr>
              <a:t>Analytics using R</a:t>
            </a:r>
          </a:p>
          <a:p>
            <a:r>
              <a:rPr lang="en-US" sz="1900" dirty="0" smtClean="0">
                <a:latin typeface="Cambria" panose="02040503050406030204" pitchFamily="18" charset="0"/>
              </a:rPr>
              <a:t>Preprocessing of data</a:t>
            </a:r>
          </a:p>
          <a:p>
            <a:r>
              <a:rPr lang="en-US" sz="1900" dirty="0" smtClean="0">
                <a:latin typeface="Cambria" panose="02040503050406030204" pitchFamily="18" charset="0"/>
              </a:rPr>
              <a:t>Naïve Bayes Algorithm </a:t>
            </a:r>
          </a:p>
          <a:p>
            <a:pPr lvl="1"/>
            <a:r>
              <a:rPr lang="en-US" sz="1900" dirty="0" smtClean="0">
                <a:latin typeface="Cambria" panose="02040503050406030204" pitchFamily="18" charset="0"/>
              </a:rPr>
              <a:t>Simple </a:t>
            </a:r>
            <a:r>
              <a:rPr lang="en-US" sz="1900" dirty="0">
                <a:latin typeface="Cambria" panose="02040503050406030204" pitchFamily="18" charset="0"/>
              </a:rPr>
              <a:t>probabilistic model that tends to work well on text </a:t>
            </a:r>
            <a:r>
              <a:rPr lang="en-US" sz="1900" dirty="0" smtClean="0">
                <a:latin typeface="Cambria" panose="02040503050406030204" pitchFamily="18" charset="0"/>
              </a:rPr>
              <a:t>classifications with high degrees of accuracy</a:t>
            </a:r>
          </a:p>
          <a:p>
            <a:r>
              <a:rPr lang="en-US" sz="1900" dirty="0" smtClean="0">
                <a:latin typeface="Cambria" panose="02040503050406030204" pitchFamily="18" charset="0"/>
              </a:rPr>
              <a:t>Fashion trends and Brands of the week displayed based on Twitter sentiments </a:t>
            </a:r>
          </a:p>
          <a:p>
            <a:r>
              <a:rPr lang="en-US" sz="1900" dirty="0" smtClean="0">
                <a:latin typeface="Cambria" panose="02040503050406030204" pitchFamily="18" charset="0"/>
              </a:rPr>
              <a:t>Display latest trends based on Gender and color preference of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5880" r="8361"/>
          <a:stretch/>
        </p:blipFill>
        <p:spPr>
          <a:xfrm>
            <a:off x="6970334" y="5171488"/>
            <a:ext cx="1906018" cy="1491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169469"/>
            <a:ext cx="3341309" cy="140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9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F</a:t>
            </a:r>
            <a:r>
              <a:rPr lang="en-US" dirty="0" smtClean="0">
                <a:latin typeface="Cambria" panose="02040503050406030204" pitchFamily="18" charset="0"/>
              </a:rPr>
              <a:t>uture </a:t>
            </a:r>
            <a:r>
              <a:rPr lang="en-US" dirty="0">
                <a:latin typeface="Cambria" panose="02040503050406030204" pitchFamily="18" charset="0"/>
              </a:rPr>
              <a:t>P</a:t>
            </a:r>
            <a:r>
              <a:rPr lang="en-US" dirty="0" smtClean="0">
                <a:latin typeface="Cambria" panose="02040503050406030204" pitchFamily="18" charset="0"/>
              </a:rPr>
              <a:t>lan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223249" cy="3871912"/>
          </a:xfrm>
        </p:spPr>
        <p:txBody>
          <a:bodyPr>
            <a:normAutofit/>
          </a:bodyPr>
          <a:lstStyle/>
          <a:p>
            <a:r>
              <a:rPr lang="en-US" sz="1900" dirty="0" smtClean="0">
                <a:latin typeface="Cambria" panose="02040503050406030204" pitchFamily="18" charset="0"/>
              </a:rPr>
              <a:t>User profiling</a:t>
            </a:r>
          </a:p>
          <a:p>
            <a:r>
              <a:rPr lang="en-US" sz="1900" dirty="0" smtClean="0">
                <a:latin typeface="Cambria" panose="02040503050406030204" pitchFamily="18" charset="0"/>
              </a:rPr>
              <a:t>Recommendations based on user preferences</a:t>
            </a:r>
          </a:p>
          <a:p>
            <a:r>
              <a:rPr lang="en-US" sz="1900" dirty="0" smtClean="0">
                <a:latin typeface="Cambria" panose="02040503050406030204" pitchFamily="18" charset="0"/>
              </a:rPr>
              <a:t>Analytics based on  multiple social platforms</a:t>
            </a:r>
          </a:p>
          <a:p>
            <a:r>
              <a:rPr lang="en-US" sz="1900" dirty="0" smtClean="0">
                <a:latin typeface="Cambria" panose="02040503050406030204" pitchFamily="18" charset="0"/>
              </a:rPr>
              <a:t>Target International audience</a:t>
            </a:r>
          </a:p>
          <a:p>
            <a:r>
              <a:rPr lang="en-US" sz="1900" dirty="0" smtClean="0">
                <a:latin typeface="Cambria" panose="02040503050406030204" pitchFamily="18" charset="0"/>
              </a:rPr>
              <a:t>Video Chat</a:t>
            </a:r>
          </a:p>
          <a:p>
            <a:r>
              <a:rPr lang="en-US" sz="1900" dirty="0" smtClean="0">
                <a:latin typeface="Cambria" panose="02040503050406030204" pitchFamily="18" charset="0"/>
              </a:rPr>
              <a:t>Collaborate with “Share this deal” to display discounts and offers</a:t>
            </a:r>
          </a:p>
          <a:p>
            <a:endParaRPr lang="en-US" sz="1900" dirty="0" smtClean="0">
              <a:latin typeface="Cambria" panose="02040503050406030204" pitchFamily="18" charset="0"/>
            </a:endParaRPr>
          </a:p>
          <a:p>
            <a:endParaRPr lang="en-US" sz="1900" dirty="0">
              <a:latin typeface="Cambria" panose="02040503050406030204" pitchFamily="18" charset="0"/>
            </a:endParaRPr>
          </a:p>
          <a:p>
            <a:endParaRPr lang="en-US" sz="1900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0" t="5230" r="1914" b="26758"/>
          <a:stretch/>
        </p:blipFill>
        <p:spPr>
          <a:xfrm>
            <a:off x="4012400" y="4187007"/>
            <a:ext cx="4610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Appendix- 1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" b="5156"/>
          <a:stretch/>
        </p:blipFill>
        <p:spPr>
          <a:xfrm>
            <a:off x="3262237" y="4015921"/>
            <a:ext cx="5321015" cy="2694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" b="5500"/>
          <a:stretch/>
        </p:blipFill>
        <p:spPr>
          <a:xfrm>
            <a:off x="601730" y="1152983"/>
            <a:ext cx="5321015" cy="26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Appendix- 2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0"/>
          <a:stretch/>
        </p:blipFill>
        <p:spPr>
          <a:xfrm>
            <a:off x="4979381" y="1709964"/>
            <a:ext cx="3963295" cy="2011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9"/>
          <a:stretch/>
        </p:blipFill>
        <p:spPr>
          <a:xfrm>
            <a:off x="2343543" y="4097337"/>
            <a:ext cx="5026085" cy="25407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5"/>
          <a:stretch/>
        </p:blipFill>
        <p:spPr>
          <a:xfrm>
            <a:off x="354572" y="1640790"/>
            <a:ext cx="4086800" cy="20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Appendix -3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79" y="1853248"/>
            <a:ext cx="8572229" cy="40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5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P</a:t>
            </a:r>
            <a:r>
              <a:rPr lang="en-US" dirty="0" smtClean="0">
                <a:latin typeface="Cambria" panose="02040503050406030204" pitchFamily="18" charset="0"/>
              </a:rPr>
              <a:t>roject</a:t>
            </a:r>
            <a:r>
              <a:rPr lang="en-US" b="1" dirty="0" smtClean="0"/>
              <a:t> </a:t>
            </a:r>
            <a:r>
              <a:rPr lang="en-US" dirty="0">
                <a:latin typeface="Cambria" panose="02040503050406030204" pitchFamily="18" charset="0"/>
              </a:rPr>
              <a:t>O</a:t>
            </a:r>
            <a:r>
              <a:rPr lang="en-US" dirty="0" smtClean="0">
                <a:latin typeface="Cambria" panose="02040503050406030204" pitchFamily="18" charset="0"/>
              </a:rPr>
              <a:t>bjective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3400"/>
            <a:ext cx="8102600" cy="40640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ambria" panose="02040503050406030204" pitchFamily="18" charset="0"/>
              </a:rPr>
              <a:t>In US average individual spends 3.8-4% of income on fashion</a:t>
            </a:r>
          </a:p>
          <a:p>
            <a:r>
              <a:rPr lang="en-US" sz="2000" dirty="0" smtClean="0">
                <a:latin typeface="Cambria" panose="02040503050406030204" pitchFamily="18" charset="0"/>
              </a:rPr>
              <a:t>One </a:t>
            </a:r>
            <a:r>
              <a:rPr lang="en-US" sz="2000" dirty="0">
                <a:latin typeface="Cambria" panose="02040503050406030204" pitchFamily="18" charset="0"/>
              </a:rPr>
              <a:t>stop location for all things “</a:t>
            </a:r>
            <a:r>
              <a:rPr lang="en-US" sz="2000" b="1" dirty="0">
                <a:latin typeface="Cambria" panose="02040503050406030204" pitchFamily="18" charset="0"/>
              </a:rPr>
              <a:t>FASHION”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</a:rPr>
              <a:t>Huge market can be tapped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</a:rPr>
              <a:t>No current portal for designers and </a:t>
            </a:r>
            <a:r>
              <a:rPr lang="en-US" sz="2000" dirty="0" smtClean="0">
                <a:latin typeface="Cambria" panose="02040503050406030204" pitchFamily="18" charset="0"/>
              </a:rPr>
              <a:t>fashion enthusiast </a:t>
            </a:r>
            <a:r>
              <a:rPr lang="en-US" sz="2000" dirty="0">
                <a:latin typeface="Cambria" panose="02040503050406030204" pitchFamily="18" charset="0"/>
              </a:rPr>
              <a:t>to interact</a:t>
            </a:r>
          </a:p>
          <a:p>
            <a:r>
              <a:rPr lang="en-US" sz="2000" dirty="0">
                <a:latin typeface="Cambria" panose="02040503050406030204" pitchFamily="18" charset="0"/>
              </a:rPr>
              <a:t>Fashion information updates for users</a:t>
            </a:r>
          </a:p>
          <a:p>
            <a:r>
              <a:rPr lang="en-US" sz="2000" dirty="0">
                <a:latin typeface="Cambria" panose="02040503050406030204" pitchFamily="18" charset="0"/>
              </a:rPr>
              <a:t>Help launch upcoming designers </a:t>
            </a:r>
          </a:p>
          <a:p>
            <a:r>
              <a:rPr lang="en-US" sz="2000" dirty="0">
                <a:latin typeface="Cambria" panose="02040503050406030204" pitchFamily="18" charset="0"/>
              </a:rPr>
              <a:t>Provides platform for designers and customers to interact</a:t>
            </a:r>
          </a:p>
          <a:p>
            <a:r>
              <a:rPr lang="en-US" sz="2000" dirty="0">
                <a:latin typeface="Cambria" panose="02040503050406030204" pitchFamily="18" charset="0"/>
              </a:rPr>
              <a:t>Analyzing fashion trends based </a:t>
            </a:r>
            <a:r>
              <a:rPr lang="en-US" sz="2000" dirty="0" smtClean="0">
                <a:latin typeface="Cambria" panose="02040503050406030204" pitchFamily="18" charset="0"/>
              </a:rPr>
              <a:t>sentiments on Social Media </a:t>
            </a:r>
            <a:endParaRPr lang="en-US" sz="2000" dirty="0">
              <a:latin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</a:endParaRPr>
          </a:p>
          <a:p>
            <a:pPr lvl="1"/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Our</a:t>
            </a:r>
            <a:r>
              <a:rPr lang="en-US" dirty="0" smtClean="0"/>
              <a:t> </a:t>
            </a:r>
            <a:r>
              <a:rPr lang="en-US" dirty="0">
                <a:latin typeface="Cambria" panose="02040503050406030204" pitchFamily="18" charset="0"/>
              </a:rPr>
              <a:t>Target</a:t>
            </a:r>
            <a:r>
              <a:rPr lang="en-US" dirty="0" smtClean="0"/>
              <a:t> </a:t>
            </a:r>
            <a:r>
              <a:rPr lang="en-US" dirty="0">
                <a:latin typeface="Cambria" panose="02040503050406030204" pitchFamily="18" charset="0"/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 High end </a:t>
            </a:r>
            <a:r>
              <a:rPr lang="en-US" dirty="0" smtClean="0">
                <a:latin typeface="Cambria" panose="02040503050406030204" pitchFamily="18" charset="0"/>
              </a:rPr>
              <a:t>fashion customers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 Upcoming designers, photographers</a:t>
            </a:r>
          </a:p>
          <a:p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Aspiring Fashion enthusiast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93" y="352621"/>
            <a:ext cx="7762133" cy="1201311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Market</a:t>
            </a:r>
            <a:r>
              <a:rPr lang="en-US" dirty="0" smtClean="0"/>
              <a:t> </a:t>
            </a:r>
            <a:r>
              <a:rPr lang="en-US" dirty="0">
                <a:latin typeface="Cambria" panose="02040503050406030204" pitchFamily="18" charset="0"/>
              </a:rPr>
              <a:t>Landscape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729"/>
            <a:ext cx="7769209" cy="330518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40355"/>
              </p:ext>
            </p:extLst>
          </p:nvPr>
        </p:nvGraphicFramePr>
        <p:xfrm>
          <a:off x="189128" y="1398434"/>
          <a:ext cx="8835695" cy="467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184"/>
                <a:gridCol w="1255045"/>
                <a:gridCol w="1431813"/>
                <a:gridCol w="1873730"/>
                <a:gridCol w="1567923"/>
              </a:tblGrid>
              <a:tr h="53436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Snapette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Chicisimo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FashionPedia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Stylopedia</a:t>
                      </a:r>
                      <a:endParaRPr lang="en-US" dirty="0"/>
                    </a:p>
                  </a:txBody>
                  <a:tcPr/>
                </a:tc>
              </a:tr>
              <a:tr h="645520"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latest fashion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5520">
                <a:tc>
                  <a:txBody>
                    <a:bodyPr/>
                    <a:lstStyle/>
                    <a:p>
                      <a:r>
                        <a:rPr lang="en-US" dirty="0" smtClean="0"/>
                        <a:t>Shopping from 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5520">
                <a:tc>
                  <a:txBody>
                    <a:bodyPr/>
                    <a:lstStyle/>
                    <a:p>
                      <a:r>
                        <a:rPr lang="en-US" dirty="0" smtClean="0"/>
                        <a:t>Newsletter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5520">
                <a:tc>
                  <a:txBody>
                    <a:bodyPr/>
                    <a:lstStyle/>
                    <a:p>
                      <a:r>
                        <a:rPr lang="en-US" dirty="0" smtClean="0"/>
                        <a:t>Live chat with</a:t>
                      </a:r>
                      <a:r>
                        <a:rPr lang="en-US" baseline="0" dirty="0" smtClean="0"/>
                        <a:t> designer/ photographer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5520">
                <a:tc>
                  <a:txBody>
                    <a:bodyPr/>
                    <a:lstStyle/>
                    <a:p>
                      <a:r>
                        <a:rPr lang="en-US" dirty="0" smtClean="0"/>
                        <a:t>Weekly</a:t>
                      </a:r>
                      <a:r>
                        <a:rPr lang="en-US" baseline="0" dirty="0" smtClean="0"/>
                        <a:t> Fashion Trends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5520">
                <a:tc>
                  <a:txBody>
                    <a:bodyPr/>
                    <a:lstStyle/>
                    <a:p>
                      <a:r>
                        <a:rPr lang="en-US" dirty="0" smtClean="0"/>
                        <a:t>Fashion Networking 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2" descr="http://upload.wikimedia.org/wikipedia/en/5/5a/Check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128" y="2097042"/>
            <a:ext cx="414138" cy="3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2" descr="http://upload.wikimedia.org/wikipedia/en/5/5a/Check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826" y="2097042"/>
            <a:ext cx="414138" cy="3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 descr="http://upload.wikimedia.org/wikipedia/en/5/5a/Check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177" y="4073058"/>
            <a:ext cx="414138" cy="3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2" descr="http://upload.wikimedia.org/wikipedia/en/5/5a/Check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826" y="3444619"/>
            <a:ext cx="414138" cy="3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2" descr="http://upload.wikimedia.org/wikipedia/en/5/5a/Check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826" y="2839048"/>
            <a:ext cx="414138" cy="3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http://upload.wikimedia.org/wikipedia/en/5/5a/Check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826" y="4702396"/>
            <a:ext cx="414138" cy="3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y 12"/>
          <p:cNvSpPr/>
          <p:nvPr/>
        </p:nvSpPr>
        <p:spPr>
          <a:xfrm>
            <a:off x="6211142" y="4863011"/>
            <a:ext cx="450122" cy="32783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6211142" y="4068900"/>
            <a:ext cx="450122" cy="32783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6211142" y="3457319"/>
            <a:ext cx="450122" cy="32783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6177097" y="2764286"/>
            <a:ext cx="450122" cy="32783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2" descr="http://upload.wikimedia.org/wikipedia/en/5/5a/Check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128" y="2872340"/>
            <a:ext cx="414138" cy="3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Multiply 18"/>
          <p:cNvSpPr/>
          <p:nvPr/>
        </p:nvSpPr>
        <p:spPr>
          <a:xfrm>
            <a:off x="3223136" y="3462785"/>
            <a:ext cx="450122" cy="32783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3223136" y="4106594"/>
            <a:ext cx="450122" cy="32783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3223136" y="4900280"/>
            <a:ext cx="450122" cy="32783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3241128" y="5603963"/>
            <a:ext cx="450122" cy="32783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602397" y="4883297"/>
            <a:ext cx="450122" cy="32783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4527242" y="2802385"/>
            <a:ext cx="450122" cy="32783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4566413" y="3462785"/>
            <a:ext cx="450122" cy="32783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4566413" y="4103764"/>
            <a:ext cx="450122" cy="32783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2" descr="http://upload.wikimedia.org/wikipedia/en/5/5a/Check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413" y="2125305"/>
            <a:ext cx="414138" cy="3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http://upload.wikimedia.org/wikipedia/en/5/5a/Check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397" y="5603963"/>
            <a:ext cx="414138" cy="3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2" descr="http://upload.wikimedia.org/wikipedia/en/5/5a/Check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926" y="5565106"/>
            <a:ext cx="414138" cy="3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ultiply 31"/>
          <p:cNvSpPr/>
          <p:nvPr/>
        </p:nvSpPr>
        <p:spPr>
          <a:xfrm>
            <a:off x="6214725" y="5634045"/>
            <a:ext cx="450122" cy="32783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2" descr="http://upload.wikimedia.org/wikipedia/en/5/5a/Check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717" y="2104751"/>
            <a:ext cx="414138" cy="3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0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Revenue</a:t>
            </a:r>
            <a:r>
              <a:rPr lang="en-US" b="1" dirty="0" smtClean="0"/>
              <a:t> </a:t>
            </a:r>
            <a:r>
              <a:rPr lang="en-US" dirty="0">
                <a:latin typeface="Cambria" panose="02040503050406030204" pitchFamily="18" charset="0"/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375650" cy="455771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Freemium </a:t>
            </a:r>
            <a:r>
              <a:rPr lang="en-US" sz="2400" dirty="0">
                <a:latin typeface="Cambria" panose="02040503050406030204" pitchFamily="18" charset="0"/>
              </a:rPr>
              <a:t>Model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</a:rPr>
              <a:t>Free users </a:t>
            </a:r>
          </a:p>
          <a:p>
            <a:pPr lvl="2"/>
            <a:r>
              <a:rPr lang="en-US" sz="1800" dirty="0" smtClean="0">
                <a:latin typeface="Cambria" panose="02040503050406030204" pitchFamily="18" charset="0"/>
              </a:rPr>
              <a:t> Platform to interact with other fashion enthusiasts</a:t>
            </a:r>
          </a:p>
          <a:p>
            <a:pPr lvl="2"/>
            <a:r>
              <a:rPr lang="en-US" sz="1800" dirty="0" smtClean="0">
                <a:latin typeface="Cambria" panose="02040503050406030204" pitchFamily="18" charset="0"/>
              </a:rPr>
              <a:t> Information of Weekly Fashion Trends</a:t>
            </a:r>
          </a:p>
          <a:p>
            <a:pPr lvl="1"/>
            <a:r>
              <a:rPr lang="en-US" sz="2000" dirty="0" smtClean="0">
                <a:latin typeface="Cambria" panose="02040503050406030204" pitchFamily="18" charset="0"/>
              </a:rPr>
              <a:t>Paid users</a:t>
            </a:r>
            <a:endParaRPr lang="en-US" sz="2000" dirty="0">
              <a:latin typeface="Cambria" panose="02040503050406030204" pitchFamily="18" charset="0"/>
            </a:endParaRPr>
          </a:p>
          <a:p>
            <a:pPr lvl="2"/>
            <a:r>
              <a:rPr lang="en-US" sz="1800" dirty="0" smtClean="0">
                <a:latin typeface="Cambria" panose="02040503050406030204" pitchFamily="18" charset="0"/>
              </a:rPr>
              <a:t>Live Chat with designers : Style Notes</a:t>
            </a:r>
          </a:p>
          <a:p>
            <a:pPr lvl="2"/>
            <a:r>
              <a:rPr lang="en-US" sz="1800" dirty="0" smtClean="0">
                <a:latin typeface="Cambria" panose="02040503050406030204" pitchFamily="18" charset="0"/>
              </a:rPr>
              <a:t>Live Chat with Photographers: Style Portfolio</a:t>
            </a:r>
          </a:p>
          <a:p>
            <a:pPr lvl="2"/>
            <a:r>
              <a:rPr lang="en-US" sz="1800" dirty="0" smtClean="0">
                <a:latin typeface="Cambria" panose="02040503050406030204" pitchFamily="18" charset="0"/>
              </a:rPr>
              <a:t>Special Newsletter of latest Deals </a:t>
            </a:r>
            <a:endParaRPr lang="en-US" sz="1800" dirty="0">
              <a:latin typeface="Cambria" panose="02040503050406030204" pitchFamily="18" charset="0"/>
            </a:endParaRPr>
          </a:p>
          <a:p>
            <a:r>
              <a:rPr lang="en-US" sz="2400" dirty="0" smtClean="0">
                <a:latin typeface="Cambria" panose="02040503050406030204" pitchFamily="18" charset="0"/>
              </a:rPr>
              <a:t>Shopsense </a:t>
            </a:r>
            <a:r>
              <a:rPr lang="en-US" sz="2400" dirty="0">
                <a:latin typeface="Cambria" panose="02040503050406030204" pitchFamily="18" charset="0"/>
              </a:rPr>
              <a:t>API generates $0.05 per </a:t>
            </a:r>
            <a:r>
              <a:rPr lang="en-US" sz="2400" dirty="0" smtClean="0">
                <a:latin typeface="Cambria" panose="02040503050406030204" pitchFamily="18" charset="0"/>
              </a:rPr>
              <a:t>click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Advertisements</a:t>
            </a:r>
            <a:endParaRPr lang="en-US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3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381795"/>
            <a:ext cx="7886700" cy="1325563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Paid</a:t>
            </a:r>
            <a:r>
              <a:rPr lang="en-US" dirty="0" smtClean="0"/>
              <a:t> </a:t>
            </a:r>
            <a:r>
              <a:rPr lang="en-US" dirty="0">
                <a:latin typeface="Cambria" panose="02040503050406030204" pitchFamily="18" charset="0"/>
              </a:rPr>
              <a:t>Users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6" b="18222"/>
          <a:stretch/>
        </p:blipFill>
        <p:spPr>
          <a:xfrm>
            <a:off x="3218793" y="311644"/>
            <a:ext cx="3810000" cy="177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50" y="2414589"/>
            <a:ext cx="1943100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2289177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7" y="2414589"/>
            <a:ext cx="1943100" cy="1943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1650" y="4584700"/>
            <a:ext cx="2520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Silver Account: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100 $ Annual Subscription*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Access to Tier 1 Designers &amp; Photographers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33240" y="4584700"/>
            <a:ext cx="2383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Platinum Account: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200 $ Annual Subscription*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Access to Tier 3 Designers &amp; Photographers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3001" y="4584700"/>
            <a:ext cx="2675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Gold Account: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150 $ Annual Subscription*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Access to Tier 2 Designers &amp; Photographers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9547" y="6427926"/>
            <a:ext cx="640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* Sample Cost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Business</a:t>
            </a:r>
            <a:r>
              <a:rPr lang="en-US" dirty="0" smtClean="0"/>
              <a:t> </a:t>
            </a:r>
            <a:r>
              <a:rPr lang="en-US" dirty="0">
                <a:latin typeface="Cambria" panose="02040503050406030204" pitchFamily="18" charset="0"/>
              </a:rPr>
              <a:t>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Search latest fashion Trends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Platform for designers to sell </a:t>
            </a:r>
            <a:r>
              <a:rPr lang="en-US" dirty="0" smtClean="0">
                <a:latin typeface="Cambria" panose="02040503050406030204" pitchFamily="18" charset="0"/>
              </a:rPr>
              <a:t>merchandise 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Live-chat with designers for </a:t>
            </a:r>
            <a:r>
              <a:rPr lang="en-US" dirty="0" smtClean="0">
                <a:latin typeface="Cambria" panose="02040503050406030204" pitchFamily="18" charset="0"/>
              </a:rPr>
              <a:t>paid users for more  </a:t>
            </a:r>
            <a:r>
              <a:rPr lang="en-US" dirty="0">
                <a:latin typeface="Cambria" panose="02040503050406030204" pitchFamily="18" charset="0"/>
              </a:rPr>
              <a:t>personalized experience</a:t>
            </a:r>
          </a:p>
          <a:p>
            <a:r>
              <a:rPr lang="en-US" dirty="0">
                <a:latin typeface="Cambria" panose="02040503050406030204" pitchFamily="18" charset="0"/>
              </a:rPr>
              <a:t>Latest fashion </a:t>
            </a:r>
            <a:r>
              <a:rPr lang="en-US" dirty="0" smtClean="0">
                <a:latin typeface="Cambria" panose="02040503050406030204" pitchFamily="18" charset="0"/>
              </a:rPr>
              <a:t>videos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Latest fashion news updates</a:t>
            </a:r>
          </a:p>
          <a:p>
            <a:r>
              <a:rPr lang="en-US" dirty="0">
                <a:latin typeface="Cambria" panose="02040503050406030204" pitchFamily="18" charset="0"/>
              </a:rPr>
              <a:t>Mobile compatible </a:t>
            </a:r>
            <a:r>
              <a:rPr lang="en-US" dirty="0" smtClean="0">
                <a:latin typeface="Cambria" panose="02040503050406030204" pitchFamily="18" charset="0"/>
              </a:rPr>
              <a:t>application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Display Top brands based on Sentiment Analysis</a:t>
            </a:r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Novelty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934" y="1690318"/>
            <a:ext cx="6711654" cy="419548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Fashion Trend analysis using twitter sentiments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Live chat with designers &amp; photographers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Platform for fashion enthusiast to interact </a:t>
            </a:r>
            <a:r>
              <a:rPr lang="en-US" dirty="0">
                <a:latin typeface="Cambria" panose="02040503050406030204" pitchFamily="18" charset="0"/>
              </a:rPr>
              <a:t>with their favorite fashion designers, photographers and take style </a:t>
            </a:r>
            <a:r>
              <a:rPr lang="en-US" dirty="0" smtClean="0">
                <a:latin typeface="Cambria" panose="02040503050406030204" pitchFamily="18" charset="0"/>
              </a:rPr>
              <a:t>notes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Display latest trend based on Gender and color preferences of the user</a:t>
            </a:r>
          </a:p>
          <a:p>
            <a:r>
              <a:rPr lang="en-US" dirty="0">
                <a:latin typeface="Cambria" panose="02040503050406030204" pitchFamily="18" charset="0"/>
              </a:rPr>
              <a:t>PCI Compliant Credit Card Processing</a:t>
            </a:r>
          </a:p>
          <a:p>
            <a:r>
              <a:rPr lang="en-US" dirty="0">
                <a:latin typeface="Cambria" panose="02040503050406030204" pitchFamily="18" charset="0"/>
              </a:rPr>
              <a:t>Cloud Based</a:t>
            </a:r>
          </a:p>
          <a:p>
            <a:pPr marL="0" indent="0">
              <a:buNone/>
            </a:pPr>
            <a:endParaRPr lang="en-US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 smtClean="0">
              <a:latin typeface="Cambria" panose="02040503050406030204" pitchFamily="18" charset="0"/>
            </a:endParaRPr>
          </a:p>
          <a:p>
            <a:endParaRPr lang="en-US" dirty="0" smtClean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" t="21036" r="79877" b="10674"/>
          <a:stretch/>
        </p:blipFill>
        <p:spPr>
          <a:xfrm>
            <a:off x="3580547" y="2765385"/>
            <a:ext cx="692932" cy="1104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772" y="362944"/>
            <a:ext cx="7765321" cy="1326321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System</a:t>
            </a:r>
            <a:r>
              <a:rPr lang="en-US" b="1" dirty="0" smtClean="0"/>
              <a:t> </a:t>
            </a:r>
            <a:r>
              <a:rPr lang="en-US" dirty="0">
                <a:latin typeface="Cambria" panose="02040503050406030204" pitchFamily="18" charset="0"/>
              </a:rPr>
              <a:t>D</a:t>
            </a:r>
            <a:r>
              <a:rPr lang="en-US" dirty="0" smtClean="0">
                <a:latin typeface="Cambria" panose="02040503050406030204" pitchFamily="18" charset="0"/>
              </a:rPr>
              <a:t>esign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505" y="4170615"/>
            <a:ext cx="770927" cy="7709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68" y="4150765"/>
            <a:ext cx="937271" cy="937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732" y="5106490"/>
            <a:ext cx="1439448" cy="266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1" t="7214" r="28883" b="8584"/>
          <a:stretch/>
        </p:blipFill>
        <p:spPr>
          <a:xfrm>
            <a:off x="3333841" y="1877379"/>
            <a:ext cx="992108" cy="787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006" y="3638306"/>
            <a:ext cx="760418" cy="7604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t="28556" r="8613" b="39023"/>
          <a:stretch/>
        </p:blipFill>
        <p:spPr>
          <a:xfrm>
            <a:off x="5919114" y="5083262"/>
            <a:ext cx="1202231" cy="4450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979" y="5556585"/>
            <a:ext cx="1474803" cy="6293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298" y="2156254"/>
            <a:ext cx="1815413" cy="8698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9" t="10260" r="8253"/>
          <a:stretch/>
        </p:blipFill>
        <p:spPr>
          <a:xfrm>
            <a:off x="6054053" y="5479465"/>
            <a:ext cx="728663" cy="8022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214" y="1768093"/>
            <a:ext cx="1741245" cy="3605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03" y="3906506"/>
            <a:ext cx="1467355" cy="4023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8" y="1748149"/>
            <a:ext cx="1494043" cy="105778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502771" y="1111250"/>
            <a:ext cx="10268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haroni" panose="02010803020104030203" pitchFamily="2" charset="-79"/>
                <a:cs typeface="Aharoni" panose="02010803020104030203" pitchFamily="2" charset="-79"/>
              </a:rPr>
              <a:t>Web APIS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16470" y="1586869"/>
            <a:ext cx="21913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haroni" panose="02010803020104030203" pitchFamily="2" charset="-79"/>
                <a:cs typeface="Aharoni" panose="02010803020104030203" pitchFamily="2" charset="-79"/>
              </a:rPr>
              <a:t>Amazon EC2 Cloud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72186" y="4391844"/>
            <a:ext cx="1065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46403" y="1511603"/>
            <a:ext cx="2705637" cy="3291363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55395" y="1534637"/>
            <a:ext cx="3172705" cy="473599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3" y="4391844"/>
            <a:ext cx="1310899" cy="9781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09" y="2877851"/>
            <a:ext cx="1001016" cy="135470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3419" y="3401306"/>
            <a:ext cx="14866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haroni" panose="02010803020104030203" pitchFamily="2" charset="-79"/>
                <a:cs typeface="Aharoni" panose="02010803020104030203" pitchFamily="2" charset="-79"/>
              </a:rPr>
              <a:t>Web</a:t>
            </a:r>
            <a:r>
              <a:rPr lang="en-US" sz="1350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350" dirty="0">
                <a:latin typeface="Aharoni" panose="02010803020104030203" pitchFamily="2" charset="-79"/>
                <a:cs typeface="Aharoni" panose="02010803020104030203" pitchFamily="2" charset="-79"/>
              </a:rPr>
              <a:t>Browser</a:t>
            </a:r>
            <a:r>
              <a:rPr lang="en-US" sz="1350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92002" y="2550769"/>
            <a:ext cx="1341839" cy="40755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499774" y="4264361"/>
            <a:ext cx="1086684" cy="843046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68313" y="3246110"/>
            <a:ext cx="617757" cy="58898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296467" y="3288293"/>
            <a:ext cx="658736" cy="32086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892300" y="5156835"/>
            <a:ext cx="3665076" cy="1113793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56987" y="6316313"/>
            <a:ext cx="2150831" cy="308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haroni" panose="02010803020104030203" pitchFamily="2" charset="-79"/>
                <a:cs typeface="Aharoni" panose="02010803020104030203" pitchFamily="2" charset="-79"/>
              </a:rPr>
              <a:t>Web Scraped data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775626" y="4308793"/>
            <a:ext cx="970778" cy="61136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419433" y="2038525"/>
            <a:ext cx="1272462" cy="7160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379" y="2192911"/>
            <a:ext cx="1347919" cy="12091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20" y="4124967"/>
            <a:ext cx="961785" cy="9617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14" y="3459721"/>
            <a:ext cx="2559191" cy="6270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9" t="16799" r="5012" b="26384"/>
          <a:stretch/>
        </p:blipFill>
        <p:spPr>
          <a:xfrm>
            <a:off x="1952453" y="5189353"/>
            <a:ext cx="2144300" cy="102296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54" y="5176892"/>
            <a:ext cx="1364884" cy="10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623</TotalTime>
  <Words>427</Words>
  <Application>Microsoft Office PowerPoint</Application>
  <PresentationFormat>On-screen Show (4:3)</PresentationFormat>
  <Paragraphs>112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PowerPoint Presentation</vt:lpstr>
      <vt:lpstr>Project Objective</vt:lpstr>
      <vt:lpstr>Our Target Audience</vt:lpstr>
      <vt:lpstr>Market Landscape </vt:lpstr>
      <vt:lpstr>Revenue Model</vt:lpstr>
      <vt:lpstr>Paid Users</vt:lpstr>
      <vt:lpstr>Business Case</vt:lpstr>
      <vt:lpstr>Novelty</vt:lpstr>
      <vt:lpstr>System Design</vt:lpstr>
      <vt:lpstr>API’s Implemented</vt:lpstr>
      <vt:lpstr>Analytics</vt:lpstr>
      <vt:lpstr>Future Plan</vt:lpstr>
      <vt:lpstr>Appendix- 1</vt:lpstr>
      <vt:lpstr>Appendix- 2</vt:lpstr>
      <vt:lpstr>Appendix -3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Vanitha Venkatanarayanan</dc:creator>
  <cp:lastModifiedBy>Prathamesh</cp:lastModifiedBy>
  <cp:revision>142</cp:revision>
  <dcterms:created xsi:type="dcterms:W3CDTF">2014-04-30T03:03:36Z</dcterms:created>
  <dcterms:modified xsi:type="dcterms:W3CDTF">2016-09-29T07:13:53Z</dcterms:modified>
</cp:coreProperties>
</file>