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72BBBD8-F8AB-466C-A3EC-C3F6B4C6F6E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A41995-50E3-4671-A84E-6CE11ECFF059}"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2BBBD8-F8AB-466C-A3EC-C3F6B4C6F6E3}" type="slidenum">
              <a:rPr lang="en-IN" smtClean="0"/>
              <a:t>‹#›</a:t>
            </a:fld>
            <a:endParaRPr lang="en-IN"/>
          </a:p>
        </p:txBody>
      </p:sp>
    </p:spTree>
    <p:extLst>
      <p:ext uri="{BB962C8B-B14F-4D97-AF65-F5344CB8AC3E}">
        <p14:creationId xmlns:p14="http://schemas.microsoft.com/office/powerpoint/2010/main" val="270940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405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02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spTree>
    <p:extLst>
      <p:ext uri="{BB962C8B-B14F-4D97-AF65-F5344CB8AC3E}">
        <p14:creationId xmlns:p14="http://schemas.microsoft.com/office/powerpoint/2010/main" val="782124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56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0465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154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62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spTree>
    <p:extLst>
      <p:ext uri="{BB962C8B-B14F-4D97-AF65-F5344CB8AC3E}">
        <p14:creationId xmlns:p14="http://schemas.microsoft.com/office/powerpoint/2010/main" val="24081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41995-50E3-4671-A84E-6CE11ECFF059}"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BBBD8-F8AB-466C-A3EC-C3F6B4C6F6E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8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41995-50E3-4671-A84E-6CE11ECFF059}"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2BBBD8-F8AB-466C-A3EC-C3F6B4C6F6E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54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A41995-50E3-4671-A84E-6CE11ECFF059}" type="datetimeFigureOut">
              <a:rPr lang="en-IN" smtClean="0"/>
              <a:t>21-02-2024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2BBBD8-F8AB-466C-A3EC-C3F6B4C6F6E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53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A41995-50E3-4671-A84E-6CE11ECFF059}"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2BBBD8-F8AB-466C-A3EC-C3F6B4C6F6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75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41995-50E3-4671-A84E-6CE11ECFF059}"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2BBBD8-F8AB-466C-A3EC-C3F6B4C6F6E3}" type="slidenum">
              <a:rPr lang="en-IN" smtClean="0"/>
              <a:t>‹#›</a:t>
            </a:fld>
            <a:endParaRPr lang="en-IN"/>
          </a:p>
        </p:txBody>
      </p:sp>
    </p:spTree>
    <p:extLst>
      <p:ext uri="{BB962C8B-B14F-4D97-AF65-F5344CB8AC3E}">
        <p14:creationId xmlns:p14="http://schemas.microsoft.com/office/powerpoint/2010/main" val="152180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A41995-50E3-4671-A84E-6CE11ECFF059}"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2BBBD8-F8AB-466C-A3EC-C3F6B4C6F6E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2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A41995-50E3-4671-A84E-6CE11ECFF059}"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2BBBD8-F8AB-466C-A3EC-C3F6B4C6F6E3}" type="slidenum">
              <a:rPr lang="en-IN" smtClean="0"/>
              <a:t>‹#›</a:t>
            </a:fld>
            <a:endParaRPr lang="en-IN"/>
          </a:p>
        </p:txBody>
      </p:sp>
    </p:spTree>
    <p:extLst>
      <p:ext uri="{BB962C8B-B14F-4D97-AF65-F5344CB8AC3E}">
        <p14:creationId xmlns:p14="http://schemas.microsoft.com/office/powerpoint/2010/main" val="147257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A41995-50E3-4671-A84E-6CE11ECFF059}" type="datetimeFigureOut">
              <a:rPr lang="en-IN" smtClean="0"/>
              <a:t>21-02-2024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BBBD8-F8AB-466C-A3EC-C3F6B4C6F6E3}" type="slidenum">
              <a:rPr lang="en-IN" smtClean="0"/>
              <a:t>‹#›</a:t>
            </a:fld>
            <a:endParaRPr lang="en-IN"/>
          </a:p>
        </p:txBody>
      </p:sp>
    </p:spTree>
    <p:extLst>
      <p:ext uri="{BB962C8B-B14F-4D97-AF65-F5344CB8AC3E}">
        <p14:creationId xmlns:p14="http://schemas.microsoft.com/office/powerpoint/2010/main" val="76083792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4383-F4F1-3A49-37AF-272395968A90}"/>
              </a:ext>
            </a:extLst>
          </p:cNvPr>
          <p:cNvSpPr>
            <a:spLocks noGrp="1"/>
          </p:cNvSpPr>
          <p:nvPr>
            <p:ph type="ctrTitle"/>
          </p:nvPr>
        </p:nvSpPr>
        <p:spPr/>
        <p:txBody>
          <a:bodyPr>
            <a:normAutofit/>
          </a:bodyPr>
          <a:lstStyle/>
          <a:p>
            <a:r>
              <a:rPr lang="en-US" sz="3200" dirty="0"/>
              <a:t>Real estate sales prediction using regression analysis</a:t>
            </a:r>
            <a:endParaRPr lang="en-IN" sz="3200" dirty="0"/>
          </a:p>
        </p:txBody>
      </p:sp>
      <p:sp>
        <p:nvSpPr>
          <p:cNvPr id="3" name="Subtitle 2">
            <a:extLst>
              <a:ext uri="{FF2B5EF4-FFF2-40B4-BE49-F238E27FC236}">
                <a16:creationId xmlns:a16="http://schemas.microsoft.com/office/drawing/2014/main" id="{B9B403C0-EF12-263B-9CA4-F0BE91A37992}"/>
              </a:ext>
            </a:extLst>
          </p:cNvPr>
          <p:cNvSpPr>
            <a:spLocks noGrp="1"/>
          </p:cNvSpPr>
          <p:nvPr>
            <p:ph type="subTitle" idx="1"/>
          </p:nvPr>
        </p:nvSpPr>
        <p:spPr>
          <a:xfrm>
            <a:off x="2417780" y="3471338"/>
            <a:ext cx="6637730" cy="1995398"/>
          </a:xfrm>
        </p:spPr>
        <p:txBody>
          <a:bodyPr/>
          <a:lstStyle/>
          <a:p>
            <a:r>
              <a:rPr lang="en-US" dirty="0"/>
              <a:t>BY</a:t>
            </a:r>
          </a:p>
          <a:p>
            <a:r>
              <a:rPr lang="en-US" dirty="0"/>
              <a:t>Niraj Jawale</a:t>
            </a:r>
          </a:p>
          <a:p>
            <a:r>
              <a:rPr lang="en-US" dirty="0"/>
              <a:t>Prathamesh More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848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8209-CFC8-5D59-818C-7098A5F613BA}"/>
              </a:ext>
            </a:extLst>
          </p:cNvPr>
          <p:cNvSpPr>
            <a:spLocks noGrp="1"/>
          </p:cNvSpPr>
          <p:nvPr>
            <p:ph type="title"/>
          </p:nvPr>
        </p:nvSpPr>
        <p:spPr/>
        <p:txBody>
          <a:bodyPr/>
          <a:lstStyle/>
          <a:p>
            <a:r>
              <a:rPr lang="en-US" dirty="0"/>
              <a:t>Risk And Opportunities</a:t>
            </a:r>
            <a:endParaRPr lang="en-IN" dirty="0"/>
          </a:p>
        </p:txBody>
      </p:sp>
      <p:sp>
        <p:nvSpPr>
          <p:cNvPr id="3" name="Content Placeholder 2">
            <a:extLst>
              <a:ext uri="{FF2B5EF4-FFF2-40B4-BE49-F238E27FC236}">
                <a16:creationId xmlns:a16="http://schemas.microsoft.com/office/drawing/2014/main" id="{31627F2B-BC7C-F9FC-1826-8C03BE1ED46C}"/>
              </a:ext>
            </a:extLst>
          </p:cNvPr>
          <p:cNvSpPr>
            <a:spLocks noGrp="1"/>
          </p:cNvSpPr>
          <p:nvPr>
            <p:ph idx="1"/>
          </p:nvPr>
        </p:nvSpPr>
        <p:spPr/>
        <p:txBody>
          <a:bodyPr/>
          <a:lstStyle/>
          <a:p>
            <a:r>
              <a:rPr lang="en-US" dirty="0"/>
              <a:t>Identifying risk factors and opportunities in the real estate market based on the regression analysis. Discussing strategies for mitigating risks and capitalizing on opportunities.</a:t>
            </a:r>
            <a:endParaRPr lang="en-IN" dirty="0"/>
          </a:p>
        </p:txBody>
      </p:sp>
    </p:spTree>
    <p:extLst>
      <p:ext uri="{BB962C8B-B14F-4D97-AF65-F5344CB8AC3E}">
        <p14:creationId xmlns:p14="http://schemas.microsoft.com/office/powerpoint/2010/main" val="199663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7EDC-CA3D-6D42-5F2B-D352417511FB}"/>
              </a:ext>
            </a:extLst>
          </p:cNvPr>
          <p:cNvSpPr>
            <a:spLocks noGrp="1"/>
          </p:cNvSpPr>
          <p:nvPr>
            <p:ph type="title"/>
          </p:nvPr>
        </p:nvSpPr>
        <p:spPr/>
        <p:txBody>
          <a:bodyPr/>
          <a:lstStyle/>
          <a:p>
            <a:r>
              <a:rPr lang="en-US" dirty="0"/>
              <a:t>Implementation Strategies</a:t>
            </a:r>
            <a:endParaRPr lang="en-IN" dirty="0"/>
          </a:p>
        </p:txBody>
      </p:sp>
      <p:sp>
        <p:nvSpPr>
          <p:cNvPr id="3" name="Content Placeholder 2">
            <a:extLst>
              <a:ext uri="{FF2B5EF4-FFF2-40B4-BE49-F238E27FC236}">
                <a16:creationId xmlns:a16="http://schemas.microsoft.com/office/drawing/2014/main" id="{5479DF9B-9549-BE2C-9652-352CD7CD4346}"/>
              </a:ext>
            </a:extLst>
          </p:cNvPr>
          <p:cNvSpPr>
            <a:spLocks noGrp="1"/>
          </p:cNvSpPr>
          <p:nvPr>
            <p:ph idx="1"/>
          </p:nvPr>
        </p:nvSpPr>
        <p:spPr/>
        <p:txBody>
          <a:bodyPr/>
          <a:lstStyle/>
          <a:p>
            <a:r>
              <a:rPr lang="en-US" dirty="0"/>
              <a:t>Developing implementation strategies based on the forecasting results. Discussing how to use the insights from regression analysis to make informed decisions in real estate sales.</a:t>
            </a:r>
            <a:endParaRPr lang="en-IN" dirty="0"/>
          </a:p>
        </p:txBody>
      </p:sp>
    </p:spTree>
    <p:extLst>
      <p:ext uri="{BB962C8B-B14F-4D97-AF65-F5344CB8AC3E}">
        <p14:creationId xmlns:p14="http://schemas.microsoft.com/office/powerpoint/2010/main" val="39125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91FE-60D7-B732-5AC2-0005402A2C3E}"/>
              </a:ext>
            </a:extLst>
          </p:cNvPr>
          <p:cNvSpPr>
            <a:spLocks noGrp="1"/>
          </p:cNvSpPr>
          <p:nvPr>
            <p:ph type="title"/>
          </p:nvPr>
        </p:nvSpPr>
        <p:spPr/>
        <p:txBody>
          <a:bodyPr/>
          <a:lstStyle/>
          <a:p>
            <a:r>
              <a:rPr lang="en-US" dirty="0"/>
              <a:t>Future Trends</a:t>
            </a:r>
            <a:endParaRPr lang="en-IN" dirty="0"/>
          </a:p>
        </p:txBody>
      </p:sp>
      <p:sp>
        <p:nvSpPr>
          <p:cNvPr id="3" name="Content Placeholder 2">
            <a:extLst>
              <a:ext uri="{FF2B5EF4-FFF2-40B4-BE49-F238E27FC236}">
                <a16:creationId xmlns:a16="http://schemas.microsoft.com/office/drawing/2014/main" id="{D01ED646-8AEC-E436-44A4-E35B5554CA67}"/>
              </a:ext>
            </a:extLst>
          </p:cNvPr>
          <p:cNvSpPr>
            <a:spLocks noGrp="1"/>
          </p:cNvSpPr>
          <p:nvPr>
            <p:ph idx="1"/>
          </p:nvPr>
        </p:nvSpPr>
        <p:spPr/>
        <p:txBody>
          <a:bodyPr/>
          <a:lstStyle/>
          <a:p>
            <a:r>
              <a:rPr lang="en-US" dirty="0"/>
              <a:t>Exploring the future trends and advancements in real estate sales forecasting. Discussing the potential impact of technology and market dynamics on predictive models.</a:t>
            </a:r>
            <a:endParaRPr lang="en-IN" dirty="0"/>
          </a:p>
        </p:txBody>
      </p:sp>
    </p:spTree>
    <p:extLst>
      <p:ext uri="{BB962C8B-B14F-4D97-AF65-F5344CB8AC3E}">
        <p14:creationId xmlns:p14="http://schemas.microsoft.com/office/powerpoint/2010/main" val="39915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BF73-047F-7D94-2935-CA103AD2C10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EF40323-27A3-08F1-3CD1-2683B7928C65}"/>
              </a:ext>
            </a:extLst>
          </p:cNvPr>
          <p:cNvSpPr>
            <a:spLocks noGrp="1"/>
          </p:cNvSpPr>
          <p:nvPr>
            <p:ph idx="1"/>
          </p:nvPr>
        </p:nvSpPr>
        <p:spPr/>
        <p:txBody>
          <a:bodyPr/>
          <a:lstStyle/>
          <a:p>
            <a:r>
              <a:rPr lang="en-US" dirty="0"/>
              <a:t>Summarizing the key findings and takeaways from the real estate sales forecasting with regression analysis. Emphasizing the importance of data-driven decision-making in the real estate industry.</a:t>
            </a:r>
            <a:endParaRPr lang="en-IN" dirty="0"/>
          </a:p>
        </p:txBody>
      </p:sp>
    </p:spTree>
    <p:extLst>
      <p:ext uri="{BB962C8B-B14F-4D97-AF65-F5344CB8AC3E}">
        <p14:creationId xmlns:p14="http://schemas.microsoft.com/office/powerpoint/2010/main" val="60352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5B3E-A9B7-50E4-F90C-8D0C41906A48}"/>
              </a:ext>
            </a:extLst>
          </p:cNvPr>
          <p:cNvSpPr>
            <a:spLocks noGrp="1"/>
          </p:cNvSpPr>
          <p:nvPr>
            <p:ph type="title"/>
          </p:nvPr>
        </p:nvSpPr>
        <p:spPr>
          <a:xfrm>
            <a:off x="1079092" y="2417642"/>
            <a:ext cx="9601196" cy="1303867"/>
          </a:xfrm>
        </p:spPr>
        <p:txBody>
          <a:bodyPr/>
          <a:lstStyle/>
          <a:p>
            <a:r>
              <a:rPr lang="en-US" dirty="0"/>
              <a:t>Thank You</a:t>
            </a:r>
            <a:endParaRPr lang="en-IN" dirty="0"/>
          </a:p>
        </p:txBody>
      </p:sp>
    </p:spTree>
    <p:extLst>
      <p:ext uri="{BB962C8B-B14F-4D97-AF65-F5344CB8AC3E}">
        <p14:creationId xmlns:p14="http://schemas.microsoft.com/office/powerpoint/2010/main" val="392995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E20F-345C-C161-7E83-1236C8644FC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0831186-20DB-DF79-BA9A-DA64D01011B8}"/>
              </a:ext>
            </a:extLst>
          </p:cNvPr>
          <p:cNvSpPr>
            <a:spLocks noGrp="1"/>
          </p:cNvSpPr>
          <p:nvPr>
            <p:ph idx="1"/>
          </p:nvPr>
        </p:nvSpPr>
        <p:spPr/>
        <p:txBody>
          <a:bodyPr>
            <a:normAutofit fontScale="92500" lnSpcReduction="10000"/>
          </a:bodyPr>
          <a:lstStyle/>
          <a:p>
            <a:r>
              <a:rPr lang="en-US" b="0" i="0" dirty="0">
                <a:solidFill>
                  <a:srgbClr val="0D0D0D"/>
                </a:solidFill>
                <a:effectLst/>
                <a:latin typeface="Söhne"/>
              </a:rPr>
              <a:t>The introduction to real estate sales prediction using regression analysis provides a brief overview of the importance of accurately forecasting real estate sales and the role of regression analysis in achieving this goal. It highlights the significance of real estate transactions, emphasizing the need for informed decision-making to maximize returns and mitigate risks. The introduction also introduces regression analysis as a statistical technique used to model the relationship between property characteristics and sales prices, setting the stage for the subsequent discussion on methodology and findings. Overall, it aims to capture the audience's interest and convey the relevance of the topic before diving into the details of the analysis.</a:t>
            </a:r>
            <a:endParaRPr lang="en-IN" dirty="0"/>
          </a:p>
        </p:txBody>
      </p:sp>
    </p:spTree>
    <p:extLst>
      <p:ext uri="{BB962C8B-B14F-4D97-AF65-F5344CB8AC3E}">
        <p14:creationId xmlns:p14="http://schemas.microsoft.com/office/powerpoint/2010/main" val="314360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037A-525C-CB41-EA44-86428849B454}"/>
              </a:ext>
            </a:extLst>
          </p:cNvPr>
          <p:cNvSpPr>
            <a:spLocks noGrp="1"/>
          </p:cNvSpPr>
          <p:nvPr>
            <p:ph type="title"/>
          </p:nvPr>
        </p:nvSpPr>
        <p:spPr/>
        <p:txBody>
          <a:bodyPr/>
          <a:lstStyle/>
          <a:p>
            <a:r>
              <a:rPr lang="en-US" dirty="0"/>
              <a:t>Regression analysis basics</a:t>
            </a:r>
            <a:endParaRPr lang="en-IN" dirty="0"/>
          </a:p>
        </p:txBody>
      </p:sp>
      <p:sp>
        <p:nvSpPr>
          <p:cNvPr id="3" name="Content Placeholder 2">
            <a:extLst>
              <a:ext uri="{FF2B5EF4-FFF2-40B4-BE49-F238E27FC236}">
                <a16:creationId xmlns:a16="http://schemas.microsoft.com/office/drawing/2014/main" id="{4BD3F80C-C2CA-5877-724C-5CDBA6F36502}"/>
              </a:ext>
            </a:extLst>
          </p:cNvPr>
          <p:cNvSpPr>
            <a:spLocks noGrp="1"/>
          </p:cNvSpPr>
          <p:nvPr>
            <p:ph idx="1"/>
          </p:nvPr>
        </p:nvSpPr>
        <p:spPr>
          <a:xfrm>
            <a:off x="1226575" y="2468441"/>
            <a:ext cx="10336160" cy="3893029"/>
          </a:xfrm>
        </p:spPr>
        <p:txBody>
          <a:bodyPr>
            <a:normAutofit fontScale="40000" lnSpcReduction="20000"/>
          </a:bodyPr>
          <a:lstStyle/>
          <a:p>
            <a:pPr algn="l"/>
            <a:br>
              <a:rPr lang="en-US" b="0" i="0" dirty="0">
                <a:solidFill>
                  <a:srgbClr val="0D0D0D"/>
                </a:solidFill>
                <a:effectLst/>
                <a:latin typeface="Söhne"/>
              </a:rPr>
            </a:br>
            <a:r>
              <a:rPr lang="en-US" sz="5000" b="0" i="0" dirty="0">
                <a:solidFill>
                  <a:srgbClr val="0D0D0D"/>
                </a:solidFill>
                <a:effectLst/>
                <a:latin typeface="Söhne"/>
              </a:rPr>
              <a:t>Regression analysis is a statistical method used to understand and quantify the relationship between a dependent variable and one or more independent variables. It aims to predict the value of the dependent variable based on the values of the independent variables.</a:t>
            </a:r>
          </a:p>
          <a:p>
            <a:pPr algn="l"/>
            <a:r>
              <a:rPr lang="en-US" sz="5000" b="0" i="0" dirty="0">
                <a:solidFill>
                  <a:srgbClr val="0D0D0D"/>
                </a:solidFill>
                <a:effectLst/>
                <a:latin typeface="Söhne"/>
              </a:rPr>
              <a:t>There are two main types of regression analysis:</a:t>
            </a:r>
          </a:p>
          <a:p>
            <a:pPr algn="l">
              <a:buFont typeface="+mj-lt"/>
              <a:buAutoNum type="arabicPeriod"/>
            </a:pPr>
            <a:r>
              <a:rPr lang="en-US" sz="5000" b="1" i="0" dirty="0">
                <a:solidFill>
                  <a:srgbClr val="0D0D0D"/>
                </a:solidFill>
                <a:effectLst/>
                <a:latin typeface="Söhne"/>
              </a:rPr>
              <a:t>Simple Linear Regression</a:t>
            </a:r>
            <a:r>
              <a:rPr lang="en-US" sz="5000" b="0" i="0" dirty="0">
                <a:solidFill>
                  <a:srgbClr val="0D0D0D"/>
                </a:solidFill>
                <a:effectLst/>
                <a:latin typeface="Söhne"/>
              </a:rPr>
              <a:t>:</a:t>
            </a:r>
          </a:p>
          <a:p>
            <a:pPr marL="742950" lvl="1" indent="-285750" algn="l">
              <a:buFont typeface="+mj-lt"/>
              <a:buAutoNum type="arabicPeriod"/>
            </a:pPr>
            <a:r>
              <a:rPr lang="en-US" sz="5000" b="0" i="0" dirty="0">
                <a:solidFill>
                  <a:srgbClr val="0D0D0D"/>
                </a:solidFill>
                <a:effectLst/>
                <a:latin typeface="Söhne"/>
              </a:rPr>
              <a:t>Involves predicting the dependent variable using only one independent variable.</a:t>
            </a:r>
          </a:p>
          <a:p>
            <a:pPr marL="742950" lvl="1" indent="-285750" algn="l">
              <a:buFont typeface="+mj-lt"/>
              <a:buAutoNum type="arabicPeriod"/>
            </a:pPr>
            <a:r>
              <a:rPr lang="en-US" sz="5000" b="0" i="0" dirty="0">
                <a:solidFill>
                  <a:srgbClr val="0D0D0D"/>
                </a:solidFill>
                <a:effectLst/>
                <a:latin typeface="Söhne"/>
              </a:rPr>
              <a:t>Assumes a linear relationship between the variables, which means the relationship can be represented by a straight line.</a:t>
            </a:r>
          </a:p>
          <a:p>
            <a:pPr marL="742950" lvl="1" indent="-285750" algn="l">
              <a:buFont typeface="+mj-lt"/>
              <a:buAutoNum type="arabicPeriod"/>
            </a:pPr>
            <a:r>
              <a:rPr lang="en-US" sz="5000" b="0" i="0" dirty="0">
                <a:solidFill>
                  <a:srgbClr val="0D0D0D"/>
                </a:solidFill>
                <a:effectLst/>
                <a:latin typeface="Söhne"/>
              </a:rPr>
              <a:t>The relationship is expressed through an equation where the dependent variable is a function of the independent variable.</a:t>
            </a:r>
          </a:p>
          <a:p>
            <a:endParaRPr lang="en-IN" dirty="0"/>
          </a:p>
        </p:txBody>
      </p:sp>
    </p:spTree>
    <p:extLst>
      <p:ext uri="{BB962C8B-B14F-4D97-AF65-F5344CB8AC3E}">
        <p14:creationId xmlns:p14="http://schemas.microsoft.com/office/powerpoint/2010/main" val="384791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36D3-BAE6-AB33-A335-558D0C32192F}"/>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26492DA4-0B40-766A-F2F2-37807D468874}"/>
              </a:ext>
            </a:extLst>
          </p:cNvPr>
          <p:cNvSpPr>
            <a:spLocks noGrp="1"/>
          </p:cNvSpPr>
          <p:nvPr>
            <p:ph idx="1"/>
          </p:nvPr>
        </p:nvSpPr>
        <p:spPr/>
        <p:txBody>
          <a:bodyPr>
            <a:normAutofit lnSpcReduction="10000"/>
          </a:bodyPr>
          <a:lstStyle/>
          <a:p>
            <a:pPr algn="l"/>
            <a:r>
              <a:rPr lang="en-US" b="1" i="0" dirty="0">
                <a:solidFill>
                  <a:srgbClr val="0D0D0D"/>
                </a:solidFill>
                <a:effectLst/>
                <a:latin typeface="Söhne"/>
              </a:rPr>
              <a:t>Multiple Linear Regression</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Extends simple linear regression to include multiple independent variables.</a:t>
            </a:r>
          </a:p>
          <a:p>
            <a:pPr algn="l">
              <a:buFont typeface="Arial" panose="020B0604020202020204" pitchFamily="34" charset="0"/>
              <a:buChar char="•"/>
            </a:pPr>
            <a:r>
              <a:rPr lang="en-US" b="0" i="0" dirty="0">
                <a:solidFill>
                  <a:srgbClr val="0D0D0D"/>
                </a:solidFill>
                <a:effectLst/>
                <a:latin typeface="Söhne"/>
              </a:rPr>
              <a:t>Allows for modeling more complex relationships by considering the combined effects of multiple predictors on the dependent variable.</a:t>
            </a:r>
          </a:p>
          <a:p>
            <a:pPr algn="l">
              <a:buFont typeface="Arial" panose="020B0604020202020204" pitchFamily="34" charset="0"/>
              <a:buChar char="•"/>
            </a:pPr>
            <a:r>
              <a:rPr lang="en-US" b="0" i="0" dirty="0">
                <a:solidFill>
                  <a:srgbClr val="0D0D0D"/>
                </a:solidFill>
                <a:effectLst/>
                <a:latin typeface="Söhne"/>
              </a:rPr>
              <a:t>The relationship is expressed through an equation where the dependent variable is a function of multiple independent variables, each with its own coefficient.</a:t>
            </a:r>
          </a:p>
          <a:p>
            <a:endParaRPr lang="en-IN" dirty="0"/>
          </a:p>
        </p:txBody>
      </p:sp>
    </p:spTree>
    <p:extLst>
      <p:ext uri="{BB962C8B-B14F-4D97-AF65-F5344CB8AC3E}">
        <p14:creationId xmlns:p14="http://schemas.microsoft.com/office/powerpoint/2010/main" val="21576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317A-CCC7-A490-8259-FCCB8E538620}"/>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09AF1A62-2E3D-0CAD-81BC-495360B655EE}"/>
              </a:ext>
            </a:extLst>
          </p:cNvPr>
          <p:cNvSpPr>
            <a:spLocks noGrp="1"/>
          </p:cNvSpPr>
          <p:nvPr>
            <p:ph idx="1"/>
          </p:nvPr>
        </p:nvSpPr>
        <p:spPr/>
        <p:txBody>
          <a:bodyPr>
            <a:normAutofit fontScale="92500" lnSpcReduction="20000"/>
          </a:bodyPr>
          <a:lstStyle/>
          <a:p>
            <a:pPr algn="l"/>
            <a:r>
              <a:rPr lang="en-IN" b="1" i="0" dirty="0">
                <a:solidFill>
                  <a:schemeClr val="tx1">
                    <a:lumMod val="95000"/>
                    <a:lumOff val="5000"/>
                  </a:schemeClr>
                </a:solidFill>
                <a:effectLst/>
                <a:latin typeface="Söhne"/>
              </a:rPr>
              <a:t>Identifying Data Sources</a:t>
            </a:r>
            <a:endParaRPr lang="en-IN" b="0" i="0" dirty="0">
              <a:solidFill>
                <a:schemeClr val="tx1">
                  <a:lumMod val="95000"/>
                  <a:lumOff val="5000"/>
                </a:schemeClr>
              </a:solidFill>
              <a:effectLst/>
              <a:latin typeface="Söhne"/>
            </a:endParaRPr>
          </a:p>
          <a:p>
            <a:r>
              <a:rPr lang="en-IN" b="1" i="0" dirty="0">
                <a:solidFill>
                  <a:schemeClr val="tx1">
                    <a:lumMod val="95000"/>
                    <a:lumOff val="5000"/>
                  </a:schemeClr>
                </a:solidFill>
                <a:effectLst/>
                <a:latin typeface="Söhne"/>
              </a:rPr>
              <a:t>Collecting Property Information</a:t>
            </a:r>
            <a:endParaRPr lang="en-IN" dirty="0">
              <a:solidFill>
                <a:schemeClr val="tx1">
                  <a:lumMod val="95000"/>
                  <a:lumOff val="5000"/>
                </a:schemeClr>
              </a:solidFill>
              <a:latin typeface="Söhne"/>
            </a:endParaRPr>
          </a:p>
          <a:p>
            <a:r>
              <a:rPr lang="en-IN" b="1" i="0" dirty="0">
                <a:solidFill>
                  <a:schemeClr val="tx1">
                    <a:lumMod val="95000"/>
                    <a:lumOff val="5000"/>
                  </a:schemeClr>
                </a:solidFill>
                <a:effectLst/>
                <a:latin typeface="Söhne"/>
              </a:rPr>
              <a:t>Gathering Sales Data</a:t>
            </a:r>
          </a:p>
          <a:p>
            <a:r>
              <a:rPr lang="en-IN" b="1" i="0" dirty="0">
                <a:solidFill>
                  <a:schemeClr val="tx1">
                    <a:lumMod val="95000"/>
                    <a:lumOff val="5000"/>
                  </a:schemeClr>
                </a:solidFill>
                <a:effectLst/>
                <a:latin typeface="Söhne"/>
              </a:rPr>
              <a:t>Data Preprocessing</a:t>
            </a:r>
          </a:p>
          <a:p>
            <a:r>
              <a:rPr lang="en-IN" b="1" i="0" dirty="0">
                <a:solidFill>
                  <a:schemeClr val="tx1">
                    <a:lumMod val="95000"/>
                    <a:lumOff val="5000"/>
                  </a:schemeClr>
                </a:solidFill>
                <a:effectLst/>
                <a:latin typeface="Söhne"/>
              </a:rPr>
              <a:t>Encoding Categorical Variables</a:t>
            </a:r>
            <a:endParaRPr lang="en-IN" b="1" dirty="0">
              <a:solidFill>
                <a:schemeClr val="tx1">
                  <a:lumMod val="95000"/>
                  <a:lumOff val="5000"/>
                </a:schemeClr>
              </a:solidFill>
              <a:latin typeface="Söhne"/>
            </a:endParaRPr>
          </a:p>
          <a:p>
            <a:r>
              <a:rPr lang="en-IN" b="1" i="0" dirty="0">
                <a:solidFill>
                  <a:schemeClr val="tx1">
                    <a:lumMod val="95000"/>
                    <a:lumOff val="5000"/>
                  </a:schemeClr>
                </a:solidFill>
                <a:effectLst/>
                <a:latin typeface="Söhne"/>
              </a:rPr>
              <a:t>Splitting the Data</a:t>
            </a:r>
          </a:p>
          <a:p>
            <a:r>
              <a:rPr lang="en-US" b="1" i="0" dirty="0">
                <a:solidFill>
                  <a:schemeClr val="tx1">
                    <a:lumMod val="95000"/>
                    <a:lumOff val="5000"/>
                  </a:schemeClr>
                </a:solidFill>
                <a:effectLst/>
                <a:latin typeface="Söhne"/>
              </a:rPr>
              <a:t>Ensuring Data Privacy and Compliance</a:t>
            </a:r>
            <a:br>
              <a:rPr lang="en-IN" b="0" i="0" dirty="0">
                <a:solidFill>
                  <a:srgbClr val="0D0D0D"/>
                </a:solidFill>
                <a:effectLst/>
                <a:latin typeface="Söhne"/>
              </a:rPr>
            </a:br>
            <a:endParaRPr lang="en-IN" dirty="0"/>
          </a:p>
        </p:txBody>
      </p:sp>
    </p:spTree>
    <p:extLst>
      <p:ext uri="{BB962C8B-B14F-4D97-AF65-F5344CB8AC3E}">
        <p14:creationId xmlns:p14="http://schemas.microsoft.com/office/powerpoint/2010/main" val="301216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3EDA-F97B-FF52-269E-AF850DD6A1EB}"/>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E300BE7-626C-7205-9764-15B7E8E64B94}"/>
              </a:ext>
            </a:extLst>
          </p:cNvPr>
          <p:cNvSpPr>
            <a:spLocks noGrp="1"/>
          </p:cNvSpPr>
          <p:nvPr>
            <p:ph idx="1"/>
          </p:nvPr>
        </p:nvSpPr>
        <p:spPr>
          <a:xfrm>
            <a:off x="1295401" y="2556931"/>
            <a:ext cx="9795386" cy="3666887"/>
          </a:xfrm>
        </p:spPr>
        <p:txBody>
          <a:bodyPr/>
          <a:lstStyle/>
          <a:p>
            <a:r>
              <a:rPr lang="en-IN" b="1" i="0" dirty="0">
                <a:solidFill>
                  <a:srgbClr val="0D0D0D"/>
                </a:solidFill>
                <a:effectLst/>
                <a:latin typeface="Söhne"/>
              </a:rPr>
              <a:t>Feature Selection</a:t>
            </a:r>
            <a:endParaRPr lang="en-IN" b="0" i="0" dirty="0">
              <a:solidFill>
                <a:srgbClr val="0D0D0D"/>
              </a:solidFill>
              <a:effectLst/>
              <a:latin typeface="Söhne"/>
            </a:endParaRPr>
          </a:p>
          <a:p>
            <a:r>
              <a:rPr lang="en-IN" b="1" i="0" dirty="0">
                <a:solidFill>
                  <a:srgbClr val="0D0D0D"/>
                </a:solidFill>
                <a:effectLst/>
                <a:latin typeface="Söhne"/>
              </a:rPr>
              <a:t>Data Preparation</a:t>
            </a:r>
            <a:endParaRPr lang="en-IN" b="0" i="0" dirty="0">
              <a:solidFill>
                <a:srgbClr val="0D0D0D"/>
              </a:solidFill>
              <a:effectLst/>
              <a:latin typeface="Söhne"/>
            </a:endParaRPr>
          </a:p>
          <a:p>
            <a:r>
              <a:rPr lang="en-IN" b="1" i="0" dirty="0">
                <a:solidFill>
                  <a:srgbClr val="0D0D0D"/>
                </a:solidFill>
                <a:effectLst/>
                <a:latin typeface="Söhne"/>
              </a:rPr>
              <a:t>Splitting the Data</a:t>
            </a:r>
            <a:endParaRPr lang="en-IN" dirty="0">
              <a:solidFill>
                <a:srgbClr val="0D0D0D"/>
              </a:solidFill>
              <a:latin typeface="Söhne"/>
            </a:endParaRPr>
          </a:p>
          <a:p>
            <a:r>
              <a:rPr lang="en-IN" b="1" i="0" dirty="0">
                <a:solidFill>
                  <a:srgbClr val="0D0D0D"/>
                </a:solidFill>
                <a:effectLst/>
                <a:latin typeface="Söhne"/>
              </a:rPr>
              <a:t>Choosing the Regression Model</a:t>
            </a:r>
            <a:endParaRPr lang="en-IN" b="0" i="0" dirty="0">
              <a:solidFill>
                <a:srgbClr val="0D0D0D"/>
              </a:solidFill>
              <a:effectLst/>
              <a:latin typeface="Söhne"/>
            </a:endParaRPr>
          </a:p>
          <a:p>
            <a:r>
              <a:rPr lang="en-IN" b="1" i="0" dirty="0">
                <a:solidFill>
                  <a:srgbClr val="0D0D0D"/>
                </a:solidFill>
                <a:effectLst/>
                <a:latin typeface="Söhne"/>
              </a:rPr>
              <a:t>Model Training</a:t>
            </a:r>
          </a:p>
          <a:p>
            <a:r>
              <a:rPr lang="en-IN" b="1" i="0" dirty="0">
                <a:solidFill>
                  <a:srgbClr val="0D0D0D"/>
                </a:solidFill>
                <a:effectLst/>
                <a:latin typeface="Söhne"/>
              </a:rPr>
              <a:t>Interpretation and Validation</a:t>
            </a:r>
          </a:p>
          <a:p>
            <a:r>
              <a:rPr lang="en-IN" b="1" i="0" dirty="0">
                <a:solidFill>
                  <a:srgbClr val="0D0D0D"/>
                </a:solidFill>
                <a:effectLst/>
                <a:latin typeface="Söhne"/>
              </a:rPr>
              <a:t>Fine-Tuning and Iteration</a:t>
            </a:r>
            <a:endParaRPr lang="en-IN" dirty="0">
              <a:solidFill>
                <a:schemeClr val="tx1"/>
              </a:solidFill>
            </a:endParaRPr>
          </a:p>
        </p:txBody>
      </p:sp>
    </p:spTree>
    <p:extLst>
      <p:ext uri="{BB962C8B-B14F-4D97-AF65-F5344CB8AC3E}">
        <p14:creationId xmlns:p14="http://schemas.microsoft.com/office/powerpoint/2010/main" val="290104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50D-2134-468F-132E-123391CEB26E}"/>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5A68CBBF-CF96-EC14-4D5F-A48D47C053A9}"/>
              </a:ext>
            </a:extLst>
          </p:cNvPr>
          <p:cNvSpPr>
            <a:spLocks noGrp="1"/>
          </p:cNvSpPr>
          <p:nvPr>
            <p:ph idx="1"/>
          </p:nvPr>
        </p:nvSpPr>
        <p:spPr/>
        <p:txBody>
          <a:bodyPr/>
          <a:lstStyle/>
          <a:p>
            <a:r>
              <a:rPr lang="en-US" dirty="0">
                <a:solidFill>
                  <a:schemeClr val="tx2"/>
                </a:solidFill>
              </a:rPr>
              <a:t>Evaluating the accuracy and reliability of the regression model</a:t>
            </a:r>
            <a:r>
              <a:rPr lang="en-US" dirty="0">
                <a:solidFill>
                  <a:schemeClr val="tx1">
                    <a:lumMod val="95000"/>
                    <a:lumOff val="5000"/>
                  </a:schemeClr>
                </a:solidFill>
              </a:rPr>
              <a:t>.</a:t>
            </a:r>
          </a:p>
          <a:p>
            <a:pPr algn="l">
              <a:buFont typeface="Arial" panose="020B0604020202020204" pitchFamily="34" charset="0"/>
              <a:buChar char="•"/>
            </a:pPr>
            <a:r>
              <a:rPr lang="en-US" b="0" i="0" dirty="0">
                <a:solidFill>
                  <a:schemeClr val="tx1">
                    <a:lumMod val="95000"/>
                    <a:lumOff val="5000"/>
                  </a:schemeClr>
                </a:solidFill>
                <a:effectLst/>
                <a:latin typeface="Söhne"/>
              </a:rPr>
              <a:t>Assess the performance of the regression model using evaluation metrics such as R-squared, Mean Squared Error (MSE), Root Mean Squared Error (RMSE), and others.</a:t>
            </a:r>
          </a:p>
          <a:p>
            <a:pPr algn="l">
              <a:buFont typeface="Arial" panose="020B0604020202020204" pitchFamily="34" charset="0"/>
              <a:buChar char="•"/>
            </a:pPr>
            <a:r>
              <a:rPr lang="en-US" b="0" i="0" dirty="0">
                <a:solidFill>
                  <a:schemeClr val="tx1">
                    <a:lumMod val="95000"/>
                    <a:lumOff val="5000"/>
                  </a:schemeClr>
                </a:solidFill>
                <a:effectLst/>
                <a:latin typeface="Söhne"/>
              </a:rPr>
              <a:t>Evaluate the model's ability to accurately predict real estate sales prices based on the testing dataset.</a:t>
            </a:r>
          </a:p>
          <a:p>
            <a:endParaRPr lang="en-IN" dirty="0"/>
          </a:p>
        </p:txBody>
      </p:sp>
    </p:spTree>
    <p:extLst>
      <p:ext uri="{BB962C8B-B14F-4D97-AF65-F5344CB8AC3E}">
        <p14:creationId xmlns:p14="http://schemas.microsoft.com/office/powerpoint/2010/main" val="422573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702F-B546-5236-1596-4EC1DB3EE883}"/>
              </a:ext>
            </a:extLst>
          </p:cNvPr>
          <p:cNvSpPr>
            <a:spLocks noGrp="1"/>
          </p:cNvSpPr>
          <p:nvPr>
            <p:ph type="title"/>
          </p:nvPr>
        </p:nvSpPr>
        <p:spPr/>
        <p:txBody>
          <a:bodyPr/>
          <a:lstStyle/>
          <a:p>
            <a:r>
              <a:rPr lang="en-US" dirty="0"/>
              <a:t>Interpreting Result</a:t>
            </a:r>
            <a:endParaRPr lang="en-IN" dirty="0"/>
          </a:p>
        </p:txBody>
      </p:sp>
      <p:sp>
        <p:nvSpPr>
          <p:cNvPr id="3" name="Content Placeholder 2">
            <a:extLst>
              <a:ext uri="{FF2B5EF4-FFF2-40B4-BE49-F238E27FC236}">
                <a16:creationId xmlns:a16="http://schemas.microsoft.com/office/drawing/2014/main" id="{BAB19995-902D-A11B-BBEE-7B165E9C5164}"/>
              </a:ext>
            </a:extLst>
          </p:cNvPr>
          <p:cNvSpPr>
            <a:spLocks noGrp="1"/>
          </p:cNvSpPr>
          <p:nvPr>
            <p:ph idx="1"/>
          </p:nvPr>
        </p:nvSpPr>
        <p:spPr/>
        <p:txBody>
          <a:bodyPr/>
          <a:lstStyle/>
          <a:p>
            <a:r>
              <a:rPr lang="en-US" dirty="0">
                <a:solidFill>
                  <a:schemeClr val="tx1">
                    <a:lumMod val="95000"/>
                    <a:lumOff val="5000"/>
                  </a:schemeClr>
                </a:solidFill>
              </a:rPr>
              <a:t>Interpreting the </a:t>
            </a:r>
            <a:r>
              <a:rPr lang="en-US" dirty="0" err="1">
                <a:solidFill>
                  <a:schemeClr val="tx1">
                    <a:lumMod val="95000"/>
                    <a:lumOff val="5000"/>
                  </a:schemeClr>
                </a:solidFill>
              </a:rPr>
              <a:t>coeffcients</a:t>
            </a:r>
            <a:r>
              <a:rPr lang="en-US" dirty="0">
                <a:solidFill>
                  <a:schemeClr val="tx1">
                    <a:lumMod val="95000"/>
                    <a:lumOff val="5000"/>
                  </a:schemeClr>
                </a:solidFill>
              </a:rPr>
              <a:t> and significance of variables in the regression model. Understanding the impact of each variable on real estate sales.</a:t>
            </a:r>
            <a:endParaRPr lang="en-IN" dirty="0">
              <a:solidFill>
                <a:schemeClr val="tx1">
                  <a:lumMod val="95000"/>
                  <a:lumOff val="5000"/>
                </a:schemeClr>
              </a:solidFill>
            </a:endParaRPr>
          </a:p>
        </p:txBody>
      </p:sp>
    </p:spTree>
    <p:extLst>
      <p:ext uri="{BB962C8B-B14F-4D97-AF65-F5344CB8AC3E}">
        <p14:creationId xmlns:p14="http://schemas.microsoft.com/office/powerpoint/2010/main" val="1582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2202-3B6B-83AB-21A2-6A4EE12A4647}"/>
              </a:ext>
            </a:extLst>
          </p:cNvPr>
          <p:cNvSpPr>
            <a:spLocks noGrp="1"/>
          </p:cNvSpPr>
          <p:nvPr>
            <p:ph type="title"/>
          </p:nvPr>
        </p:nvSpPr>
        <p:spPr/>
        <p:txBody>
          <a:bodyPr/>
          <a:lstStyle/>
          <a:p>
            <a:r>
              <a:rPr lang="en-US" dirty="0"/>
              <a:t>Forecasting Future Sales</a:t>
            </a:r>
            <a:endParaRPr lang="en-IN" dirty="0"/>
          </a:p>
        </p:txBody>
      </p:sp>
      <p:sp>
        <p:nvSpPr>
          <p:cNvPr id="3" name="Content Placeholder 2">
            <a:extLst>
              <a:ext uri="{FF2B5EF4-FFF2-40B4-BE49-F238E27FC236}">
                <a16:creationId xmlns:a16="http://schemas.microsoft.com/office/drawing/2014/main" id="{BA5DA1D9-2E87-70D6-42C8-DF2B606BD9BA}"/>
              </a:ext>
            </a:extLst>
          </p:cNvPr>
          <p:cNvSpPr>
            <a:spLocks noGrp="1"/>
          </p:cNvSpPr>
          <p:nvPr>
            <p:ph idx="1"/>
          </p:nvPr>
        </p:nvSpPr>
        <p:spPr/>
        <p:txBody>
          <a:bodyPr/>
          <a:lstStyle/>
          <a:p>
            <a:r>
              <a:rPr lang="en-US" dirty="0"/>
              <a:t>Using the regression model to predict future real estate sales. Discussing the limitations and uncertainties in forecasting real estate market trends. </a:t>
            </a:r>
            <a:endParaRPr lang="en-IN" dirty="0"/>
          </a:p>
        </p:txBody>
      </p:sp>
    </p:spTree>
    <p:extLst>
      <p:ext uri="{BB962C8B-B14F-4D97-AF65-F5344CB8AC3E}">
        <p14:creationId xmlns:p14="http://schemas.microsoft.com/office/powerpoint/2010/main" val="29881799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525</TotalTime>
  <Words>570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Söhne</vt:lpstr>
      <vt:lpstr>Organic</vt:lpstr>
      <vt:lpstr>Real estate sales prediction using regression analysis</vt:lpstr>
      <vt:lpstr>Introduction</vt:lpstr>
      <vt:lpstr>Regression analysis basics</vt:lpstr>
      <vt:lpstr>Continue…</vt:lpstr>
      <vt:lpstr>Data Collection</vt:lpstr>
      <vt:lpstr>Model building</vt:lpstr>
      <vt:lpstr>Model Evaluation</vt:lpstr>
      <vt:lpstr>Interpreting Result</vt:lpstr>
      <vt:lpstr>Forecasting Future Sales</vt:lpstr>
      <vt:lpstr>Risk And Opportunities</vt:lpstr>
      <vt:lpstr>Implementation Strategies</vt:lpstr>
      <vt:lpstr>Future Trends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sales prediction using regression analysis</dc:title>
  <dc:creator>prathamesh more</dc:creator>
  <cp:lastModifiedBy>prathamesh more</cp:lastModifiedBy>
  <cp:revision>2</cp:revision>
  <dcterms:created xsi:type="dcterms:W3CDTF">2024-02-20T18:53:59Z</dcterms:created>
  <dcterms:modified xsi:type="dcterms:W3CDTF">2024-02-21T03:39:16Z</dcterms:modified>
</cp:coreProperties>
</file>