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75" r:id="rId3"/>
    <p:sldId id="257" r:id="rId4"/>
    <p:sldId id="258" r:id="rId5"/>
    <p:sldId id="259" r:id="rId6"/>
    <p:sldId id="260" r:id="rId7"/>
    <p:sldId id="267" r:id="rId8"/>
    <p:sldId id="273" r:id="rId9"/>
    <p:sldId id="274" r:id="rId10"/>
    <p:sldId id="268" r:id="rId11"/>
    <p:sldId id="270" r:id="rId12"/>
    <p:sldId id="261" r:id="rId13"/>
    <p:sldId id="272" r:id="rId14"/>
    <p:sldId id="262" r:id="rId15"/>
    <p:sldId id="276" r:id="rId16"/>
    <p:sldId id="277" r:id="rId17"/>
    <p:sldId id="278" r:id="rId18"/>
    <p:sldId id="279" r:id="rId19"/>
    <p:sldId id="280" r:id="rId20"/>
    <p:sldId id="281" r:id="rId21"/>
    <p:sldId id="282" r:id="rId22"/>
    <p:sldId id="283" r:id="rId23"/>
    <p:sldId id="263"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E897C9-F3CF-5A93-AF27-9371A67800A9}" v="4" dt="2024-11-19T04:17:22.259"/>
    <p1510:client id="{51388EBF-90F6-D107-D1BE-DA9D05BF2521}" v="354" dt="2024-11-18T20:26:35.627"/>
    <p1510:client id="{7F272ACD-E338-82BD-B5AB-47D586DC7D9C}" v="216" dt="2024-11-18T01:38:16.731"/>
    <p1510:client id="{8983FAC8-9CF3-516B-2886-E08DB689A443}" v="23" dt="2024-11-19T21:15:26.625"/>
    <p1510:client id="{AB7F357D-8D96-3874-CF71-0AFF76A129C5}" v="939" dt="2024-11-18T08:10:03.013"/>
    <p1510:client id="{B85A5BD8-2E8F-597D-F3BF-8B3C6628BF21}" v="852" dt="2024-11-19T23:03:20.244"/>
    <p1510:client id="{CA03E496-99A3-DF38-4491-2FB02484DE2E}" v="80" dt="2024-11-19T23:31:57.968"/>
    <p1510:client id="{D94D2356-0B59-EC2B-6A0C-7ADB389B65F4}" v="323" dt="2024-11-18T02:55:35.116"/>
    <p1510:client id="{DA1396DB-E8B4-F48E-A946-CDDE9260FDE9}" v="447" dt="2024-11-19T22:13:06.272"/>
    <p1510:client id="{E9C4ACBF-FBE2-85CA-4BDC-50A9D815DCDD}" v="11" dt="2024-11-18T21:37:19.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660"/>
  </p:normalViewPr>
  <p:slideViewPr>
    <p:cSldViewPr snapToGrid="0">
      <p:cViewPr>
        <p:scale>
          <a:sx n="120" d="100"/>
          <a:sy n="120" d="100"/>
        </p:scale>
        <p:origin x="76" y="-6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11/19/2024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43871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11/19/2024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9444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11/19/2024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348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11/19/2024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138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11/19/2024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44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11/19/2024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413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11/19/2024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71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11/19/2024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531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11/19/2024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9687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11/19/2024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949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11/19/2024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7948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11/19/2024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8485855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4" r:id="rId3"/>
    <p:sldLayoutId id="2147483675" r:id="rId4"/>
    <p:sldLayoutId id="2147483676" r:id="rId5"/>
    <p:sldLayoutId id="2147483677" r:id="rId6"/>
    <p:sldLayoutId id="2147483678" r:id="rId7"/>
    <p:sldLayoutId id="2147483682" r:id="rId8"/>
    <p:sldLayoutId id="2147483679" r:id="rId9"/>
    <p:sldLayoutId id="2147483680" r:id="rId10"/>
    <p:sldLayoutId id="214748368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Graph on document with pen">
            <a:extLst>
              <a:ext uri="{FF2B5EF4-FFF2-40B4-BE49-F238E27FC236}">
                <a16:creationId xmlns:a16="http://schemas.microsoft.com/office/drawing/2014/main" id="{4C9C419E-242F-A8FF-0467-142926E629B7}"/>
              </a:ext>
            </a:extLst>
          </p:cNvPr>
          <p:cNvPicPr>
            <a:picLocks noChangeAspect="1"/>
          </p:cNvPicPr>
          <p:nvPr/>
        </p:nvPicPr>
        <p:blipFill>
          <a:blip r:embed="rId3">
            <a:alphaModFix amt="60000"/>
          </a:blip>
          <a:srcRect t="1422" b="14325"/>
          <a:stretch/>
        </p:blipFill>
        <p:spPr>
          <a:xfrm>
            <a:off x="20" y="10"/>
            <a:ext cx="12191980" cy="6856614"/>
          </a:xfrm>
          <a:prstGeom prst="rect">
            <a:avLst/>
          </a:prstGeom>
        </p:spPr>
      </p:pic>
      <p:sp>
        <p:nvSpPr>
          <p:cNvPr id="2" name="Title 1"/>
          <p:cNvSpPr>
            <a:spLocks noGrp="1"/>
          </p:cNvSpPr>
          <p:nvPr>
            <p:ph type="ctrTitle"/>
          </p:nvPr>
        </p:nvSpPr>
        <p:spPr>
          <a:xfrm>
            <a:off x="1198181" y="726066"/>
            <a:ext cx="4795282" cy="5018227"/>
          </a:xfrm>
        </p:spPr>
        <p:txBody>
          <a:bodyPr vert="horz" lIns="91440" tIns="45720" rIns="91440" bIns="45720" rtlCol="0" anchor="ctr">
            <a:normAutofit/>
          </a:bodyPr>
          <a:lstStyle/>
          <a:p>
            <a:pPr algn="l"/>
            <a:r>
              <a:rPr lang="en-US">
                <a:solidFill>
                  <a:srgbClr val="FFFFFF"/>
                </a:solidFill>
              </a:rPr>
              <a:t>Loan Data Analysis</a:t>
            </a:r>
          </a:p>
        </p:txBody>
      </p:sp>
      <p:grpSp>
        <p:nvGrpSpPr>
          <p:cNvPr id="26" name="Group 25">
            <a:extLst>
              <a:ext uri="{FF2B5EF4-FFF2-40B4-BE49-F238E27FC236}">
                <a16:creationId xmlns:a16="http://schemas.microsoft.com/office/drawing/2014/main" id="{245C754D-F6B0-4E8B-BCBC-51B5E2863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27" name="Picture 26">
              <a:extLst>
                <a:ext uri="{FF2B5EF4-FFF2-40B4-BE49-F238E27FC236}">
                  <a16:creationId xmlns:a16="http://schemas.microsoft.com/office/drawing/2014/main" id="{66BE34B5-B2D6-49D5-B3B8-6E019E3E4C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28" name="Picture 27">
              <a:extLst>
                <a:ext uri="{FF2B5EF4-FFF2-40B4-BE49-F238E27FC236}">
                  <a16:creationId xmlns:a16="http://schemas.microsoft.com/office/drawing/2014/main" id="{1B5FDAC2-DA09-40B0-9B3F-D874ECE9658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3" name="Subtitle 2"/>
          <p:cNvSpPr>
            <a:spLocks noGrp="1"/>
          </p:cNvSpPr>
          <p:nvPr>
            <p:ph type="subTitle" idx="1"/>
          </p:nvPr>
        </p:nvSpPr>
        <p:spPr>
          <a:xfrm>
            <a:off x="6195372" y="726538"/>
            <a:ext cx="4977905" cy="5017076"/>
          </a:xfrm>
        </p:spPr>
        <p:txBody>
          <a:bodyPr vert="horz" lIns="91440" tIns="45720" rIns="91440" bIns="45720" rtlCol="0" anchor="ctr">
            <a:normAutofit/>
          </a:bodyPr>
          <a:lstStyle/>
          <a:p>
            <a:pPr algn="l"/>
            <a:r>
              <a:rPr lang="en-US" sz="1800">
                <a:solidFill>
                  <a:srgbClr val="FFFFFF"/>
                </a:solidFill>
                <a:latin typeface="Sabon Next LT"/>
                <a:cs typeface="Sabon Next LT"/>
              </a:rPr>
              <a:t>Authors:</a:t>
            </a:r>
            <a:endParaRPr lang="en-US">
              <a:latin typeface="Sabon Next LT"/>
              <a:cs typeface="Sabon Next LT"/>
            </a:endParaRPr>
          </a:p>
          <a:p>
            <a:pPr algn="l"/>
            <a:r>
              <a:rPr lang="en-US" sz="1800">
                <a:solidFill>
                  <a:srgbClr val="FFFFFF"/>
                </a:solidFill>
                <a:latin typeface="Sabon Next LT"/>
                <a:cs typeface="Sabon Next LT"/>
              </a:rPr>
              <a:t>Aashay Bhujbal</a:t>
            </a:r>
          </a:p>
          <a:p>
            <a:pPr algn="l"/>
            <a:r>
              <a:rPr lang="en-US" sz="1800">
                <a:solidFill>
                  <a:srgbClr val="FFFFFF"/>
                </a:solidFill>
                <a:latin typeface="Sabon Next LT"/>
                <a:cs typeface="Sabon Next LT"/>
              </a:rPr>
              <a:t>Abishek Balaji</a:t>
            </a:r>
          </a:p>
          <a:p>
            <a:pPr algn="l"/>
            <a:r>
              <a:rPr lang="en-US" sz="1800">
                <a:solidFill>
                  <a:srgbClr val="FFFFFF"/>
                </a:solidFill>
                <a:latin typeface="Sabon Next LT"/>
                <a:cs typeface="Sabon Next LT"/>
              </a:rPr>
              <a:t>Bhavana Balagopal</a:t>
            </a:r>
          </a:p>
          <a:p>
            <a:pPr algn="l"/>
            <a:r>
              <a:rPr lang="en-US" sz="1800">
                <a:solidFill>
                  <a:srgbClr val="FFFFFF"/>
                </a:solidFill>
                <a:latin typeface="Sabon Next LT"/>
                <a:cs typeface="Sabon Next LT"/>
              </a:rPr>
              <a:t>Dhruv Shah</a:t>
            </a:r>
          </a:p>
          <a:p>
            <a:pPr algn="l"/>
            <a:r>
              <a:rPr lang="en-US" sz="1800">
                <a:solidFill>
                  <a:srgbClr val="FFFFFF"/>
                </a:solidFill>
                <a:latin typeface="Sabon Next LT"/>
                <a:cs typeface="Sabon Next LT"/>
              </a:rPr>
              <a:t> Mahadevan Ramanan</a:t>
            </a:r>
          </a:p>
          <a:p>
            <a:pPr algn="l"/>
            <a:r>
              <a:rPr lang="en-US" sz="1800">
                <a:solidFill>
                  <a:srgbClr val="FFFFFF"/>
                </a:solidFill>
                <a:latin typeface="Sabon Next LT"/>
                <a:cs typeface="Sabon Next LT"/>
              </a:rPr>
              <a:t>Prathamesh P Nagraj</a:t>
            </a:r>
          </a:p>
          <a:p>
            <a:pPr algn="l"/>
            <a:r>
              <a:rPr lang="en-US" sz="1800">
                <a:solidFill>
                  <a:srgbClr val="FFFFFF"/>
                </a:solidFill>
                <a:latin typeface="Sabon Next LT"/>
                <a:cs typeface="Sabon Next LT"/>
              </a:rPr>
              <a:t>Shruthi Elanchezhian</a:t>
            </a:r>
          </a:p>
          <a:p>
            <a:pPr algn="l"/>
            <a:r>
              <a:rPr lang="en-US" sz="1800">
                <a:solidFill>
                  <a:srgbClr val="FFFFFF"/>
                </a:solidFill>
                <a:latin typeface="Sabon Next LT"/>
                <a:cs typeface="Sabon Next LT"/>
              </a:rPr>
              <a:t>Smriti Manivannan</a:t>
            </a:r>
          </a:p>
          <a:p>
            <a:pPr algn="l"/>
            <a:r>
              <a:rPr lang="en-US" sz="1800">
                <a:solidFill>
                  <a:srgbClr val="FFFFFF"/>
                </a:solidFill>
                <a:latin typeface="Sabon Next LT"/>
                <a:cs typeface="Sabon Next LT"/>
              </a:rPr>
              <a:t>Vandan Raval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10EB-C438-AF75-C4E4-4FDD250143CD}"/>
              </a:ext>
            </a:extLst>
          </p:cNvPr>
          <p:cNvSpPr>
            <a:spLocks noGrp="1"/>
          </p:cNvSpPr>
          <p:nvPr>
            <p:ph type="title"/>
          </p:nvPr>
        </p:nvSpPr>
        <p:spPr/>
        <p:txBody>
          <a:bodyPr>
            <a:normAutofit fontScale="90000"/>
          </a:bodyPr>
          <a:lstStyle/>
          <a:p>
            <a:r>
              <a:rPr lang="en-US" b="1">
                <a:ea typeface="+mj-lt"/>
                <a:cs typeface="+mj-lt"/>
              </a:rPr>
              <a:t>Loan Approval and Rejection Distribution Across Loan Purposes</a:t>
            </a:r>
            <a:endParaRPr lang="en-US"/>
          </a:p>
          <a:p>
            <a:endParaRPr lang="en-US">
              <a:cs typeface="Sabon Next LT"/>
            </a:endParaRPr>
          </a:p>
        </p:txBody>
      </p:sp>
      <p:pic>
        <p:nvPicPr>
          <p:cNvPr id="4" name="Content Placeholder 3">
            <a:extLst>
              <a:ext uri="{FF2B5EF4-FFF2-40B4-BE49-F238E27FC236}">
                <a16:creationId xmlns:a16="http://schemas.microsoft.com/office/drawing/2014/main" id="{6A0A4530-B402-04A1-6935-7DF625819FDD}"/>
              </a:ext>
            </a:extLst>
          </p:cNvPr>
          <p:cNvPicPr>
            <a:picLocks noGrp="1" noChangeAspect="1"/>
          </p:cNvPicPr>
          <p:nvPr>
            <p:ph idx="1"/>
          </p:nvPr>
        </p:nvPicPr>
        <p:blipFill>
          <a:blip r:embed="rId2"/>
          <a:stretch>
            <a:fillRect/>
          </a:stretch>
        </p:blipFill>
        <p:spPr>
          <a:xfrm>
            <a:off x="458571" y="1584107"/>
            <a:ext cx="5195898" cy="3624263"/>
          </a:xfrm>
        </p:spPr>
      </p:pic>
      <p:pic>
        <p:nvPicPr>
          <p:cNvPr id="5" name="Picture 4" descr="A close up of a text&#10;&#10;Description automatically generated">
            <a:extLst>
              <a:ext uri="{FF2B5EF4-FFF2-40B4-BE49-F238E27FC236}">
                <a16:creationId xmlns:a16="http://schemas.microsoft.com/office/drawing/2014/main" id="{347611C9-110E-5CC6-DC76-FF3D7751A319}"/>
              </a:ext>
            </a:extLst>
          </p:cNvPr>
          <p:cNvPicPr>
            <a:picLocks noChangeAspect="1"/>
          </p:cNvPicPr>
          <p:nvPr/>
        </p:nvPicPr>
        <p:blipFill>
          <a:blip r:embed="rId3"/>
          <a:stretch>
            <a:fillRect/>
          </a:stretch>
        </p:blipFill>
        <p:spPr>
          <a:xfrm>
            <a:off x="3605845" y="2075498"/>
            <a:ext cx="1885950" cy="891958"/>
          </a:xfrm>
          <a:prstGeom prst="rect">
            <a:avLst/>
          </a:prstGeom>
        </p:spPr>
      </p:pic>
      <p:sp>
        <p:nvSpPr>
          <p:cNvPr id="6" name="TextBox 5">
            <a:extLst>
              <a:ext uri="{FF2B5EF4-FFF2-40B4-BE49-F238E27FC236}">
                <a16:creationId xmlns:a16="http://schemas.microsoft.com/office/drawing/2014/main" id="{9A01A24D-C9FE-BA78-0D69-983BA72AD90B}"/>
              </a:ext>
            </a:extLst>
          </p:cNvPr>
          <p:cNvSpPr txBox="1"/>
          <p:nvPr/>
        </p:nvSpPr>
        <p:spPr>
          <a:xfrm>
            <a:off x="6811571" y="1580037"/>
            <a:ext cx="4893943"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Sabon Next LT"/>
                <a:ea typeface="+mn-lt"/>
                <a:cs typeface="Sabon Next LT"/>
              </a:rPr>
              <a:t>Dominant Loan Purpose</a:t>
            </a:r>
            <a:endParaRPr lang="en-US" sz="1600">
              <a:latin typeface="Sabon Next LT"/>
              <a:cs typeface="Sabon Next LT"/>
            </a:endParaRPr>
          </a:p>
          <a:p>
            <a:pPr algn="just"/>
            <a:r>
              <a:rPr lang="en-US" sz="1600">
                <a:latin typeface="Sabon Next LT"/>
                <a:ea typeface="+mn-lt"/>
                <a:cs typeface="Sabon Next LT"/>
              </a:rPr>
              <a:t>Debt consolidation is the most common loan purpose, followed by loans for "all other" and credit card purposes.</a:t>
            </a:r>
            <a:endParaRPr lang="en-US" sz="1600">
              <a:latin typeface="Sabon Next LT"/>
              <a:cs typeface="Sabon Next LT"/>
            </a:endParaRPr>
          </a:p>
          <a:p>
            <a:pPr algn="just"/>
            <a:r>
              <a:rPr lang="en-US" sz="1600" b="1">
                <a:latin typeface="Sabon Next LT"/>
                <a:ea typeface="+mn-lt"/>
                <a:cs typeface="Sabon Next LT"/>
              </a:rPr>
              <a:t>Approval Trends</a:t>
            </a:r>
            <a:endParaRPr lang="en-US" sz="1600">
              <a:latin typeface="Sabon Next LT"/>
              <a:cs typeface="Sabon Next LT"/>
            </a:endParaRPr>
          </a:p>
          <a:p>
            <a:pPr algn="just"/>
            <a:r>
              <a:rPr lang="en-US" sz="1600">
                <a:latin typeface="Sabon Next LT"/>
                <a:ea typeface="+mn-lt"/>
                <a:cs typeface="Sabon Next LT"/>
              </a:rPr>
              <a:t>Debt consolidation loans have the highest approval rate, while educational and small business loans see a relatively higher rejection rate.</a:t>
            </a:r>
            <a:endParaRPr lang="en-US" sz="1600">
              <a:latin typeface="Sabon Next LT"/>
              <a:cs typeface="Sabon Next LT"/>
            </a:endParaRPr>
          </a:p>
          <a:p>
            <a:pPr algn="just"/>
            <a:r>
              <a:rPr lang="en-US" sz="1600" b="1">
                <a:latin typeface="Sabon Next LT"/>
                <a:ea typeface="+mn-lt"/>
                <a:cs typeface="Sabon Next LT"/>
              </a:rPr>
              <a:t>Balanced Categories</a:t>
            </a:r>
            <a:endParaRPr lang="en-US" sz="1600">
              <a:latin typeface="Sabon Next LT"/>
              <a:cs typeface="Sabon Next LT"/>
            </a:endParaRPr>
          </a:p>
          <a:p>
            <a:pPr algn="just"/>
            <a:r>
              <a:rPr lang="en-US" sz="1600">
                <a:latin typeface="Sabon Next LT"/>
                <a:ea typeface="+mn-lt"/>
                <a:cs typeface="Sabon Next LT"/>
              </a:rPr>
              <a:t>Home improvement and major purchase loans show a more balanced approval-to-rejection ratio, reflecting stricter evaluation or borrower-specific factors.</a:t>
            </a:r>
            <a:endParaRPr lang="en-US" sz="1600">
              <a:latin typeface="Sabon Next LT"/>
              <a:cs typeface="Sabon Next LT"/>
            </a:endParaRPr>
          </a:p>
          <a:p>
            <a:pPr algn="just"/>
            <a:r>
              <a:rPr lang="en-US" sz="1600" b="1">
                <a:latin typeface="Sabon Next LT"/>
                <a:ea typeface="+mn-lt"/>
                <a:cs typeface="Sabon Next LT"/>
              </a:rPr>
              <a:t>Key Takeaway</a:t>
            </a:r>
            <a:endParaRPr lang="en-US" sz="1600">
              <a:latin typeface="Sabon Next LT"/>
              <a:cs typeface="Sabon Next LT"/>
            </a:endParaRPr>
          </a:p>
          <a:p>
            <a:pPr algn="just"/>
            <a:r>
              <a:rPr lang="en-US" sz="1600">
                <a:latin typeface="Sabon Next LT"/>
                <a:ea typeface="+mn-lt"/>
                <a:cs typeface="Sabon Next LT"/>
              </a:rPr>
              <a:t>Loan approval likelihood varies significantly with the loan purpose, highlighting the role of credit policies and associated risk assessments.</a:t>
            </a:r>
            <a:endParaRPr lang="en-US" sz="1600">
              <a:latin typeface="Sabon Next LT"/>
              <a:cs typeface="Sabon Next LT"/>
            </a:endParaRPr>
          </a:p>
          <a:p>
            <a:pPr algn="just"/>
            <a:endParaRPr lang="en-US" sz="1600">
              <a:latin typeface="Sabon Next LT"/>
              <a:cs typeface="Sabon Next LT"/>
            </a:endParaRPr>
          </a:p>
        </p:txBody>
      </p:sp>
    </p:spTree>
    <p:extLst>
      <p:ext uri="{BB962C8B-B14F-4D97-AF65-F5344CB8AC3E}">
        <p14:creationId xmlns:p14="http://schemas.microsoft.com/office/powerpoint/2010/main" val="287739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9651-CBE4-0B85-CEDF-7882129021E7}"/>
              </a:ext>
            </a:extLst>
          </p:cNvPr>
          <p:cNvSpPr>
            <a:spLocks noGrp="1"/>
          </p:cNvSpPr>
          <p:nvPr>
            <p:ph type="title"/>
          </p:nvPr>
        </p:nvSpPr>
        <p:spPr>
          <a:xfrm>
            <a:off x="458694" y="209185"/>
            <a:ext cx="10895106" cy="1325563"/>
          </a:xfrm>
        </p:spPr>
        <p:txBody>
          <a:bodyPr/>
          <a:lstStyle/>
          <a:p>
            <a:r>
              <a:rPr lang="en-US">
                <a:cs typeface="Sabon Next LT"/>
              </a:rPr>
              <a:t>DTI vs Interest Rate</a:t>
            </a:r>
            <a:endParaRPr lang="en-US"/>
          </a:p>
        </p:txBody>
      </p:sp>
      <p:pic>
        <p:nvPicPr>
          <p:cNvPr id="4" name="Content Placeholder 3" descr="A graph of different colored lines&#10;&#10;Description automatically generated">
            <a:extLst>
              <a:ext uri="{FF2B5EF4-FFF2-40B4-BE49-F238E27FC236}">
                <a16:creationId xmlns:a16="http://schemas.microsoft.com/office/drawing/2014/main" id="{1E289B50-E29E-323F-76D2-BE79FCB4560F}"/>
              </a:ext>
            </a:extLst>
          </p:cNvPr>
          <p:cNvPicPr>
            <a:picLocks noGrp="1" noChangeAspect="1"/>
          </p:cNvPicPr>
          <p:nvPr>
            <p:ph idx="1"/>
          </p:nvPr>
        </p:nvPicPr>
        <p:blipFill>
          <a:blip r:embed="rId2"/>
          <a:stretch>
            <a:fillRect/>
          </a:stretch>
        </p:blipFill>
        <p:spPr>
          <a:xfrm>
            <a:off x="460889" y="1710750"/>
            <a:ext cx="5360725" cy="4807527"/>
          </a:xfrm>
        </p:spPr>
      </p:pic>
      <p:pic>
        <p:nvPicPr>
          <p:cNvPr id="5" name="Picture 4" descr="A screenshot of a phone&#10;&#10;Description automatically generated">
            <a:extLst>
              <a:ext uri="{FF2B5EF4-FFF2-40B4-BE49-F238E27FC236}">
                <a16:creationId xmlns:a16="http://schemas.microsoft.com/office/drawing/2014/main" id="{E9375B15-D243-0E07-B91D-FA8B6472F17E}"/>
              </a:ext>
            </a:extLst>
          </p:cNvPr>
          <p:cNvPicPr>
            <a:picLocks noChangeAspect="1"/>
          </p:cNvPicPr>
          <p:nvPr/>
        </p:nvPicPr>
        <p:blipFill>
          <a:blip r:embed="rId3"/>
          <a:stretch>
            <a:fillRect/>
          </a:stretch>
        </p:blipFill>
        <p:spPr>
          <a:xfrm>
            <a:off x="3853192" y="4303871"/>
            <a:ext cx="1749270" cy="1887283"/>
          </a:xfrm>
          <a:prstGeom prst="rect">
            <a:avLst/>
          </a:prstGeom>
        </p:spPr>
      </p:pic>
      <p:sp>
        <p:nvSpPr>
          <p:cNvPr id="3" name="TextBox 2">
            <a:extLst>
              <a:ext uri="{FF2B5EF4-FFF2-40B4-BE49-F238E27FC236}">
                <a16:creationId xmlns:a16="http://schemas.microsoft.com/office/drawing/2014/main" id="{10D17D2D-1FEF-FD00-A7C8-FB5E5749DA5C}"/>
              </a:ext>
            </a:extLst>
          </p:cNvPr>
          <p:cNvSpPr txBox="1"/>
          <p:nvPr/>
        </p:nvSpPr>
        <p:spPr>
          <a:xfrm>
            <a:off x="6748690" y="2272296"/>
            <a:ext cx="460630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Sabon Next LT"/>
                <a:ea typeface="+mn-lt"/>
                <a:cs typeface="Sabon Next LT"/>
              </a:rPr>
              <a:t>The chart highlights how interest rates increase with rising Debt-to-Income (DTI) ratios, reflecting lenders' risk assessment practices. Loan purposes such as small business and debt consolidation exhibit higher interest rates at elevated DTI levels, indicating greater perceived risk. In contrast, categories like educational loans and major purchases show more stability, with less fluctuation in rates. This insight underscores the influence of loan purpose on interest rate determination and risk-based pricing.</a:t>
            </a:r>
            <a:endParaRPr lang="en-US">
              <a:latin typeface="Sabon Next LT"/>
              <a:cs typeface="Sabon Next LT"/>
            </a:endParaRPr>
          </a:p>
        </p:txBody>
      </p:sp>
    </p:spTree>
    <p:extLst>
      <p:ext uri="{BB962C8B-B14F-4D97-AF65-F5344CB8AC3E}">
        <p14:creationId xmlns:p14="http://schemas.microsoft.com/office/powerpoint/2010/main" val="331196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8" name="Picture 17">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5" name="Picture 14">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BB85B699-2694-2D76-1383-892CDC67A4C7}"/>
              </a:ext>
            </a:extLst>
          </p:cNvPr>
          <p:cNvSpPr>
            <a:spLocks noGrp="1"/>
          </p:cNvSpPr>
          <p:nvPr>
            <p:ph type="title"/>
          </p:nvPr>
        </p:nvSpPr>
        <p:spPr>
          <a:xfrm>
            <a:off x="609601" y="559813"/>
            <a:ext cx="5181599" cy="5612387"/>
          </a:xfrm>
        </p:spPr>
        <p:txBody>
          <a:bodyPr vert="horz" lIns="91440" tIns="45720" rIns="91440" bIns="45720" rtlCol="0" anchor="ctr">
            <a:normAutofit/>
          </a:bodyPr>
          <a:lstStyle/>
          <a:p>
            <a:r>
              <a:rPr lang="en-US"/>
              <a:t>OLS Model</a:t>
            </a:r>
            <a:br>
              <a:rPr lang="en-US"/>
            </a:br>
            <a:endParaRPr lang="en-US"/>
          </a:p>
        </p:txBody>
      </p:sp>
      <p:sp>
        <p:nvSpPr>
          <p:cNvPr id="19" name="TextBox 18">
            <a:extLst>
              <a:ext uri="{FF2B5EF4-FFF2-40B4-BE49-F238E27FC236}">
                <a16:creationId xmlns:a16="http://schemas.microsoft.com/office/drawing/2014/main" id="{332B96E4-A71C-7CAB-EFF0-8F29A2022C7C}"/>
              </a:ext>
            </a:extLst>
          </p:cNvPr>
          <p:cNvSpPr txBox="1"/>
          <p:nvPr/>
        </p:nvSpPr>
        <p:spPr>
          <a:xfrm>
            <a:off x="6477000" y="559813"/>
            <a:ext cx="5180106" cy="56123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Aft>
                <a:spcPts val="600"/>
              </a:spcAft>
              <a:buClr>
                <a:schemeClr val="accent1"/>
              </a:buClr>
            </a:pPr>
            <a:r>
              <a:rPr lang="en-US" sz="1300">
                <a:latin typeface="Sabon Next LT"/>
                <a:cs typeface="Sabon Next LT"/>
              </a:rPr>
              <a:t>The OLS model is a crucial first step in identifying key relationships and setting up a framework for advanced regression techniques.</a:t>
            </a:r>
            <a:endParaRPr lang="en-US">
              <a:latin typeface="Sabon Next LT"/>
              <a:cs typeface="Sabon Next LT"/>
            </a:endParaRPr>
          </a:p>
          <a:p>
            <a:pPr indent="-228600" algn="just">
              <a:spcAft>
                <a:spcPts val="600"/>
              </a:spcAft>
              <a:buClr>
                <a:schemeClr val="accent1"/>
              </a:buClr>
              <a:buFont typeface="Arial" panose="020B0604020202020204" pitchFamily="34" charset="0"/>
              <a:buChar char="•"/>
            </a:pPr>
            <a:endParaRPr lang="en-US" sz="1300">
              <a:latin typeface="Sabon Next LT"/>
              <a:cs typeface="Sabon Next LT"/>
            </a:endParaRPr>
          </a:p>
          <a:p>
            <a:pPr indent="-228600" algn="just">
              <a:spcAft>
                <a:spcPts val="600"/>
              </a:spcAft>
              <a:buClr>
                <a:schemeClr val="accent1"/>
              </a:buClr>
              <a:buFont typeface="Arial" panose="020B0604020202020204" pitchFamily="34" charset="0"/>
              <a:buChar char="•"/>
            </a:pPr>
            <a:r>
              <a:rPr lang="en-US" sz="1300" b="1">
                <a:latin typeface="Sabon Next LT"/>
                <a:cs typeface="Sabon Next LT"/>
              </a:rPr>
              <a:t>Quantifies Relationships:</a:t>
            </a:r>
            <a:r>
              <a:rPr lang="en-US" sz="1300">
                <a:latin typeface="Sabon Next LT"/>
                <a:cs typeface="Sabon Next LT"/>
              </a:rPr>
              <a:t> Measures the impact of the Debt-to-Income (DTI) ratio on interest rates, providing clear numerical insights.</a:t>
            </a:r>
          </a:p>
          <a:p>
            <a:pPr indent="-228600" algn="just">
              <a:spcAft>
                <a:spcPts val="600"/>
              </a:spcAft>
              <a:buClr>
                <a:schemeClr val="accent1"/>
              </a:buClr>
              <a:buFont typeface="Arial" panose="020B0604020202020204" pitchFamily="34" charset="0"/>
              <a:buChar char="•"/>
            </a:pPr>
            <a:endParaRPr lang="en-US" sz="1300">
              <a:latin typeface="Sabon Next LT"/>
              <a:cs typeface="Sabon Next LT"/>
            </a:endParaRPr>
          </a:p>
          <a:p>
            <a:pPr indent="-228600" algn="just">
              <a:spcAft>
                <a:spcPts val="600"/>
              </a:spcAft>
              <a:buClr>
                <a:schemeClr val="accent1"/>
              </a:buClr>
              <a:buFont typeface="Arial" panose="020B0604020202020204" pitchFamily="34" charset="0"/>
              <a:buChar char="•"/>
            </a:pPr>
            <a:r>
              <a:rPr lang="en-US" sz="1300" b="1">
                <a:latin typeface="Sabon Next LT"/>
                <a:cs typeface="Sabon Next LT"/>
              </a:rPr>
              <a:t>Identifies Trends:</a:t>
            </a:r>
            <a:r>
              <a:rPr lang="en-US" sz="1300">
                <a:latin typeface="Sabon Next LT"/>
                <a:cs typeface="Sabon Next LT"/>
              </a:rPr>
              <a:t> Highlights whether higher DTI ratios correlate with increased interest rates, reflecting lending risk patterns.</a:t>
            </a:r>
          </a:p>
          <a:p>
            <a:pPr indent="-228600" algn="just">
              <a:spcAft>
                <a:spcPts val="600"/>
              </a:spcAft>
              <a:buClr>
                <a:schemeClr val="accent1"/>
              </a:buClr>
              <a:buFont typeface="Arial" panose="020B0604020202020204" pitchFamily="34" charset="0"/>
              <a:buChar char="•"/>
            </a:pPr>
            <a:endParaRPr lang="en-US" sz="1300">
              <a:latin typeface="Sabon Next LT"/>
              <a:cs typeface="Sabon Next LT"/>
            </a:endParaRPr>
          </a:p>
          <a:p>
            <a:pPr indent="-228600" algn="just">
              <a:spcAft>
                <a:spcPts val="600"/>
              </a:spcAft>
              <a:buClr>
                <a:schemeClr val="accent1"/>
              </a:buClr>
              <a:buFont typeface="Arial" panose="020B0604020202020204" pitchFamily="34" charset="0"/>
              <a:buChar char="•"/>
            </a:pPr>
            <a:r>
              <a:rPr lang="en-US" sz="1300" b="1">
                <a:latin typeface="Sabon Next LT"/>
                <a:cs typeface="Sabon Next LT"/>
              </a:rPr>
              <a:t>Baseline Analysis:</a:t>
            </a:r>
            <a:r>
              <a:rPr lang="en-US" sz="1300">
                <a:latin typeface="Sabon Next LT"/>
                <a:cs typeface="Sabon Next LT"/>
              </a:rPr>
              <a:t> Establishes a starting point for understanding the linear relationship between DTI and interest rates.</a:t>
            </a:r>
          </a:p>
          <a:p>
            <a:pPr indent="-228600" algn="just">
              <a:spcAft>
                <a:spcPts val="600"/>
              </a:spcAft>
              <a:buClr>
                <a:schemeClr val="accent1"/>
              </a:buClr>
              <a:buFont typeface="Arial" panose="020B0604020202020204" pitchFamily="34" charset="0"/>
              <a:buChar char="•"/>
            </a:pPr>
            <a:endParaRPr lang="en-US" sz="1300">
              <a:latin typeface="Sabon Next LT"/>
              <a:cs typeface="Sabon Next LT"/>
            </a:endParaRPr>
          </a:p>
          <a:p>
            <a:pPr indent="-228600" algn="just">
              <a:spcAft>
                <a:spcPts val="600"/>
              </a:spcAft>
              <a:buClr>
                <a:schemeClr val="accent1"/>
              </a:buClr>
              <a:buFont typeface="Arial" panose="020B0604020202020204" pitchFamily="34" charset="0"/>
              <a:buChar char="•"/>
            </a:pPr>
            <a:r>
              <a:rPr lang="en-US" sz="1300" b="1">
                <a:latin typeface="Sabon Next LT"/>
                <a:cs typeface="Sabon Next LT"/>
              </a:rPr>
              <a:t>Ensures Statistical Significance:</a:t>
            </a:r>
            <a:r>
              <a:rPr lang="en-US" sz="1300">
                <a:latin typeface="Sabon Next LT"/>
                <a:cs typeface="Sabon Next LT"/>
              </a:rPr>
              <a:t> Confirms the relationship is meaningful and not due to chance.</a:t>
            </a:r>
          </a:p>
          <a:p>
            <a:pPr indent="-228600" algn="just">
              <a:spcAft>
                <a:spcPts val="600"/>
              </a:spcAft>
              <a:buClr>
                <a:schemeClr val="accent1"/>
              </a:buClr>
              <a:buFont typeface="Arial" panose="020B0604020202020204" pitchFamily="34" charset="0"/>
              <a:buChar char="•"/>
            </a:pPr>
            <a:endParaRPr lang="en-US" sz="1300">
              <a:latin typeface="Sabon Next LT"/>
              <a:cs typeface="Sabon Next LT"/>
            </a:endParaRPr>
          </a:p>
          <a:p>
            <a:pPr indent="-228600" algn="just">
              <a:spcAft>
                <a:spcPts val="600"/>
              </a:spcAft>
              <a:buClr>
                <a:schemeClr val="accent1"/>
              </a:buClr>
              <a:buFont typeface="Arial" panose="020B0604020202020204" pitchFamily="34" charset="0"/>
              <a:buChar char="•"/>
            </a:pPr>
            <a:r>
              <a:rPr lang="en-US" sz="1300" b="1">
                <a:latin typeface="Sabon Next LT"/>
                <a:cs typeface="Sabon Next LT"/>
              </a:rPr>
              <a:t>Supports Model Enhancement:</a:t>
            </a:r>
            <a:r>
              <a:rPr lang="en-US" sz="1300">
                <a:latin typeface="Sabon Next LT"/>
                <a:cs typeface="Sabon Next LT"/>
              </a:rPr>
              <a:t> Lays the groundwork for incorporating additional variables like FICO scores and loan purposes for a more comprehensive analysis.</a:t>
            </a:r>
          </a:p>
          <a:p>
            <a:pPr indent="-228600" algn="just">
              <a:spcAft>
                <a:spcPts val="600"/>
              </a:spcAft>
              <a:buClr>
                <a:schemeClr val="accent1"/>
              </a:buClr>
              <a:buFont typeface="Arial" panose="020B0604020202020204" pitchFamily="34" charset="0"/>
              <a:buChar char="•"/>
            </a:pPr>
            <a:endParaRPr lang="en-US" sz="1300">
              <a:latin typeface="Sabon Next LT"/>
              <a:cs typeface="Sabon Next LT"/>
            </a:endParaRPr>
          </a:p>
        </p:txBody>
      </p:sp>
    </p:spTree>
    <p:extLst>
      <p:ext uri="{BB962C8B-B14F-4D97-AF65-F5344CB8AC3E}">
        <p14:creationId xmlns:p14="http://schemas.microsoft.com/office/powerpoint/2010/main" val="134159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862E0550-E26B-5D8A-4277-94B26B6F548B}"/>
              </a:ext>
            </a:extLst>
          </p:cNvPr>
          <p:cNvSpPr>
            <a:spLocks noGrp="1"/>
          </p:cNvSpPr>
          <p:nvPr>
            <p:ph type="title"/>
          </p:nvPr>
        </p:nvSpPr>
        <p:spPr>
          <a:xfrm>
            <a:off x="609601" y="559813"/>
            <a:ext cx="5181599" cy="5612387"/>
          </a:xfrm>
        </p:spPr>
        <p:txBody>
          <a:bodyPr anchor="ctr">
            <a:normAutofit/>
          </a:bodyPr>
          <a:lstStyle/>
          <a:p>
            <a:r>
              <a:rPr lang="en-US">
                <a:cs typeface="Sabon Next LT"/>
              </a:rPr>
              <a:t>About the Model</a:t>
            </a:r>
            <a:endParaRPr lang="en-US"/>
          </a:p>
        </p:txBody>
      </p:sp>
      <p:sp>
        <p:nvSpPr>
          <p:cNvPr id="3" name="Content Placeholder 2">
            <a:extLst>
              <a:ext uri="{FF2B5EF4-FFF2-40B4-BE49-F238E27FC236}">
                <a16:creationId xmlns:a16="http://schemas.microsoft.com/office/drawing/2014/main" id="{3D5C28E9-ED2B-886E-F72F-0FE38A0245FE}"/>
              </a:ext>
            </a:extLst>
          </p:cNvPr>
          <p:cNvSpPr>
            <a:spLocks noGrp="1"/>
          </p:cNvSpPr>
          <p:nvPr>
            <p:ph idx="1"/>
          </p:nvPr>
        </p:nvSpPr>
        <p:spPr>
          <a:xfrm>
            <a:off x="6477000" y="559813"/>
            <a:ext cx="5180106" cy="5612387"/>
          </a:xfrm>
        </p:spPr>
        <p:txBody>
          <a:bodyPr vert="horz" lIns="91440" tIns="45720" rIns="91440" bIns="45720" rtlCol="0" anchor="ctr">
            <a:normAutofit/>
          </a:bodyPr>
          <a:lstStyle/>
          <a:p>
            <a:pPr marL="0" indent="0" algn="just">
              <a:buNone/>
            </a:pPr>
            <a:r>
              <a:rPr lang="en-US" sz="1800">
                <a:latin typeface="Sabon Next LT"/>
                <a:ea typeface="+mn-lt"/>
                <a:cs typeface="Sabon Next LT"/>
              </a:rPr>
              <a:t>This OLS regression model aims to analyze the relationship between the Debt-to-Income (DTI) ratio and interest rates. The independent variable (X) is the borrower's DTI, with a constant term added to account for the model's intercept. The dependent variable (Y) is the loan's interest rate. The results summary provides key metrics such as coefficients, R-squared, and p-values, offering insights into the statistical significance and strength of the relationship.</a:t>
            </a:r>
            <a:endParaRPr lang="en-US" sz="1800">
              <a:latin typeface="Sabon Next LT"/>
              <a:cs typeface="Sabon Next LT"/>
            </a:endParaRPr>
          </a:p>
        </p:txBody>
      </p:sp>
    </p:spTree>
    <p:extLst>
      <p:ext uri="{BB962C8B-B14F-4D97-AF65-F5344CB8AC3E}">
        <p14:creationId xmlns:p14="http://schemas.microsoft.com/office/powerpoint/2010/main" val="129778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oup 18">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4" name="Picture 13">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0F215B1-E54E-6F3B-EE1F-1F0044560F43}"/>
              </a:ext>
            </a:extLst>
          </p:cNvPr>
          <p:cNvSpPr>
            <a:spLocks noGrp="1"/>
          </p:cNvSpPr>
          <p:nvPr>
            <p:ph type="title"/>
          </p:nvPr>
        </p:nvSpPr>
        <p:spPr>
          <a:xfrm>
            <a:off x="5811328" y="241935"/>
            <a:ext cx="5867400" cy="1664573"/>
          </a:xfrm>
        </p:spPr>
        <p:txBody>
          <a:bodyPr>
            <a:normAutofit/>
          </a:bodyPr>
          <a:lstStyle/>
          <a:p>
            <a:r>
              <a:rPr lang="en-US">
                <a:cs typeface="Sabon Next LT"/>
              </a:rPr>
              <a:t>Result Interpretation</a:t>
            </a:r>
            <a:endParaRPr lang="en-US"/>
          </a:p>
        </p:txBody>
      </p:sp>
      <p:pic>
        <p:nvPicPr>
          <p:cNvPr id="4" name="Picture 3" descr="A screenshot of a computer&#10;&#10;Description automatically generated">
            <a:extLst>
              <a:ext uri="{FF2B5EF4-FFF2-40B4-BE49-F238E27FC236}">
                <a16:creationId xmlns:a16="http://schemas.microsoft.com/office/drawing/2014/main" id="{EC9C0ED6-3959-281A-C2DF-5CE3033851E0}"/>
              </a:ext>
            </a:extLst>
          </p:cNvPr>
          <p:cNvPicPr>
            <a:picLocks noChangeAspect="1"/>
          </p:cNvPicPr>
          <p:nvPr/>
        </p:nvPicPr>
        <p:blipFill>
          <a:blip r:embed="rId4"/>
          <a:stretch>
            <a:fillRect/>
          </a:stretch>
        </p:blipFill>
        <p:spPr>
          <a:xfrm>
            <a:off x="534665" y="2417944"/>
            <a:ext cx="4724400" cy="2913588"/>
          </a:xfrm>
          <a:prstGeom prst="rect">
            <a:avLst/>
          </a:prstGeom>
        </p:spPr>
      </p:pic>
      <p:sp>
        <p:nvSpPr>
          <p:cNvPr id="3" name="Content Placeholder 2">
            <a:extLst>
              <a:ext uri="{FF2B5EF4-FFF2-40B4-BE49-F238E27FC236}">
                <a16:creationId xmlns:a16="http://schemas.microsoft.com/office/drawing/2014/main" id="{CEA4DB7C-4FC6-BE77-AD78-AC335DE479F0}"/>
              </a:ext>
            </a:extLst>
          </p:cNvPr>
          <p:cNvSpPr>
            <a:spLocks noGrp="1"/>
          </p:cNvSpPr>
          <p:nvPr>
            <p:ph idx="1"/>
          </p:nvPr>
        </p:nvSpPr>
        <p:spPr>
          <a:xfrm>
            <a:off x="5811388" y="1908445"/>
            <a:ext cx="5867022" cy="3928822"/>
          </a:xfrm>
        </p:spPr>
        <p:txBody>
          <a:bodyPr vert="horz" lIns="91440" tIns="45720" rIns="91440" bIns="45720" rtlCol="0" anchor="t">
            <a:normAutofit/>
          </a:bodyPr>
          <a:lstStyle/>
          <a:p>
            <a:pPr marL="0" indent="0" algn="just">
              <a:lnSpc>
                <a:spcPct val="100000"/>
              </a:lnSpc>
              <a:spcBef>
                <a:spcPts val="0"/>
              </a:spcBef>
              <a:buNone/>
            </a:pPr>
            <a:r>
              <a:rPr lang="en-US" sz="1800" b="1">
                <a:latin typeface="Sabon Next LT"/>
                <a:cs typeface="Sabon Next LT"/>
              </a:rPr>
              <a:t>Key Insights from OLS Results</a:t>
            </a:r>
            <a:endParaRPr lang="en-US" sz="1800">
              <a:latin typeface="Sabon Next LT"/>
              <a:cs typeface="Sabon Next LT"/>
            </a:endParaRPr>
          </a:p>
          <a:p>
            <a:pPr marL="0" indent="0" algn="just">
              <a:lnSpc>
                <a:spcPct val="100000"/>
              </a:lnSpc>
              <a:spcBef>
                <a:spcPts val="0"/>
              </a:spcBef>
              <a:buNone/>
            </a:pPr>
            <a:endParaRPr lang="en-US" sz="1800">
              <a:latin typeface="Sabon Next LT"/>
              <a:cs typeface="Sabon Next LT"/>
            </a:endParaRPr>
          </a:p>
          <a:p>
            <a:pPr marL="285750" indent="-285750" algn="just">
              <a:lnSpc>
                <a:spcPct val="100000"/>
              </a:lnSpc>
              <a:spcBef>
                <a:spcPts val="0"/>
              </a:spcBef>
              <a:buFont typeface="Arial,Sans-Serif"/>
              <a:buChar char="•"/>
            </a:pPr>
            <a:r>
              <a:rPr lang="en-US" sz="1800" b="1">
                <a:latin typeface="Sabon Next LT"/>
                <a:cs typeface="Sabon Next LT"/>
              </a:rPr>
              <a:t>Regression Coefficient (DTI):</a:t>
            </a:r>
            <a:r>
              <a:rPr lang="en-US" sz="1800">
                <a:latin typeface="Sabon Next LT"/>
                <a:cs typeface="Sabon Next LT"/>
              </a:rPr>
              <a:t> A positive coefficient indicates that higher DTI ratios lead to slightly higher interest rates.</a:t>
            </a:r>
          </a:p>
          <a:p>
            <a:pPr marL="285750" indent="-285750" algn="just">
              <a:lnSpc>
                <a:spcPct val="100000"/>
              </a:lnSpc>
              <a:spcBef>
                <a:spcPts val="0"/>
              </a:spcBef>
              <a:buFont typeface="Arial,Sans-Serif"/>
              <a:buChar char="•"/>
            </a:pPr>
            <a:endParaRPr lang="en-US" sz="1800">
              <a:latin typeface="Sabon Next LT"/>
              <a:cs typeface="Sabon Next LT"/>
            </a:endParaRPr>
          </a:p>
          <a:p>
            <a:pPr marL="285750" indent="-285750" algn="just">
              <a:lnSpc>
                <a:spcPct val="100000"/>
              </a:lnSpc>
              <a:spcBef>
                <a:spcPts val="0"/>
              </a:spcBef>
              <a:buFont typeface="Arial,Sans-Serif"/>
              <a:buChar char="•"/>
            </a:pPr>
            <a:r>
              <a:rPr lang="en-US" sz="1800" b="1">
                <a:latin typeface="Sabon Next LT"/>
                <a:cs typeface="Sabon Next LT"/>
              </a:rPr>
              <a:t>R-squared (0.048):</a:t>
            </a:r>
            <a:r>
              <a:rPr lang="en-US" sz="1800">
                <a:latin typeface="Sabon Next LT"/>
                <a:cs typeface="Sabon Next LT"/>
              </a:rPr>
              <a:t> Explains 4.8% of the variance in interest rates, showing that other factors also influence interest rates.</a:t>
            </a:r>
          </a:p>
          <a:p>
            <a:pPr marL="0" indent="0" algn="just">
              <a:lnSpc>
                <a:spcPct val="100000"/>
              </a:lnSpc>
              <a:spcBef>
                <a:spcPts val="0"/>
              </a:spcBef>
              <a:buNone/>
            </a:pPr>
            <a:endParaRPr lang="en-US" sz="1800">
              <a:latin typeface="Sabon Next LT"/>
              <a:cs typeface="Sabon Next LT"/>
            </a:endParaRPr>
          </a:p>
          <a:p>
            <a:pPr marL="285750" indent="-285750" algn="just">
              <a:lnSpc>
                <a:spcPct val="100000"/>
              </a:lnSpc>
              <a:spcBef>
                <a:spcPts val="0"/>
              </a:spcBef>
              <a:buFont typeface="Arial,Sans-Serif"/>
              <a:buChar char="•"/>
            </a:pPr>
            <a:r>
              <a:rPr lang="en-US" sz="1800" b="1">
                <a:latin typeface="Sabon Next LT"/>
                <a:cs typeface="Sabon Next LT"/>
              </a:rPr>
              <a:t>Statistical Significance:</a:t>
            </a:r>
            <a:r>
              <a:rPr lang="en-US" sz="1800">
                <a:latin typeface="Sabon Next LT"/>
                <a:cs typeface="Sabon Next LT"/>
              </a:rPr>
              <a:t> The p-value (&lt;0.05) confirms the relationship between DTI and interest rates is statistically significant.</a:t>
            </a:r>
          </a:p>
          <a:p>
            <a:pPr marL="0" indent="0" algn="just">
              <a:lnSpc>
                <a:spcPct val="100000"/>
              </a:lnSpc>
              <a:buNone/>
            </a:pPr>
            <a:endParaRPr lang="en-US" sz="1800">
              <a:latin typeface="Sabon Next LT"/>
              <a:cs typeface="Sabon Next LT"/>
            </a:endParaRPr>
          </a:p>
        </p:txBody>
      </p:sp>
    </p:spTree>
    <p:extLst>
      <p:ext uri="{BB962C8B-B14F-4D97-AF65-F5344CB8AC3E}">
        <p14:creationId xmlns:p14="http://schemas.microsoft.com/office/powerpoint/2010/main" val="58788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5" name="Group 34">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36" name="Picture 35">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7" name="Picture 36">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185E82BE-C2B1-7949-308E-933E0670E700}"/>
              </a:ext>
            </a:extLst>
          </p:cNvPr>
          <p:cNvSpPr>
            <a:spLocks noGrp="1"/>
          </p:cNvSpPr>
          <p:nvPr>
            <p:ph type="title"/>
          </p:nvPr>
        </p:nvSpPr>
        <p:spPr>
          <a:xfrm>
            <a:off x="5638800" y="586992"/>
            <a:ext cx="5867400" cy="1664573"/>
          </a:xfrm>
        </p:spPr>
        <p:txBody>
          <a:bodyPr>
            <a:normAutofit/>
          </a:bodyPr>
          <a:lstStyle/>
          <a:p>
            <a:r>
              <a:rPr lang="en-US">
                <a:cs typeface="Sabon Next LT"/>
              </a:rPr>
              <a:t>Multiple Linear Regression Results</a:t>
            </a:r>
          </a:p>
        </p:txBody>
      </p:sp>
      <p:pic>
        <p:nvPicPr>
          <p:cNvPr id="4" name="Picture 3" descr="A screenshot of a computer&#10;&#10;Description automatically generated">
            <a:extLst>
              <a:ext uri="{FF2B5EF4-FFF2-40B4-BE49-F238E27FC236}">
                <a16:creationId xmlns:a16="http://schemas.microsoft.com/office/drawing/2014/main" id="{65ED41A8-29BC-E6E9-0D08-677D1E47A196}"/>
              </a:ext>
            </a:extLst>
          </p:cNvPr>
          <p:cNvPicPr>
            <a:picLocks noChangeAspect="1"/>
          </p:cNvPicPr>
          <p:nvPr/>
        </p:nvPicPr>
        <p:blipFill>
          <a:blip r:embed="rId4"/>
          <a:stretch>
            <a:fillRect/>
          </a:stretch>
        </p:blipFill>
        <p:spPr>
          <a:xfrm>
            <a:off x="587261" y="1420894"/>
            <a:ext cx="4724400" cy="4160430"/>
          </a:xfrm>
          <a:prstGeom prst="rect">
            <a:avLst/>
          </a:prstGeom>
        </p:spPr>
      </p:pic>
      <p:sp>
        <p:nvSpPr>
          <p:cNvPr id="3" name="Content Placeholder 2">
            <a:extLst>
              <a:ext uri="{FF2B5EF4-FFF2-40B4-BE49-F238E27FC236}">
                <a16:creationId xmlns:a16="http://schemas.microsoft.com/office/drawing/2014/main" id="{F85F09DD-352C-3B28-7585-C20F7441D004}"/>
              </a:ext>
            </a:extLst>
          </p:cNvPr>
          <p:cNvSpPr>
            <a:spLocks noGrp="1"/>
          </p:cNvSpPr>
          <p:nvPr>
            <p:ph idx="1"/>
          </p:nvPr>
        </p:nvSpPr>
        <p:spPr>
          <a:xfrm>
            <a:off x="5638860" y="2257044"/>
            <a:ext cx="5867022" cy="3928822"/>
          </a:xfrm>
        </p:spPr>
        <p:txBody>
          <a:bodyPr vert="horz" lIns="91440" tIns="45720" rIns="91440" bIns="45720" rtlCol="0" anchor="t">
            <a:noAutofit/>
          </a:bodyPr>
          <a:lstStyle/>
          <a:p>
            <a:pPr marL="0" indent="0">
              <a:lnSpc>
                <a:spcPct val="100000"/>
              </a:lnSpc>
              <a:buNone/>
            </a:pPr>
            <a:r>
              <a:rPr lang="en-US" sz="1200">
                <a:latin typeface="Sabon Next LT"/>
                <a:ea typeface="+mn-lt"/>
                <a:cs typeface="Sabon Next LT"/>
              </a:rPr>
              <a:t>The goal is to predict the dependent variable by analyzing the influence of the independent variables and estimating their coefficients.</a:t>
            </a:r>
            <a:endParaRPr lang="en-US" sz="1200">
              <a:latin typeface="Sabon Next LT"/>
              <a:cs typeface="Sabon Next LT"/>
            </a:endParaRPr>
          </a:p>
          <a:p>
            <a:pPr marL="0" indent="0">
              <a:lnSpc>
                <a:spcPct val="100000"/>
              </a:lnSpc>
              <a:buNone/>
            </a:pPr>
            <a:r>
              <a:rPr lang="en-US" sz="1200">
                <a:latin typeface="Sabon Next LT"/>
                <a:cs typeface="Sabon Next LT"/>
              </a:rPr>
              <a:t>Key Results of Multiple Linear </a:t>
            </a:r>
            <a:r>
              <a:rPr lang="en-US" sz="1200" err="1">
                <a:latin typeface="Sabon Next LT"/>
                <a:cs typeface="Sabon Next LT"/>
              </a:rPr>
              <a:t>Regresssion</a:t>
            </a:r>
            <a:endParaRPr lang="en-US" sz="1200">
              <a:latin typeface="Sabon Next LT"/>
              <a:cs typeface="Sabon Next LT"/>
            </a:endParaRPr>
          </a:p>
          <a:p>
            <a:pPr>
              <a:lnSpc>
                <a:spcPct val="100000"/>
              </a:lnSpc>
              <a:buFont typeface="Arial"/>
              <a:buChar char="•"/>
            </a:pPr>
            <a:r>
              <a:rPr lang="en-US" sz="1200" b="1">
                <a:latin typeface="Sabon Next LT"/>
                <a:ea typeface="+mn-lt"/>
                <a:cs typeface="Sabon Next LT"/>
              </a:rPr>
              <a:t>R-squared (0.662):</a:t>
            </a:r>
            <a:endParaRPr lang="en-US" sz="1200">
              <a:latin typeface="Sabon Next LT"/>
              <a:cs typeface="Sabon Next LT"/>
            </a:endParaRPr>
          </a:p>
          <a:p>
            <a:pPr indent="0">
              <a:lnSpc>
                <a:spcPct val="100000"/>
              </a:lnSpc>
              <a:buNone/>
            </a:pPr>
            <a:r>
              <a:rPr lang="en-US" sz="1200">
                <a:latin typeface="Sabon Next LT"/>
                <a:ea typeface="+mn-lt"/>
                <a:cs typeface="Sabon Next LT"/>
              </a:rPr>
              <a:t>Indicates that </a:t>
            </a:r>
            <a:r>
              <a:rPr lang="en-US" sz="1200" b="1">
                <a:latin typeface="Sabon Next LT"/>
                <a:ea typeface="+mn-lt"/>
                <a:cs typeface="Sabon Next LT"/>
              </a:rPr>
              <a:t>66.2% of the variation</a:t>
            </a:r>
            <a:r>
              <a:rPr lang="en-US" sz="1200">
                <a:latin typeface="Sabon Next LT"/>
                <a:ea typeface="+mn-lt"/>
                <a:cs typeface="Sabon Next LT"/>
              </a:rPr>
              <a:t> in interest rate (</a:t>
            </a:r>
            <a:r>
              <a:rPr lang="en-US" sz="1200" err="1">
                <a:latin typeface="Sabon Next LT"/>
                <a:cs typeface="Sabon Next LT"/>
              </a:rPr>
              <a:t>int.rate</a:t>
            </a:r>
            <a:r>
              <a:rPr lang="en-US" sz="1200">
                <a:latin typeface="Sabon Next LT"/>
                <a:ea typeface="+mn-lt"/>
                <a:cs typeface="Sabon Next LT"/>
              </a:rPr>
              <a:t>) is explained by the independent variables.</a:t>
            </a:r>
            <a:endParaRPr lang="en-US" sz="1200">
              <a:latin typeface="Sabon Next LT"/>
              <a:cs typeface="Sabon Next LT"/>
            </a:endParaRPr>
          </a:p>
          <a:p>
            <a:pPr>
              <a:lnSpc>
                <a:spcPct val="100000"/>
              </a:lnSpc>
              <a:buFont typeface="Arial"/>
              <a:buChar char="•"/>
            </a:pPr>
            <a:r>
              <a:rPr lang="en-US" sz="1200" b="1">
                <a:latin typeface="Sabon Next LT"/>
                <a:ea typeface="+mn-lt"/>
                <a:cs typeface="Sabon Next LT"/>
              </a:rPr>
              <a:t>Adjusted R-squared (0.661):</a:t>
            </a:r>
            <a:endParaRPr lang="en-US" sz="1200">
              <a:latin typeface="Sabon Next LT"/>
              <a:cs typeface="Sabon Next LT"/>
            </a:endParaRPr>
          </a:p>
          <a:p>
            <a:pPr indent="0">
              <a:lnSpc>
                <a:spcPct val="100000"/>
              </a:lnSpc>
              <a:buNone/>
            </a:pPr>
            <a:r>
              <a:rPr lang="en-US" sz="1200">
                <a:latin typeface="Sabon Next LT"/>
                <a:ea typeface="+mn-lt"/>
                <a:cs typeface="Sabon Next LT"/>
              </a:rPr>
              <a:t>Adjusted for the number of predictors, ensuring a more accurate assessment of model fit.</a:t>
            </a:r>
            <a:endParaRPr lang="en-US" sz="1200">
              <a:latin typeface="Sabon Next LT"/>
              <a:cs typeface="Sabon Next LT"/>
            </a:endParaRPr>
          </a:p>
          <a:p>
            <a:pPr>
              <a:lnSpc>
                <a:spcPct val="100000"/>
              </a:lnSpc>
              <a:buFont typeface="Arial"/>
              <a:buChar char="•"/>
            </a:pPr>
            <a:r>
              <a:rPr lang="en-US" sz="1200" b="1">
                <a:latin typeface="Sabon Next LT"/>
                <a:ea typeface="+mn-lt"/>
                <a:cs typeface="Sabon Next LT"/>
              </a:rPr>
              <a:t>P-values:</a:t>
            </a:r>
            <a:endParaRPr lang="en-US" sz="1200">
              <a:latin typeface="Sabon Next LT"/>
              <a:cs typeface="Sabon Next LT"/>
            </a:endParaRPr>
          </a:p>
          <a:p>
            <a:pPr indent="0">
              <a:lnSpc>
                <a:spcPct val="100000"/>
              </a:lnSpc>
              <a:buNone/>
            </a:pPr>
            <a:r>
              <a:rPr lang="en-US" sz="1200">
                <a:latin typeface="Sabon Next LT"/>
                <a:ea typeface="+mn-lt"/>
                <a:cs typeface="Sabon Next LT"/>
              </a:rPr>
              <a:t>Predictors with p &lt; 0.05 (e.g., </a:t>
            </a:r>
            <a:r>
              <a:rPr lang="en-US" sz="1200">
                <a:latin typeface="Sabon Next LT"/>
                <a:cs typeface="Sabon Next LT"/>
              </a:rPr>
              <a:t>installment</a:t>
            </a:r>
            <a:r>
              <a:rPr lang="en-US" sz="1200">
                <a:latin typeface="Sabon Next LT"/>
                <a:ea typeface="+mn-lt"/>
                <a:cs typeface="Sabon Next LT"/>
              </a:rPr>
              <a:t>, </a:t>
            </a:r>
            <a:r>
              <a:rPr lang="en-US" sz="1200">
                <a:latin typeface="Sabon Next LT"/>
                <a:cs typeface="Sabon Next LT"/>
              </a:rPr>
              <a:t>fico</a:t>
            </a:r>
            <a:r>
              <a:rPr lang="en-US" sz="1200">
                <a:latin typeface="Sabon Next LT"/>
                <a:ea typeface="+mn-lt"/>
                <a:cs typeface="Sabon Next LT"/>
              </a:rPr>
              <a:t>, </a:t>
            </a:r>
            <a:r>
              <a:rPr lang="en-US" sz="1200" err="1">
                <a:latin typeface="Sabon Next LT"/>
                <a:cs typeface="Sabon Next LT"/>
              </a:rPr>
              <a:t>days.with.cr.line</a:t>
            </a:r>
            <a:r>
              <a:rPr lang="en-US" sz="1200">
                <a:latin typeface="Sabon Next LT"/>
                <a:ea typeface="+mn-lt"/>
                <a:cs typeface="Sabon Next LT"/>
              </a:rPr>
              <a:t>) are </a:t>
            </a:r>
            <a:r>
              <a:rPr lang="en-US" sz="1200" b="1">
                <a:latin typeface="Sabon Next LT"/>
                <a:ea typeface="+mn-lt"/>
                <a:cs typeface="Sabon Next LT"/>
              </a:rPr>
              <a:t>statistically significant</a:t>
            </a:r>
            <a:r>
              <a:rPr lang="en-US" sz="1200">
                <a:latin typeface="Sabon Next LT"/>
                <a:ea typeface="+mn-lt"/>
                <a:cs typeface="Sabon Next LT"/>
              </a:rPr>
              <a:t> and strongly influence the dependent variable.</a:t>
            </a:r>
            <a:endParaRPr lang="en-US" sz="1200">
              <a:latin typeface="Sabon Next LT"/>
              <a:cs typeface="Sabon Next LT"/>
            </a:endParaRPr>
          </a:p>
          <a:p>
            <a:pPr>
              <a:lnSpc>
                <a:spcPct val="100000"/>
              </a:lnSpc>
              <a:buNone/>
            </a:pPr>
            <a:r>
              <a:rPr lang="en-US" sz="1200">
                <a:latin typeface="Sabon Next LT"/>
                <a:ea typeface="+mn-lt"/>
                <a:cs typeface="Sabon Next LT"/>
              </a:rPr>
              <a:t>       Predictors with p &gt; 0.05 (e.g., </a:t>
            </a:r>
            <a:r>
              <a:rPr lang="en-US" sz="1200" err="1">
                <a:latin typeface="Sabon Next LT"/>
                <a:cs typeface="Sabon Next LT"/>
              </a:rPr>
              <a:t>not.fully.paid</a:t>
            </a:r>
            <a:r>
              <a:rPr lang="en-US" sz="1200">
                <a:latin typeface="Sabon Next LT"/>
                <a:ea typeface="+mn-lt"/>
                <a:cs typeface="Sabon Next LT"/>
              </a:rPr>
              <a:t>) are </a:t>
            </a:r>
            <a:r>
              <a:rPr lang="en-US" sz="1200" b="1">
                <a:latin typeface="Sabon Next LT"/>
                <a:ea typeface="+mn-lt"/>
                <a:cs typeface="Sabon Next LT"/>
              </a:rPr>
              <a:t>not statistically significant</a:t>
            </a:r>
            <a:r>
              <a:rPr lang="en-US" sz="1200">
                <a:latin typeface="Sabon Next LT"/>
                <a:ea typeface="+mn-lt"/>
                <a:cs typeface="Sabon Next LT"/>
              </a:rPr>
              <a:t>.</a:t>
            </a:r>
            <a:endParaRPr lang="en-US" sz="1200">
              <a:latin typeface="Sabon Next LT"/>
              <a:cs typeface="Sabon Next LT"/>
            </a:endParaRPr>
          </a:p>
          <a:p>
            <a:pPr>
              <a:lnSpc>
                <a:spcPct val="100000"/>
              </a:lnSpc>
              <a:buFont typeface="Arial"/>
              <a:buChar char="•"/>
            </a:pPr>
            <a:r>
              <a:rPr lang="en-US" sz="1200" b="1">
                <a:latin typeface="Sabon Next LT"/>
                <a:ea typeface="+mn-lt"/>
                <a:cs typeface="Sabon Next LT"/>
              </a:rPr>
              <a:t>F-statistic (1038):</a:t>
            </a:r>
            <a:endParaRPr lang="en-US" sz="1200">
              <a:latin typeface="Sabon Next LT"/>
              <a:cs typeface="Sabon Next LT"/>
            </a:endParaRPr>
          </a:p>
          <a:p>
            <a:pPr indent="0">
              <a:lnSpc>
                <a:spcPct val="100000"/>
              </a:lnSpc>
              <a:buNone/>
            </a:pPr>
            <a:r>
              <a:rPr lang="en-US" sz="1200">
                <a:latin typeface="Sabon Next LT"/>
                <a:ea typeface="+mn-lt"/>
                <a:cs typeface="Sabon Next LT"/>
              </a:rPr>
              <a:t>A high F-statistic with p &lt; 0.05 confirms that the model as a whole is significant.</a:t>
            </a:r>
            <a:endParaRPr lang="en-US" sz="1200">
              <a:latin typeface="Sabon Next LT"/>
              <a:cs typeface="Sabon Next LT"/>
            </a:endParaRPr>
          </a:p>
          <a:p>
            <a:pPr>
              <a:lnSpc>
                <a:spcPct val="100000"/>
              </a:lnSpc>
              <a:buFont typeface="Arial"/>
              <a:buChar char="•"/>
            </a:pPr>
            <a:endParaRPr lang="en-US" sz="1200">
              <a:latin typeface="Sabon Next LT"/>
              <a:cs typeface="Sabon Next LT"/>
            </a:endParaRPr>
          </a:p>
        </p:txBody>
      </p:sp>
    </p:spTree>
    <p:extLst>
      <p:ext uri="{BB962C8B-B14F-4D97-AF65-F5344CB8AC3E}">
        <p14:creationId xmlns:p14="http://schemas.microsoft.com/office/powerpoint/2010/main" val="260101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32" name="Picture 31">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3" name="Picture 32">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A832DF5-7430-9156-E08E-217022BB019C}"/>
              </a:ext>
            </a:extLst>
          </p:cNvPr>
          <p:cNvSpPr>
            <a:spLocks noGrp="1"/>
          </p:cNvSpPr>
          <p:nvPr>
            <p:ph type="title"/>
          </p:nvPr>
        </p:nvSpPr>
        <p:spPr>
          <a:xfrm>
            <a:off x="4663440" y="221232"/>
            <a:ext cx="5857240" cy="841613"/>
          </a:xfrm>
        </p:spPr>
        <p:txBody>
          <a:bodyPr>
            <a:normAutofit/>
          </a:bodyPr>
          <a:lstStyle/>
          <a:p>
            <a:r>
              <a:rPr lang="en-US">
                <a:cs typeface="Sabon Next LT"/>
              </a:rPr>
              <a:t>Possible Issues in Model</a:t>
            </a:r>
            <a:endParaRPr lang="en-US"/>
          </a:p>
        </p:txBody>
      </p:sp>
      <p:pic>
        <p:nvPicPr>
          <p:cNvPr id="24" name="Graphic 23" descr="Question mark">
            <a:extLst>
              <a:ext uri="{FF2B5EF4-FFF2-40B4-BE49-F238E27FC236}">
                <a16:creationId xmlns:a16="http://schemas.microsoft.com/office/drawing/2014/main" id="{A58E3F89-6F0A-6170-3181-A7D6ECBB9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546852"/>
            <a:ext cx="3718560" cy="3769360"/>
          </a:xfrm>
          <a:prstGeom prst="rect">
            <a:avLst/>
          </a:prstGeom>
        </p:spPr>
      </p:pic>
      <p:sp>
        <p:nvSpPr>
          <p:cNvPr id="3" name="Content Placeholder 2">
            <a:extLst>
              <a:ext uri="{FF2B5EF4-FFF2-40B4-BE49-F238E27FC236}">
                <a16:creationId xmlns:a16="http://schemas.microsoft.com/office/drawing/2014/main" id="{DAC498A2-8A3D-261D-B903-68B53A1989CB}"/>
              </a:ext>
            </a:extLst>
          </p:cNvPr>
          <p:cNvSpPr>
            <a:spLocks noGrp="1"/>
          </p:cNvSpPr>
          <p:nvPr>
            <p:ph idx="1"/>
          </p:nvPr>
        </p:nvSpPr>
        <p:spPr>
          <a:xfrm>
            <a:off x="4663500" y="1375333"/>
            <a:ext cx="7086222" cy="5107382"/>
          </a:xfrm>
        </p:spPr>
        <p:txBody>
          <a:bodyPr vert="horz" lIns="91440" tIns="45720" rIns="91440" bIns="45720" rtlCol="0" anchor="t">
            <a:normAutofit fontScale="85000" lnSpcReduction="10000"/>
          </a:bodyPr>
          <a:lstStyle/>
          <a:p>
            <a:pPr algn="just">
              <a:buFont typeface="Arial"/>
              <a:buChar char="•"/>
            </a:pPr>
            <a:r>
              <a:rPr lang="en-US" sz="1700" b="1">
                <a:ea typeface="+mn-lt"/>
                <a:cs typeface="+mn-lt"/>
              </a:rPr>
              <a:t>Outliers and High-Leverage Points:</a:t>
            </a:r>
            <a:endParaRPr lang="en-US"/>
          </a:p>
          <a:p>
            <a:pPr algn="just">
              <a:buFont typeface="Arial"/>
              <a:buChar char="•"/>
            </a:pPr>
            <a:r>
              <a:rPr lang="en-US" sz="1700">
                <a:ea typeface="+mn-lt"/>
                <a:cs typeface="+mn-lt"/>
              </a:rPr>
              <a:t>Can disproportionately influence the model, distorting coefficients and overall fit.</a:t>
            </a:r>
            <a:endParaRPr lang="en-US">
              <a:ea typeface="+mn-lt"/>
              <a:cs typeface="+mn-lt"/>
            </a:endParaRPr>
          </a:p>
          <a:p>
            <a:pPr algn="just">
              <a:buFont typeface="Arial"/>
              <a:buChar char="•"/>
            </a:pPr>
            <a:r>
              <a:rPr lang="en-US" sz="1700">
                <a:ea typeface="+mn-lt"/>
                <a:cs typeface="+mn-lt"/>
              </a:rPr>
              <a:t>Addressing these points and refitting the model ensures a more stable and reliable assessment.</a:t>
            </a:r>
            <a:endParaRPr lang="en-US">
              <a:ea typeface="+mn-lt"/>
              <a:cs typeface="+mn-lt"/>
            </a:endParaRPr>
          </a:p>
          <a:p>
            <a:pPr algn="just">
              <a:buFont typeface="Arial"/>
              <a:buChar char="•"/>
            </a:pPr>
            <a:r>
              <a:rPr lang="en-US" sz="1700" b="1">
                <a:ea typeface="+mn-lt"/>
                <a:cs typeface="+mn-lt"/>
              </a:rPr>
              <a:t>Heteroskedasticity:</a:t>
            </a:r>
            <a:endParaRPr lang="en-US"/>
          </a:p>
          <a:p>
            <a:pPr algn="just">
              <a:buFont typeface="Arial"/>
              <a:buChar char="•"/>
            </a:pPr>
            <a:r>
              <a:rPr lang="en-US" sz="1700">
                <a:ea typeface="+mn-lt"/>
                <a:cs typeface="+mn-lt"/>
              </a:rPr>
              <a:t>Uneven variance of residuals can lead to inefficient and biased estimates.</a:t>
            </a:r>
            <a:endParaRPr lang="en-US"/>
          </a:p>
          <a:p>
            <a:pPr algn="just">
              <a:buFont typeface="Arial"/>
              <a:buChar char="•"/>
            </a:pPr>
            <a:r>
              <a:rPr lang="en-US" sz="1700">
                <a:ea typeface="+mn-lt"/>
                <a:cs typeface="+mn-lt"/>
              </a:rPr>
              <a:t>Testing for heteroskedasticity and applying robust standard errors corrects for variability.</a:t>
            </a:r>
            <a:endParaRPr lang="en-US">
              <a:ea typeface="+mn-lt"/>
              <a:cs typeface="+mn-lt"/>
            </a:endParaRPr>
          </a:p>
          <a:p>
            <a:pPr algn="just">
              <a:buFont typeface="Arial"/>
              <a:buChar char="•"/>
            </a:pPr>
            <a:r>
              <a:rPr lang="en-US" sz="1700" b="1">
                <a:ea typeface="+mn-lt"/>
                <a:cs typeface="+mn-lt"/>
              </a:rPr>
              <a:t>Multicollinearity:</a:t>
            </a:r>
            <a:endParaRPr lang="en-US"/>
          </a:p>
          <a:p>
            <a:pPr algn="just">
              <a:buFont typeface="Arial"/>
              <a:buChar char="•"/>
            </a:pPr>
            <a:r>
              <a:rPr lang="en-US" sz="1700">
                <a:ea typeface="+mn-lt"/>
                <a:cs typeface="+mn-lt"/>
              </a:rPr>
              <a:t>High correlations among predictors inflate variances, reducing model stability.</a:t>
            </a:r>
            <a:endParaRPr lang="en-US">
              <a:ea typeface="+mn-lt"/>
              <a:cs typeface="+mn-lt"/>
            </a:endParaRPr>
          </a:p>
          <a:p>
            <a:pPr algn="just">
              <a:buFont typeface="Arial"/>
              <a:buChar char="•"/>
            </a:pPr>
            <a:r>
              <a:rPr lang="en-US" sz="1700">
                <a:ea typeface="+mn-lt"/>
                <a:cs typeface="+mn-lt"/>
              </a:rPr>
              <a:t>Checking Variance Inflation Factor (VIF) helps identify and mitigate multicollinearity issues.</a:t>
            </a:r>
            <a:endParaRPr lang="en-US"/>
          </a:p>
          <a:p>
            <a:pPr algn="just">
              <a:buFont typeface="Arial"/>
              <a:buChar char="•"/>
            </a:pPr>
            <a:r>
              <a:rPr lang="en-US" sz="1700" b="1">
                <a:ea typeface="+mn-lt"/>
                <a:cs typeface="+mn-lt"/>
              </a:rPr>
              <a:t>Model Assumptions Validation:</a:t>
            </a:r>
            <a:endParaRPr lang="en-US"/>
          </a:p>
          <a:p>
            <a:pPr algn="just">
              <a:buFont typeface="Arial"/>
              <a:buChar char="•"/>
            </a:pPr>
            <a:r>
              <a:rPr lang="en-US" sz="1700">
                <a:ea typeface="+mn-lt"/>
                <a:cs typeface="+mn-lt"/>
              </a:rPr>
              <a:t>Key assumptions such as independence, normality, and randomness of residuals must hold.</a:t>
            </a:r>
            <a:endParaRPr lang="en-US"/>
          </a:p>
          <a:p>
            <a:pPr algn="just">
              <a:buFont typeface="Arial"/>
              <a:buChar char="•"/>
            </a:pPr>
            <a:r>
              <a:rPr lang="en-US" sz="1700">
                <a:ea typeface="+mn-lt"/>
                <a:cs typeface="+mn-lt"/>
              </a:rPr>
              <a:t>Validating these assumptions refines the model for greater accuracy and insights.</a:t>
            </a:r>
            <a:endParaRPr lang="en-US">
              <a:ea typeface="+mn-lt"/>
              <a:cs typeface="+mn-lt"/>
            </a:endParaRPr>
          </a:p>
          <a:p>
            <a:pPr marL="0" indent="0" algn="just">
              <a:lnSpc>
                <a:spcPct val="100000"/>
              </a:lnSpc>
              <a:buNone/>
            </a:pPr>
            <a:endParaRPr lang="en-US" sz="1700">
              <a:latin typeface="Sabon Next LT"/>
              <a:cs typeface="Sabon Next LT"/>
            </a:endParaRPr>
          </a:p>
        </p:txBody>
      </p:sp>
    </p:spTree>
    <p:extLst>
      <p:ext uri="{BB962C8B-B14F-4D97-AF65-F5344CB8AC3E}">
        <p14:creationId xmlns:p14="http://schemas.microsoft.com/office/powerpoint/2010/main" val="580952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25" name="Picture 2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3C910A5-F3E8-3A44-B2D1-FD97A317C9A1}"/>
              </a:ext>
            </a:extLst>
          </p:cNvPr>
          <p:cNvSpPr>
            <a:spLocks noGrp="1"/>
          </p:cNvSpPr>
          <p:nvPr>
            <p:ph type="title"/>
          </p:nvPr>
        </p:nvSpPr>
        <p:spPr>
          <a:xfrm>
            <a:off x="5638800" y="222557"/>
            <a:ext cx="5867400" cy="1664573"/>
          </a:xfrm>
        </p:spPr>
        <p:txBody>
          <a:bodyPr>
            <a:normAutofit/>
          </a:bodyPr>
          <a:lstStyle/>
          <a:p>
            <a:pPr>
              <a:lnSpc>
                <a:spcPct val="90000"/>
              </a:lnSpc>
            </a:pPr>
            <a:r>
              <a:rPr lang="en-US" sz="3700">
                <a:cs typeface="Sabon Next LT"/>
              </a:rPr>
              <a:t>Identifying and Removing Influential Points</a:t>
            </a:r>
            <a:endParaRPr lang="en-US" sz="3700"/>
          </a:p>
        </p:txBody>
      </p:sp>
      <p:pic>
        <p:nvPicPr>
          <p:cNvPr id="5" name="Picture 4" descr="A graph of blue and red lines&#10;&#10;Description automatically generated">
            <a:extLst>
              <a:ext uri="{FF2B5EF4-FFF2-40B4-BE49-F238E27FC236}">
                <a16:creationId xmlns:a16="http://schemas.microsoft.com/office/drawing/2014/main" id="{9BF4D5FB-6AA9-AC51-CD30-1E67250FA205}"/>
              </a:ext>
            </a:extLst>
          </p:cNvPr>
          <p:cNvPicPr>
            <a:picLocks noChangeAspect="1"/>
          </p:cNvPicPr>
          <p:nvPr/>
        </p:nvPicPr>
        <p:blipFill>
          <a:blip r:embed="rId4"/>
          <a:stretch>
            <a:fillRect/>
          </a:stretch>
        </p:blipFill>
        <p:spPr>
          <a:xfrm>
            <a:off x="352553" y="1888433"/>
            <a:ext cx="4978399" cy="3012870"/>
          </a:xfrm>
          <a:prstGeom prst="rect">
            <a:avLst/>
          </a:prstGeom>
        </p:spPr>
      </p:pic>
      <p:sp>
        <p:nvSpPr>
          <p:cNvPr id="3" name="Content Placeholder 2">
            <a:extLst>
              <a:ext uri="{FF2B5EF4-FFF2-40B4-BE49-F238E27FC236}">
                <a16:creationId xmlns:a16="http://schemas.microsoft.com/office/drawing/2014/main" id="{CD5F96B5-255C-EC4F-3654-CD39F5A772D7}"/>
              </a:ext>
            </a:extLst>
          </p:cNvPr>
          <p:cNvSpPr>
            <a:spLocks noGrp="1"/>
          </p:cNvSpPr>
          <p:nvPr>
            <p:ph idx="1"/>
          </p:nvPr>
        </p:nvSpPr>
        <p:spPr>
          <a:xfrm>
            <a:off x="5638860" y="1892610"/>
            <a:ext cx="5867022" cy="3928822"/>
          </a:xfrm>
        </p:spPr>
        <p:txBody>
          <a:bodyPr vert="horz" lIns="91440" tIns="45720" rIns="91440" bIns="45720" rtlCol="0" anchor="t">
            <a:noAutofit/>
          </a:bodyPr>
          <a:lstStyle/>
          <a:p>
            <a:pPr marL="0" indent="0">
              <a:lnSpc>
                <a:spcPct val="100000"/>
              </a:lnSpc>
              <a:buNone/>
            </a:pPr>
            <a:r>
              <a:rPr lang="en-US" sz="1200" b="1">
                <a:latin typeface="Sabon Next LT"/>
                <a:ea typeface="+mn-lt"/>
                <a:cs typeface="Sabon Next LT"/>
              </a:rPr>
              <a:t>Objective:</a:t>
            </a:r>
            <a:endParaRPr lang="en-US" sz="1200">
              <a:latin typeface="Sabon Next LT"/>
              <a:cs typeface="Sabon Next LT"/>
            </a:endParaRPr>
          </a:p>
          <a:p>
            <a:pPr>
              <a:lnSpc>
                <a:spcPct val="100000"/>
              </a:lnSpc>
            </a:pPr>
            <a:r>
              <a:rPr lang="en-US" sz="1200">
                <a:latin typeface="Sabon Next LT"/>
                <a:ea typeface="+mn-lt"/>
                <a:cs typeface="Sabon Next LT"/>
              </a:rPr>
              <a:t>Ensure the regression model is robust by addressing data points that disproportionately impact the fit.</a:t>
            </a:r>
            <a:endParaRPr lang="en-US" sz="1200">
              <a:latin typeface="Sabon Next LT"/>
              <a:cs typeface="Sabon Next LT"/>
            </a:endParaRPr>
          </a:p>
          <a:p>
            <a:pPr marL="0" indent="0">
              <a:lnSpc>
                <a:spcPct val="100000"/>
              </a:lnSpc>
              <a:buNone/>
            </a:pPr>
            <a:r>
              <a:rPr lang="en-US" sz="1200" b="1">
                <a:latin typeface="Sabon Next LT"/>
                <a:ea typeface="+mn-lt"/>
                <a:cs typeface="Sabon Next LT"/>
              </a:rPr>
              <a:t>Calculate Diagnostic Measures:</a:t>
            </a:r>
            <a:endParaRPr lang="en-US" sz="1200">
              <a:latin typeface="Sabon Next LT"/>
              <a:cs typeface="Sabon Next LT"/>
            </a:endParaRPr>
          </a:p>
          <a:p>
            <a:pPr>
              <a:lnSpc>
                <a:spcPct val="100000"/>
              </a:lnSpc>
            </a:pPr>
            <a:r>
              <a:rPr lang="en-US" sz="1200">
                <a:latin typeface="Sabon Next LT"/>
                <a:ea typeface="+mn-lt"/>
                <a:cs typeface="Sabon Next LT"/>
              </a:rPr>
              <a:t>Leverage values to identify points far from the mean of predictors.</a:t>
            </a:r>
          </a:p>
          <a:p>
            <a:pPr>
              <a:lnSpc>
                <a:spcPct val="100000"/>
              </a:lnSpc>
            </a:pPr>
            <a:r>
              <a:rPr lang="en-US" sz="1200">
                <a:latin typeface="Sabon Next LT"/>
                <a:ea typeface="+mn-lt"/>
                <a:cs typeface="Sabon Next LT"/>
              </a:rPr>
              <a:t>Cook's Distance to measure each point’s influence on the regression coefficients.</a:t>
            </a:r>
            <a:endParaRPr lang="en-US" sz="1200">
              <a:latin typeface="Sabon Next LT"/>
              <a:cs typeface="Sabon Next LT"/>
            </a:endParaRPr>
          </a:p>
          <a:p>
            <a:pPr marL="0" indent="0">
              <a:lnSpc>
                <a:spcPct val="100000"/>
              </a:lnSpc>
              <a:buNone/>
            </a:pPr>
            <a:r>
              <a:rPr lang="en-US" sz="1200" b="1">
                <a:latin typeface="Sabon Next LT"/>
                <a:ea typeface="+mn-lt"/>
                <a:cs typeface="Sabon Next LT"/>
              </a:rPr>
              <a:t>Identify Influential Points:</a:t>
            </a:r>
            <a:endParaRPr lang="en-US" sz="1200">
              <a:latin typeface="Sabon Next LT"/>
              <a:cs typeface="Sabon Next LT"/>
            </a:endParaRPr>
          </a:p>
          <a:p>
            <a:pPr>
              <a:lnSpc>
                <a:spcPct val="100000"/>
              </a:lnSpc>
            </a:pPr>
            <a:r>
              <a:rPr lang="en-US" sz="1200">
                <a:latin typeface="Sabon Next LT"/>
                <a:ea typeface="+mn-lt"/>
                <a:cs typeface="Sabon Next LT"/>
              </a:rPr>
              <a:t>Use thresholds for leverage (</a:t>
            </a:r>
            <a:r>
              <a:rPr lang="en-US" sz="1200">
                <a:latin typeface="Sabon Next LT"/>
                <a:cs typeface="Sabon Next LT"/>
              </a:rPr>
              <a:t>2 * (p/n)</a:t>
            </a:r>
            <a:r>
              <a:rPr lang="en-US" sz="1200">
                <a:latin typeface="Sabon Next LT"/>
                <a:ea typeface="+mn-lt"/>
                <a:cs typeface="Sabon Next LT"/>
              </a:rPr>
              <a:t>) and Cook's Distance (</a:t>
            </a:r>
            <a:r>
              <a:rPr lang="en-US" sz="1200">
                <a:latin typeface="Sabon Next LT"/>
                <a:cs typeface="Sabon Next LT"/>
              </a:rPr>
              <a:t>4/n</a:t>
            </a:r>
            <a:r>
              <a:rPr lang="en-US" sz="1200">
                <a:latin typeface="Sabon Next LT"/>
                <a:ea typeface="+mn-lt"/>
                <a:cs typeface="Sabon Next LT"/>
              </a:rPr>
              <a:t>) to flag high-impact observations.</a:t>
            </a:r>
            <a:endParaRPr lang="en-US" sz="1200">
              <a:latin typeface="Sabon Next LT"/>
              <a:cs typeface="Sabon Next LT"/>
            </a:endParaRPr>
          </a:p>
          <a:p>
            <a:pPr marL="0" indent="0">
              <a:lnSpc>
                <a:spcPct val="100000"/>
              </a:lnSpc>
              <a:buNone/>
            </a:pPr>
            <a:r>
              <a:rPr lang="en-US" sz="1200" b="1">
                <a:latin typeface="Sabon Next LT"/>
                <a:ea typeface="+mn-lt"/>
                <a:cs typeface="Sabon Next LT"/>
              </a:rPr>
              <a:t>Combine Influential Observations:</a:t>
            </a:r>
            <a:endParaRPr lang="en-US" sz="1200">
              <a:latin typeface="Sabon Next LT"/>
              <a:cs typeface="Sabon Next LT"/>
            </a:endParaRPr>
          </a:p>
          <a:p>
            <a:pPr>
              <a:lnSpc>
                <a:spcPct val="100000"/>
              </a:lnSpc>
            </a:pPr>
            <a:r>
              <a:rPr lang="en-US" sz="1200">
                <a:latin typeface="Sabon Next LT"/>
                <a:ea typeface="+mn-lt"/>
                <a:cs typeface="Sabon Next LT"/>
              </a:rPr>
              <a:t>Merge high-leverage and high Cook’s Distance points into a single set for removal.</a:t>
            </a:r>
            <a:endParaRPr lang="en-US" sz="1200">
              <a:latin typeface="Sabon Next LT"/>
              <a:cs typeface="Sabon Next LT"/>
            </a:endParaRPr>
          </a:p>
          <a:p>
            <a:pPr marL="0" indent="0">
              <a:lnSpc>
                <a:spcPct val="100000"/>
              </a:lnSpc>
              <a:buNone/>
            </a:pPr>
            <a:r>
              <a:rPr lang="en-US" sz="1200" b="1">
                <a:latin typeface="Sabon Next LT"/>
                <a:ea typeface="+mn-lt"/>
                <a:cs typeface="Sabon Next LT"/>
              </a:rPr>
              <a:t>Remove and Refit:</a:t>
            </a:r>
            <a:endParaRPr lang="en-US" sz="1200">
              <a:latin typeface="Sabon Next LT"/>
              <a:cs typeface="Sabon Next LT"/>
            </a:endParaRPr>
          </a:p>
          <a:p>
            <a:pPr>
              <a:lnSpc>
                <a:spcPct val="100000"/>
              </a:lnSpc>
            </a:pPr>
            <a:r>
              <a:rPr lang="en-US" sz="1200">
                <a:latin typeface="Sabon Next LT"/>
                <a:ea typeface="+mn-lt"/>
                <a:cs typeface="Sabon Next LT"/>
              </a:rPr>
              <a:t>Eliminate identified influential points and refit the regression model to reassess performance.</a:t>
            </a:r>
            <a:endParaRPr lang="en-US" sz="1200">
              <a:latin typeface="Sabon Next LT"/>
              <a:cs typeface="Sabon Next LT"/>
            </a:endParaRPr>
          </a:p>
          <a:p>
            <a:pPr marL="0" indent="0">
              <a:lnSpc>
                <a:spcPct val="100000"/>
              </a:lnSpc>
              <a:buNone/>
            </a:pPr>
            <a:r>
              <a:rPr lang="en-US" sz="1200" b="1">
                <a:latin typeface="Sabon Next LT"/>
                <a:ea typeface="+mn-lt"/>
                <a:cs typeface="Sabon Next LT"/>
              </a:rPr>
              <a:t>Visualize Residuals vs. Leverage:</a:t>
            </a:r>
            <a:endParaRPr lang="en-US" sz="1200">
              <a:latin typeface="Sabon Next LT"/>
              <a:cs typeface="Sabon Next LT"/>
            </a:endParaRPr>
          </a:p>
          <a:p>
            <a:pPr>
              <a:lnSpc>
                <a:spcPct val="100000"/>
              </a:lnSpc>
            </a:pPr>
            <a:r>
              <a:rPr lang="en-US" sz="1200">
                <a:latin typeface="Sabon Next LT"/>
                <a:ea typeface="+mn-lt"/>
                <a:cs typeface="Sabon Next LT"/>
              </a:rPr>
              <a:t>Inspect patterns and confirm influential points are appropriately removed.</a:t>
            </a:r>
            <a:endParaRPr lang="en-US" sz="1200">
              <a:latin typeface="Sabon Next LT"/>
              <a:cs typeface="Sabon Next LT"/>
            </a:endParaRPr>
          </a:p>
          <a:p>
            <a:pPr>
              <a:lnSpc>
                <a:spcPct val="100000"/>
              </a:lnSpc>
            </a:pPr>
            <a:endParaRPr lang="en-US" sz="1200">
              <a:latin typeface="Sabon Next LT"/>
              <a:cs typeface="Sabon Next LT"/>
            </a:endParaRPr>
          </a:p>
        </p:txBody>
      </p:sp>
    </p:spTree>
    <p:extLst>
      <p:ext uri="{BB962C8B-B14F-4D97-AF65-F5344CB8AC3E}">
        <p14:creationId xmlns:p14="http://schemas.microsoft.com/office/powerpoint/2010/main" val="386352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Group 20">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4" name="Picture 13">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054D8DB7-94D8-EF7F-0A66-20FE5938A2D9}"/>
              </a:ext>
            </a:extLst>
          </p:cNvPr>
          <p:cNvSpPr>
            <a:spLocks noGrp="1"/>
          </p:cNvSpPr>
          <p:nvPr>
            <p:ph type="title"/>
          </p:nvPr>
        </p:nvSpPr>
        <p:spPr>
          <a:xfrm>
            <a:off x="5638800" y="586992"/>
            <a:ext cx="5867400" cy="1664573"/>
          </a:xfrm>
        </p:spPr>
        <p:txBody>
          <a:bodyPr>
            <a:normAutofit/>
          </a:bodyPr>
          <a:lstStyle/>
          <a:p>
            <a:r>
              <a:rPr lang="en-US">
                <a:cs typeface="Sabon Next LT"/>
              </a:rPr>
              <a:t>Result</a:t>
            </a:r>
            <a:endParaRPr lang="en-US"/>
          </a:p>
        </p:txBody>
      </p:sp>
      <p:pic>
        <p:nvPicPr>
          <p:cNvPr id="4" name="Picture 3" descr="A screenshot of a computer&#10;&#10;Description automatically generated">
            <a:extLst>
              <a:ext uri="{FF2B5EF4-FFF2-40B4-BE49-F238E27FC236}">
                <a16:creationId xmlns:a16="http://schemas.microsoft.com/office/drawing/2014/main" id="{859B324B-E8EE-BA55-ACF6-6495C496E79E}"/>
              </a:ext>
            </a:extLst>
          </p:cNvPr>
          <p:cNvPicPr>
            <a:picLocks noChangeAspect="1"/>
          </p:cNvPicPr>
          <p:nvPr/>
        </p:nvPicPr>
        <p:blipFill>
          <a:blip r:embed="rId4"/>
          <a:stretch>
            <a:fillRect/>
          </a:stretch>
        </p:blipFill>
        <p:spPr>
          <a:xfrm>
            <a:off x="606552" y="1359690"/>
            <a:ext cx="4724400" cy="4224963"/>
          </a:xfrm>
          <a:prstGeom prst="rect">
            <a:avLst/>
          </a:prstGeom>
        </p:spPr>
      </p:pic>
      <p:sp>
        <p:nvSpPr>
          <p:cNvPr id="3" name="Content Placeholder 2">
            <a:extLst>
              <a:ext uri="{FF2B5EF4-FFF2-40B4-BE49-F238E27FC236}">
                <a16:creationId xmlns:a16="http://schemas.microsoft.com/office/drawing/2014/main" id="{FAC63434-042E-9189-E046-E00B378FDDB0}"/>
              </a:ext>
            </a:extLst>
          </p:cNvPr>
          <p:cNvSpPr>
            <a:spLocks noGrp="1"/>
          </p:cNvSpPr>
          <p:nvPr>
            <p:ph idx="1"/>
          </p:nvPr>
        </p:nvSpPr>
        <p:spPr>
          <a:xfrm>
            <a:off x="5638860" y="2411653"/>
            <a:ext cx="5867022" cy="3928822"/>
          </a:xfrm>
        </p:spPr>
        <p:txBody>
          <a:bodyPr vert="horz" lIns="91440" tIns="45720" rIns="91440" bIns="45720" rtlCol="0">
            <a:normAutofit/>
          </a:bodyPr>
          <a:lstStyle/>
          <a:p>
            <a:pPr>
              <a:lnSpc>
                <a:spcPct val="100000"/>
              </a:lnSpc>
              <a:buFont typeface="Arial"/>
              <a:buChar char="•"/>
            </a:pPr>
            <a:r>
              <a:rPr lang="en-US" sz="1400" b="1">
                <a:latin typeface="Sabon Next LT"/>
                <a:ea typeface="+mn-lt"/>
                <a:cs typeface="Sabon Next LT"/>
              </a:rPr>
              <a:t>Improved Model Performance:</a:t>
            </a:r>
            <a:endParaRPr lang="en-US" sz="1400">
              <a:latin typeface="Sabon Next LT"/>
              <a:cs typeface="Sabon Next LT"/>
            </a:endParaRPr>
          </a:p>
          <a:p>
            <a:pPr marL="0" indent="0">
              <a:lnSpc>
                <a:spcPct val="100000"/>
              </a:lnSpc>
              <a:buNone/>
            </a:pPr>
            <a:r>
              <a:rPr lang="en-US" sz="1400">
                <a:latin typeface="Sabon Next LT"/>
                <a:ea typeface="+mn-lt"/>
                <a:cs typeface="Sabon Next LT"/>
              </a:rPr>
              <a:t>R-squared: Increased from </a:t>
            </a:r>
            <a:r>
              <a:rPr lang="en-US" sz="1400" b="1">
                <a:latin typeface="Sabon Next LT"/>
                <a:ea typeface="+mn-lt"/>
                <a:cs typeface="Sabon Next LT"/>
              </a:rPr>
              <a:t>0.662 to 0.759</a:t>
            </a:r>
            <a:r>
              <a:rPr lang="en-US" sz="1400">
                <a:latin typeface="Sabon Next LT"/>
                <a:ea typeface="+mn-lt"/>
                <a:cs typeface="Sabon Next LT"/>
              </a:rPr>
              <a:t>, indicating that the predictors explain a larger proportion of the variance in interest rates.</a:t>
            </a:r>
            <a:endParaRPr lang="en-US" sz="1400">
              <a:latin typeface="Sabon Next LT"/>
              <a:cs typeface="Sabon Next LT"/>
            </a:endParaRPr>
          </a:p>
          <a:p>
            <a:pPr marL="0" indent="0">
              <a:lnSpc>
                <a:spcPct val="100000"/>
              </a:lnSpc>
              <a:buNone/>
            </a:pPr>
            <a:r>
              <a:rPr lang="en-US" sz="1400">
                <a:latin typeface="Sabon Next LT"/>
                <a:ea typeface="+mn-lt"/>
                <a:cs typeface="Sabon Next LT"/>
              </a:rPr>
              <a:t>Adjusted R-squared: Improved to </a:t>
            </a:r>
            <a:r>
              <a:rPr lang="en-US" sz="1400" b="1">
                <a:latin typeface="Sabon Next LT"/>
                <a:ea typeface="+mn-lt"/>
                <a:cs typeface="Sabon Next LT"/>
              </a:rPr>
              <a:t>0.758</a:t>
            </a:r>
            <a:r>
              <a:rPr lang="en-US" sz="1400">
                <a:latin typeface="Sabon Next LT"/>
                <a:ea typeface="+mn-lt"/>
                <a:cs typeface="Sabon Next LT"/>
              </a:rPr>
              <a:t>, confirming better model fit with adjusted predictors.</a:t>
            </a:r>
            <a:endParaRPr lang="en-US" sz="1400">
              <a:latin typeface="Sabon Next LT"/>
              <a:cs typeface="Sabon Next LT"/>
            </a:endParaRPr>
          </a:p>
          <a:p>
            <a:pPr>
              <a:lnSpc>
                <a:spcPct val="100000"/>
              </a:lnSpc>
              <a:buFont typeface="Arial"/>
              <a:buChar char="•"/>
            </a:pPr>
            <a:r>
              <a:rPr lang="en-US" sz="1400" b="1">
                <a:latin typeface="Sabon Next LT"/>
                <a:ea typeface="+mn-lt"/>
                <a:cs typeface="Sabon Next LT"/>
              </a:rPr>
              <a:t>Predictor Significance:</a:t>
            </a:r>
            <a:endParaRPr lang="en-US" sz="1400">
              <a:latin typeface="Sabon Next LT"/>
              <a:cs typeface="Sabon Next LT"/>
            </a:endParaRPr>
          </a:p>
          <a:p>
            <a:pPr marL="0" indent="0">
              <a:lnSpc>
                <a:spcPct val="100000"/>
              </a:lnSpc>
              <a:buNone/>
            </a:pPr>
            <a:r>
              <a:rPr lang="en-US" sz="1400">
                <a:latin typeface="Sabon Next LT"/>
                <a:ea typeface="+mn-lt"/>
                <a:cs typeface="Sabon Next LT"/>
              </a:rPr>
              <a:t>Key variables like </a:t>
            </a:r>
            <a:r>
              <a:rPr lang="en-US" sz="1400">
                <a:latin typeface="Sabon Next LT"/>
                <a:cs typeface="Sabon Next LT"/>
              </a:rPr>
              <a:t>installment</a:t>
            </a:r>
            <a:r>
              <a:rPr lang="en-US" sz="1400">
                <a:latin typeface="Sabon Next LT"/>
                <a:ea typeface="+mn-lt"/>
                <a:cs typeface="Sabon Next LT"/>
              </a:rPr>
              <a:t>, </a:t>
            </a:r>
            <a:r>
              <a:rPr lang="en-US" sz="1400">
                <a:latin typeface="Sabon Next LT"/>
                <a:cs typeface="Sabon Next LT"/>
              </a:rPr>
              <a:t>fico</a:t>
            </a:r>
            <a:r>
              <a:rPr lang="en-US" sz="1400">
                <a:latin typeface="Sabon Next LT"/>
                <a:ea typeface="+mn-lt"/>
                <a:cs typeface="Sabon Next LT"/>
              </a:rPr>
              <a:t>, and </a:t>
            </a:r>
            <a:r>
              <a:rPr lang="en-US" sz="1400">
                <a:latin typeface="Sabon Next LT"/>
                <a:cs typeface="Sabon Next LT"/>
              </a:rPr>
              <a:t>purpose_small_business</a:t>
            </a:r>
            <a:r>
              <a:rPr lang="en-US" sz="1400">
                <a:latin typeface="Sabon Next LT"/>
                <a:ea typeface="+mn-lt"/>
                <a:cs typeface="Sabon Next LT"/>
              </a:rPr>
              <a:t> remain statistically significant (</a:t>
            </a:r>
            <a:r>
              <a:rPr lang="en-US" sz="1400" b="1">
                <a:latin typeface="Sabon Next LT"/>
                <a:ea typeface="+mn-lt"/>
                <a:cs typeface="Sabon Next LT"/>
              </a:rPr>
              <a:t>p &lt; 0.05</a:t>
            </a:r>
            <a:r>
              <a:rPr lang="en-US" sz="1400">
                <a:latin typeface="Sabon Next LT"/>
                <a:ea typeface="+mn-lt"/>
                <a:cs typeface="Sabon Next LT"/>
              </a:rPr>
              <a:t>).</a:t>
            </a:r>
            <a:endParaRPr lang="en-US" sz="1400">
              <a:latin typeface="Sabon Next LT"/>
              <a:cs typeface="Sabon Next LT"/>
            </a:endParaRPr>
          </a:p>
          <a:p>
            <a:pPr marL="0" indent="0">
              <a:lnSpc>
                <a:spcPct val="100000"/>
              </a:lnSpc>
              <a:buNone/>
            </a:pPr>
            <a:r>
              <a:rPr lang="en-US" sz="1400">
                <a:latin typeface="Sabon Next LT"/>
                <a:ea typeface="+mn-lt"/>
                <a:cs typeface="Sabon Next LT"/>
              </a:rPr>
              <a:t>Variables like </a:t>
            </a:r>
            <a:r>
              <a:rPr lang="en-US" sz="1400">
                <a:latin typeface="Sabon Next LT"/>
                <a:cs typeface="Sabon Next LT"/>
              </a:rPr>
              <a:t>not.fully.paid</a:t>
            </a:r>
            <a:r>
              <a:rPr lang="en-US" sz="1400">
                <a:latin typeface="Sabon Next LT"/>
                <a:ea typeface="+mn-lt"/>
                <a:cs typeface="Sabon Next LT"/>
              </a:rPr>
              <a:t> remain insignificant (</a:t>
            </a:r>
            <a:r>
              <a:rPr lang="en-US" sz="1400" b="1">
                <a:latin typeface="Sabon Next LT"/>
                <a:ea typeface="+mn-lt"/>
                <a:cs typeface="Sabon Next LT"/>
              </a:rPr>
              <a:t>p &gt; 0.05</a:t>
            </a:r>
            <a:r>
              <a:rPr lang="en-US" sz="1400">
                <a:latin typeface="Sabon Next LT"/>
                <a:ea typeface="+mn-lt"/>
                <a:cs typeface="Sabon Next LT"/>
              </a:rPr>
              <a:t>) and may warrant further review.</a:t>
            </a:r>
            <a:endParaRPr lang="en-US" sz="1400">
              <a:latin typeface="Sabon Next LT"/>
              <a:cs typeface="Sabon Next LT"/>
            </a:endParaRPr>
          </a:p>
          <a:p>
            <a:pPr>
              <a:lnSpc>
                <a:spcPct val="100000"/>
              </a:lnSpc>
              <a:buFont typeface="Arial"/>
              <a:buChar char="•"/>
            </a:pPr>
            <a:endParaRPr lang="en-US" sz="1400">
              <a:latin typeface="Sabon Next LT"/>
              <a:cs typeface="Sabon Next LT"/>
            </a:endParaRPr>
          </a:p>
          <a:p>
            <a:pPr marL="0" indent="0">
              <a:lnSpc>
                <a:spcPct val="100000"/>
              </a:lnSpc>
              <a:buNone/>
            </a:pPr>
            <a:r>
              <a:rPr lang="en-US" sz="1400">
                <a:latin typeface="Sabon Next LT"/>
                <a:ea typeface="+mn-lt"/>
                <a:cs typeface="Sabon Next LT"/>
              </a:rPr>
              <a:t>Further steps include checking for heteroskedasticity and multicollinearity to refine the model further.</a:t>
            </a:r>
            <a:endParaRPr lang="en-US" sz="1400">
              <a:latin typeface="Sabon Next LT"/>
              <a:cs typeface="Sabon Next LT"/>
            </a:endParaRPr>
          </a:p>
          <a:p>
            <a:pPr marL="0" indent="0">
              <a:lnSpc>
                <a:spcPct val="100000"/>
              </a:lnSpc>
              <a:buNone/>
            </a:pPr>
            <a:endParaRPr lang="en-US" sz="1400">
              <a:latin typeface="Sabon Next LT"/>
              <a:cs typeface="Sabon Next LT"/>
            </a:endParaRPr>
          </a:p>
        </p:txBody>
      </p:sp>
    </p:spTree>
    <p:extLst>
      <p:ext uri="{BB962C8B-B14F-4D97-AF65-F5344CB8AC3E}">
        <p14:creationId xmlns:p14="http://schemas.microsoft.com/office/powerpoint/2010/main" val="367340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88C7-3972-B036-6DA3-5A92A6AC31C4}"/>
              </a:ext>
            </a:extLst>
          </p:cNvPr>
          <p:cNvSpPr>
            <a:spLocks noGrp="1"/>
          </p:cNvSpPr>
          <p:nvPr>
            <p:ph type="title"/>
          </p:nvPr>
        </p:nvSpPr>
        <p:spPr/>
        <p:txBody>
          <a:bodyPr/>
          <a:lstStyle/>
          <a:p>
            <a:r>
              <a:rPr lang="en-US">
                <a:cs typeface="Sabon Next LT"/>
              </a:rPr>
              <a:t>Testing and Addressing Heteroskedasticity</a:t>
            </a:r>
            <a:endParaRPr lang="en-US"/>
          </a:p>
        </p:txBody>
      </p:sp>
      <p:sp>
        <p:nvSpPr>
          <p:cNvPr id="3" name="Content Placeholder 2">
            <a:extLst>
              <a:ext uri="{FF2B5EF4-FFF2-40B4-BE49-F238E27FC236}">
                <a16:creationId xmlns:a16="http://schemas.microsoft.com/office/drawing/2014/main" id="{0BEA963D-104B-7F87-E4E6-38A27135A6E1}"/>
              </a:ext>
            </a:extLst>
          </p:cNvPr>
          <p:cNvSpPr>
            <a:spLocks noGrp="1"/>
          </p:cNvSpPr>
          <p:nvPr>
            <p:ph idx="1"/>
          </p:nvPr>
        </p:nvSpPr>
        <p:spPr/>
        <p:txBody>
          <a:bodyPr vert="horz" lIns="91440" tIns="45720" rIns="91440" bIns="45720" rtlCol="0" anchor="t">
            <a:noAutofit/>
          </a:bodyPr>
          <a:lstStyle/>
          <a:p>
            <a:pPr marL="0" indent="0" algn="just">
              <a:buNone/>
            </a:pPr>
            <a:r>
              <a:rPr lang="en-US" sz="1800">
                <a:latin typeface="Sabon Next LT"/>
                <a:ea typeface="+mn-lt"/>
                <a:cs typeface="Sabon Next LT"/>
              </a:rPr>
              <a:t>To test for heteroskedasticity, the Breusch-Pagan test was performed to evaluate whether the residuals exhibit constant variance, a key assumption of homoscedasticity in linear regression. The test provided a p-value to determine if heteroskedasticity exists, indicating variability in the residuals across the range of predictors. </a:t>
            </a:r>
          </a:p>
          <a:p>
            <a:pPr marL="0" indent="0" algn="just">
              <a:buNone/>
            </a:pPr>
            <a:r>
              <a:rPr lang="en-US" sz="1800">
                <a:latin typeface="Sabon Next LT"/>
                <a:ea typeface="+mn-lt"/>
                <a:cs typeface="Sabon Next LT"/>
              </a:rPr>
              <a:t>Purpose of Breusch-Pagan Test:</a:t>
            </a:r>
            <a:endParaRPr lang="en-US" sz="1800">
              <a:latin typeface="Sabon Next LT"/>
              <a:cs typeface="Sabon Next LT"/>
            </a:endParaRPr>
          </a:p>
          <a:p>
            <a:pPr marL="0" indent="0" algn="just">
              <a:buNone/>
            </a:pPr>
            <a:r>
              <a:rPr lang="en-US" sz="1800">
                <a:latin typeface="Sabon Next LT"/>
                <a:ea typeface="+mn-lt"/>
                <a:cs typeface="Sabon Next LT"/>
              </a:rPr>
              <a:t>Validates if residuals have constant variance (homoscedasticity).</a:t>
            </a:r>
          </a:p>
          <a:p>
            <a:pPr marL="0" indent="0" algn="just">
              <a:buNone/>
            </a:pPr>
            <a:r>
              <a:rPr lang="en-US" sz="1800">
                <a:latin typeface="Sabon Next LT"/>
                <a:ea typeface="+mn-lt"/>
                <a:cs typeface="Sabon Next LT"/>
              </a:rPr>
              <a:t>The Breusch-Pagan test regresses the squared residuals on the predictors to check for patterns in residual variance and provides a p-value. A p &gt; 0.05 indicates no evidence of heteroskedasticity (variance is constant), while a p &lt; 0.05 suggests heteroskedasticity (variance changes with predictors).</a:t>
            </a:r>
          </a:p>
          <a:p>
            <a:pPr marL="0" indent="0" algn="just">
              <a:buNone/>
            </a:pPr>
            <a:r>
              <a:rPr lang="en-US" sz="1800">
                <a:latin typeface="Sabon Next LT"/>
                <a:ea typeface="+mn-lt"/>
                <a:cs typeface="Sabon Next LT"/>
              </a:rPr>
              <a:t>The Breusch-Pagan test resulted in a </a:t>
            </a:r>
            <a:r>
              <a:rPr lang="en-US" sz="1800" b="1">
                <a:latin typeface="Sabon Next LT"/>
                <a:ea typeface="+mn-lt"/>
                <a:cs typeface="Sabon Next LT"/>
              </a:rPr>
              <a:t>p-value = 2.1085469535315136e-87</a:t>
            </a:r>
            <a:r>
              <a:rPr lang="en-US" sz="1800">
                <a:latin typeface="Sabon Next LT"/>
                <a:ea typeface="+mn-lt"/>
                <a:cs typeface="Sabon Next LT"/>
              </a:rPr>
              <a:t>, which is extremely small (p &lt; 0.05). To address this issue, the regression model was refitted using robust standard errors (HC3), ensuring that coefficient estimates and hypothesis tests remain reliable despite potential violations of the homoscedasticity assumption.</a:t>
            </a:r>
            <a:endParaRPr lang="en-US" sz="1800">
              <a:latin typeface="Sabon Next LT"/>
              <a:cs typeface="Sabon Next LT"/>
            </a:endParaRPr>
          </a:p>
          <a:p>
            <a:pPr marL="0" indent="0" algn="just">
              <a:buNone/>
            </a:pPr>
            <a:endParaRPr lang="en-US" sz="1800">
              <a:latin typeface="Sabon Next LT"/>
              <a:cs typeface="Sabon Next LT"/>
            </a:endParaRPr>
          </a:p>
          <a:p>
            <a:pPr marL="0" indent="0" algn="just">
              <a:buNone/>
            </a:pPr>
            <a:endParaRPr lang="en-US" sz="1800">
              <a:latin typeface="Sabon Next LT"/>
              <a:cs typeface="Sabon Next LT"/>
            </a:endParaRPr>
          </a:p>
        </p:txBody>
      </p:sp>
    </p:spTree>
    <p:extLst>
      <p:ext uri="{BB962C8B-B14F-4D97-AF65-F5344CB8AC3E}">
        <p14:creationId xmlns:p14="http://schemas.microsoft.com/office/powerpoint/2010/main" val="159354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78" name="Picture 7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80" name="Rectangle 79">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2" name="Rectangle 81">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84" name="Group 83">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85" name="Picture 84">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6" name="Picture 85">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59256AA-52A1-C221-F6F9-097DB7474FC2}"/>
              </a:ext>
            </a:extLst>
          </p:cNvPr>
          <p:cNvSpPr>
            <a:spLocks noGrp="1"/>
          </p:cNvSpPr>
          <p:nvPr>
            <p:ph type="title"/>
          </p:nvPr>
        </p:nvSpPr>
        <p:spPr>
          <a:xfrm>
            <a:off x="7409930" y="744909"/>
            <a:ext cx="4323376" cy="2912691"/>
          </a:xfrm>
        </p:spPr>
        <p:txBody>
          <a:bodyPr vert="horz" lIns="91440" tIns="45720" rIns="91440" bIns="45720" rtlCol="0" anchor="b">
            <a:normAutofit/>
          </a:bodyPr>
          <a:lstStyle/>
          <a:p>
            <a:r>
              <a:rPr lang="en-US"/>
              <a:t>Agenda</a:t>
            </a:r>
          </a:p>
        </p:txBody>
      </p:sp>
      <p:graphicFrame>
        <p:nvGraphicFramePr>
          <p:cNvPr id="3" name="Table 2">
            <a:extLst>
              <a:ext uri="{FF2B5EF4-FFF2-40B4-BE49-F238E27FC236}">
                <a16:creationId xmlns:a16="http://schemas.microsoft.com/office/drawing/2014/main" id="{E1397202-953F-462D-9E79-55290E8333E1}"/>
              </a:ext>
            </a:extLst>
          </p:cNvPr>
          <p:cNvGraphicFramePr>
            <a:graphicFrameLocks noGrp="1"/>
          </p:cNvGraphicFramePr>
          <p:nvPr>
            <p:extLst>
              <p:ext uri="{D42A27DB-BD31-4B8C-83A1-F6EECF244321}">
                <p14:modId xmlns:p14="http://schemas.microsoft.com/office/powerpoint/2010/main" val="1047563341"/>
              </p:ext>
            </p:extLst>
          </p:nvPr>
        </p:nvGraphicFramePr>
        <p:xfrm>
          <a:off x="1012046" y="567942"/>
          <a:ext cx="5584582" cy="5716870"/>
        </p:xfrm>
        <a:graphic>
          <a:graphicData uri="http://schemas.openxmlformats.org/drawingml/2006/table">
            <a:tbl>
              <a:tblPr firstRow="1" bandRow="1">
                <a:tableStyleId>{8799B23B-EC83-4686-B30A-512413B5E67A}</a:tableStyleId>
              </a:tblPr>
              <a:tblGrid>
                <a:gridCol w="482903">
                  <a:extLst>
                    <a:ext uri="{9D8B030D-6E8A-4147-A177-3AD203B41FA5}">
                      <a16:colId xmlns:a16="http://schemas.microsoft.com/office/drawing/2014/main" val="369642630"/>
                    </a:ext>
                  </a:extLst>
                </a:gridCol>
                <a:gridCol w="5101679">
                  <a:extLst>
                    <a:ext uri="{9D8B030D-6E8A-4147-A177-3AD203B41FA5}">
                      <a16:colId xmlns:a16="http://schemas.microsoft.com/office/drawing/2014/main" val="1087567394"/>
                    </a:ext>
                  </a:extLst>
                </a:gridCol>
              </a:tblGrid>
              <a:tr h="571687">
                <a:tc>
                  <a:txBody>
                    <a:bodyPr/>
                    <a:lstStyle/>
                    <a:p>
                      <a:r>
                        <a:rPr lang="en-US" sz="1700" b="0" cap="none" spc="0">
                          <a:solidFill>
                            <a:schemeClr val="tx1"/>
                          </a:solidFill>
                        </a:rPr>
                        <a:t>01</a:t>
                      </a:r>
                    </a:p>
                  </a:txBody>
                  <a:tcPr marL="0" marR="76415" marT="30566" marB="229246"/>
                </a:tc>
                <a:tc>
                  <a:txBody>
                    <a:bodyPr/>
                    <a:lstStyle/>
                    <a:p>
                      <a:r>
                        <a:rPr lang="en-US" sz="1700" b="0" cap="none" spc="0">
                          <a:solidFill>
                            <a:schemeClr val="tx1"/>
                          </a:solidFill>
                        </a:rPr>
                        <a:t>Introduction</a:t>
                      </a:r>
                    </a:p>
                  </a:txBody>
                  <a:tcPr marL="0" marR="76415" marT="30566" marB="229246"/>
                </a:tc>
                <a:extLst>
                  <a:ext uri="{0D108BD9-81ED-4DB2-BD59-A6C34878D82A}">
                    <a16:rowId xmlns:a16="http://schemas.microsoft.com/office/drawing/2014/main" val="4177798985"/>
                  </a:ext>
                </a:extLst>
              </a:tr>
              <a:tr h="571687">
                <a:tc>
                  <a:txBody>
                    <a:bodyPr/>
                    <a:lstStyle/>
                    <a:p>
                      <a:r>
                        <a:rPr lang="en-US" sz="1700" cap="none" spc="0">
                          <a:solidFill>
                            <a:schemeClr val="tx1"/>
                          </a:solidFill>
                        </a:rPr>
                        <a:t>02</a:t>
                      </a:r>
                    </a:p>
                  </a:txBody>
                  <a:tcPr marL="0" marR="76415" marT="30566" marB="229246"/>
                </a:tc>
                <a:tc>
                  <a:txBody>
                    <a:bodyPr/>
                    <a:lstStyle/>
                    <a:p>
                      <a:r>
                        <a:rPr lang="en-US" sz="1700" cap="none" spc="0">
                          <a:solidFill>
                            <a:schemeClr val="tx1"/>
                          </a:solidFill>
                        </a:rPr>
                        <a:t>Data Description</a:t>
                      </a:r>
                    </a:p>
                  </a:txBody>
                  <a:tcPr marL="0" marR="76415" marT="30566" marB="229246"/>
                </a:tc>
                <a:extLst>
                  <a:ext uri="{0D108BD9-81ED-4DB2-BD59-A6C34878D82A}">
                    <a16:rowId xmlns:a16="http://schemas.microsoft.com/office/drawing/2014/main" val="4224905272"/>
                  </a:ext>
                </a:extLst>
              </a:tr>
              <a:tr h="571687">
                <a:tc>
                  <a:txBody>
                    <a:bodyPr/>
                    <a:lstStyle/>
                    <a:p>
                      <a:r>
                        <a:rPr lang="en-US" sz="1700" cap="none" spc="0">
                          <a:solidFill>
                            <a:schemeClr val="tx1"/>
                          </a:solidFill>
                        </a:rPr>
                        <a:t>03</a:t>
                      </a:r>
                    </a:p>
                  </a:txBody>
                  <a:tcPr marL="0" marR="76415" marT="30566" marB="229246"/>
                </a:tc>
                <a:tc>
                  <a:txBody>
                    <a:bodyPr/>
                    <a:lstStyle/>
                    <a:p>
                      <a:r>
                        <a:rPr lang="en-US" sz="1700" cap="none" spc="0">
                          <a:solidFill>
                            <a:schemeClr val="tx1"/>
                          </a:solidFill>
                        </a:rPr>
                        <a:t>Data Summary</a:t>
                      </a:r>
                    </a:p>
                  </a:txBody>
                  <a:tcPr marL="0" marR="76415" marT="30566" marB="229246"/>
                </a:tc>
                <a:extLst>
                  <a:ext uri="{0D108BD9-81ED-4DB2-BD59-A6C34878D82A}">
                    <a16:rowId xmlns:a16="http://schemas.microsoft.com/office/drawing/2014/main" val="2120247948"/>
                  </a:ext>
                </a:extLst>
              </a:tr>
              <a:tr h="571687">
                <a:tc>
                  <a:txBody>
                    <a:bodyPr/>
                    <a:lstStyle/>
                    <a:p>
                      <a:r>
                        <a:rPr lang="en-US" sz="1700" cap="none" spc="0">
                          <a:solidFill>
                            <a:schemeClr val="tx1"/>
                          </a:solidFill>
                        </a:rPr>
                        <a:t>04</a:t>
                      </a:r>
                    </a:p>
                  </a:txBody>
                  <a:tcPr marL="0" marR="76415" marT="30566" marB="229246"/>
                </a:tc>
                <a:tc>
                  <a:txBody>
                    <a:bodyPr/>
                    <a:lstStyle/>
                    <a:p>
                      <a:r>
                        <a:rPr lang="en-US" sz="1700" cap="none" spc="0">
                          <a:solidFill>
                            <a:schemeClr val="tx1"/>
                          </a:solidFill>
                        </a:rPr>
                        <a:t>Data Analysis</a:t>
                      </a:r>
                    </a:p>
                  </a:txBody>
                  <a:tcPr marL="0" marR="76415" marT="30566" marB="229246"/>
                </a:tc>
                <a:extLst>
                  <a:ext uri="{0D108BD9-81ED-4DB2-BD59-A6C34878D82A}">
                    <a16:rowId xmlns:a16="http://schemas.microsoft.com/office/drawing/2014/main" val="198837206"/>
                  </a:ext>
                </a:extLst>
              </a:tr>
              <a:tr h="571687">
                <a:tc>
                  <a:txBody>
                    <a:bodyPr/>
                    <a:lstStyle/>
                    <a:p>
                      <a:r>
                        <a:rPr lang="en-US" sz="1700" cap="none" spc="0">
                          <a:solidFill>
                            <a:schemeClr val="tx1"/>
                          </a:solidFill>
                        </a:rPr>
                        <a:t>05</a:t>
                      </a:r>
                    </a:p>
                  </a:txBody>
                  <a:tcPr marL="0" marR="76415" marT="30566" marB="229246"/>
                </a:tc>
                <a:tc>
                  <a:txBody>
                    <a:bodyPr/>
                    <a:lstStyle/>
                    <a:p>
                      <a:r>
                        <a:rPr lang="en-US" sz="1700" cap="none" spc="0">
                          <a:solidFill>
                            <a:schemeClr val="tx1"/>
                          </a:solidFill>
                        </a:rPr>
                        <a:t>Simple Linear Regression Model</a:t>
                      </a:r>
                    </a:p>
                  </a:txBody>
                  <a:tcPr marL="0" marR="76415" marT="30566" marB="229246"/>
                </a:tc>
                <a:extLst>
                  <a:ext uri="{0D108BD9-81ED-4DB2-BD59-A6C34878D82A}">
                    <a16:rowId xmlns:a16="http://schemas.microsoft.com/office/drawing/2014/main" val="3992054340"/>
                  </a:ext>
                </a:extLst>
              </a:tr>
              <a:tr h="571687">
                <a:tc>
                  <a:txBody>
                    <a:bodyPr/>
                    <a:lstStyle/>
                    <a:p>
                      <a:r>
                        <a:rPr lang="en-US" sz="1700" cap="none" spc="0">
                          <a:solidFill>
                            <a:schemeClr val="tx1"/>
                          </a:solidFill>
                        </a:rPr>
                        <a:t>06</a:t>
                      </a:r>
                    </a:p>
                  </a:txBody>
                  <a:tcPr marL="0" marR="76415" marT="30566" marB="229246"/>
                </a:tc>
                <a:tc>
                  <a:txBody>
                    <a:bodyPr/>
                    <a:lstStyle/>
                    <a:p>
                      <a:r>
                        <a:rPr lang="en-US" sz="1700" cap="none" spc="0">
                          <a:solidFill>
                            <a:schemeClr val="tx1"/>
                          </a:solidFill>
                        </a:rPr>
                        <a:t>Multiple Linear Regression Model</a:t>
                      </a:r>
                    </a:p>
                  </a:txBody>
                  <a:tcPr marL="0" marR="76415" marT="30566" marB="229246"/>
                </a:tc>
                <a:extLst>
                  <a:ext uri="{0D108BD9-81ED-4DB2-BD59-A6C34878D82A}">
                    <a16:rowId xmlns:a16="http://schemas.microsoft.com/office/drawing/2014/main" val="3037661565"/>
                  </a:ext>
                </a:extLst>
              </a:tr>
              <a:tr h="571687">
                <a:tc>
                  <a:txBody>
                    <a:bodyPr/>
                    <a:lstStyle/>
                    <a:p>
                      <a:r>
                        <a:rPr lang="en-US" sz="1700" cap="none" spc="0">
                          <a:solidFill>
                            <a:schemeClr val="tx1"/>
                          </a:solidFill>
                        </a:rPr>
                        <a:t>07</a:t>
                      </a:r>
                    </a:p>
                  </a:txBody>
                  <a:tcPr marL="0" marR="76415" marT="30566" marB="229246"/>
                </a:tc>
                <a:tc>
                  <a:txBody>
                    <a:bodyPr/>
                    <a:lstStyle/>
                    <a:p>
                      <a:pPr lvl="0">
                        <a:buNone/>
                      </a:pPr>
                      <a:r>
                        <a:rPr lang="en-US" sz="1700" b="0" u="none" strike="noStrike" cap="none" spc="0" noProof="0">
                          <a:solidFill>
                            <a:schemeClr val="tx1"/>
                          </a:solidFill>
                        </a:rPr>
                        <a:t>Influential Points Removal and Model Refinement</a:t>
                      </a:r>
                      <a:endParaRPr lang="en-US" sz="1700" cap="none" spc="0">
                        <a:solidFill>
                          <a:schemeClr val="tx1"/>
                        </a:solidFill>
                      </a:endParaRPr>
                    </a:p>
                  </a:txBody>
                  <a:tcPr marL="0" marR="76415" marT="30566" marB="229246"/>
                </a:tc>
                <a:extLst>
                  <a:ext uri="{0D108BD9-81ED-4DB2-BD59-A6C34878D82A}">
                    <a16:rowId xmlns:a16="http://schemas.microsoft.com/office/drawing/2014/main" val="59721269"/>
                  </a:ext>
                </a:extLst>
              </a:tr>
              <a:tr h="571687">
                <a:tc>
                  <a:txBody>
                    <a:bodyPr/>
                    <a:lstStyle/>
                    <a:p>
                      <a:r>
                        <a:rPr lang="en-US" sz="1700" cap="none" spc="0">
                          <a:solidFill>
                            <a:schemeClr val="tx1"/>
                          </a:solidFill>
                        </a:rPr>
                        <a:t>08</a:t>
                      </a:r>
                    </a:p>
                  </a:txBody>
                  <a:tcPr marL="0" marR="76415" marT="30566" marB="229246"/>
                </a:tc>
                <a:tc>
                  <a:txBody>
                    <a:bodyPr/>
                    <a:lstStyle/>
                    <a:p>
                      <a:r>
                        <a:rPr lang="en-US" sz="1700" cap="none" spc="0">
                          <a:solidFill>
                            <a:schemeClr val="tx1"/>
                          </a:solidFill>
                        </a:rPr>
                        <a:t>Testing and Addressing Heteroskedasticity</a:t>
                      </a:r>
                    </a:p>
                  </a:txBody>
                  <a:tcPr marL="0" marR="76415" marT="30566" marB="229246"/>
                </a:tc>
                <a:extLst>
                  <a:ext uri="{0D108BD9-81ED-4DB2-BD59-A6C34878D82A}">
                    <a16:rowId xmlns:a16="http://schemas.microsoft.com/office/drawing/2014/main" val="2132851666"/>
                  </a:ext>
                </a:extLst>
              </a:tr>
              <a:tr h="571687">
                <a:tc>
                  <a:txBody>
                    <a:bodyPr/>
                    <a:lstStyle/>
                    <a:p>
                      <a:pPr lvl="0">
                        <a:buNone/>
                      </a:pPr>
                      <a:r>
                        <a:rPr lang="en-US" sz="1700" cap="none" spc="0">
                          <a:solidFill>
                            <a:schemeClr val="tx1"/>
                          </a:solidFill>
                        </a:rPr>
                        <a:t>09</a:t>
                      </a:r>
                    </a:p>
                  </a:txBody>
                  <a:tcPr marL="0" marR="76415" marT="30566" marB="229246"/>
                </a:tc>
                <a:tc>
                  <a:txBody>
                    <a:bodyPr/>
                    <a:lstStyle/>
                    <a:p>
                      <a:pPr lvl="0">
                        <a:buNone/>
                      </a:pPr>
                      <a:r>
                        <a:rPr lang="en-US" sz="1700" cap="none" spc="0">
                          <a:solidFill>
                            <a:schemeClr val="tx1"/>
                          </a:solidFill>
                        </a:rPr>
                        <a:t>Multicollinearity Analysis and Model Refinement.</a:t>
                      </a:r>
                    </a:p>
                  </a:txBody>
                  <a:tcPr marL="0" marR="76415" marT="30566" marB="229246"/>
                </a:tc>
                <a:extLst>
                  <a:ext uri="{0D108BD9-81ED-4DB2-BD59-A6C34878D82A}">
                    <a16:rowId xmlns:a16="http://schemas.microsoft.com/office/drawing/2014/main" val="3693152872"/>
                  </a:ext>
                </a:extLst>
              </a:tr>
              <a:tr h="571687">
                <a:tc>
                  <a:txBody>
                    <a:bodyPr/>
                    <a:lstStyle/>
                    <a:p>
                      <a:pPr lvl="0">
                        <a:buNone/>
                      </a:pPr>
                      <a:r>
                        <a:rPr lang="en-US" sz="1700" cap="none" spc="0">
                          <a:solidFill>
                            <a:schemeClr val="tx1"/>
                          </a:solidFill>
                        </a:rPr>
                        <a:t>10</a:t>
                      </a:r>
                    </a:p>
                  </a:txBody>
                  <a:tcPr marL="0" marR="76415" marT="30566" marB="229246"/>
                </a:tc>
                <a:tc>
                  <a:txBody>
                    <a:bodyPr/>
                    <a:lstStyle/>
                    <a:p>
                      <a:pPr lvl="0">
                        <a:buNone/>
                      </a:pPr>
                      <a:r>
                        <a:rPr lang="en-US" sz="1700" cap="none" spc="0">
                          <a:solidFill>
                            <a:schemeClr val="tx1"/>
                          </a:solidFill>
                        </a:rPr>
                        <a:t>Conclusion</a:t>
                      </a:r>
                    </a:p>
                  </a:txBody>
                  <a:tcPr marL="0" marR="76415" marT="30566" marB="229246"/>
                </a:tc>
                <a:extLst>
                  <a:ext uri="{0D108BD9-81ED-4DB2-BD59-A6C34878D82A}">
                    <a16:rowId xmlns:a16="http://schemas.microsoft.com/office/drawing/2014/main" val="1528190930"/>
                  </a:ext>
                </a:extLst>
              </a:tr>
            </a:tbl>
          </a:graphicData>
        </a:graphic>
      </p:graphicFrame>
    </p:spTree>
    <p:extLst>
      <p:ext uri="{BB962C8B-B14F-4D97-AF65-F5344CB8AC3E}">
        <p14:creationId xmlns:p14="http://schemas.microsoft.com/office/powerpoint/2010/main" val="3431789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C2BF05-856A-4AB0-B6F0-8B3BE0400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D5C2899-2E0D-42CC-9419-7B586A0761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5230FD5F-23AA-4F3B-9ADF-D4717AC18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FA75D7EA-FD3D-4DFF-9B32-9B6F8D7D02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C4CFB77-BFA2-A9AF-B9F3-D0DD0D6ACC9C}"/>
              </a:ext>
            </a:extLst>
          </p:cNvPr>
          <p:cNvSpPr>
            <a:spLocks noGrp="1"/>
          </p:cNvSpPr>
          <p:nvPr>
            <p:ph type="title"/>
          </p:nvPr>
        </p:nvSpPr>
        <p:spPr>
          <a:xfrm>
            <a:off x="766119" y="-434525"/>
            <a:ext cx="5334000" cy="2831136"/>
          </a:xfrm>
        </p:spPr>
        <p:txBody>
          <a:bodyPr vert="horz" lIns="91440" tIns="45720" rIns="91440" bIns="45720" rtlCol="0" anchor="ctr">
            <a:normAutofit/>
          </a:bodyPr>
          <a:lstStyle/>
          <a:p>
            <a:r>
              <a:rPr lang="en-US"/>
              <a:t>Result </a:t>
            </a:r>
          </a:p>
        </p:txBody>
      </p:sp>
      <p:sp>
        <p:nvSpPr>
          <p:cNvPr id="5" name="TextBox 4">
            <a:extLst>
              <a:ext uri="{FF2B5EF4-FFF2-40B4-BE49-F238E27FC236}">
                <a16:creationId xmlns:a16="http://schemas.microsoft.com/office/drawing/2014/main" id="{B732BC77-8C67-7D37-0CA5-58572150F573}"/>
              </a:ext>
            </a:extLst>
          </p:cNvPr>
          <p:cNvSpPr txBox="1"/>
          <p:nvPr/>
        </p:nvSpPr>
        <p:spPr>
          <a:xfrm>
            <a:off x="766119" y="2131541"/>
            <a:ext cx="5333657" cy="2585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spcAft>
                <a:spcPts val="600"/>
              </a:spcAft>
              <a:buClr>
                <a:schemeClr val="accent1"/>
              </a:buClr>
            </a:pPr>
            <a:r>
              <a:rPr lang="en-US" sz="1200" b="1">
                <a:latin typeface="Sabon Next LT"/>
                <a:cs typeface="Sabon Next LT"/>
              </a:rPr>
              <a:t>Key Insights:</a:t>
            </a:r>
            <a:endParaRPr lang="en-US" sz="1200">
              <a:latin typeface="Sabon Next LT"/>
              <a:cs typeface="Sabon Next LT"/>
            </a:endParaRPr>
          </a:p>
          <a:p>
            <a:pPr marL="285750" indent="-228600">
              <a:spcAft>
                <a:spcPts val="600"/>
              </a:spcAft>
              <a:buClr>
                <a:schemeClr val="accent1"/>
              </a:buClr>
              <a:buFont typeface="Arial" panose="020B0604020202020204" pitchFamily="34" charset="0"/>
              <a:buChar char="•"/>
            </a:pPr>
            <a:r>
              <a:rPr lang="en-US" sz="1200">
                <a:latin typeface="Sabon Next LT"/>
                <a:cs typeface="Sabon Next LT"/>
              </a:rPr>
              <a:t>The R-squared (0.759) and Adjusted R-squared (0.758) remain consistent, confirming that </a:t>
            </a:r>
            <a:r>
              <a:rPr lang="en-US" sz="1200" b="1">
                <a:latin typeface="Sabon Next LT"/>
                <a:cs typeface="Sabon Next LT"/>
              </a:rPr>
              <a:t>75.9%</a:t>
            </a:r>
            <a:r>
              <a:rPr lang="en-US" sz="1200">
                <a:latin typeface="Sabon Next LT"/>
                <a:cs typeface="Sabon Next LT"/>
              </a:rPr>
              <a:t> of the variation in interest rates is explained by the predictors.</a:t>
            </a:r>
          </a:p>
          <a:p>
            <a:pPr marL="285750" indent="-228600">
              <a:spcAft>
                <a:spcPts val="600"/>
              </a:spcAft>
              <a:buClr>
                <a:schemeClr val="accent1"/>
              </a:buClr>
              <a:buFont typeface="Arial" panose="020B0604020202020204" pitchFamily="34" charset="0"/>
              <a:buChar char="•"/>
            </a:pPr>
            <a:r>
              <a:rPr lang="en-US" sz="1200">
                <a:latin typeface="Sabon Next LT"/>
                <a:cs typeface="Sabon Next LT"/>
              </a:rPr>
              <a:t>Key predictors like installment, fico, and </a:t>
            </a:r>
            <a:r>
              <a:rPr lang="en-US" sz="1200" err="1">
                <a:latin typeface="Sabon Next LT"/>
                <a:cs typeface="Sabon Next LT"/>
              </a:rPr>
              <a:t>purpose_small_business</a:t>
            </a:r>
            <a:r>
              <a:rPr lang="en-US" sz="1200">
                <a:latin typeface="Sabon Next LT"/>
                <a:cs typeface="Sabon Next LT"/>
              </a:rPr>
              <a:t> continue to show statistical significance (p &lt; 0.05).</a:t>
            </a:r>
          </a:p>
          <a:p>
            <a:pPr marL="285750" indent="-228600">
              <a:spcAft>
                <a:spcPts val="600"/>
              </a:spcAft>
              <a:buClr>
                <a:schemeClr val="accent1"/>
              </a:buClr>
              <a:buFont typeface="Arial" panose="020B0604020202020204" pitchFamily="34" charset="0"/>
              <a:buChar char="•"/>
            </a:pPr>
            <a:r>
              <a:rPr lang="en-US" sz="1200">
                <a:latin typeface="Sabon Next LT"/>
                <a:cs typeface="Sabon Next LT"/>
              </a:rPr>
              <a:t>Robust Standard Errors (HC3): Address heteroskedasticity, ensuring reliable p-values and coefficient estimates.</a:t>
            </a:r>
          </a:p>
          <a:p>
            <a:pPr marL="285750" indent="-228600">
              <a:spcAft>
                <a:spcPts val="600"/>
              </a:spcAft>
              <a:buClr>
                <a:schemeClr val="accent1"/>
              </a:buClr>
              <a:buFont typeface="Arial" panose="020B0604020202020204" pitchFamily="34" charset="0"/>
              <a:buChar char="•"/>
            </a:pPr>
            <a:r>
              <a:rPr lang="en-US" sz="1200">
                <a:latin typeface="Sabon Next LT"/>
                <a:cs typeface="Sabon Next LT"/>
              </a:rPr>
              <a:t>Some predictors, such as </a:t>
            </a:r>
            <a:r>
              <a:rPr lang="en-US" sz="1200" err="1">
                <a:latin typeface="Sabon Next LT"/>
                <a:cs typeface="Sabon Next LT"/>
              </a:rPr>
              <a:t>not.fully.paid</a:t>
            </a:r>
            <a:r>
              <a:rPr lang="en-US" sz="1200">
                <a:latin typeface="Sabon Next LT"/>
                <a:cs typeface="Sabon Next LT"/>
              </a:rPr>
              <a:t>, remain insignificant (p &gt; 0.05) and may need further review.</a:t>
            </a:r>
          </a:p>
          <a:p>
            <a:pPr indent="-228600">
              <a:spcAft>
                <a:spcPts val="600"/>
              </a:spcAft>
              <a:buClr>
                <a:schemeClr val="accent1"/>
              </a:buClr>
              <a:buFont typeface="Arial" panose="020B0604020202020204" pitchFamily="34" charset="0"/>
              <a:buChar char="•"/>
            </a:pPr>
            <a:endParaRPr lang="en-US" sz="1200">
              <a:latin typeface="Sabon Next LT"/>
              <a:cs typeface="Sabon Next LT"/>
            </a:endParaRPr>
          </a:p>
          <a:p>
            <a:pPr>
              <a:spcAft>
                <a:spcPts val="600"/>
              </a:spcAft>
              <a:buClr>
                <a:schemeClr val="accent1"/>
              </a:buClr>
            </a:pPr>
            <a:r>
              <a:rPr lang="en-US" sz="1200">
                <a:latin typeface="Sabon Next LT"/>
                <a:cs typeface="Sabon Next LT"/>
              </a:rPr>
              <a:t>Next, it would be beneficial to check for multicollinearity among the predictors by analyzing the Variance Inflation Factor (VIF).  Multicollinearity, if present, can distort coefficient estimates and reduce the model’s interpretability, as highly correlated predictors inflate standard errors. By evaluating VIF values, we can assess the degree of multicollinearity and plan appropriate steps.</a:t>
            </a:r>
          </a:p>
        </p:txBody>
      </p:sp>
      <p:pic>
        <p:nvPicPr>
          <p:cNvPr id="4" name="Content Placeholder 3" descr="A screenshot of a computer&#10;&#10;Description automatically generated">
            <a:extLst>
              <a:ext uri="{FF2B5EF4-FFF2-40B4-BE49-F238E27FC236}">
                <a16:creationId xmlns:a16="http://schemas.microsoft.com/office/drawing/2014/main" id="{A975CC74-FA91-BA9C-3230-1C9E40F8A818}"/>
              </a:ext>
            </a:extLst>
          </p:cNvPr>
          <p:cNvPicPr>
            <a:picLocks noGrp="1" noChangeAspect="1"/>
          </p:cNvPicPr>
          <p:nvPr>
            <p:ph idx="1"/>
          </p:nvPr>
        </p:nvPicPr>
        <p:blipFill>
          <a:blip r:embed="rId4"/>
          <a:srcRect r="1545" b="-3"/>
          <a:stretch/>
        </p:blipFill>
        <p:spPr>
          <a:xfrm>
            <a:off x="6740076" y="1410853"/>
            <a:ext cx="4817466" cy="4818888"/>
          </a:xfrm>
          <a:prstGeom prst="rect">
            <a:avLst/>
          </a:prstGeom>
        </p:spPr>
      </p:pic>
    </p:spTree>
    <p:extLst>
      <p:ext uri="{BB962C8B-B14F-4D97-AF65-F5344CB8AC3E}">
        <p14:creationId xmlns:p14="http://schemas.microsoft.com/office/powerpoint/2010/main" val="1828575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2" name="Group 31">
            <a:extLst>
              <a:ext uri="{FF2B5EF4-FFF2-40B4-BE49-F238E27FC236}">
                <a16:creationId xmlns:a16="http://schemas.microsoft.com/office/drawing/2014/main" id="{E54EDBA2-E203-497D-AB28-73A06B2DFD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5" name="Picture 14">
              <a:extLst>
                <a:ext uri="{FF2B5EF4-FFF2-40B4-BE49-F238E27FC236}">
                  <a16:creationId xmlns:a16="http://schemas.microsoft.com/office/drawing/2014/main" id="{B0803BB8-5406-470B-B62A-E9655DE096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12C3203-0987-4CF5-AA8C-5FBB11C7063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7BE650E-5BBD-D145-7824-D8B4BEE918BB}"/>
              </a:ext>
            </a:extLst>
          </p:cNvPr>
          <p:cNvSpPr>
            <a:spLocks noGrp="1"/>
          </p:cNvSpPr>
          <p:nvPr>
            <p:ph type="title"/>
          </p:nvPr>
        </p:nvSpPr>
        <p:spPr>
          <a:xfrm>
            <a:off x="838200" y="586992"/>
            <a:ext cx="5413250" cy="1664573"/>
          </a:xfrm>
        </p:spPr>
        <p:txBody>
          <a:bodyPr>
            <a:normAutofit/>
          </a:bodyPr>
          <a:lstStyle/>
          <a:p>
            <a:r>
              <a:rPr lang="en-US">
                <a:cs typeface="Sabon Next LT"/>
              </a:rPr>
              <a:t>Multicollinearity Analysis</a:t>
            </a:r>
            <a:endParaRPr lang="en-US"/>
          </a:p>
        </p:txBody>
      </p:sp>
      <p:sp>
        <p:nvSpPr>
          <p:cNvPr id="3" name="Content Placeholder 2">
            <a:extLst>
              <a:ext uri="{FF2B5EF4-FFF2-40B4-BE49-F238E27FC236}">
                <a16:creationId xmlns:a16="http://schemas.microsoft.com/office/drawing/2014/main" id="{FB4BFF51-606B-C840-C816-3930696E075B}"/>
              </a:ext>
            </a:extLst>
          </p:cNvPr>
          <p:cNvSpPr>
            <a:spLocks noGrp="1"/>
          </p:cNvSpPr>
          <p:nvPr>
            <p:ph idx="1"/>
          </p:nvPr>
        </p:nvSpPr>
        <p:spPr>
          <a:xfrm>
            <a:off x="838200" y="2411653"/>
            <a:ext cx="5412901" cy="3728613"/>
          </a:xfrm>
        </p:spPr>
        <p:txBody>
          <a:bodyPr vert="horz" lIns="91440" tIns="45720" rIns="91440" bIns="45720" rtlCol="0">
            <a:normAutofit/>
          </a:bodyPr>
          <a:lstStyle/>
          <a:p>
            <a:pPr marL="0" indent="0">
              <a:lnSpc>
                <a:spcPct val="100000"/>
              </a:lnSpc>
              <a:buNone/>
            </a:pPr>
            <a:r>
              <a:rPr lang="en-US" sz="1400">
                <a:latin typeface="Sabon Next LT"/>
                <a:cs typeface="Sabon Next LT"/>
              </a:rPr>
              <a:t>What was done?</a:t>
            </a:r>
          </a:p>
          <a:p>
            <a:pPr>
              <a:lnSpc>
                <a:spcPct val="100000"/>
              </a:lnSpc>
              <a:buFont typeface="Arial"/>
              <a:buChar char="•"/>
            </a:pPr>
            <a:r>
              <a:rPr lang="en-US" sz="1400">
                <a:latin typeface="Sabon Next LT"/>
                <a:ea typeface="+mn-lt"/>
                <a:cs typeface="Sabon Next LT"/>
              </a:rPr>
              <a:t>Calculated VIF for each predictor to assess multicollinearity.</a:t>
            </a:r>
            <a:endParaRPr lang="en-US" sz="1400">
              <a:latin typeface="Sabon Next LT"/>
              <a:cs typeface="Sabon Next LT"/>
            </a:endParaRPr>
          </a:p>
          <a:p>
            <a:pPr>
              <a:lnSpc>
                <a:spcPct val="100000"/>
              </a:lnSpc>
              <a:buFont typeface="Arial"/>
              <a:buChar char="•"/>
            </a:pPr>
            <a:r>
              <a:rPr lang="en-US" sz="1400">
                <a:latin typeface="Sabon Next LT"/>
                <a:ea typeface="+mn-lt"/>
                <a:cs typeface="Sabon Next LT"/>
              </a:rPr>
              <a:t>All predictors have VIF values below 5, indicating no severe multicollinearity.</a:t>
            </a:r>
            <a:endParaRPr lang="en-US" sz="1400">
              <a:latin typeface="Sabon Next LT"/>
              <a:cs typeface="Sabon Next LT"/>
            </a:endParaRPr>
          </a:p>
          <a:p>
            <a:pPr>
              <a:lnSpc>
                <a:spcPct val="100000"/>
              </a:lnSpc>
              <a:buFont typeface="Arial"/>
              <a:buChar char="•"/>
            </a:pPr>
            <a:r>
              <a:rPr lang="en-US" sz="1400">
                <a:latin typeface="Sabon Next LT"/>
                <a:ea typeface="+mn-lt"/>
                <a:cs typeface="Sabon Next LT"/>
              </a:rPr>
              <a:t>Visualized pairwise correlations between predictors.</a:t>
            </a:r>
            <a:endParaRPr lang="en-US" sz="1400">
              <a:latin typeface="Sabon Next LT"/>
              <a:cs typeface="Sabon Next LT"/>
            </a:endParaRPr>
          </a:p>
          <a:p>
            <a:pPr>
              <a:lnSpc>
                <a:spcPct val="100000"/>
              </a:lnSpc>
              <a:buFont typeface="Arial"/>
              <a:buChar char="•"/>
            </a:pPr>
            <a:r>
              <a:rPr lang="en-US" sz="1400">
                <a:latin typeface="Sabon Next LT"/>
                <a:ea typeface="+mn-lt"/>
                <a:cs typeface="Sabon Next LT"/>
              </a:rPr>
              <a:t>Most variables show low to moderate correlations, confirming independence among predictors.</a:t>
            </a:r>
            <a:endParaRPr lang="en-US" sz="1400">
              <a:latin typeface="Sabon Next LT"/>
              <a:cs typeface="Sabon Next LT"/>
            </a:endParaRPr>
          </a:p>
          <a:p>
            <a:pPr marL="0" indent="0">
              <a:lnSpc>
                <a:spcPct val="100000"/>
              </a:lnSpc>
              <a:buNone/>
            </a:pPr>
            <a:r>
              <a:rPr lang="en-US" sz="1400">
                <a:latin typeface="Sabon Next LT"/>
                <a:cs typeface="Sabon Next LT"/>
              </a:rPr>
              <a:t>Key Insights:</a:t>
            </a:r>
          </a:p>
          <a:p>
            <a:pPr>
              <a:lnSpc>
                <a:spcPct val="100000"/>
              </a:lnSpc>
              <a:buFont typeface="Arial"/>
              <a:buChar char="•"/>
            </a:pPr>
            <a:r>
              <a:rPr lang="en-US" sz="1400">
                <a:latin typeface="Sabon Next LT"/>
                <a:ea typeface="+mn-lt"/>
                <a:cs typeface="Sabon Next LT"/>
              </a:rPr>
              <a:t>The low VIF values (&lt; 5) and weak correlations suggest multicollinearity is not a concern in this model.</a:t>
            </a:r>
            <a:endParaRPr lang="en-US" sz="1400">
              <a:latin typeface="Sabon Next LT"/>
              <a:cs typeface="Sabon Next LT"/>
            </a:endParaRPr>
          </a:p>
          <a:p>
            <a:pPr>
              <a:lnSpc>
                <a:spcPct val="100000"/>
              </a:lnSpc>
              <a:buFont typeface="Arial"/>
              <a:buChar char="•"/>
            </a:pPr>
            <a:r>
              <a:rPr lang="en-US" sz="1400">
                <a:latin typeface="Sabon Next LT"/>
                <a:ea typeface="+mn-lt"/>
                <a:cs typeface="Sabon Next LT"/>
              </a:rPr>
              <a:t>Predictors are sufficiently independent to ensure stable coefficient estimates and accurate interpretations.</a:t>
            </a:r>
            <a:endParaRPr lang="en-US" sz="1400">
              <a:latin typeface="Sabon Next LT"/>
              <a:cs typeface="Sabon Next LT"/>
            </a:endParaRPr>
          </a:p>
          <a:p>
            <a:pPr marL="0" indent="0">
              <a:lnSpc>
                <a:spcPct val="100000"/>
              </a:lnSpc>
              <a:buNone/>
            </a:pPr>
            <a:endParaRPr lang="en-US" sz="1400">
              <a:latin typeface="Sabon Next LT"/>
              <a:cs typeface="Sabon Next LT"/>
            </a:endParaRPr>
          </a:p>
        </p:txBody>
      </p:sp>
      <p:pic>
        <p:nvPicPr>
          <p:cNvPr id="5" name="Picture 4" descr="A screenshot of a computer&#10;&#10;Description automatically generated">
            <a:extLst>
              <a:ext uri="{FF2B5EF4-FFF2-40B4-BE49-F238E27FC236}">
                <a16:creationId xmlns:a16="http://schemas.microsoft.com/office/drawing/2014/main" id="{AEFF5F41-D308-EFCE-460A-4B73E45FF083}"/>
              </a:ext>
            </a:extLst>
          </p:cNvPr>
          <p:cNvPicPr>
            <a:picLocks noChangeAspect="1"/>
          </p:cNvPicPr>
          <p:nvPr/>
        </p:nvPicPr>
        <p:blipFill>
          <a:blip r:embed="rId4"/>
          <a:stretch>
            <a:fillRect/>
          </a:stretch>
        </p:blipFill>
        <p:spPr>
          <a:xfrm>
            <a:off x="7592463" y="538478"/>
            <a:ext cx="3255476" cy="2708658"/>
          </a:xfrm>
          <a:prstGeom prst="rect">
            <a:avLst/>
          </a:prstGeom>
        </p:spPr>
      </p:pic>
      <p:pic>
        <p:nvPicPr>
          <p:cNvPr id="4" name="Picture 3" descr="A graph of a heatmap&#10;&#10;Description automatically generated">
            <a:extLst>
              <a:ext uri="{FF2B5EF4-FFF2-40B4-BE49-F238E27FC236}">
                <a16:creationId xmlns:a16="http://schemas.microsoft.com/office/drawing/2014/main" id="{E8254995-4BB7-C376-3A71-06EAABC6A825}"/>
              </a:ext>
            </a:extLst>
          </p:cNvPr>
          <p:cNvPicPr>
            <a:picLocks noChangeAspect="1"/>
          </p:cNvPicPr>
          <p:nvPr/>
        </p:nvPicPr>
        <p:blipFill>
          <a:blip r:embed="rId5"/>
          <a:stretch>
            <a:fillRect/>
          </a:stretch>
        </p:blipFill>
        <p:spPr>
          <a:xfrm>
            <a:off x="7537805" y="3424712"/>
            <a:ext cx="3364792" cy="2708658"/>
          </a:xfrm>
          <a:prstGeom prst="rect">
            <a:avLst/>
          </a:prstGeom>
        </p:spPr>
      </p:pic>
    </p:spTree>
    <p:extLst>
      <p:ext uri="{BB962C8B-B14F-4D97-AF65-F5344CB8AC3E}">
        <p14:creationId xmlns:p14="http://schemas.microsoft.com/office/powerpoint/2010/main" val="184851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1D15658-2B2E-9EFC-7AA3-63B618998ADD}"/>
              </a:ext>
            </a:extLst>
          </p:cNvPr>
          <p:cNvSpPr>
            <a:spLocks noGrp="1"/>
          </p:cNvSpPr>
          <p:nvPr>
            <p:ph type="title"/>
          </p:nvPr>
        </p:nvSpPr>
        <p:spPr>
          <a:xfrm>
            <a:off x="838200" y="609599"/>
            <a:ext cx="4191000" cy="2682875"/>
          </a:xfrm>
        </p:spPr>
        <p:txBody>
          <a:bodyPr>
            <a:normAutofit/>
          </a:bodyPr>
          <a:lstStyle/>
          <a:p>
            <a:r>
              <a:rPr lang="en-US" sz="4000">
                <a:cs typeface="Sabon Next LT"/>
              </a:rPr>
              <a:t>Refining Model after Feature Selection</a:t>
            </a:r>
            <a:endParaRPr lang="en-US" sz="4000"/>
          </a:p>
        </p:txBody>
      </p:sp>
      <p:sp>
        <p:nvSpPr>
          <p:cNvPr id="3" name="Content Placeholder 2">
            <a:extLst>
              <a:ext uri="{FF2B5EF4-FFF2-40B4-BE49-F238E27FC236}">
                <a16:creationId xmlns:a16="http://schemas.microsoft.com/office/drawing/2014/main" id="{20093DD0-F93B-9D71-BAF7-E905CC9A05E2}"/>
              </a:ext>
            </a:extLst>
          </p:cNvPr>
          <p:cNvSpPr>
            <a:spLocks noGrp="1"/>
          </p:cNvSpPr>
          <p:nvPr>
            <p:ph idx="1"/>
          </p:nvPr>
        </p:nvSpPr>
        <p:spPr>
          <a:xfrm>
            <a:off x="838200" y="3429000"/>
            <a:ext cx="4190730" cy="2667000"/>
          </a:xfrm>
        </p:spPr>
        <p:txBody>
          <a:bodyPr vert="horz" lIns="91440" tIns="45720" rIns="91440" bIns="45720" rtlCol="0" anchor="t">
            <a:noAutofit/>
          </a:bodyPr>
          <a:lstStyle/>
          <a:p>
            <a:pPr marL="0" indent="0">
              <a:lnSpc>
                <a:spcPct val="100000"/>
              </a:lnSpc>
              <a:buNone/>
            </a:pPr>
            <a:r>
              <a:rPr lang="en-US" sz="1100">
                <a:latin typeface="Sabon Next LT"/>
                <a:ea typeface="+mn-lt"/>
                <a:cs typeface="Sabon Next LT"/>
              </a:rPr>
              <a:t>The regression model was refitted after dropping specific predictors (</a:t>
            </a:r>
            <a:r>
              <a:rPr lang="en-US" sz="1100">
                <a:latin typeface="Sabon Next LT"/>
                <a:cs typeface="Sabon Next LT"/>
              </a:rPr>
              <a:t>installment</a:t>
            </a:r>
            <a:r>
              <a:rPr lang="en-US" sz="1100">
                <a:latin typeface="Sabon Next LT"/>
                <a:ea typeface="+mn-lt"/>
                <a:cs typeface="Sabon Next LT"/>
              </a:rPr>
              <a:t>, </a:t>
            </a:r>
            <a:r>
              <a:rPr lang="en-US" sz="1100" err="1">
                <a:latin typeface="Sabon Next LT"/>
                <a:cs typeface="Sabon Next LT"/>
              </a:rPr>
              <a:t>revol.util</a:t>
            </a:r>
            <a:r>
              <a:rPr lang="en-US" sz="1100">
                <a:latin typeface="Sabon Next LT"/>
                <a:ea typeface="+mn-lt"/>
                <a:cs typeface="Sabon Next LT"/>
              </a:rPr>
              <a:t>, </a:t>
            </a:r>
            <a:r>
              <a:rPr lang="en-US" sz="1100">
                <a:latin typeface="Sabon Next LT"/>
                <a:cs typeface="Sabon Next LT"/>
              </a:rPr>
              <a:t>inq.last.6mths</a:t>
            </a:r>
            <a:r>
              <a:rPr lang="en-US" sz="1100">
                <a:latin typeface="Sabon Next LT"/>
                <a:ea typeface="+mn-lt"/>
                <a:cs typeface="Sabon Next LT"/>
              </a:rPr>
              <a:t>) to address their potential multicollinearity or lack of statistical significance. This step aims to simplify the model and improve interpretability while retaining essential predictors.</a:t>
            </a:r>
          </a:p>
          <a:p>
            <a:pPr marL="0" indent="0">
              <a:lnSpc>
                <a:spcPct val="100000"/>
              </a:lnSpc>
              <a:buNone/>
            </a:pPr>
            <a:r>
              <a:rPr lang="en-US" sz="1100">
                <a:latin typeface="Sabon Next LT"/>
                <a:cs typeface="Sabon Next LT"/>
              </a:rPr>
              <a:t>Key Results:</a:t>
            </a:r>
          </a:p>
          <a:p>
            <a:pPr>
              <a:lnSpc>
                <a:spcPct val="100000"/>
              </a:lnSpc>
              <a:buFont typeface="Arial"/>
              <a:buChar char="•"/>
            </a:pPr>
            <a:r>
              <a:rPr lang="en-US" sz="1100">
                <a:latin typeface="Sabon Next LT"/>
                <a:ea typeface="+mn-lt"/>
                <a:cs typeface="Sabon Next LT"/>
              </a:rPr>
              <a:t>R-squared (0.658): The model explains </a:t>
            </a:r>
            <a:r>
              <a:rPr lang="en-US" sz="1100" b="1">
                <a:latin typeface="Sabon Next LT"/>
                <a:ea typeface="+mn-lt"/>
                <a:cs typeface="Sabon Next LT"/>
              </a:rPr>
              <a:t>65.8%</a:t>
            </a:r>
            <a:r>
              <a:rPr lang="en-US" sz="1100">
                <a:latin typeface="Sabon Next LT"/>
                <a:ea typeface="+mn-lt"/>
                <a:cs typeface="Sabon Next LT"/>
              </a:rPr>
              <a:t> of the variation in interest rates.</a:t>
            </a:r>
            <a:endParaRPr lang="en-US" sz="1100">
              <a:latin typeface="Sabon Next LT"/>
              <a:cs typeface="Sabon Next LT"/>
            </a:endParaRPr>
          </a:p>
          <a:p>
            <a:pPr>
              <a:lnSpc>
                <a:spcPct val="100000"/>
              </a:lnSpc>
              <a:buFont typeface="Arial"/>
              <a:buChar char="•"/>
            </a:pPr>
            <a:r>
              <a:rPr lang="en-US" sz="1100">
                <a:latin typeface="Sabon Next LT"/>
                <a:ea typeface="+mn-lt"/>
                <a:cs typeface="Sabon Next LT"/>
              </a:rPr>
              <a:t>Adjusted R-squared (0.657): Remains consistent, indicating the model maintains a good fit with fewer predictors.</a:t>
            </a:r>
            <a:endParaRPr lang="en-US" sz="1100">
              <a:latin typeface="Sabon Next LT"/>
              <a:cs typeface="Sabon Next LT"/>
            </a:endParaRPr>
          </a:p>
          <a:p>
            <a:pPr>
              <a:lnSpc>
                <a:spcPct val="100000"/>
              </a:lnSpc>
              <a:buFont typeface="Arial"/>
              <a:buChar char="•"/>
            </a:pPr>
            <a:r>
              <a:rPr lang="en-US" sz="1100">
                <a:latin typeface="Sabon Next LT"/>
                <a:ea typeface="+mn-lt"/>
                <a:cs typeface="Sabon Next LT"/>
              </a:rPr>
              <a:t>Significant Predictors: Variables like </a:t>
            </a:r>
            <a:r>
              <a:rPr lang="en-US" sz="1100">
                <a:latin typeface="Sabon Next LT"/>
                <a:cs typeface="Sabon Next LT"/>
              </a:rPr>
              <a:t>fico</a:t>
            </a:r>
            <a:r>
              <a:rPr lang="en-US" sz="1100">
                <a:latin typeface="Sabon Next LT"/>
                <a:ea typeface="+mn-lt"/>
                <a:cs typeface="Sabon Next LT"/>
              </a:rPr>
              <a:t>, </a:t>
            </a:r>
            <a:r>
              <a:rPr lang="en-US" sz="1100" err="1">
                <a:latin typeface="Sabon Next LT"/>
                <a:cs typeface="Sabon Next LT"/>
              </a:rPr>
              <a:t>credit.policy</a:t>
            </a:r>
            <a:r>
              <a:rPr lang="en-US" sz="1100">
                <a:latin typeface="Sabon Next LT"/>
                <a:ea typeface="+mn-lt"/>
                <a:cs typeface="Sabon Next LT"/>
              </a:rPr>
              <a:t>, and </a:t>
            </a:r>
            <a:r>
              <a:rPr lang="en-US" sz="1100" err="1">
                <a:latin typeface="Sabon Next LT"/>
                <a:cs typeface="Sabon Next LT"/>
              </a:rPr>
              <a:t>purpose_small_business</a:t>
            </a:r>
            <a:r>
              <a:rPr lang="en-US" sz="1100">
                <a:latin typeface="Sabon Next LT"/>
                <a:ea typeface="+mn-lt"/>
                <a:cs typeface="Sabon Next LT"/>
              </a:rPr>
              <a:t> continue to have p-values &lt; 0.05, demonstrating their strong impact on </a:t>
            </a:r>
            <a:r>
              <a:rPr lang="en-US" sz="1100" err="1">
                <a:latin typeface="Sabon Next LT"/>
                <a:cs typeface="Sabon Next LT"/>
              </a:rPr>
              <a:t>int.rate</a:t>
            </a:r>
            <a:r>
              <a:rPr lang="en-US" sz="1100">
                <a:latin typeface="Sabon Next LT"/>
                <a:ea typeface="+mn-lt"/>
                <a:cs typeface="Sabon Next LT"/>
              </a:rPr>
              <a:t>.</a:t>
            </a:r>
            <a:endParaRPr lang="en-US" sz="1100">
              <a:latin typeface="Sabon Next LT"/>
              <a:cs typeface="Sabon Next LT"/>
            </a:endParaRPr>
          </a:p>
          <a:p>
            <a:pPr>
              <a:lnSpc>
                <a:spcPct val="100000"/>
              </a:lnSpc>
              <a:buFont typeface="Arial"/>
              <a:buChar char="•"/>
            </a:pPr>
            <a:endParaRPr lang="en-US" sz="1100">
              <a:latin typeface="Sabon Next LT"/>
              <a:cs typeface="Sabon Next LT"/>
            </a:endParaRPr>
          </a:p>
        </p:txBody>
      </p:sp>
      <p:pic>
        <p:nvPicPr>
          <p:cNvPr id="5" name="Picture 4" descr="A screenshot of a computer&#10;&#10;Description automatically generated">
            <a:extLst>
              <a:ext uri="{FF2B5EF4-FFF2-40B4-BE49-F238E27FC236}">
                <a16:creationId xmlns:a16="http://schemas.microsoft.com/office/drawing/2014/main" id="{3F897614-F5AA-DFA5-86EF-DEC87AA97B03}"/>
              </a:ext>
            </a:extLst>
          </p:cNvPr>
          <p:cNvPicPr>
            <a:picLocks noChangeAspect="1"/>
          </p:cNvPicPr>
          <p:nvPr/>
        </p:nvPicPr>
        <p:blipFill>
          <a:blip r:embed="rId4"/>
          <a:stretch>
            <a:fillRect/>
          </a:stretch>
        </p:blipFill>
        <p:spPr>
          <a:xfrm>
            <a:off x="5562600" y="850809"/>
            <a:ext cx="5881672" cy="5003981"/>
          </a:xfrm>
          <a:prstGeom prst="rect">
            <a:avLst/>
          </a:prstGeom>
        </p:spPr>
      </p:pic>
    </p:spTree>
    <p:extLst>
      <p:ext uri="{BB962C8B-B14F-4D97-AF65-F5344CB8AC3E}">
        <p14:creationId xmlns:p14="http://schemas.microsoft.com/office/powerpoint/2010/main" val="1796015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6" name="Picture 15">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22A451DE-15BC-9E25-F7B2-F5E95C01CD75}"/>
              </a:ext>
            </a:extLst>
          </p:cNvPr>
          <p:cNvSpPr>
            <a:spLocks noGrp="1"/>
          </p:cNvSpPr>
          <p:nvPr>
            <p:ph type="title"/>
          </p:nvPr>
        </p:nvSpPr>
        <p:spPr>
          <a:xfrm>
            <a:off x="5638800" y="586992"/>
            <a:ext cx="5867400" cy="1664573"/>
          </a:xfrm>
        </p:spPr>
        <p:txBody>
          <a:bodyPr vert="horz" lIns="91440" tIns="45720" rIns="91440" bIns="45720" rtlCol="0" anchor="ctr">
            <a:normAutofit/>
          </a:bodyPr>
          <a:lstStyle/>
          <a:p>
            <a:r>
              <a:rPr lang="en-US" dirty="0"/>
              <a:t>Conclusion</a:t>
            </a:r>
          </a:p>
        </p:txBody>
      </p:sp>
      <p:pic>
        <p:nvPicPr>
          <p:cNvPr id="8" name="Graphic 7" descr="Venn Diagram">
            <a:extLst>
              <a:ext uri="{FF2B5EF4-FFF2-40B4-BE49-F238E27FC236}">
                <a16:creationId xmlns:a16="http://schemas.microsoft.com/office/drawing/2014/main" id="{94529BFF-09E2-2302-0D1C-5463301EF1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44152" y="1102772"/>
            <a:ext cx="2698248" cy="2698248"/>
          </a:xfrm>
          <a:prstGeom prst="rect">
            <a:avLst/>
          </a:prstGeom>
        </p:spPr>
      </p:pic>
      <p:sp>
        <p:nvSpPr>
          <p:cNvPr id="4" name="TextBox 3">
            <a:extLst>
              <a:ext uri="{FF2B5EF4-FFF2-40B4-BE49-F238E27FC236}">
                <a16:creationId xmlns:a16="http://schemas.microsoft.com/office/drawing/2014/main" id="{55C2FC52-7511-BCB1-D443-527AC7B14F3B}"/>
              </a:ext>
            </a:extLst>
          </p:cNvPr>
          <p:cNvSpPr txBox="1"/>
          <p:nvPr/>
        </p:nvSpPr>
        <p:spPr>
          <a:xfrm>
            <a:off x="5638860" y="2257044"/>
            <a:ext cx="5867022" cy="392882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spcAft>
                <a:spcPts val="600"/>
              </a:spcAft>
              <a:buClr>
                <a:schemeClr val="accent1"/>
              </a:buClr>
              <a:buFont typeface="Arial" panose="020B0604020202020204" pitchFamily="34" charset="0"/>
              <a:buChar char="•"/>
            </a:pPr>
            <a:r>
              <a:rPr lang="en-US" sz="1200" dirty="0">
                <a:latin typeface="Sabon Next LT"/>
                <a:cs typeface="Sabon Next LT"/>
              </a:rPr>
              <a:t>The analysis confirms the relationship between DTI and interest rates but highlights the need for a more comprehensive model. The low R-squared value suggests that other significant factors influencing interest rates are missing from the current model.</a:t>
            </a:r>
          </a:p>
          <a:p>
            <a:pPr marL="285750" indent="-228600">
              <a:spcAft>
                <a:spcPts val="600"/>
              </a:spcAft>
              <a:buClr>
                <a:schemeClr val="accent1"/>
              </a:buClr>
              <a:buFont typeface="Arial" panose="020B0604020202020204" pitchFamily="34" charset="0"/>
              <a:buChar char="•"/>
            </a:pPr>
            <a:r>
              <a:rPr lang="en-US" sz="1200" dirty="0">
                <a:latin typeface="Sabon Next LT"/>
                <a:cs typeface="Sabon Next LT"/>
              </a:rPr>
              <a:t>Enhanced the model by adding additional predictors through Multiple Linear Regression to account for more variance in </a:t>
            </a:r>
            <a:r>
              <a:rPr lang="en-US" sz="1200" dirty="0" err="1">
                <a:latin typeface="Sabon Next LT"/>
                <a:cs typeface="Sabon Next LT"/>
              </a:rPr>
              <a:t>int.rate</a:t>
            </a:r>
            <a:r>
              <a:rPr lang="en-US" sz="1200" dirty="0">
                <a:latin typeface="Sabon Next LT"/>
                <a:cs typeface="Sabon Next LT"/>
              </a:rPr>
              <a:t>.</a:t>
            </a:r>
          </a:p>
          <a:p>
            <a:pPr marL="285750" indent="-228600">
              <a:spcAft>
                <a:spcPts val="600"/>
              </a:spcAft>
              <a:buClr>
                <a:schemeClr val="accent1"/>
              </a:buClr>
              <a:buFont typeface="Arial" panose="020B0604020202020204" pitchFamily="34" charset="0"/>
              <a:buChar char="•"/>
            </a:pPr>
            <a:r>
              <a:rPr lang="en-US" sz="1200" dirty="0">
                <a:latin typeface="Sabon Next LT"/>
                <a:cs typeface="Sabon Next LT"/>
              </a:rPr>
              <a:t>Identified and removed influential points using Cook’s Distance and leverage thresholds to improve model reliability. Refit the model with the cleaned dataset, resulting in an R-squared of </a:t>
            </a:r>
            <a:r>
              <a:rPr lang="en-US" sz="1200" b="1" dirty="0">
                <a:latin typeface="Sabon Next LT"/>
                <a:cs typeface="Sabon Next LT"/>
              </a:rPr>
              <a:t>0.759</a:t>
            </a:r>
            <a:r>
              <a:rPr lang="en-US" sz="1200" dirty="0">
                <a:latin typeface="Sabon Next LT"/>
                <a:cs typeface="Sabon Next LT"/>
              </a:rPr>
              <a:t>.</a:t>
            </a:r>
          </a:p>
          <a:p>
            <a:pPr marL="285750" indent="-228600">
              <a:spcAft>
                <a:spcPts val="600"/>
              </a:spcAft>
              <a:buClr>
                <a:schemeClr val="accent1"/>
              </a:buClr>
              <a:buFont typeface="Arial" panose="020B0604020202020204" pitchFamily="34" charset="0"/>
              <a:buChar char="•"/>
            </a:pPr>
            <a:r>
              <a:rPr lang="en-US" sz="1200" dirty="0">
                <a:latin typeface="Sabon Next LT"/>
                <a:cs typeface="Sabon Next LT"/>
              </a:rPr>
              <a:t>Addressed multicollinearity (via VIF) and heteroskedasticity (via robust standard errors), further strengthening the model.</a:t>
            </a:r>
          </a:p>
          <a:p>
            <a:pPr marL="285750" indent="-228600">
              <a:spcAft>
                <a:spcPts val="600"/>
              </a:spcAft>
              <a:buClr>
                <a:schemeClr val="accent1"/>
              </a:buClr>
              <a:buFont typeface="Arial" panose="020B0604020202020204" pitchFamily="34" charset="0"/>
              <a:buChar char="•"/>
            </a:pPr>
            <a:r>
              <a:rPr lang="en-US" sz="1200" dirty="0">
                <a:latin typeface="Sabon Next LT"/>
                <a:cs typeface="Sabon Next LT"/>
              </a:rPr>
              <a:t>After addressing multicollinearity using VIF, dropping features resulted in an R-squared of</a:t>
            </a:r>
            <a:r>
              <a:rPr lang="en-US" sz="1200" b="1" dirty="0">
                <a:latin typeface="Sabon Next LT"/>
                <a:cs typeface="Sabon Next LT"/>
              </a:rPr>
              <a:t> 0.658</a:t>
            </a:r>
            <a:r>
              <a:rPr lang="en-US" sz="1200" dirty="0">
                <a:latin typeface="Sabon Next LT"/>
                <a:cs typeface="Sabon Next LT"/>
              </a:rPr>
              <a:t>, lower than the cleaned model's R-squared</a:t>
            </a:r>
            <a:r>
              <a:rPr lang="en-US" sz="1200" b="1" dirty="0">
                <a:latin typeface="Sabon Next LT"/>
                <a:cs typeface="Sabon Next LT"/>
              </a:rPr>
              <a:t> of 0.759.</a:t>
            </a:r>
            <a:endParaRPr lang="en-US" sz="1200" dirty="0">
              <a:latin typeface="Sabon Next LT"/>
              <a:cs typeface="Sabon Next LT"/>
            </a:endParaRPr>
          </a:p>
          <a:p>
            <a:pPr marL="285750" indent="-228600">
              <a:spcAft>
                <a:spcPts val="600"/>
              </a:spcAft>
              <a:buClr>
                <a:schemeClr val="accent1"/>
              </a:buClr>
              <a:buFont typeface="Arial" panose="020B0604020202020204" pitchFamily="34" charset="0"/>
              <a:buChar char="•"/>
            </a:pPr>
            <a:r>
              <a:rPr lang="en-US" sz="1200" dirty="0">
                <a:latin typeface="Sabon Next LT"/>
                <a:cs typeface="Sabon Next LT"/>
              </a:rPr>
              <a:t>The model with removed influential points (R-squared:</a:t>
            </a:r>
            <a:r>
              <a:rPr lang="en-US" sz="1200" b="1" dirty="0">
                <a:latin typeface="Sabon Next LT"/>
                <a:cs typeface="Sabon Next LT"/>
              </a:rPr>
              <a:t> 0.759</a:t>
            </a:r>
            <a:r>
              <a:rPr lang="en-US" sz="1200" dirty="0">
                <a:latin typeface="Sabon Next LT"/>
                <a:cs typeface="Sabon Next LT"/>
              </a:rPr>
              <a:t>) outperforms the dropped features model (R-squared:</a:t>
            </a:r>
            <a:r>
              <a:rPr lang="en-US" sz="1200" b="1" dirty="0">
                <a:latin typeface="Sabon Next LT"/>
                <a:cs typeface="Sabon Next LT"/>
              </a:rPr>
              <a:t> 0.658</a:t>
            </a:r>
            <a:r>
              <a:rPr lang="en-US" sz="1200" dirty="0">
                <a:latin typeface="Sabon Next LT"/>
                <a:cs typeface="Sabon Next LT"/>
              </a:rPr>
              <a:t>) in explaining the variance in interest rates.</a:t>
            </a:r>
          </a:p>
          <a:p>
            <a:pPr marL="285750" indent="-228600">
              <a:spcAft>
                <a:spcPts val="600"/>
              </a:spcAft>
              <a:buClr>
                <a:schemeClr val="accent1"/>
              </a:buClr>
              <a:buFont typeface="Arial" panose="020B0604020202020204" pitchFamily="34" charset="0"/>
              <a:buChar char="•"/>
            </a:pPr>
            <a:r>
              <a:rPr lang="en-US" sz="1200" dirty="0">
                <a:latin typeface="Sabon Next LT"/>
                <a:ea typeface="+mn-lt"/>
                <a:cs typeface="Sabon Next LT"/>
              </a:rPr>
              <a:t>The model which addresses heteroskedasticity and outliers satisfies the Gauss-Markov Theorem by ensuring independence, minimal multicollinearity, and efficient estimations through robust standard errors.</a:t>
            </a:r>
            <a:endParaRPr lang="en-US" sz="1200" dirty="0">
              <a:latin typeface="Sabon Next LT"/>
              <a:cs typeface="Sabon Next LT"/>
            </a:endParaRPr>
          </a:p>
          <a:p>
            <a:pPr indent="-228600">
              <a:spcAft>
                <a:spcPts val="600"/>
              </a:spcAft>
              <a:buClr>
                <a:schemeClr val="accent1"/>
              </a:buClr>
              <a:buFont typeface="Arial" panose="020B0604020202020204" pitchFamily="34" charset="0"/>
              <a:buChar char="•"/>
            </a:pPr>
            <a:endParaRPr lang="en-US" sz="1200" dirty="0">
              <a:latin typeface="Sabon Next LT"/>
              <a:cs typeface="Sabon Next LT"/>
            </a:endParaRPr>
          </a:p>
        </p:txBody>
      </p:sp>
      <p:sp>
        <p:nvSpPr>
          <p:cNvPr id="3" name="TextBox 2">
            <a:extLst>
              <a:ext uri="{FF2B5EF4-FFF2-40B4-BE49-F238E27FC236}">
                <a16:creationId xmlns:a16="http://schemas.microsoft.com/office/drawing/2014/main" id="{17457DD1-AA71-446E-155E-B6CD9F48BAF0}"/>
              </a:ext>
            </a:extLst>
          </p:cNvPr>
          <p:cNvSpPr txBox="1"/>
          <p:nvPr/>
        </p:nvSpPr>
        <p:spPr>
          <a:xfrm>
            <a:off x="785605" y="3923708"/>
            <a:ext cx="4600105" cy="2262158"/>
          </a:xfrm>
          <a:prstGeom prst="rect">
            <a:avLst/>
          </a:prstGeom>
          <a:noFill/>
        </p:spPr>
        <p:txBody>
          <a:bodyPr wrap="square" rtlCol="0">
            <a:spAutoFit/>
          </a:bodyPr>
          <a:lstStyle/>
          <a:p>
            <a:pPr marL="285750" indent="-228600">
              <a:spcAft>
                <a:spcPts val="600"/>
              </a:spcAft>
              <a:buClr>
                <a:schemeClr val="accent1"/>
              </a:buClr>
              <a:buFont typeface="Arial" panose="020B0604020202020204" pitchFamily="34" charset="0"/>
              <a:buChar char="•"/>
            </a:pPr>
            <a:r>
              <a:rPr lang="en-US" sz="1400" dirty="0">
                <a:latin typeface="Sabon Next LT"/>
                <a:ea typeface="+mn-lt"/>
                <a:cs typeface="Sabon Next LT"/>
              </a:rPr>
              <a:t>The model shows strong explanatory power (</a:t>
            </a:r>
            <a:r>
              <a:rPr lang="en-US" sz="1400">
                <a:latin typeface="Sabon Next LT"/>
                <a:ea typeface="+mn-lt"/>
                <a:cs typeface="Sabon Next LT"/>
              </a:rPr>
              <a:t>Adjusted R</a:t>
            </a:r>
            <a:r>
              <a:rPr lang="en-US" sz="1400" dirty="0">
                <a:latin typeface="Sabon Next LT"/>
                <a:ea typeface="+mn-lt"/>
                <a:cs typeface="Sabon Next LT"/>
              </a:rPr>
              <a:t>^2 </a:t>
            </a:r>
            <a:r>
              <a:rPr lang="en-US" sz="1400">
                <a:latin typeface="Sabon Next LT"/>
                <a:ea typeface="+mn-lt"/>
                <a:cs typeface="Sabon Next LT"/>
              </a:rPr>
              <a:t>= 0.758) </a:t>
            </a:r>
            <a:r>
              <a:rPr lang="en-US" sz="1400" dirty="0">
                <a:latin typeface="Sabon Next LT"/>
                <a:ea typeface="+mn-lt"/>
                <a:cs typeface="Sabon Next LT"/>
              </a:rPr>
              <a:t>and statistical significance (F-statistic p-value = 0.00).</a:t>
            </a:r>
          </a:p>
          <a:p>
            <a:pPr marL="285750" indent="-228600">
              <a:spcAft>
                <a:spcPts val="600"/>
              </a:spcAft>
              <a:buClr>
                <a:schemeClr val="accent1"/>
              </a:buClr>
              <a:buFont typeface="Arial" panose="020B0604020202020204" pitchFamily="34" charset="0"/>
              <a:buChar char="•"/>
            </a:pPr>
            <a:r>
              <a:rPr lang="en-US" sz="1400" dirty="0">
                <a:latin typeface="Sabon Next LT"/>
                <a:ea typeface="+mn-lt"/>
                <a:cs typeface="Sabon Next LT"/>
              </a:rPr>
              <a:t>Low AIC (-50,450) and BIC (-50,320) indicate an efficient balance between fit and complexity. </a:t>
            </a:r>
          </a:p>
          <a:p>
            <a:pPr marL="285750" indent="-228600">
              <a:spcAft>
                <a:spcPts val="600"/>
              </a:spcAft>
              <a:buClr>
                <a:schemeClr val="accent1"/>
              </a:buClr>
              <a:buFont typeface="Arial" panose="020B0604020202020204" pitchFamily="34" charset="0"/>
              <a:buChar char="•"/>
            </a:pPr>
            <a:r>
              <a:rPr lang="en-US" sz="1400" dirty="0">
                <a:latin typeface="Sabon Next LT"/>
                <a:ea typeface="+mn-lt"/>
                <a:cs typeface="Sabon Next LT"/>
              </a:rPr>
              <a:t>Some variability (24.2%) remains unexplained, suggesting room for improvement. </a:t>
            </a:r>
          </a:p>
          <a:p>
            <a:pPr marL="285750" indent="-228600">
              <a:spcAft>
                <a:spcPts val="600"/>
              </a:spcAft>
              <a:buClr>
                <a:schemeClr val="accent1"/>
              </a:buClr>
              <a:buFont typeface="Arial" panose="020B0604020202020204" pitchFamily="34" charset="0"/>
              <a:buChar char="•"/>
            </a:pPr>
            <a:r>
              <a:rPr lang="en-US" sz="1400" dirty="0">
                <a:latin typeface="Sabon Next LT"/>
                <a:ea typeface="+mn-lt"/>
                <a:cs typeface="Sabon Next LT"/>
              </a:rPr>
              <a:t>Overall, the model is robust and suitable for prediction or inference</a:t>
            </a:r>
            <a:r>
              <a:rPr lang="en-US" sz="1400" dirty="0"/>
              <a:t>.</a:t>
            </a:r>
          </a:p>
        </p:txBody>
      </p:sp>
    </p:spTree>
    <p:extLst>
      <p:ext uri="{BB962C8B-B14F-4D97-AF65-F5344CB8AC3E}">
        <p14:creationId xmlns:p14="http://schemas.microsoft.com/office/powerpoint/2010/main" val="13073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74A7-98D2-8FA1-8B0A-DB0DF3C8FB36}"/>
              </a:ext>
            </a:extLst>
          </p:cNvPr>
          <p:cNvSpPr>
            <a:spLocks noGrp="1"/>
          </p:cNvSpPr>
          <p:nvPr>
            <p:ph type="title"/>
          </p:nvPr>
        </p:nvSpPr>
        <p:spPr>
          <a:xfrm>
            <a:off x="458694" y="2550515"/>
            <a:ext cx="4426100" cy="1341549"/>
          </a:xfrm>
        </p:spPr>
        <p:txBody>
          <a:bodyPr/>
          <a:lstStyle/>
          <a:p>
            <a:r>
              <a:rPr lang="en-US">
                <a:cs typeface="Sabon Next LT"/>
              </a:rPr>
              <a:t>Thank You</a:t>
            </a:r>
            <a:endParaRPr lang="en-US"/>
          </a:p>
        </p:txBody>
      </p:sp>
    </p:spTree>
    <p:extLst>
      <p:ext uri="{BB962C8B-B14F-4D97-AF65-F5344CB8AC3E}">
        <p14:creationId xmlns:p14="http://schemas.microsoft.com/office/powerpoint/2010/main" val="229687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3" name="Picture 3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4" name="Rectangle 33">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6" name="Group 35">
            <a:extLst>
              <a:ext uri="{FF2B5EF4-FFF2-40B4-BE49-F238E27FC236}">
                <a16:creationId xmlns:a16="http://schemas.microsoft.com/office/drawing/2014/main" id="{914B50A6-093B-4BEC-814D-28A439BF61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BA6B3FC4-8E9F-47E9-9E04-AFD4802BFE5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7" name="Picture 36">
              <a:extLst>
                <a:ext uri="{FF2B5EF4-FFF2-40B4-BE49-F238E27FC236}">
                  <a16:creationId xmlns:a16="http://schemas.microsoft.com/office/drawing/2014/main" id="{4C534277-E69B-4B16-8548-820EE89625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50DBA806-161D-3546-11D4-C2B462256ADE}"/>
              </a:ext>
            </a:extLst>
          </p:cNvPr>
          <p:cNvSpPr>
            <a:spLocks noGrp="1"/>
          </p:cNvSpPr>
          <p:nvPr>
            <p:ph type="title"/>
          </p:nvPr>
        </p:nvSpPr>
        <p:spPr>
          <a:xfrm>
            <a:off x="838200" y="2751509"/>
            <a:ext cx="6870700" cy="894819"/>
          </a:xfrm>
        </p:spPr>
        <p:txBody>
          <a:bodyPr vert="horz" lIns="91440" tIns="45720" rIns="91440" bIns="45720" rtlCol="0" anchor="b">
            <a:normAutofit/>
          </a:bodyPr>
          <a:lstStyle/>
          <a:p>
            <a:r>
              <a:rPr lang="en-US" sz="5200"/>
              <a:t>Research Question</a:t>
            </a:r>
          </a:p>
        </p:txBody>
      </p:sp>
      <p:sp>
        <p:nvSpPr>
          <p:cNvPr id="3" name="Content Placeholder 2">
            <a:extLst>
              <a:ext uri="{FF2B5EF4-FFF2-40B4-BE49-F238E27FC236}">
                <a16:creationId xmlns:a16="http://schemas.microsoft.com/office/drawing/2014/main" id="{0FF01290-B91F-1F72-8483-31544FA7F148}"/>
              </a:ext>
            </a:extLst>
          </p:cNvPr>
          <p:cNvSpPr>
            <a:spLocks noGrp="1"/>
          </p:cNvSpPr>
          <p:nvPr>
            <p:ph idx="1"/>
          </p:nvPr>
        </p:nvSpPr>
        <p:spPr>
          <a:xfrm>
            <a:off x="838200" y="4038600"/>
            <a:ext cx="9166859" cy="983050"/>
          </a:xfrm>
        </p:spPr>
        <p:txBody>
          <a:bodyPr vert="horz" lIns="91440" tIns="45720" rIns="91440" bIns="45720" rtlCol="0" anchor="t">
            <a:normAutofit fontScale="92500"/>
          </a:bodyPr>
          <a:lstStyle/>
          <a:p>
            <a:pPr marL="0" indent="0">
              <a:buNone/>
            </a:pPr>
            <a:r>
              <a:rPr lang="en-US" sz="2200">
                <a:latin typeface="Sabon Next LT"/>
                <a:ea typeface="+mn-lt"/>
                <a:cs typeface="+mn-lt"/>
              </a:rPr>
              <a:t>How do key economic factors such as Debt-to-Income (DTI) ratio, FICO score, and annual income influence the interest rate across various loan utilization purposes?</a:t>
            </a:r>
            <a:endParaRPr lang="en-US">
              <a:latin typeface="Sabon Next LT"/>
              <a:ea typeface="+mn-lt"/>
              <a:cs typeface="+mn-lt"/>
            </a:endParaRPr>
          </a:p>
        </p:txBody>
      </p:sp>
    </p:spTree>
    <p:extLst>
      <p:ext uri="{BB962C8B-B14F-4D97-AF65-F5344CB8AC3E}">
        <p14:creationId xmlns:p14="http://schemas.microsoft.com/office/powerpoint/2010/main" val="239339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4301B91-73DC-C2B7-C2B1-608B97B6B839}"/>
              </a:ext>
            </a:extLst>
          </p:cNvPr>
          <p:cNvSpPr>
            <a:spLocks noGrp="1"/>
          </p:cNvSpPr>
          <p:nvPr>
            <p:ph type="title"/>
          </p:nvPr>
        </p:nvSpPr>
        <p:spPr>
          <a:xfrm>
            <a:off x="838200" y="-9908"/>
            <a:ext cx="5638800" cy="1508508"/>
          </a:xfrm>
        </p:spPr>
        <p:txBody>
          <a:bodyPr>
            <a:normAutofit/>
          </a:bodyPr>
          <a:lstStyle/>
          <a:p>
            <a:r>
              <a:rPr lang="en-US">
                <a:cs typeface="Sabon Next LT"/>
              </a:rPr>
              <a:t>Introduction</a:t>
            </a:r>
          </a:p>
        </p:txBody>
      </p:sp>
      <p:sp>
        <p:nvSpPr>
          <p:cNvPr id="3" name="Content Placeholder 2">
            <a:extLst>
              <a:ext uri="{FF2B5EF4-FFF2-40B4-BE49-F238E27FC236}">
                <a16:creationId xmlns:a16="http://schemas.microsoft.com/office/drawing/2014/main" id="{CD1B908A-C197-3E86-54EA-1CE3F3A4CA93}"/>
              </a:ext>
            </a:extLst>
          </p:cNvPr>
          <p:cNvSpPr>
            <a:spLocks noGrp="1"/>
          </p:cNvSpPr>
          <p:nvPr>
            <p:ph idx="1"/>
          </p:nvPr>
        </p:nvSpPr>
        <p:spPr>
          <a:xfrm>
            <a:off x="838200" y="1193800"/>
            <a:ext cx="5638437" cy="5175466"/>
          </a:xfrm>
        </p:spPr>
        <p:txBody>
          <a:bodyPr vert="horz" lIns="91440" tIns="45720" rIns="91440" bIns="45720" rtlCol="0" anchor="ctr">
            <a:noAutofit/>
          </a:bodyPr>
          <a:lstStyle/>
          <a:p>
            <a:pPr marL="0" indent="0" algn="just">
              <a:lnSpc>
                <a:spcPct val="100000"/>
              </a:lnSpc>
              <a:buNone/>
            </a:pPr>
            <a:r>
              <a:rPr lang="en-US" sz="1600" b="1">
                <a:latin typeface="Sabon Next LT"/>
                <a:cs typeface="Sabon Next LT"/>
              </a:rPr>
              <a:t>Background of the analysis: </a:t>
            </a:r>
            <a:r>
              <a:rPr lang="en-US" sz="1600">
                <a:latin typeface="Sabon Next LT"/>
                <a:ea typeface="+mn-lt"/>
                <a:cs typeface="Sabon Next LT"/>
              </a:rPr>
              <a:t>The dataset used for this analysis comprises lending data from 2007 to 2010, sourced from Lending Club.</a:t>
            </a:r>
            <a:r>
              <a:rPr lang="en-US" sz="1600">
                <a:latin typeface="Sabon Next LT"/>
                <a:cs typeface="Sabon Next LT"/>
              </a:rPr>
              <a:t>  Lending Club connects borrowers with investors.</a:t>
            </a:r>
            <a:endParaRPr lang="en-US">
              <a:latin typeface="Sabon Next LT"/>
              <a:cs typeface="Sabon Next LT"/>
            </a:endParaRPr>
          </a:p>
          <a:p>
            <a:pPr marL="0" indent="0" algn="just">
              <a:lnSpc>
                <a:spcPct val="100000"/>
              </a:lnSpc>
              <a:buNone/>
            </a:pPr>
            <a:r>
              <a:rPr lang="en-US" sz="1600" b="1">
                <a:latin typeface="Sabon Next LT"/>
                <a:cs typeface="Sabon Next LT"/>
              </a:rPr>
              <a:t>Goal:</a:t>
            </a:r>
            <a:r>
              <a:rPr lang="en-US" sz="1600">
                <a:latin typeface="Sabon Next LT"/>
                <a:cs typeface="Sabon Next LT"/>
              </a:rPr>
              <a:t> </a:t>
            </a:r>
            <a:r>
              <a:rPr lang="en-US" sz="1600">
                <a:latin typeface="Sabon Next LT"/>
                <a:ea typeface="+mn-lt"/>
                <a:cs typeface="Sabon Next LT"/>
              </a:rPr>
              <a:t>To analyze the impact of the debt-to-income ratio on interest rates across various loan utilization purposes using an OLS model and to assess the influence of other attributes on interest rates.</a:t>
            </a:r>
          </a:p>
          <a:p>
            <a:pPr marL="0" indent="0" algn="just">
              <a:lnSpc>
                <a:spcPct val="100000"/>
              </a:lnSpc>
              <a:buNone/>
            </a:pPr>
            <a:r>
              <a:rPr lang="en-US" sz="1600" b="1">
                <a:latin typeface="Sabon Next LT"/>
                <a:ea typeface="+mn-lt"/>
                <a:cs typeface="Sabon Next LT"/>
              </a:rPr>
              <a:t>Question of Interest:</a:t>
            </a:r>
            <a:r>
              <a:rPr lang="en-US" sz="1600">
                <a:latin typeface="Sabon Next LT"/>
                <a:ea typeface="+mn-lt"/>
                <a:cs typeface="Sabon Next LT"/>
              </a:rPr>
              <a:t> Does Debt to Income factor impact the interest rate across loan utilization purposes?</a:t>
            </a:r>
            <a:endParaRPr lang="en-US">
              <a:latin typeface="Sabon Next LT"/>
              <a:cs typeface="Sabon Next LT"/>
            </a:endParaRPr>
          </a:p>
          <a:p>
            <a:pPr marL="0" indent="0" algn="just">
              <a:lnSpc>
                <a:spcPct val="100000"/>
              </a:lnSpc>
              <a:buNone/>
            </a:pPr>
            <a:r>
              <a:rPr lang="en-US" sz="1600" b="1">
                <a:latin typeface="Sabon Next LT"/>
                <a:ea typeface="+mn-lt"/>
                <a:cs typeface="Sabon Next LT"/>
              </a:rPr>
              <a:t>Expected Outcome:</a:t>
            </a:r>
            <a:r>
              <a:rPr lang="en-US" sz="1600">
                <a:latin typeface="Sabon Next LT"/>
                <a:ea typeface="+mn-lt"/>
                <a:cs typeface="Sabon Next LT"/>
              </a:rPr>
              <a:t> The analysis is expected to determine the impact of the debt-to-income ratio on interest rates and reveal how additional attributes improve the model's ability to explain interest rate variations.</a:t>
            </a:r>
          </a:p>
        </p:txBody>
      </p:sp>
      <p:pic>
        <p:nvPicPr>
          <p:cNvPr id="5" name="Picture 4" descr="Magnifying glass showing decling performance">
            <a:extLst>
              <a:ext uri="{FF2B5EF4-FFF2-40B4-BE49-F238E27FC236}">
                <a16:creationId xmlns:a16="http://schemas.microsoft.com/office/drawing/2014/main" id="{AA3825C6-D9E0-7474-E202-20D57CD2FE47}"/>
              </a:ext>
            </a:extLst>
          </p:cNvPr>
          <p:cNvPicPr>
            <a:picLocks noChangeAspect="1"/>
          </p:cNvPicPr>
          <p:nvPr/>
        </p:nvPicPr>
        <p:blipFill>
          <a:blip r:embed="rId4"/>
          <a:srcRect l="26064" r="22124" b="-3"/>
          <a:stretch/>
        </p:blipFill>
        <p:spPr>
          <a:xfrm>
            <a:off x="6861048" y="1"/>
            <a:ext cx="5330952" cy="6858000"/>
          </a:xfrm>
          <a:prstGeom prst="rect">
            <a:avLst/>
          </a:prstGeom>
        </p:spPr>
      </p:pic>
    </p:spTree>
    <p:extLst>
      <p:ext uri="{BB962C8B-B14F-4D97-AF65-F5344CB8AC3E}">
        <p14:creationId xmlns:p14="http://schemas.microsoft.com/office/powerpoint/2010/main" val="392954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3" name="Rectangle 42">
            <a:extLst>
              <a:ext uri="{FF2B5EF4-FFF2-40B4-BE49-F238E27FC236}">
                <a16:creationId xmlns:a16="http://schemas.microsoft.com/office/drawing/2014/main" id="{F8B048C4-AB77-4182-B261-2C9BE596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5" name="Group 44">
            <a:extLst>
              <a:ext uri="{FF2B5EF4-FFF2-40B4-BE49-F238E27FC236}">
                <a16:creationId xmlns:a16="http://schemas.microsoft.com/office/drawing/2014/main" id="{76CB186C-DCCB-4FA4-808E-18DA02317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6" name="Picture 45">
              <a:extLst>
                <a:ext uri="{FF2B5EF4-FFF2-40B4-BE49-F238E27FC236}">
                  <a16:creationId xmlns:a16="http://schemas.microsoft.com/office/drawing/2014/main" id="{F02115DE-AE0F-458E-9254-E6CB19CB910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7" name="Picture 46">
              <a:extLst>
                <a:ext uri="{FF2B5EF4-FFF2-40B4-BE49-F238E27FC236}">
                  <a16:creationId xmlns:a16="http://schemas.microsoft.com/office/drawing/2014/main" id="{AECDB069-B11E-48A6-BFC3-29A0B51E59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20B408D-2658-2AB9-194B-AF48846A119D}"/>
              </a:ext>
            </a:extLst>
          </p:cNvPr>
          <p:cNvSpPr>
            <a:spLocks noGrp="1"/>
          </p:cNvSpPr>
          <p:nvPr>
            <p:ph type="title"/>
          </p:nvPr>
        </p:nvSpPr>
        <p:spPr>
          <a:xfrm>
            <a:off x="1716024" y="586992"/>
            <a:ext cx="8763000" cy="2794199"/>
          </a:xfrm>
        </p:spPr>
        <p:txBody>
          <a:bodyPr anchor="b">
            <a:normAutofit/>
          </a:bodyPr>
          <a:lstStyle/>
          <a:p>
            <a:pPr algn="ctr"/>
            <a:r>
              <a:rPr lang="en-US">
                <a:cs typeface="Sabon Next LT"/>
              </a:rPr>
              <a:t>Data Description</a:t>
            </a:r>
          </a:p>
        </p:txBody>
      </p:sp>
      <p:sp>
        <p:nvSpPr>
          <p:cNvPr id="18" name="TextBox 17">
            <a:extLst>
              <a:ext uri="{FF2B5EF4-FFF2-40B4-BE49-F238E27FC236}">
                <a16:creationId xmlns:a16="http://schemas.microsoft.com/office/drawing/2014/main" id="{8C258C2A-5725-261E-9319-6FA493587D0B}"/>
              </a:ext>
            </a:extLst>
          </p:cNvPr>
          <p:cNvSpPr txBox="1"/>
          <p:nvPr/>
        </p:nvSpPr>
        <p:spPr>
          <a:xfrm>
            <a:off x="123193" y="325583"/>
            <a:ext cx="3394920"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latin typeface="Sabon Next LT"/>
                <a:ea typeface="+mn-lt"/>
                <a:cs typeface="Sabon Next LT"/>
              </a:rPr>
              <a:t>credit.policy</a:t>
            </a:r>
            <a:endParaRPr lang="en-US" sz="1100" err="1">
              <a:latin typeface="Sabon Next LT"/>
              <a:ea typeface="+mn-lt"/>
              <a:cs typeface="Sabon Next LT"/>
            </a:endParaRPr>
          </a:p>
          <a:p>
            <a:r>
              <a:rPr lang="en-US" sz="1100">
                <a:latin typeface="Sabon Next LT"/>
                <a:ea typeface="+mn-lt"/>
                <a:cs typeface="Sabon Next LT"/>
              </a:rPr>
              <a:t>Indicates if the borrower meets </a:t>
            </a:r>
            <a:r>
              <a:rPr lang="en-US" sz="1100" err="1">
                <a:latin typeface="Sabon Next LT"/>
                <a:ea typeface="+mn-lt"/>
                <a:cs typeface="Sabon Next LT"/>
              </a:rPr>
              <a:t>LendingClub's</a:t>
            </a:r>
            <a:r>
              <a:rPr lang="en-US" sz="1100">
                <a:latin typeface="Sabon Next LT"/>
                <a:ea typeface="+mn-lt"/>
                <a:cs typeface="Sabon Next LT"/>
              </a:rPr>
              <a:t> credit underwriting criteria (1) or not (0).</a:t>
            </a:r>
            <a:r>
              <a:rPr lang="en-US" sz="1100">
                <a:latin typeface="Sabon Next LT"/>
                <a:cs typeface="Sabon Next LT"/>
              </a:rPr>
              <a:t> </a:t>
            </a:r>
          </a:p>
          <a:p>
            <a:pPr algn="l"/>
            <a:endParaRPr lang="en-US">
              <a:latin typeface="Sabon Next LT"/>
              <a:cs typeface="Sabon Next LT"/>
            </a:endParaRPr>
          </a:p>
        </p:txBody>
      </p:sp>
      <p:sp>
        <p:nvSpPr>
          <p:cNvPr id="23" name="TextBox 22">
            <a:extLst>
              <a:ext uri="{FF2B5EF4-FFF2-40B4-BE49-F238E27FC236}">
                <a16:creationId xmlns:a16="http://schemas.microsoft.com/office/drawing/2014/main" id="{20DA4A41-9712-FD26-7362-EE11B5E476C7}"/>
              </a:ext>
            </a:extLst>
          </p:cNvPr>
          <p:cNvSpPr txBox="1"/>
          <p:nvPr/>
        </p:nvSpPr>
        <p:spPr>
          <a:xfrm>
            <a:off x="4060764" y="333206"/>
            <a:ext cx="361223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Sabon Next LT"/>
                <a:ea typeface="+mn-lt"/>
                <a:cs typeface="Sabon Next LT"/>
              </a:rPr>
              <a:t>purpose</a:t>
            </a:r>
            <a:endParaRPr lang="en-US" sz="1100">
              <a:latin typeface="Sabon Next LT"/>
              <a:ea typeface="+mn-lt"/>
              <a:cs typeface="Sabon Next LT"/>
            </a:endParaRPr>
          </a:p>
          <a:p>
            <a:r>
              <a:rPr lang="en-US" sz="1100">
                <a:latin typeface="Sabon Next LT"/>
                <a:ea typeface="+mn-lt"/>
                <a:cs typeface="Sabon Next LT"/>
              </a:rPr>
              <a:t>The reason behind taking a loan.</a:t>
            </a:r>
            <a:r>
              <a:rPr lang="en-US" sz="1100">
                <a:latin typeface="Sabon Next LT"/>
                <a:cs typeface="Sabon Next LT"/>
              </a:rPr>
              <a:t> </a:t>
            </a:r>
          </a:p>
          <a:p>
            <a:pPr algn="l"/>
            <a:endParaRPr lang="en-US" sz="1100">
              <a:latin typeface="Sabon Next LT"/>
              <a:cs typeface="Sabon Next LT"/>
            </a:endParaRPr>
          </a:p>
        </p:txBody>
      </p:sp>
      <p:sp>
        <p:nvSpPr>
          <p:cNvPr id="33" name="TextBox 32">
            <a:extLst>
              <a:ext uri="{FF2B5EF4-FFF2-40B4-BE49-F238E27FC236}">
                <a16:creationId xmlns:a16="http://schemas.microsoft.com/office/drawing/2014/main" id="{88594D35-8AE2-9788-070B-4C38A5E68C1D}"/>
              </a:ext>
            </a:extLst>
          </p:cNvPr>
          <p:cNvSpPr txBox="1"/>
          <p:nvPr/>
        </p:nvSpPr>
        <p:spPr>
          <a:xfrm>
            <a:off x="8530940" y="322519"/>
            <a:ext cx="358423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Sabon Next LT"/>
                <a:ea typeface="+mn-lt"/>
                <a:cs typeface="Sabon Next LT"/>
              </a:rPr>
              <a:t>Int.rate</a:t>
            </a:r>
            <a:endParaRPr lang="en-US" sz="1100" err="1">
              <a:latin typeface="Sabon Next LT"/>
              <a:ea typeface="+mn-lt"/>
              <a:cs typeface="Sabon Next LT"/>
            </a:endParaRPr>
          </a:p>
          <a:p>
            <a:r>
              <a:rPr lang="en-US" sz="1100">
                <a:latin typeface="Sabon Next LT"/>
                <a:ea typeface="+mn-lt"/>
                <a:cs typeface="Sabon Next LT"/>
              </a:rPr>
              <a:t>The loan's interest rate, with higher rates assigned to riskier borrowers.</a:t>
            </a:r>
            <a:r>
              <a:rPr lang="en-US" sz="1100">
                <a:latin typeface="Sabon Next LT"/>
                <a:cs typeface="Sabon Next LT"/>
              </a:rPr>
              <a:t> </a:t>
            </a:r>
          </a:p>
          <a:p>
            <a:pPr algn="l"/>
            <a:endParaRPr lang="en-US" sz="1100">
              <a:latin typeface="Sabon Next LT"/>
              <a:cs typeface="Sabon Next LT"/>
            </a:endParaRPr>
          </a:p>
        </p:txBody>
      </p:sp>
      <p:sp>
        <p:nvSpPr>
          <p:cNvPr id="38" name="TextBox 37">
            <a:extLst>
              <a:ext uri="{FF2B5EF4-FFF2-40B4-BE49-F238E27FC236}">
                <a16:creationId xmlns:a16="http://schemas.microsoft.com/office/drawing/2014/main" id="{8AA6D17B-3298-7B98-C741-D734AFDFDB4D}"/>
              </a:ext>
            </a:extLst>
          </p:cNvPr>
          <p:cNvSpPr txBox="1"/>
          <p:nvPr/>
        </p:nvSpPr>
        <p:spPr>
          <a:xfrm>
            <a:off x="127753" y="1488657"/>
            <a:ext cx="31922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Sabon Next LT"/>
                <a:ea typeface="+mn-lt"/>
                <a:cs typeface="Sabon Next LT"/>
              </a:rPr>
              <a:t>Installment</a:t>
            </a:r>
            <a:endParaRPr lang="en-US" sz="1100" err="1">
              <a:latin typeface="Sabon Next LT"/>
              <a:ea typeface="+mn-lt"/>
              <a:cs typeface="Sabon Next LT"/>
            </a:endParaRPr>
          </a:p>
          <a:p>
            <a:r>
              <a:rPr lang="en-US" sz="1100">
                <a:latin typeface="Sabon Next LT"/>
                <a:ea typeface="+mn-lt"/>
                <a:cs typeface="Sabon Next LT"/>
              </a:rPr>
              <a:t>The monthly payment the borrower owes if the loan is approved.</a:t>
            </a:r>
            <a:r>
              <a:rPr lang="en-US" sz="1100">
                <a:latin typeface="Sabon Next LT"/>
                <a:cs typeface="Sabon Next LT"/>
              </a:rPr>
              <a:t> </a:t>
            </a:r>
          </a:p>
          <a:p>
            <a:pPr algn="l"/>
            <a:endParaRPr lang="en-US" sz="1100">
              <a:latin typeface="Sabon Next LT"/>
              <a:cs typeface="Sabon Next LT"/>
            </a:endParaRPr>
          </a:p>
        </p:txBody>
      </p:sp>
      <p:sp>
        <p:nvSpPr>
          <p:cNvPr id="39" name="TextBox 38">
            <a:extLst>
              <a:ext uri="{FF2B5EF4-FFF2-40B4-BE49-F238E27FC236}">
                <a16:creationId xmlns:a16="http://schemas.microsoft.com/office/drawing/2014/main" id="{F76216A5-1A26-C0CA-AAA6-23B233355562}"/>
              </a:ext>
            </a:extLst>
          </p:cNvPr>
          <p:cNvSpPr txBox="1"/>
          <p:nvPr/>
        </p:nvSpPr>
        <p:spPr>
          <a:xfrm>
            <a:off x="131067" y="2836130"/>
            <a:ext cx="341985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Sabon Next LT"/>
                <a:ea typeface="+mn-lt"/>
                <a:cs typeface="Sabon Next LT"/>
              </a:rPr>
              <a:t>log.annual.inc</a:t>
            </a:r>
            <a:endParaRPr lang="en-US" sz="1100">
              <a:latin typeface="Sabon Next LT"/>
              <a:ea typeface="+mn-lt"/>
              <a:cs typeface="Sabon Next LT"/>
            </a:endParaRPr>
          </a:p>
          <a:p>
            <a:r>
              <a:rPr lang="en-US" sz="1100">
                <a:latin typeface="Sabon Next LT"/>
                <a:ea typeface="+mn-lt"/>
                <a:cs typeface="Sabon Next LT"/>
              </a:rPr>
              <a:t>The natural logarithm of the borrower's self-reported annual income.</a:t>
            </a:r>
            <a:r>
              <a:rPr lang="en-US" sz="1100">
                <a:latin typeface="Sabon Next LT"/>
                <a:cs typeface="Sabon Next LT"/>
              </a:rPr>
              <a:t> </a:t>
            </a:r>
          </a:p>
          <a:p>
            <a:pPr algn="l"/>
            <a:endParaRPr lang="en-US" sz="1100">
              <a:latin typeface="Sabon Next LT"/>
              <a:cs typeface="Sabon Next LT"/>
            </a:endParaRPr>
          </a:p>
        </p:txBody>
      </p:sp>
      <p:sp>
        <p:nvSpPr>
          <p:cNvPr id="40" name="TextBox 39">
            <a:extLst>
              <a:ext uri="{FF2B5EF4-FFF2-40B4-BE49-F238E27FC236}">
                <a16:creationId xmlns:a16="http://schemas.microsoft.com/office/drawing/2014/main" id="{46E1B8DD-656B-6420-D3C9-555CCBD5A96B}"/>
              </a:ext>
            </a:extLst>
          </p:cNvPr>
          <p:cNvSpPr txBox="1"/>
          <p:nvPr/>
        </p:nvSpPr>
        <p:spPr>
          <a:xfrm>
            <a:off x="120379" y="4445237"/>
            <a:ext cx="31922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latin typeface="Sabon Next LT"/>
                <a:ea typeface="+mn-lt"/>
                <a:cs typeface="Sabon Next LT"/>
              </a:rPr>
              <a:t>dti</a:t>
            </a:r>
            <a:endParaRPr lang="en-US" sz="1100" err="1">
              <a:latin typeface="Sabon Next LT"/>
              <a:ea typeface="+mn-lt"/>
              <a:cs typeface="Sabon Next LT"/>
            </a:endParaRPr>
          </a:p>
          <a:p>
            <a:r>
              <a:rPr lang="en-US" sz="1100">
                <a:latin typeface="Sabon Next LT"/>
                <a:ea typeface="+mn-lt"/>
                <a:cs typeface="Sabon Next LT"/>
              </a:rPr>
              <a:t>The borrower's debt-to-income ratio, calculated as total debt divided by annual income.</a:t>
            </a:r>
            <a:r>
              <a:rPr lang="en-US" sz="1100">
                <a:latin typeface="Sabon Next LT"/>
                <a:cs typeface="Sabon Next LT"/>
              </a:rPr>
              <a:t> </a:t>
            </a:r>
          </a:p>
          <a:p>
            <a:pPr algn="l"/>
            <a:endParaRPr lang="en-US" sz="1100">
              <a:latin typeface="Sabon Next LT"/>
              <a:cs typeface="Sabon Next LT"/>
            </a:endParaRPr>
          </a:p>
        </p:txBody>
      </p:sp>
      <p:sp>
        <p:nvSpPr>
          <p:cNvPr id="44" name="TextBox 43">
            <a:extLst>
              <a:ext uri="{FF2B5EF4-FFF2-40B4-BE49-F238E27FC236}">
                <a16:creationId xmlns:a16="http://schemas.microsoft.com/office/drawing/2014/main" id="{FCDA5C5D-1F14-AEB6-B9C6-6BBAE93290FB}"/>
              </a:ext>
            </a:extLst>
          </p:cNvPr>
          <p:cNvSpPr txBox="1"/>
          <p:nvPr/>
        </p:nvSpPr>
        <p:spPr>
          <a:xfrm>
            <a:off x="8535749" y="1405148"/>
            <a:ext cx="350022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Sabon Next LT"/>
                <a:ea typeface="+mn-lt"/>
                <a:cs typeface="Sabon Next LT"/>
              </a:rPr>
              <a:t>fico</a:t>
            </a:r>
            <a:endParaRPr lang="en-US" sz="1100">
              <a:latin typeface="Sabon Next LT"/>
              <a:ea typeface="+mn-lt"/>
              <a:cs typeface="Sabon Next LT"/>
            </a:endParaRPr>
          </a:p>
          <a:p>
            <a:r>
              <a:rPr lang="en-US" sz="1100">
                <a:latin typeface="Sabon Next LT"/>
                <a:ea typeface="+mn-lt"/>
                <a:cs typeface="Sabon Next LT"/>
              </a:rPr>
              <a:t>The borrower's FICO credit score, indicating creditworthiness.</a:t>
            </a:r>
            <a:r>
              <a:rPr lang="en-US" sz="1100">
                <a:latin typeface="Sabon Next LT"/>
                <a:cs typeface="Sabon Next LT"/>
              </a:rPr>
              <a:t> </a:t>
            </a:r>
          </a:p>
          <a:p>
            <a:pPr algn="l"/>
            <a:endParaRPr lang="en-US" sz="1100">
              <a:latin typeface="Sabon Next LT"/>
              <a:cs typeface="Sabon Next LT"/>
            </a:endParaRPr>
          </a:p>
        </p:txBody>
      </p:sp>
      <p:sp>
        <p:nvSpPr>
          <p:cNvPr id="48" name="TextBox 47">
            <a:extLst>
              <a:ext uri="{FF2B5EF4-FFF2-40B4-BE49-F238E27FC236}">
                <a16:creationId xmlns:a16="http://schemas.microsoft.com/office/drawing/2014/main" id="{3A118424-451F-E0C9-0F2C-19C55083EFE6}"/>
              </a:ext>
            </a:extLst>
          </p:cNvPr>
          <p:cNvSpPr txBox="1"/>
          <p:nvPr/>
        </p:nvSpPr>
        <p:spPr>
          <a:xfrm>
            <a:off x="8525310" y="2818992"/>
            <a:ext cx="343022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latin typeface="Sabon Next LT"/>
                <a:ea typeface="+mn-lt"/>
                <a:cs typeface="Sabon Next LT"/>
              </a:rPr>
              <a:t>days.with.cr.line</a:t>
            </a:r>
            <a:endParaRPr lang="en-US" sz="1100" err="1">
              <a:latin typeface="Sabon Next LT"/>
              <a:ea typeface="+mn-lt"/>
              <a:cs typeface="Sabon Next LT"/>
            </a:endParaRPr>
          </a:p>
          <a:p>
            <a:r>
              <a:rPr lang="en-US" sz="1100">
                <a:latin typeface="Sabon Next LT"/>
                <a:ea typeface="+mn-lt"/>
                <a:cs typeface="Sabon Next LT"/>
              </a:rPr>
              <a:t> The total number of days the borrower has had a credit line open.</a:t>
            </a:r>
            <a:r>
              <a:rPr lang="en-US" sz="1100">
                <a:latin typeface="Sabon Next LT"/>
                <a:cs typeface="Sabon Next LT"/>
              </a:rPr>
              <a:t> </a:t>
            </a:r>
          </a:p>
          <a:p>
            <a:pPr algn="l"/>
            <a:endParaRPr lang="en-US" sz="1100">
              <a:latin typeface="Sabon Next LT"/>
              <a:cs typeface="Sabon Next LT"/>
            </a:endParaRPr>
          </a:p>
        </p:txBody>
      </p:sp>
      <p:sp>
        <p:nvSpPr>
          <p:cNvPr id="49" name="TextBox 48">
            <a:extLst>
              <a:ext uri="{FF2B5EF4-FFF2-40B4-BE49-F238E27FC236}">
                <a16:creationId xmlns:a16="http://schemas.microsoft.com/office/drawing/2014/main" id="{A0417A2D-8401-56AB-E9F8-04DA197F5D66}"/>
              </a:ext>
            </a:extLst>
          </p:cNvPr>
          <p:cNvSpPr txBox="1"/>
          <p:nvPr/>
        </p:nvSpPr>
        <p:spPr>
          <a:xfrm>
            <a:off x="4059700" y="1400905"/>
            <a:ext cx="27301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latin typeface="Sabon Next LT"/>
                <a:ea typeface="+mn-lt"/>
                <a:cs typeface="Sabon Next LT"/>
              </a:rPr>
              <a:t>revol.bal</a:t>
            </a:r>
            <a:endParaRPr lang="en-US" sz="1100" err="1">
              <a:latin typeface="Sabon Next LT"/>
              <a:ea typeface="+mn-lt"/>
              <a:cs typeface="Sabon Next LT"/>
            </a:endParaRPr>
          </a:p>
          <a:p>
            <a:r>
              <a:rPr lang="en-US" sz="1100">
                <a:latin typeface="Sabon Next LT"/>
                <a:ea typeface="+mn-lt"/>
                <a:cs typeface="Sabon Next LT"/>
              </a:rPr>
              <a:t>The amount of credit card debt left unpaid at the end of a billing cycle.</a:t>
            </a:r>
            <a:r>
              <a:rPr lang="en-US" sz="1100">
                <a:latin typeface="Sabon Next LT"/>
                <a:cs typeface="Sabon Next LT"/>
              </a:rPr>
              <a:t> </a:t>
            </a:r>
          </a:p>
          <a:p>
            <a:pPr algn="l"/>
            <a:endParaRPr lang="en-US" sz="1100">
              <a:latin typeface="Sabon Next LT"/>
              <a:cs typeface="Sabon Next LT"/>
            </a:endParaRPr>
          </a:p>
        </p:txBody>
      </p:sp>
      <p:sp>
        <p:nvSpPr>
          <p:cNvPr id="50" name="TextBox 49">
            <a:extLst>
              <a:ext uri="{FF2B5EF4-FFF2-40B4-BE49-F238E27FC236}">
                <a16:creationId xmlns:a16="http://schemas.microsoft.com/office/drawing/2014/main" id="{80F58B7B-A700-42F9-4DB9-36CD05DB704B}"/>
              </a:ext>
            </a:extLst>
          </p:cNvPr>
          <p:cNvSpPr txBox="1"/>
          <p:nvPr/>
        </p:nvSpPr>
        <p:spPr>
          <a:xfrm>
            <a:off x="130634" y="5976467"/>
            <a:ext cx="295782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latin typeface="Sabon Next LT"/>
                <a:ea typeface="+mn-lt"/>
                <a:cs typeface="Sabon Next LT"/>
              </a:rPr>
              <a:t>revol.util</a:t>
            </a:r>
            <a:endParaRPr lang="en-US" sz="1100" err="1">
              <a:latin typeface="Sabon Next LT"/>
              <a:ea typeface="+mn-lt"/>
              <a:cs typeface="Sabon Next LT"/>
            </a:endParaRPr>
          </a:p>
          <a:p>
            <a:r>
              <a:rPr lang="en-US" sz="1100">
                <a:latin typeface="Sabon Next LT"/>
                <a:ea typeface="+mn-lt"/>
                <a:cs typeface="Sabon Next LT"/>
              </a:rPr>
              <a:t>The percentage of available credit currently being used by the borrower.</a:t>
            </a:r>
            <a:r>
              <a:rPr lang="en-US" sz="1100">
                <a:latin typeface="Sabon Next LT"/>
                <a:cs typeface="Sabon Next LT"/>
              </a:rPr>
              <a:t> </a:t>
            </a:r>
          </a:p>
          <a:p>
            <a:pPr algn="l"/>
            <a:endParaRPr lang="en-US" sz="1100">
              <a:latin typeface="Sabon Next LT"/>
              <a:cs typeface="Sabon Next LT"/>
            </a:endParaRPr>
          </a:p>
        </p:txBody>
      </p:sp>
      <p:sp>
        <p:nvSpPr>
          <p:cNvPr id="51" name="TextBox 50">
            <a:extLst>
              <a:ext uri="{FF2B5EF4-FFF2-40B4-BE49-F238E27FC236}">
                <a16:creationId xmlns:a16="http://schemas.microsoft.com/office/drawing/2014/main" id="{56E9D5AC-B38A-EFF7-55BA-68EA29394A30}"/>
              </a:ext>
            </a:extLst>
          </p:cNvPr>
          <p:cNvSpPr txBox="1"/>
          <p:nvPr/>
        </p:nvSpPr>
        <p:spPr>
          <a:xfrm>
            <a:off x="4058409" y="4441033"/>
            <a:ext cx="266017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Sabon Next LT"/>
                <a:ea typeface="+mn-lt"/>
                <a:cs typeface="Sabon Next LT"/>
              </a:rPr>
              <a:t>inq.last.6mths</a:t>
            </a:r>
            <a:endParaRPr lang="en-US" sz="1100">
              <a:latin typeface="Sabon Next LT"/>
              <a:ea typeface="+mn-lt"/>
              <a:cs typeface="Sabon Next LT"/>
            </a:endParaRPr>
          </a:p>
          <a:p>
            <a:r>
              <a:rPr lang="en-US" sz="1100">
                <a:latin typeface="Sabon Next LT"/>
                <a:ea typeface="+mn-lt"/>
                <a:cs typeface="Sabon Next LT"/>
              </a:rPr>
              <a:t>The number of credit inquiries made by lenders in the past six months.</a:t>
            </a:r>
            <a:r>
              <a:rPr lang="en-US" sz="1100">
                <a:latin typeface="Sabon Next LT"/>
                <a:cs typeface="Sabon Next LT"/>
              </a:rPr>
              <a:t> </a:t>
            </a:r>
          </a:p>
          <a:p>
            <a:pPr algn="l"/>
            <a:endParaRPr lang="en-US" sz="1100">
              <a:latin typeface="Sabon Next LT"/>
              <a:cs typeface="Sabon Next LT"/>
            </a:endParaRPr>
          </a:p>
        </p:txBody>
      </p:sp>
      <p:sp>
        <p:nvSpPr>
          <p:cNvPr id="52" name="TextBox 51">
            <a:extLst>
              <a:ext uri="{FF2B5EF4-FFF2-40B4-BE49-F238E27FC236}">
                <a16:creationId xmlns:a16="http://schemas.microsoft.com/office/drawing/2014/main" id="{DA9D1FEF-F749-3AA0-96E3-15D1C9FD0320}"/>
              </a:ext>
            </a:extLst>
          </p:cNvPr>
          <p:cNvSpPr txBox="1"/>
          <p:nvPr/>
        </p:nvSpPr>
        <p:spPr>
          <a:xfrm>
            <a:off x="8527658" y="4297959"/>
            <a:ext cx="334942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Sabon Next LT"/>
                <a:ea typeface="+mn-lt"/>
                <a:cs typeface="Sabon Next LT"/>
              </a:rPr>
              <a:t>delinq.2yrs</a:t>
            </a:r>
            <a:endParaRPr lang="en-US" sz="1100">
              <a:latin typeface="Sabon Next LT"/>
              <a:ea typeface="+mn-lt"/>
              <a:cs typeface="Sabon Next LT"/>
            </a:endParaRPr>
          </a:p>
          <a:p>
            <a:r>
              <a:rPr lang="en-US" sz="1100">
                <a:latin typeface="Sabon Next LT"/>
                <a:ea typeface="+mn-lt"/>
                <a:cs typeface="Sabon Next LT"/>
              </a:rPr>
              <a:t> The number of times the borrower was over 30 days late on payments in the last two years.</a:t>
            </a:r>
            <a:r>
              <a:rPr lang="en-US" sz="1100">
                <a:latin typeface="Sabon Next LT"/>
                <a:cs typeface="Sabon Next LT"/>
              </a:rPr>
              <a:t> </a:t>
            </a:r>
          </a:p>
          <a:p>
            <a:pPr algn="l"/>
            <a:endParaRPr lang="en-US" sz="1100">
              <a:latin typeface="Sabon Next LT"/>
              <a:cs typeface="Sabon Next LT"/>
            </a:endParaRPr>
          </a:p>
        </p:txBody>
      </p:sp>
      <p:sp>
        <p:nvSpPr>
          <p:cNvPr id="53" name="TextBox 52">
            <a:extLst>
              <a:ext uri="{FF2B5EF4-FFF2-40B4-BE49-F238E27FC236}">
                <a16:creationId xmlns:a16="http://schemas.microsoft.com/office/drawing/2014/main" id="{4BD7466A-C251-F06F-F3BD-EE413554E575}"/>
              </a:ext>
            </a:extLst>
          </p:cNvPr>
          <p:cNvSpPr txBox="1"/>
          <p:nvPr/>
        </p:nvSpPr>
        <p:spPr>
          <a:xfrm>
            <a:off x="8530806" y="5965386"/>
            <a:ext cx="27431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latin typeface="Sabon Next LT"/>
                <a:ea typeface="+mn-lt"/>
                <a:cs typeface="Sabon Next LT"/>
              </a:rPr>
              <a:t>pub.rec</a:t>
            </a:r>
            <a:endParaRPr lang="en-US" sz="1100" err="1">
              <a:latin typeface="Sabon Next LT"/>
              <a:ea typeface="+mn-lt"/>
              <a:cs typeface="Sabon Next LT"/>
            </a:endParaRPr>
          </a:p>
          <a:p>
            <a:r>
              <a:rPr lang="en-US" sz="1100">
                <a:latin typeface="Sabon Next LT"/>
                <a:ea typeface="+mn-lt"/>
                <a:cs typeface="Sabon Next LT"/>
              </a:rPr>
              <a:t>The number of derogatory public records for the borrower.</a:t>
            </a:r>
            <a:r>
              <a:rPr lang="en-US" sz="1100">
                <a:latin typeface="Sabon Next LT"/>
                <a:cs typeface="Sabon Next LT"/>
              </a:rPr>
              <a:t> </a:t>
            </a:r>
          </a:p>
          <a:p>
            <a:pPr algn="l"/>
            <a:endParaRPr lang="en-US" sz="1100">
              <a:latin typeface="Sabon Next LT"/>
              <a:cs typeface="Sabon Next LT"/>
            </a:endParaRPr>
          </a:p>
        </p:txBody>
      </p:sp>
      <p:sp>
        <p:nvSpPr>
          <p:cNvPr id="54" name="TextBox 53">
            <a:extLst>
              <a:ext uri="{FF2B5EF4-FFF2-40B4-BE49-F238E27FC236}">
                <a16:creationId xmlns:a16="http://schemas.microsoft.com/office/drawing/2014/main" id="{FAE84770-1BE8-26FC-4DAE-99DB1ACE97D7}"/>
              </a:ext>
            </a:extLst>
          </p:cNvPr>
          <p:cNvSpPr txBox="1"/>
          <p:nvPr/>
        </p:nvSpPr>
        <p:spPr>
          <a:xfrm>
            <a:off x="4054525" y="5963641"/>
            <a:ext cx="3416223"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err="1">
                <a:latin typeface="Sabon Next LT"/>
                <a:cs typeface="Sabon Next LT"/>
              </a:rPr>
              <a:t>not.fully.paid</a:t>
            </a:r>
            <a:endParaRPr lang="en-US" err="1">
              <a:latin typeface="Sabon Next LT"/>
              <a:cs typeface="Sabon Next LT"/>
            </a:endParaRPr>
          </a:p>
          <a:p>
            <a:r>
              <a:rPr lang="en-US" sz="1100">
                <a:latin typeface="Sabon Next LT"/>
                <a:cs typeface="Sabon Next LT"/>
              </a:rPr>
              <a:t>attribute indicates whether a loan was not fully repaid, with 1 representing non-payment and 0 representing full repayment.</a:t>
            </a:r>
            <a:r>
              <a:rPr lang="en-US" sz="1100">
                <a:latin typeface="Sabon Next LT"/>
                <a:ea typeface="Arial"/>
                <a:cs typeface="Sabon Next LT"/>
              </a:rPr>
              <a:t>​</a:t>
            </a:r>
            <a:endParaRPr lang="en-US">
              <a:latin typeface="Sabon Next LT"/>
              <a:cs typeface="Sabon Next LT"/>
            </a:endParaRPr>
          </a:p>
          <a:p>
            <a:r>
              <a:rPr lang="en-US" sz="1100">
                <a:latin typeface="Sabon Next LT"/>
                <a:ea typeface="Arial"/>
                <a:cs typeface="Sabon Next LT"/>
              </a:rPr>
              <a:t>​</a:t>
            </a:r>
            <a:endParaRPr lang="en-US" sz="1100">
              <a:latin typeface="Sabon Next LT"/>
              <a:cs typeface="Sabon Next LT"/>
            </a:endParaRPr>
          </a:p>
        </p:txBody>
      </p:sp>
    </p:spTree>
    <p:extLst>
      <p:ext uri="{BB962C8B-B14F-4D97-AF65-F5344CB8AC3E}">
        <p14:creationId xmlns:p14="http://schemas.microsoft.com/office/powerpoint/2010/main" val="321427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A314-7DE4-9588-3A27-34AB5838A2AC}"/>
              </a:ext>
            </a:extLst>
          </p:cNvPr>
          <p:cNvSpPr>
            <a:spLocks noGrp="1"/>
          </p:cNvSpPr>
          <p:nvPr>
            <p:ph type="title"/>
          </p:nvPr>
        </p:nvSpPr>
        <p:spPr>
          <a:xfrm>
            <a:off x="458694" y="-2540"/>
            <a:ext cx="10895106" cy="1008063"/>
          </a:xfrm>
        </p:spPr>
        <p:txBody>
          <a:bodyPr/>
          <a:lstStyle/>
          <a:p>
            <a:r>
              <a:rPr lang="en-US">
                <a:cs typeface="Sabon Next LT"/>
              </a:rPr>
              <a:t>Data Summary</a:t>
            </a:r>
            <a:endParaRPr lang="en-US"/>
          </a:p>
        </p:txBody>
      </p:sp>
      <p:pic>
        <p:nvPicPr>
          <p:cNvPr id="4" name="Content Placeholder 3" descr="A table of numbers with text&#10;&#10;Description automatically generated">
            <a:extLst>
              <a:ext uri="{FF2B5EF4-FFF2-40B4-BE49-F238E27FC236}">
                <a16:creationId xmlns:a16="http://schemas.microsoft.com/office/drawing/2014/main" id="{AF36007D-D867-8ABC-76DF-A8E648952BC8}"/>
              </a:ext>
            </a:extLst>
          </p:cNvPr>
          <p:cNvPicPr>
            <a:picLocks noGrp="1" noChangeAspect="1"/>
          </p:cNvPicPr>
          <p:nvPr>
            <p:ph idx="1"/>
          </p:nvPr>
        </p:nvPicPr>
        <p:blipFill>
          <a:blip r:embed="rId2"/>
          <a:stretch>
            <a:fillRect/>
          </a:stretch>
        </p:blipFill>
        <p:spPr>
          <a:xfrm>
            <a:off x="458694" y="1630250"/>
            <a:ext cx="11274612" cy="2230045"/>
          </a:xfrm>
        </p:spPr>
      </p:pic>
      <p:sp>
        <p:nvSpPr>
          <p:cNvPr id="6" name="TextBox 5">
            <a:extLst>
              <a:ext uri="{FF2B5EF4-FFF2-40B4-BE49-F238E27FC236}">
                <a16:creationId xmlns:a16="http://schemas.microsoft.com/office/drawing/2014/main" id="{5DAF004A-57EB-ED46-398D-DB344A838994}"/>
              </a:ext>
            </a:extLst>
          </p:cNvPr>
          <p:cNvSpPr txBox="1"/>
          <p:nvPr/>
        </p:nvSpPr>
        <p:spPr>
          <a:xfrm>
            <a:off x="460237" y="3996722"/>
            <a:ext cx="1117955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b="1">
                <a:latin typeface="Sabon Next LT"/>
                <a:ea typeface="+mn-lt"/>
                <a:cs typeface="Sabon Next LT"/>
              </a:rPr>
              <a:t>Credit Underwriting</a:t>
            </a:r>
            <a:r>
              <a:rPr lang="en-US">
                <a:latin typeface="Sabon Next LT"/>
                <a:ea typeface="+mn-lt"/>
                <a:cs typeface="Sabon Next LT"/>
              </a:rPr>
              <a:t>: About 81% of borrowers meet the lender's credit underwriting criteria, as reflected in the </a:t>
            </a:r>
            <a:r>
              <a:rPr lang="en-US" err="1">
                <a:latin typeface="Sabon Next LT"/>
                <a:cs typeface="Sabon Next LT"/>
              </a:rPr>
              <a:t>credit.policy</a:t>
            </a:r>
            <a:r>
              <a:rPr lang="en-US">
                <a:latin typeface="Sabon Next LT"/>
                <a:ea typeface="+mn-lt"/>
                <a:cs typeface="Sabon Next LT"/>
              </a:rPr>
              <a:t> data.</a:t>
            </a:r>
            <a:endParaRPr lang="en-US">
              <a:latin typeface="Sabon Next LT"/>
              <a:cs typeface="Sabon Next LT"/>
            </a:endParaRPr>
          </a:p>
          <a:p>
            <a:pPr marL="285750" indent="-285750" algn="just">
              <a:buFont typeface="Arial"/>
              <a:buChar char="•"/>
            </a:pPr>
            <a:r>
              <a:rPr lang="en-US" b="1">
                <a:latin typeface="Sabon Next LT"/>
                <a:ea typeface="+mn-lt"/>
                <a:cs typeface="Sabon Next LT"/>
              </a:rPr>
              <a:t>DTI Overview</a:t>
            </a:r>
            <a:r>
              <a:rPr lang="en-US">
                <a:latin typeface="Sabon Next LT"/>
                <a:ea typeface="+mn-lt"/>
                <a:cs typeface="Sabon Next LT"/>
              </a:rPr>
              <a:t>: Debt-to-Income (DTI) ratios range from 0 to nearly 30, with an average of 12.61.</a:t>
            </a:r>
            <a:endParaRPr lang="en-US">
              <a:latin typeface="Sabon Next LT"/>
              <a:cs typeface="Sabon Next LT"/>
            </a:endParaRPr>
          </a:p>
          <a:p>
            <a:pPr marL="285750" indent="-285750" algn="just">
              <a:buFont typeface="Arial"/>
              <a:buChar char="•"/>
            </a:pPr>
            <a:r>
              <a:rPr lang="en-US" b="1">
                <a:latin typeface="Sabon Next LT"/>
                <a:ea typeface="+mn-lt"/>
                <a:cs typeface="Sabon Next LT"/>
              </a:rPr>
              <a:t>Risk Assessment</a:t>
            </a:r>
            <a:r>
              <a:rPr lang="en-US">
                <a:latin typeface="Sabon Next LT"/>
                <a:ea typeface="+mn-lt"/>
                <a:cs typeface="Sabon Next LT"/>
              </a:rPr>
              <a:t>: Higher interest rates and lower FICO scores correlate with increased credit risk, as indicated by non-payment rates and credit policy adherence.</a:t>
            </a:r>
            <a:endParaRPr lang="en-US">
              <a:latin typeface="Sabon Next LT"/>
              <a:cs typeface="Sabon Next LT"/>
            </a:endParaRPr>
          </a:p>
          <a:p>
            <a:pPr marL="285750" indent="-285750" algn="just">
              <a:buFont typeface="Arial"/>
              <a:buChar char="•"/>
            </a:pPr>
            <a:r>
              <a:rPr lang="en-US" b="1">
                <a:latin typeface="Sabon Next LT"/>
                <a:ea typeface="+mn-lt"/>
                <a:cs typeface="Sabon Next LT"/>
              </a:rPr>
              <a:t>Creditworthiness</a:t>
            </a:r>
            <a:r>
              <a:rPr lang="en-US">
                <a:latin typeface="Sabon Next LT"/>
                <a:ea typeface="+mn-lt"/>
                <a:cs typeface="Sabon Next LT"/>
              </a:rPr>
              <a:t>: The data highlights diverse creditworthiness among borrowers, with FICO scores ranging from 612 to 827, crucial for risk management and loan pricing strategies.</a:t>
            </a:r>
            <a:endParaRPr lang="en-US">
              <a:latin typeface="Sabon Next LT"/>
              <a:cs typeface="Sabon Next LT"/>
            </a:endParaRPr>
          </a:p>
          <a:p>
            <a:pPr marL="285750" indent="-285750" algn="just">
              <a:buFont typeface="Arial"/>
              <a:buChar char="•"/>
            </a:pPr>
            <a:r>
              <a:rPr lang="en-US" b="1">
                <a:latin typeface="Sabon Next LT"/>
                <a:ea typeface="+mn-lt"/>
                <a:cs typeface="Sabon Next LT"/>
              </a:rPr>
              <a:t>Financial Behavior Insights</a:t>
            </a:r>
            <a:r>
              <a:rPr lang="en-US">
                <a:latin typeface="Sabon Next LT"/>
                <a:ea typeface="+mn-lt"/>
                <a:cs typeface="Sabon Next LT"/>
              </a:rPr>
              <a:t>: Borrowers’ DTI, revolving balance, and credit utilization offer valuable insights into financial management, enabling tailored loan products.</a:t>
            </a:r>
            <a:endParaRPr lang="en-US">
              <a:latin typeface="Sabon Next LT"/>
              <a:cs typeface="Sabon Next LT"/>
            </a:endParaRPr>
          </a:p>
          <a:p>
            <a:pPr algn="just">
              <a:buFont typeface="Wingdings"/>
            </a:pPr>
            <a:endParaRPr lang="en-US">
              <a:latin typeface="Sabon Next LT"/>
              <a:cs typeface="Sabon Next LT"/>
            </a:endParaRPr>
          </a:p>
        </p:txBody>
      </p:sp>
    </p:spTree>
    <p:extLst>
      <p:ext uri="{BB962C8B-B14F-4D97-AF65-F5344CB8AC3E}">
        <p14:creationId xmlns:p14="http://schemas.microsoft.com/office/powerpoint/2010/main" val="353589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8AF9-C85E-B717-DCAB-957F78CED8B9}"/>
              </a:ext>
            </a:extLst>
          </p:cNvPr>
          <p:cNvSpPr>
            <a:spLocks noGrp="1"/>
          </p:cNvSpPr>
          <p:nvPr>
            <p:ph type="title"/>
          </p:nvPr>
        </p:nvSpPr>
        <p:spPr/>
        <p:txBody>
          <a:bodyPr>
            <a:normAutofit fontScale="90000"/>
          </a:bodyPr>
          <a:lstStyle/>
          <a:p>
            <a:r>
              <a:rPr lang="en-US" b="1">
                <a:ea typeface="+mj-lt"/>
                <a:cs typeface="+mj-lt"/>
              </a:rPr>
              <a:t>Box Plot Analysis: Debt-to-Income Ratio and Interest Rates</a:t>
            </a:r>
            <a:endParaRPr lang="en-US"/>
          </a:p>
          <a:p>
            <a:endParaRPr lang="en-US">
              <a:cs typeface="Sabon Next LT"/>
            </a:endParaRPr>
          </a:p>
        </p:txBody>
      </p:sp>
      <p:pic>
        <p:nvPicPr>
          <p:cNvPr id="7" name="Content Placeholder 6" descr="A diagram of a box plot&#10;&#10;Description automatically generated">
            <a:extLst>
              <a:ext uri="{FF2B5EF4-FFF2-40B4-BE49-F238E27FC236}">
                <a16:creationId xmlns:a16="http://schemas.microsoft.com/office/drawing/2014/main" id="{A2562B71-59D3-D6BC-90F5-5C74DAF3001B}"/>
              </a:ext>
            </a:extLst>
          </p:cNvPr>
          <p:cNvPicPr>
            <a:picLocks noGrp="1" noChangeAspect="1"/>
          </p:cNvPicPr>
          <p:nvPr>
            <p:ph idx="1"/>
          </p:nvPr>
        </p:nvPicPr>
        <p:blipFill>
          <a:blip r:embed="rId2"/>
          <a:stretch>
            <a:fillRect/>
          </a:stretch>
        </p:blipFill>
        <p:spPr>
          <a:xfrm>
            <a:off x="345347" y="1521477"/>
            <a:ext cx="4862512" cy="3099736"/>
          </a:xfrm>
        </p:spPr>
      </p:pic>
      <p:pic>
        <p:nvPicPr>
          <p:cNvPr id="8" name="Picture 7" descr="A diagram of a box plot&#10;&#10;Description automatically generated">
            <a:extLst>
              <a:ext uri="{FF2B5EF4-FFF2-40B4-BE49-F238E27FC236}">
                <a16:creationId xmlns:a16="http://schemas.microsoft.com/office/drawing/2014/main" id="{E5B55DD7-B385-E90E-7324-A9DF675416A1}"/>
              </a:ext>
            </a:extLst>
          </p:cNvPr>
          <p:cNvPicPr>
            <a:picLocks noChangeAspect="1"/>
          </p:cNvPicPr>
          <p:nvPr/>
        </p:nvPicPr>
        <p:blipFill>
          <a:blip r:embed="rId3"/>
          <a:stretch>
            <a:fillRect/>
          </a:stretch>
        </p:blipFill>
        <p:spPr>
          <a:xfrm>
            <a:off x="6820944" y="1524392"/>
            <a:ext cx="5021894" cy="3099410"/>
          </a:xfrm>
          <a:prstGeom prst="rect">
            <a:avLst/>
          </a:prstGeom>
        </p:spPr>
      </p:pic>
      <p:sp>
        <p:nvSpPr>
          <p:cNvPr id="9" name="TextBox 8">
            <a:extLst>
              <a:ext uri="{FF2B5EF4-FFF2-40B4-BE49-F238E27FC236}">
                <a16:creationId xmlns:a16="http://schemas.microsoft.com/office/drawing/2014/main" id="{D90A66CB-C99D-D394-D541-31C07BBB9AAD}"/>
              </a:ext>
            </a:extLst>
          </p:cNvPr>
          <p:cNvSpPr txBox="1"/>
          <p:nvPr/>
        </p:nvSpPr>
        <p:spPr>
          <a:xfrm>
            <a:off x="343147" y="4806624"/>
            <a:ext cx="487231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Sabon Next LT"/>
                <a:ea typeface="+mn-lt"/>
                <a:cs typeface="Sabon Next LT"/>
              </a:rPr>
              <a:t>This box plot represents the distribution of the Debt-to-Income (DTI) ratio among borrowers, with a mean value of 12.61. The interquartile range (IQR) shows that most borrowers have a DTI ratio between approximately 7 and 18, while the whiskers indicate the minimum and maximum DTI values without significant outliers. This suggests a relatively even spread of DTI values across the dataset.</a:t>
            </a:r>
            <a:endParaRPr lang="en-US" sz="1400">
              <a:latin typeface="Sabon Next LT"/>
              <a:cs typeface="Sabon Next LT"/>
            </a:endParaRPr>
          </a:p>
          <a:p>
            <a:pPr algn="just"/>
            <a:endParaRPr lang="en-US" sz="1400">
              <a:latin typeface="Sabon Next LT"/>
              <a:cs typeface="Sabon Next LT"/>
            </a:endParaRPr>
          </a:p>
          <a:p>
            <a:pPr algn="just"/>
            <a:endParaRPr lang="en-US" sz="1400">
              <a:latin typeface="Sabon Next LT"/>
              <a:cs typeface="Sabon Next LT"/>
            </a:endParaRPr>
          </a:p>
        </p:txBody>
      </p:sp>
      <p:sp>
        <p:nvSpPr>
          <p:cNvPr id="10" name="TextBox 9">
            <a:extLst>
              <a:ext uri="{FF2B5EF4-FFF2-40B4-BE49-F238E27FC236}">
                <a16:creationId xmlns:a16="http://schemas.microsoft.com/office/drawing/2014/main" id="{0CF4CCCD-494C-2723-B955-57F9CFA96E0D}"/>
              </a:ext>
            </a:extLst>
          </p:cNvPr>
          <p:cNvSpPr txBox="1"/>
          <p:nvPr/>
        </p:nvSpPr>
        <p:spPr>
          <a:xfrm>
            <a:off x="6762442" y="4802314"/>
            <a:ext cx="515233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Sabon Next LT"/>
                <a:ea typeface="+mn-lt"/>
                <a:cs typeface="Sabon Next LT"/>
              </a:rPr>
              <a:t>This box plot displays the distribution of interest rates in the dataset, with a mean value of 0.12 (12%). The interquartile range (IQR) shows that most interest rates fall between 0.10 and 0.14, with a few outliers reaching up to 0.22, indicating some high-interest loans. The plot suggests a concentration of loans with moderate interest rates.</a:t>
            </a:r>
            <a:endParaRPr lang="en-US" sz="1400">
              <a:latin typeface="Sabon Next LT"/>
              <a:cs typeface="Sabon Next LT"/>
            </a:endParaRPr>
          </a:p>
        </p:txBody>
      </p:sp>
    </p:spTree>
    <p:extLst>
      <p:ext uri="{BB962C8B-B14F-4D97-AF65-F5344CB8AC3E}">
        <p14:creationId xmlns:p14="http://schemas.microsoft.com/office/powerpoint/2010/main" val="15074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C4E0-CEC8-2225-A9FB-E5E56A28CE11}"/>
              </a:ext>
            </a:extLst>
          </p:cNvPr>
          <p:cNvSpPr>
            <a:spLocks noGrp="1"/>
          </p:cNvSpPr>
          <p:nvPr>
            <p:ph type="title"/>
          </p:nvPr>
        </p:nvSpPr>
        <p:spPr/>
        <p:txBody>
          <a:bodyPr>
            <a:normAutofit fontScale="90000"/>
          </a:bodyPr>
          <a:lstStyle/>
          <a:p>
            <a:r>
              <a:rPr lang="en-US" b="1">
                <a:ea typeface="+mj-lt"/>
                <a:cs typeface="+mj-lt"/>
              </a:rPr>
              <a:t>Distribution Analysis: Debt-to-Income Ratio and Interest Rates</a:t>
            </a:r>
            <a:endParaRPr lang="en-US"/>
          </a:p>
          <a:p>
            <a:endParaRPr lang="en-US">
              <a:cs typeface="Sabon Next LT"/>
            </a:endParaRPr>
          </a:p>
        </p:txBody>
      </p:sp>
      <p:pic>
        <p:nvPicPr>
          <p:cNvPr id="4" name="Content Placeholder 3" descr="A graph of debt to income ratio&#10;&#10;Description automatically generated">
            <a:extLst>
              <a:ext uri="{FF2B5EF4-FFF2-40B4-BE49-F238E27FC236}">
                <a16:creationId xmlns:a16="http://schemas.microsoft.com/office/drawing/2014/main" id="{F629F5C1-9778-0A84-95FD-4C924CEADB70}"/>
              </a:ext>
            </a:extLst>
          </p:cNvPr>
          <p:cNvPicPr>
            <a:picLocks noGrp="1" noChangeAspect="1"/>
          </p:cNvPicPr>
          <p:nvPr>
            <p:ph idx="1"/>
          </p:nvPr>
        </p:nvPicPr>
        <p:blipFill>
          <a:blip r:embed="rId2"/>
          <a:stretch>
            <a:fillRect/>
          </a:stretch>
        </p:blipFill>
        <p:spPr>
          <a:xfrm>
            <a:off x="431914" y="1549433"/>
            <a:ext cx="5230812" cy="2974323"/>
          </a:xfrm>
        </p:spPr>
      </p:pic>
      <p:pic>
        <p:nvPicPr>
          <p:cNvPr id="5" name="Picture 4" descr="A graph of a graph&#10;&#10;Description automatically generated">
            <a:extLst>
              <a:ext uri="{FF2B5EF4-FFF2-40B4-BE49-F238E27FC236}">
                <a16:creationId xmlns:a16="http://schemas.microsoft.com/office/drawing/2014/main" id="{E18DA6AB-A4C0-152D-9EF8-D3B3F0D92094}"/>
              </a:ext>
            </a:extLst>
          </p:cNvPr>
          <p:cNvPicPr>
            <a:picLocks noChangeAspect="1"/>
          </p:cNvPicPr>
          <p:nvPr/>
        </p:nvPicPr>
        <p:blipFill>
          <a:blip r:embed="rId3"/>
          <a:stretch>
            <a:fillRect/>
          </a:stretch>
        </p:blipFill>
        <p:spPr>
          <a:xfrm>
            <a:off x="6102222" y="1548686"/>
            <a:ext cx="5423088" cy="2971800"/>
          </a:xfrm>
          <a:prstGeom prst="rect">
            <a:avLst/>
          </a:prstGeom>
        </p:spPr>
      </p:pic>
      <p:sp>
        <p:nvSpPr>
          <p:cNvPr id="6" name="TextBox 5">
            <a:extLst>
              <a:ext uri="{FF2B5EF4-FFF2-40B4-BE49-F238E27FC236}">
                <a16:creationId xmlns:a16="http://schemas.microsoft.com/office/drawing/2014/main" id="{692CA4BF-DBA6-7A83-7C0D-0C007BB3BA34}"/>
              </a:ext>
            </a:extLst>
          </p:cNvPr>
          <p:cNvSpPr txBox="1"/>
          <p:nvPr/>
        </p:nvSpPr>
        <p:spPr>
          <a:xfrm>
            <a:off x="453593" y="4605283"/>
            <a:ext cx="521969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Sabon Next LT"/>
                <a:ea typeface="+mn-lt"/>
                <a:cs typeface="Sabon Next LT"/>
              </a:rPr>
              <a:t>The histogram illustrates the distribution of Debt-to-Income (DTI) ratios, with most borrowers falling between 10 and 15, indicating moderate debt levels. The DTI values range from 0 to 30, capturing a wide variety of financial situations, while extreme low or high DTIs are less common.</a:t>
            </a:r>
            <a:endParaRPr lang="en-US">
              <a:latin typeface="Sabon Next LT"/>
              <a:cs typeface="Sabon Next LT"/>
            </a:endParaRPr>
          </a:p>
        </p:txBody>
      </p:sp>
      <p:sp>
        <p:nvSpPr>
          <p:cNvPr id="3" name="TextBox 2">
            <a:extLst>
              <a:ext uri="{FF2B5EF4-FFF2-40B4-BE49-F238E27FC236}">
                <a16:creationId xmlns:a16="http://schemas.microsoft.com/office/drawing/2014/main" id="{5676D58A-44B6-885A-5491-39FAB31FF957}"/>
              </a:ext>
            </a:extLst>
          </p:cNvPr>
          <p:cNvSpPr txBox="1"/>
          <p:nvPr/>
        </p:nvSpPr>
        <p:spPr>
          <a:xfrm>
            <a:off x="6101085" y="4610113"/>
            <a:ext cx="543235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Sabon Next LT"/>
                <a:ea typeface="+mn-lt"/>
                <a:cs typeface="Sabon Next LT"/>
              </a:rPr>
              <a:t>The histogram shows the distribution of interest rates, primarily concentrated between 10% and 14%, which is typical for most loans. Higher interest rates, above 14%, occur less frequently and are generally associated with higher-risk borrowers. This reflects lenders' risk-based pricing strategies.</a:t>
            </a:r>
            <a:endParaRPr lang="en-US" sz="1400">
              <a:latin typeface="Sabon Next LT"/>
              <a:cs typeface="Sabon Next LT"/>
            </a:endParaRPr>
          </a:p>
        </p:txBody>
      </p:sp>
    </p:spTree>
    <p:extLst>
      <p:ext uri="{BB962C8B-B14F-4D97-AF65-F5344CB8AC3E}">
        <p14:creationId xmlns:p14="http://schemas.microsoft.com/office/powerpoint/2010/main" val="234549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15" name="Picture 14">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D5FAE1BC-4236-EF30-5426-22312D18E0A7}"/>
              </a:ext>
            </a:extLst>
          </p:cNvPr>
          <p:cNvSpPr>
            <a:spLocks noGrp="1"/>
          </p:cNvSpPr>
          <p:nvPr>
            <p:ph type="title"/>
          </p:nvPr>
        </p:nvSpPr>
        <p:spPr>
          <a:xfrm>
            <a:off x="838200" y="461339"/>
            <a:ext cx="10606072" cy="1900861"/>
          </a:xfrm>
        </p:spPr>
        <p:txBody>
          <a:bodyPr vert="horz" lIns="91440" tIns="45720" rIns="91440" bIns="45720" rtlCol="0" anchor="ctr">
            <a:normAutofit/>
          </a:bodyPr>
          <a:lstStyle/>
          <a:p>
            <a:r>
              <a:rPr lang="en-US"/>
              <a:t>Interest Rate Variations Across Loan Purposes</a:t>
            </a:r>
          </a:p>
        </p:txBody>
      </p:sp>
      <p:sp>
        <p:nvSpPr>
          <p:cNvPr id="5" name="TextBox 4">
            <a:extLst>
              <a:ext uri="{FF2B5EF4-FFF2-40B4-BE49-F238E27FC236}">
                <a16:creationId xmlns:a16="http://schemas.microsoft.com/office/drawing/2014/main" id="{0C73992A-AE54-AC7A-C05F-14564D26650F}"/>
              </a:ext>
            </a:extLst>
          </p:cNvPr>
          <p:cNvSpPr txBox="1"/>
          <p:nvPr/>
        </p:nvSpPr>
        <p:spPr>
          <a:xfrm>
            <a:off x="838200" y="2590802"/>
            <a:ext cx="4647901" cy="34238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just">
              <a:spcAft>
                <a:spcPts val="600"/>
              </a:spcAft>
              <a:buClr>
                <a:schemeClr val="accent1"/>
              </a:buClr>
            </a:pPr>
            <a:r>
              <a:rPr lang="en-US" sz="1500">
                <a:latin typeface="Sabon Next LT"/>
                <a:cs typeface="Sabon Next LT"/>
              </a:rPr>
              <a:t>The box plot highlights the variation in interest rates across different loan purposes. Loans for debt consolidation, credit cards, and other purposes show consistent interest rates with narrower interquartile ranges, while small business and educational loans have higher medians and greater variability, reflecting higher lending risks. Outliers are observed across all categories, especially for debt consolidation and small business loans, indicating some borrowers face significantly higher rates. These trends suggest that loan purposes influence interest rates, with riskier purposes often associated with higher and more variable rates.</a:t>
            </a:r>
            <a:endParaRPr lang="en-US">
              <a:latin typeface="Sabon Next LT"/>
              <a:cs typeface="Sabon Next LT"/>
            </a:endParaRPr>
          </a:p>
          <a:p>
            <a:pPr indent="-228600" algn="just">
              <a:spcAft>
                <a:spcPts val="600"/>
              </a:spcAft>
              <a:buClr>
                <a:schemeClr val="accent1"/>
              </a:buClr>
              <a:buFont typeface="Arial" panose="020B0604020202020204" pitchFamily="34" charset="0"/>
              <a:buChar char="•"/>
            </a:pPr>
            <a:endParaRPr lang="en-US" sz="1500">
              <a:latin typeface="Sabon Next LT"/>
              <a:cs typeface="Sabon Next LT"/>
            </a:endParaRPr>
          </a:p>
        </p:txBody>
      </p:sp>
      <p:pic>
        <p:nvPicPr>
          <p:cNvPr id="4" name="Content Placeholder 3" descr="A diagram of a box plot&#10;&#10;Description automatically generated">
            <a:extLst>
              <a:ext uri="{FF2B5EF4-FFF2-40B4-BE49-F238E27FC236}">
                <a16:creationId xmlns:a16="http://schemas.microsoft.com/office/drawing/2014/main" id="{82D31AB2-30FB-CD44-42C1-D1D5D6B1EDBE}"/>
              </a:ext>
            </a:extLst>
          </p:cNvPr>
          <p:cNvPicPr>
            <a:picLocks noGrp="1" noChangeAspect="1"/>
          </p:cNvPicPr>
          <p:nvPr>
            <p:ph idx="1"/>
          </p:nvPr>
        </p:nvPicPr>
        <p:blipFill>
          <a:blip r:embed="rId3"/>
          <a:srcRect l="451" r="-2" b="-2"/>
          <a:stretch/>
        </p:blipFill>
        <p:spPr>
          <a:xfrm>
            <a:off x="6626806" y="2590801"/>
            <a:ext cx="4817466" cy="3423812"/>
          </a:xfrm>
          <a:prstGeom prst="rect">
            <a:avLst/>
          </a:prstGeom>
        </p:spPr>
      </p:pic>
    </p:spTree>
    <p:extLst>
      <p:ext uri="{BB962C8B-B14F-4D97-AF65-F5344CB8AC3E}">
        <p14:creationId xmlns:p14="http://schemas.microsoft.com/office/powerpoint/2010/main" val="3665993413"/>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C2732"/>
      </a:dk2>
      <a:lt2>
        <a:srgbClr val="F1F3F0"/>
      </a:lt2>
      <a:accent1>
        <a:srgbClr val="A14DC3"/>
      </a:accent1>
      <a:accent2>
        <a:srgbClr val="613FB3"/>
      </a:accent2>
      <a:accent3>
        <a:srgbClr val="4D5BC3"/>
      </a:accent3>
      <a:accent4>
        <a:srgbClr val="3B7BB1"/>
      </a:accent4>
      <a:accent5>
        <a:srgbClr val="4BBABF"/>
      </a:accent5>
      <a:accent6>
        <a:srgbClr val="3BB185"/>
      </a:accent6>
      <a:hlink>
        <a:srgbClr val="3A96AE"/>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7</TotalTime>
  <Words>2706</Words>
  <Application>Microsoft Office PowerPoint</Application>
  <PresentationFormat>Widescreen</PresentationFormat>
  <Paragraphs>206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Arial,Sans-Serif</vt:lpstr>
      <vt:lpstr>Avenir Next LT Pro</vt:lpstr>
      <vt:lpstr>AvenirNext LT Pro Medium</vt:lpstr>
      <vt:lpstr>Sabon Next LT</vt:lpstr>
      <vt:lpstr>Wingdings</vt:lpstr>
      <vt:lpstr>DappledVTI</vt:lpstr>
      <vt:lpstr>Loan Data Analysis</vt:lpstr>
      <vt:lpstr>Agenda</vt:lpstr>
      <vt:lpstr>Research Question</vt:lpstr>
      <vt:lpstr>Introduction</vt:lpstr>
      <vt:lpstr>Data Description</vt:lpstr>
      <vt:lpstr>Data Summary</vt:lpstr>
      <vt:lpstr>Box Plot Analysis: Debt-to-Income Ratio and Interest Rates </vt:lpstr>
      <vt:lpstr>Distribution Analysis: Debt-to-Income Ratio and Interest Rates </vt:lpstr>
      <vt:lpstr>Interest Rate Variations Across Loan Purposes</vt:lpstr>
      <vt:lpstr>Loan Approval and Rejection Distribution Across Loan Purposes </vt:lpstr>
      <vt:lpstr>DTI vs Interest Rate</vt:lpstr>
      <vt:lpstr>OLS Model </vt:lpstr>
      <vt:lpstr>About the Model</vt:lpstr>
      <vt:lpstr>Result Interpretation</vt:lpstr>
      <vt:lpstr>Multiple Linear Regression Results</vt:lpstr>
      <vt:lpstr>Possible Issues in Model</vt:lpstr>
      <vt:lpstr>Identifying and Removing Influential Points</vt:lpstr>
      <vt:lpstr>Result</vt:lpstr>
      <vt:lpstr>Testing and Addressing Heteroskedasticity</vt:lpstr>
      <vt:lpstr>Result </vt:lpstr>
      <vt:lpstr>Multicollinearity Analysis</vt:lpstr>
      <vt:lpstr>Refining Model after Feature Selection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Shah, Dhruv Rajesh</cp:lastModifiedBy>
  <cp:revision>5</cp:revision>
  <dcterms:created xsi:type="dcterms:W3CDTF">2024-11-17T21:50:03Z</dcterms:created>
  <dcterms:modified xsi:type="dcterms:W3CDTF">2024-11-20T01:50:03Z</dcterms:modified>
</cp:coreProperties>
</file>