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5"/>
  </p:notesMasterIdLst>
  <p:sldIdLst>
    <p:sldId id="278" r:id="rId2"/>
    <p:sldId id="279" r:id="rId3"/>
    <p:sldId id="280" r:id="rId4"/>
    <p:sldId id="296" r:id="rId5"/>
    <p:sldId id="294" r:id="rId6"/>
    <p:sldId id="281" r:id="rId7"/>
    <p:sldId id="295" r:id="rId8"/>
    <p:sldId id="297" r:id="rId9"/>
    <p:sldId id="298" r:id="rId10"/>
    <p:sldId id="300" r:id="rId11"/>
    <p:sldId id="299" r:id="rId12"/>
    <p:sldId id="292" r:id="rId13"/>
    <p:sldId id="293"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67" d="100"/>
          <a:sy n="67" d="100"/>
        </p:scale>
        <p:origin x="644" y="5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dirty="0"/>
              <a:t>Road Safety</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dirty="0"/>
              <a:t>Road Safety</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dirty="0"/>
              <a:t>Click icon to add picture</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dirty="0"/>
              <a:t>Road Safety</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dirty="0"/>
              <a:t>Road Safety</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dirty="0"/>
              <a:t>Road Safety</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dirty="0"/>
              <a:t>Road Safety</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Road Safety</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Road Safety</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dirty="0"/>
              <a:t>Road Safety</a:t>
            </a:r>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dirty="0"/>
              <a:t>Road Safety</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dirty="0"/>
              <a:t>Road Safety</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dirty="0"/>
              <a:t>Road Safety</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dirty="0"/>
              <a:t>Road Safety</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dirty="0"/>
              <a:t>Road Safety</a:t>
            </a:r>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Road safety</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QuadCoders</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3B072-B2D2-0FDC-493F-28C9605E4915}"/>
              </a:ext>
            </a:extLst>
          </p:cNvPr>
          <p:cNvSpPr>
            <a:spLocks noGrp="1"/>
          </p:cNvSpPr>
          <p:nvPr>
            <p:ph type="title"/>
          </p:nvPr>
        </p:nvSpPr>
        <p:spPr>
          <a:xfrm>
            <a:off x="2771775" y="828675"/>
            <a:ext cx="6400800" cy="768096"/>
          </a:xfrm>
        </p:spPr>
        <p:txBody>
          <a:bodyPr/>
          <a:lstStyle/>
          <a:p>
            <a:r>
              <a:rPr lang="en-US" sz="3000" dirty="0"/>
              <a:t>Business Model</a:t>
            </a:r>
            <a:endParaRPr lang="en-IN" sz="3000" dirty="0"/>
          </a:p>
        </p:txBody>
      </p:sp>
      <p:sp>
        <p:nvSpPr>
          <p:cNvPr id="3" name="Text Placeholder 2">
            <a:extLst>
              <a:ext uri="{FF2B5EF4-FFF2-40B4-BE49-F238E27FC236}">
                <a16:creationId xmlns:a16="http://schemas.microsoft.com/office/drawing/2014/main" id="{94FC092E-42F2-FD67-6C55-456B8EA1F939}"/>
              </a:ext>
            </a:extLst>
          </p:cNvPr>
          <p:cNvSpPr>
            <a:spLocks noGrp="1"/>
          </p:cNvSpPr>
          <p:nvPr>
            <p:ph type="body" idx="1"/>
          </p:nvPr>
        </p:nvSpPr>
        <p:spPr>
          <a:xfrm>
            <a:off x="2895600" y="2298954"/>
            <a:ext cx="6400800" cy="3254121"/>
          </a:xfrm>
        </p:spPr>
        <p:txBody>
          <a:bodyPr/>
          <a:lstStyle/>
          <a:p>
            <a:pPr marL="342900" indent="-342900" algn="l">
              <a:buFont typeface="Arial" panose="020B0604020202020204" pitchFamily="34" charset="0"/>
              <a:buChar char="•"/>
            </a:pPr>
            <a:r>
              <a:rPr lang="en-US" dirty="0"/>
              <a:t>To generate revenue, we can add few non-intrusive advertisements.</a:t>
            </a:r>
          </a:p>
          <a:p>
            <a:pPr marL="342900" indent="-342900" algn="l">
              <a:buFont typeface="Arial" panose="020B0604020202020204" pitchFamily="34" charset="0"/>
              <a:buChar char="•"/>
            </a:pPr>
            <a:endParaRPr lang="en-IN" dirty="0"/>
          </a:p>
          <a:p>
            <a:pPr marL="342900" indent="-342900" algn="l">
              <a:buFont typeface="Arial" panose="020B0604020202020204" pitchFamily="34" charset="0"/>
              <a:buChar char="•"/>
            </a:pPr>
            <a:endParaRPr lang="en-IN" dirty="0"/>
          </a:p>
          <a:p>
            <a:pPr marL="342900" indent="-342900" algn="l">
              <a:buFont typeface="Arial" panose="020B0604020202020204" pitchFamily="34" charset="0"/>
              <a:buChar char="•"/>
            </a:pPr>
            <a:r>
              <a:rPr lang="en-IN" dirty="0"/>
              <a:t>We can also add a premium service for the additional features we are going to provide after the implementation our aim.</a:t>
            </a:r>
          </a:p>
          <a:p>
            <a:pPr algn="l"/>
            <a:endParaRPr lang="en-IN" sz="2000" dirty="0"/>
          </a:p>
          <a:p>
            <a:pPr marL="342900" indent="-342900" algn="l">
              <a:buFont typeface="Arial" panose="020B0604020202020204" pitchFamily="34" charset="0"/>
              <a:buChar char="•"/>
            </a:pPr>
            <a:endParaRPr lang="en-US" sz="2000" dirty="0"/>
          </a:p>
        </p:txBody>
      </p:sp>
    </p:spTree>
    <p:extLst>
      <p:ext uri="{BB962C8B-B14F-4D97-AF65-F5344CB8AC3E}">
        <p14:creationId xmlns:p14="http://schemas.microsoft.com/office/powerpoint/2010/main" val="333515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BDCF0-66E8-85F1-0C09-2DBE638CD764}"/>
              </a:ext>
            </a:extLst>
          </p:cNvPr>
          <p:cNvSpPr>
            <a:spLocks noGrp="1"/>
          </p:cNvSpPr>
          <p:nvPr>
            <p:ph type="title"/>
          </p:nvPr>
        </p:nvSpPr>
        <p:spPr>
          <a:xfrm>
            <a:off x="2895600" y="623697"/>
            <a:ext cx="6400800" cy="768096"/>
          </a:xfrm>
        </p:spPr>
        <p:txBody>
          <a:bodyPr/>
          <a:lstStyle/>
          <a:p>
            <a:r>
              <a:rPr lang="en-US" sz="3000" dirty="0"/>
              <a:t>Features we could add as future prospects</a:t>
            </a:r>
            <a:endParaRPr lang="en-IN" sz="3000" dirty="0"/>
          </a:p>
        </p:txBody>
      </p:sp>
      <p:sp>
        <p:nvSpPr>
          <p:cNvPr id="3" name="Text Placeholder 2">
            <a:extLst>
              <a:ext uri="{FF2B5EF4-FFF2-40B4-BE49-F238E27FC236}">
                <a16:creationId xmlns:a16="http://schemas.microsoft.com/office/drawing/2014/main" id="{1A6062BC-0613-44BD-4F7A-BE4870F4F0E7}"/>
              </a:ext>
            </a:extLst>
          </p:cNvPr>
          <p:cNvSpPr>
            <a:spLocks noGrp="1"/>
          </p:cNvSpPr>
          <p:nvPr>
            <p:ph type="body" idx="1"/>
          </p:nvPr>
        </p:nvSpPr>
        <p:spPr>
          <a:xfrm>
            <a:off x="2895600" y="2041779"/>
            <a:ext cx="6400800" cy="4311396"/>
          </a:xfrm>
        </p:spPr>
        <p:txBody>
          <a:bodyPr/>
          <a:lstStyle/>
          <a:p>
            <a:pPr marL="457200" indent="-457200" algn="l">
              <a:buFont typeface="+mj-lt"/>
              <a:buAutoNum type="arabicPeriod"/>
            </a:pPr>
            <a:r>
              <a:rPr lang="en-US" sz="2000" dirty="0"/>
              <a:t>An auto-tracker which checks the condition of the vehicle with a series of simple tests</a:t>
            </a:r>
          </a:p>
          <a:p>
            <a:pPr marL="457200" indent="-457200" algn="l">
              <a:buFont typeface="+mj-lt"/>
              <a:buAutoNum type="arabicPeriod"/>
            </a:pPr>
            <a:endParaRPr lang="en-US" sz="2000" dirty="0"/>
          </a:p>
          <a:p>
            <a:pPr marL="457200" indent="-457200" algn="l">
              <a:buFont typeface="+mj-lt"/>
              <a:buAutoNum type="arabicPeriod"/>
            </a:pPr>
            <a:r>
              <a:rPr lang="en-US" sz="2000" dirty="0"/>
              <a:t>Alert the user in advance about the road condition ahead and suggest an alternative route for easier travel</a:t>
            </a:r>
          </a:p>
          <a:p>
            <a:pPr marL="457200" indent="-457200" algn="l">
              <a:buFont typeface="+mj-lt"/>
              <a:buAutoNum type="arabicPeriod"/>
            </a:pPr>
            <a:endParaRPr lang="en-US" sz="2000" dirty="0"/>
          </a:p>
          <a:p>
            <a:pPr marL="457200" indent="-457200" algn="l">
              <a:buFont typeface="+mj-lt"/>
              <a:buAutoNum type="arabicPeriod"/>
            </a:pPr>
            <a:r>
              <a:rPr lang="en-US" sz="2000" dirty="0"/>
              <a:t>Reminder for the user to take his/her driver’s license, car insurance, RC etc. to avoid police fines</a:t>
            </a:r>
          </a:p>
          <a:p>
            <a:pPr marL="457200" indent="-457200" algn="l">
              <a:buFont typeface="+mj-lt"/>
              <a:buAutoNum type="arabicPeriod"/>
            </a:pPr>
            <a:endParaRPr lang="en-US" sz="2000" dirty="0"/>
          </a:p>
          <a:p>
            <a:pPr marL="457200" indent="-457200" algn="l">
              <a:buFont typeface="+mj-lt"/>
              <a:buAutoNum type="arabicPeriod"/>
            </a:pPr>
            <a:r>
              <a:rPr lang="en-US" sz="2000" dirty="0"/>
              <a:t>Nearby mechanics</a:t>
            </a:r>
          </a:p>
          <a:p>
            <a:pPr marL="457200" indent="-457200" algn="l">
              <a:buFont typeface="+mj-lt"/>
              <a:buAutoNum type="arabicPeriod"/>
            </a:pPr>
            <a:endParaRPr lang="en-US" sz="2000" dirty="0"/>
          </a:p>
          <a:p>
            <a:pPr marL="457200" indent="-457200" algn="l">
              <a:buFont typeface="+mj-lt"/>
              <a:buAutoNum type="arabicPeriod"/>
            </a:pPr>
            <a:r>
              <a:rPr lang="en-US" sz="2000" dirty="0"/>
              <a:t>An option to buy insurance from different banks to stay secure</a:t>
            </a:r>
            <a:endParaRPr lang="en-IN" sz="2000" dirty="0"/>
          </a:p>
        </p:txBody>
      </p:sp>
    </p:spTree>
    <p:extLst>
      <p:ext uri="{BB962C8B-B14F-4D97-AF65-F5344CB8AC3E}">
        <p14:creationId xmlns:p14="http://schemas.microsoft.com/office/powerpoint/2010/main" val="2256101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sz="4000"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dirty="0"/>
              <a:t>Road Safety</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12</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sz="2800" dirty="0"/>
              <a:t>To summarize, we hope that the app we develop can benefit people in a positive way and instill a sense of safety and cooperation in the fellow citizens of our country.</a:t>
            </a:r>
          </a:p>
        </p:txBody>
      </p:sp>
    </p:spTree>
    <p:extLst>
      <p:ext uri="{BB962C8B-B14F-4D97-AF65-F5344CB8AC3E}">
        <p14:creationId xmlns:p14="http://schemas.microsoft.com/office/powerpoint/2010/main" val="94818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sz="2600" dirty="0"/>
              <a:t>QuadCoders,</a:t>
            </a:r>
          </a:p>
          <a:p>
            <a:endParaRPr lang="en-US" dirty="0"/>
          </a:p>
          <a:p>
            <a:r>
              <a:rPr lang="en-US" dirty="0"/>
              <a:t>Prathamesh Nimkar</a:t>
            </a:r>
          </a:p>
          <a:p>
            <a:r>
              <a:rPr lang="en-US" dirty="0"/>
              <a:t>Aniket Shivam</a:t>
            </a:r>
          </a:p>
          <a:p>
            <a:r>
              <a:rPr lang="en-US" dirty="0"/>
              <a:t>Tarun Pradhan</a:t>
            </a:r>
          </a:p>
          <a:p>
            <a:r>
              <a:rPr lang="en-US" dirty="0"/>
              <a:t>Omkar Shete</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pPr marL="342900" indent="-342900">
              <a:buFont typeface="Wingdings" panose="05000000000000000000" pitchFamily="2" charset="2"/>
              <a:buChar char="v"/>
            </a:pPr>
            <a:r>
              <a:rPr lang="en-US" dirty="0"/>
              <a:t>Briefing on the problem</a:t>
            </a:r>
          </a:p>
          <a:p>
            <a:pPr marL="342900" indent="-342900">
              <a:buFont typeface="Wingdings" panose="05000000000000000000" pitchFamily="2" charset="2"/>
              <a:buChar char="v"/>
            </a:pPr>
            <a:r>
              <a:rPr lang="en-US" dirty="0"/>
              <a:t>Solution we came up with</a:t>
            </a:r>
          </a:p>
          <a:p>
            <a:pPr marL="342900" indent="-342900">
              <a:buFont typeface="Wingdings" panose="05000000000000000000" pitchFamily="2" charset="2"/>
              <a:buChar char="v"/>
            </a:pPr>
            <a:r>
              <a:rPr lang="en-US" dirty="0"/>
              <a:t>Target audience</a:t>
            </a:r>
          </a:p>
          <a:p>
            <a:pPr marL="342900" indent="-342900">
              <a:buFont typeface="Wingdings" panose="05000000000000000000" pitchFamily="2" charset="2"/>
              <a:buChar char="v"/>
            </a:pPr>
            <a:r>
              <a:rPr lang="en-US" dirty="0"/>
              <a:t>Business model</a:t>
            </a:r>
          </a:p>
          <a:p>
            <a:pPr marL="342900" indent="-342900">
              <a:buFont typeface="Wingdings" panose="05000000000000000000" pitchFamily="2" charset="2"/>
              <a:buChar char="v"/>
            </a:pPr>
            <a:r>
              <a:rPr lang="en-US" dirty="0"/>
              <a:t>Features we could add</a:t>
            </a:r>
          </a:p>
          <a:p>
            <a:pPr marL="342900" indent="-342900">
              <a:buFont typeface="Wingdings" panose="05000000000000000000" pitchFamily="2" charset="2"/>
              <a:buChar char="v"/>
            </a:pPr>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1076706"/>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312671"/>
            <a:ext cx="6766560" cy="2700528"/>
          </a:xfrm>
        </p:spPr>
        <p:txBody>
          <a:bodyPr/>
          <a:lstStyle/>
          <a:p>
            <a:r>
              <a:rPr lang="en-US" sz="2000" dirty="0"/>
              <a:t>In today's world road and transport has become an integral part of every human being. The present transport system has minimized the distances but has on the other hand increased the life risk. Every year road crashes result in loss of lakhs of lives and serious injuries to crores of people.</a:t>
            </a:r>
          </a:p>
          <a:p>
            <a:r>
              <a:rPr lang="en-US" sz="2000" dirty="0"/>
              <a:t>In India, about eighty thousand people are killed in road crashes every year which is thirteen percent of the total fatality all over the world. The person behind the wheel plays an important role in most of the crashes. In most of the cases crashes occurs either due to carelessness or due to lack of road safety awareness of the road user. </a:t>
            </a:r>
          </a:p>
          <a:p>
            <a:r>
              <a:rPr lang="en-US" sz="2000" dirty="0"/>
              <a:t>Therefore, adequate road safety technology is important to prevent distress and loss of life.</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Road Safety</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EC0C5-FC31-9F58-BE37-69786E8CDDAE}"/>
              </a:ext>
            </a:extLst>
          </p:cNvPr>
          <p:cNvSpPr>
            <a:spLocks noGrp="1"/>
          </p:cNvSpPr>
          <p:nvPr>
            <p:ph type="title"/>
          </p:nvPr>
        </p:nvSpPr>
        <p:spPr>
          <a:xfrm>
            <a:off x="2639326" y="210312"/>
            <a:ext cx="6766560" cy="768096"/>
          </a:xfrm>
        </p:spPr>
        <p:txBody>
          <a:bodyPr/>
          <a:lstStyle/>
          <a:p>
            <a:pPr algn="ctr"/>
            <a:r>
              <a:rPr lang="en-US" sz="2800" dirty="0"/>
              <a:t>Data on black spots in Rajasthan</a:t>
            </a:r>
            <a:endParaRPr lang="en-IN" sz="2800" dirty="0"/>
          </a:p>
        </p:txBody>
      </p:sp>
      <p:pic>
        <p:nvPicPr>
          <p:cNvPr id="7" name="Content Placeholder 6">
            <a:extLst>
              <a:ext uri="{FF2B5EF4-FFF2-40B4-BE49-F238E27FC236}">
                <a16:creationId xmlns:a16="http://schemas.microsoft.com/office/drawing/2014/main" id="{8DDFF14F-DC72-9826-1B62-B9C21C1740F6}"/>
              </a:ext>
            </a:extLst>
          </p:cNvPr>
          <p:cNvPicPr>
            <a:picLocks noGrp="1" noChangeAspect="1"/>
          </p:cNvPicPr>
          <p:nvPr>
            <p:ph idx="1"/>
          </p:nvPr>
        </p:nvPicPr>
        <p:blipFill>
          <a:blip r:embed="rId2"/>
          <a:stretch>
            <a:fillRect/>
          </a:stretch>
        </p:blipFill>
        <p:spPr>
          <a:xfrm>
            <a:off x="1031095" y="1776461"/>
            <a:ext cx="9445507" cy="4713430"/>
          </a:xfrm>
        </p:spPr>
      </p:pic>
      <p:sp>
        <p:nvSpPr>
          <p:cNvPr id="4" name="Footer Placeholder 3">
            <a:extLst>
              <a:ext uri="{FF2B5EF4-FFF2-40B4-BE49-F238E27FC236}">
                <a16:creationId xmlns:a16="http://schemas.microsoft.com/office/drawing/2014/main" id="{DA6AC13F-339A-7578-F0B2-DD06F7EB4B4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237C81D-2834-C053-8405-2B5FA2493D94}"/>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8" name="TextBox 7">
            <a:extLst>
              <a:ext uri="{FF2B5EF4-FFF2-40B4-BE49-F238E27FC236}">
                <a16:creationId xmlns:a16="http://schemas.microsoft.com/office/drawing/2014/main" id="{623BC2AA-4ABB-3ED0-2426-524104D071BC}"/>
              </a:ext>
            </a:extLst>
          </p:cNvPr>
          <p:cNvSpPr txBox="1"/>
          <p:nvPr/>
        </p:nvSpPr>
        <p:spPr>
          <a:xfrm>
            <a:off x="2887324" y="1192768"/>
            <a:ext cx="7391400" cy="369332"/>
          </a:xfrm>
          <a:prstGeom prst="rect">
            <a:avLst/>
          </a:prstGeom>
          <a:noFill/>
        </p:spPr>
        <p:txBody>
          <a:bodyPr wrap="square" rtlCol="0">
            <a:spAutoFit/>
          </a:bodyPr>
          <a:lstStyle/>
          <a:p>
            <a:r>
              <a:rPr lang="en-US" dirty="0">
                <a:solidFill>
                  <a:srgbClr val="002060"/>
                </a:solidFill>
              </a:rPr>
              <a:t>(Black spots are areas with a  high probability of fatal accidents)</a:t>
            </a:r>
            <a:endParaRPr lang="en-IN" dirty="0">
              <a:solidFill>
                <a:srgbClr val="002060"/>
              </a:solidFill>
            </a:endParaRPr>
          </a:p>
        </p:txBody>
      </p:sp>
    </p:spTree>
    <p:extLst>
      <p:ext uri="{BB962C8B-B14F-4D97-AF65-F5344CB8AC3E}">
        <p14:creationId xmlns:p14="http://schemas.microsoft.com/office/powerpoint/2010/main" val="2798360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FCB4891-6C2F-953C-C94C-9FF6D0B60E6B}"/>
              </a:ext>
            </a:extLst>
          </p:cNvPr>
          <p:cNvSpPr>
            <a:spLocks noGrp="1"/>
          </p:cNvSpPr>
          <p:nvPr>
            <p:ph type="title"/>
          </p:nvPr>
        </p:nvSpPr>
        <p:spPr>
          <a:xfrm>
            <a:off x="4224528" y="824992"/>
            <a:ext cx="6766560" cy="768096"/>
          </a:xfrm>
        </p:spPr>
        <p:txBody>
          <a:bodyPr/>
          <a:lstStyle/>
          <a:p>
            <a:pPr algn="ctr"/>
            <a:r>
              <a:rPr lang="en-US" sz="3500" dirty="0"/>
              <a:t>Problems we usually face</a:t>
            </a:r>
            <a:endParaRPr lang="en-IN" sz="3500" dirty="0"/>
          </a:p>
        </p:txBody>
      </p:sp>
      <p:sp>
        <p:nvSpPr>
          <p:cNvPr id="7" name="Content Placeholder 6">
            <a:extLst>
              <a:ext uri="{FF2B5EF4-FFF2-40B4-BE49-F238E27FC236}">
                <a16:creationId xmlns:a16="http://schemas.microsoft.com/office/drawing/2014/main" id="{CC4DD787-76EE-AA7E-B6B7-FA41C87DB1A5}"/>
              </a:ext>
            </a:extLst>
          </p:cNvPr>
          <p:cNvSpPr>
            <a:spLocks noGrp="1"/>
          </p:cNvSpPr>
          <p:nvPr>
            <p:ph idx="1"/>
          </p:nvPr>
        </p:nvSpPr>
        <p:spPr/>
        <p:txBody>
          <a:bodyPr/>
          <a:lstStyle/>
          <a:p>
            <a:pPr marL="285750" indent="-285750">
              <a:buFont typeface="Arial" panose="020B0604020202020204" pitchFamily="34" charset="0"/>
              <a:buChar char="•"/>
            </a:pPr>
            <a:r>
              <a:rPr lang="en-US" sz="2000" dirty="0"/>
              <a:t>Overspeeding, rash driving</a:t>
            </a:r>
          </a:p>
          <a:p>
            <a:pPr marL="285750" indent="-285750">
              <a:buFont typeface="Arial" panose="020B0604020202020204" pitchFamily="34" charset="0"/>
              <a:buChar char="•"/>
            </a:pPr>
            <a:r>
              <a:rPr lang="en-US" sz="2000" dirty="0"/>
              <a:t>Too much traffic</a:t>
            </a:r>
          </a:p>
          <a:p>
            <a:pPr marL="285750" indent="-285750">
              <a:buFont typeface="Arial" panose="020B0604020202020204" pitchFamily="34" charset="0"/>
              <a:buChar char="•"/>
            </a:pPr>
            <a:r>
              <a:rPr lang="en-US" sz="2000" dirty="0"/>
              <a:t>We are quite unaware of the fact of what usually happens under the hood of our vehicle, maybe engines might need regular servicing, or brakes might need cleaning</a:t>
            </a:r>
          </a:p>
          <a:p>
            <a:pPr marL="285750" indent="-285750">
              <a:buFont typeface="Arial" panose="020B0604020202020204" pitchFamily="34" charset="0"/>
              <a:buChar char="•"/>
            </a:pPr>
            <a:r>
              <a:rPr lang="en-US" sz="2000" dirty="0"/>
              <a:t>Poor infrastructure</a:t>
            </a:r>
          </a:p>
          <a:p>
            <a:pPr marL="285750" indent="-285750">
              <a:buFont typeface="Arial" panose="020B0604020202020204" pitchFamily="34" charset="0"/>
              <a:buChar char="•"/>
            </a:pPr>
            <a:r>
              <a:rPr lang="en-US" sz="2000" dirty="0"/>
              <a:t>Lack of data/resources, such as emergency information, hospitals/medical centres near the user</a:t>
            </a:r>
          </a:p>
          <a:p>
            <a:pPr marL="285750" indent="-285750">
              <a:buFont typeface="Arial" panose="020B0604020202020204" pitchFamily="34" charset="0"/>
              <a:buChar char="•"/>
            </a:pPr>
            <a:endParaRPr lang="en-IN" sz="2400" b="1" dirty="0"/>
          </a:p>
          <a:p>
            <a:pPr marL="285750" indent="-285750">
              <a:buFont typeface="Arial" panose="020B0604020202020204" pitchFamily="34" charset="0"/>
              <a:buChar char="•"/>
            </a:pPr>
            <a:endParaRPr lang="en-US" sz="2000" dirty="0"/>
          </a:p>
        </p:txBody>
      </p:sp>
      <p:sp>
        <p:nvSpPr>
          <p:cNvPr id="4" name="Footer Placeholder 3">
            <a:extLst>
              <a:ext uri="{FF2B5EF4-FFF2-40B4-BE49-F238E27FC236}">
                <a16:creationId xmlns:a16="http://schemas.microsoft.com/office/drawing/2014/main" id="{9E40D9A3-F88C-527C-6C0D-FDCA9B731F53}"/>
              </a:ext>
            </a:extLst>
          </p:cNvPr>
          <p:cNvSpPr>
            <a:spLocks noGrp="1"/>
          </p:cNvSpPr>
          <p:nvPr>
            <p:ph type="ftr" sz="quarter" idx="11"/>
          </p:nvPr>
        </p:nvSpPr>
        <p:spPr/>
        <p:txBody>
          <a:bodyPr/>
          <a:lstStyle/>
          <a:p>
            <a:r>
              <a:rPr lang="en-US" dirty="0"/>
              <a:t>Road Safety</a:t>
            </a:r>
          </a:p>
        </p:txBody>
      </p:sp>
      <p:sp>
        <p:nvSpPr>
          <p:cNvPr id="5" name="Slide Number Placeholder 4">
            <a:extLst>
              <a:ext uri="{FF2B5EF4-FFF2-40B4-BE49-F238E27FC236}">
                <a16:creationId xmlns:a16="http://schemas.microsoft.com/office/drawing/2014/main" id="{F3CB309F-2D56-988A-ECF4-6D00E5788898}"/>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1083849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2433447"/>
            <a:ext cx="6400800" cy="768096"/>
          </a:xfrm>
        </p:spPr>
        <p:txBody>
          <a:bodyPr/>
          <a:lstStyle/>
          <a:p>
            <a:r>
              <a:rPr lang="en-US" sz="3500" b="1" dirty="0">
                <a:solidFill>
                  <a:schemeClr val="accent6"/>
                </a:solidFill>
                <a:latin typeface="Arial Black" panose="020B0604020202020204" pitchFamily="34" charset="0"/>
                <a:cs typeface="Arial Black" panose="020B0604020202020204" pitchFamily="34" charset="0"/>
              </a:rPr>
              <a:t>PRIMARY</a:t>
            </a:r>
            <a:r>
              <a:rPr lang="en-US" sz="4400" b="1" dirty="0">
                <a:solidFill>
                  <a:schemeClr val="accent6"/>
                </a:solidFill>
                <a:latin typeface="Arial Black" panose="020B0604020202020204" pitchFamily="34" charset="0"/>
                <a:cs typeface="Arial Black" panose="020B0604020202020204" pitchFamily="34" charset="0"/>
              </a:rPr>
              <a:t> </a:t>
            </a:r>
            <a:r>
              <a:rPr lang="en-US" sz="3500" b="1" dirty="0">
                <a:solidFill>
                  <a:schemeClr val="accent6"/>
                </a:solidFill>
                <a:latin typeface="Arial Black" panose="020B0604020202020204" pitchFamily="34" charset="0"/>
                <a:cs typeface="Arial Black" panose="020B0604020202020204" pitchFamily="34" charset="0"/>
              </a:rPr>
              <a:t>GOAL</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895600" y="3717037"/>
            <a:ext cx="6400800" cy="512064"/>
          </a:xfrm>
        </p:spPr>
        <p:txBody>
          <a:bodyPr/>
          <a:lstStyle/>
          <a:p>
            <a:pPr algn="ctr"/>
            <a:r>
              <a:rPr lang="en-US" sz="2800" dirty="0">
                <a:latin typeface="Sabon Next LT" panose="02000500000000000000" pitchFamily="2" charset="0"/>
                <a:cs typeface="Sabon Next LT" panose="02000500000000000000" pitchFamily="2" charset="0"/>
              </a:rPr>
              <a:t>Finding a solution to the problem of overspeeding</a:t>
            </a:r>
          </a:p>
          <a:p>
            <a:pPr algn="ctr"/>
            <a:endParaRPr lang="en-US" sz="28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212C8-ADDE-7175-FD22-25CDE94B075D}"/>
              </a:ext>
            </a:extLst>
          </p:cNvPr>
          <p:cNvSpPr>
            <a:spLocks noGrp="1"/>
          </p:cNvSpPr>
          <p:nvPr>
            <p:ph type="title"/>
          </p:nvPr>
        </p:nvSpPr>
        <p:spPr>
          <a:xfrm>
            <a:off x="2895600" y="609219"/>
            <a:ext cx="6400800" cy="768096"/>
          </a:xfrm>
        </p:spPr>
        <p:txBody>
          <a:bodyPr/>
          <a:lstStyle/>
          <a:p>
            <a:r>
              <a:rPr lang="en-US" dirty="0"/>
              <a:t>The solution</a:t>
            </a:r>
            <a:endParaRPr lang="en-IN" dirty="0"/>
          </a:p>
        </p:txBody>
      </p:sp>
      <p:sp>
        <p:nvSpPr>
          <p:cNvPr id="3" name="Text Placeholder 2">
            <a:extLst>
              <a:ext uri="{FF2B5EF4-FFF2-40B4-BE49-F238E27FC236}">
                <a16:creationId xmlns:a16="http://schemas.microsoft.com/office/drawing/2014/main" id="{6E605B53-6FEF-3731-EC1F-7D472027D001}"/>
              </a:ext>
            </a:extLst>
          </p:cNvPr>
          <p:cNvSpPr>
            <a:spLocks noGrp="1"/>
          </p:cNvSpPr>
          <p:nvPr>
            <p:ph type="body" idx="1"/>
          </p:nvPr>
        </p:nvSpPr>
        <p:spPr>
          <a:xfrm>
            <a:off x="2895600" y="1708785"/>
            <a:ext cx="6400800" cy="4539996"/>
          </a:xfrm>
        </p:spPr>
        <p:txBody>
          <a:bodyPr/>
          <a:lstStyle/>
          <a:p>
            <a:r>
              <a:rPr lang="en-US" sz="2200" dirty="0"/>
              <a:t>So we were thinking about a possible solution for the problem mentioned in the previous slide, and came up with the following alternative : </a:t>
            </a:r>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r>
              <a:rPr lang="en-US" sz="2000" dirty="0"/>
              <a:t>First have all speed limits set on major and minor roads updated on the app we were to design</a:t>
            </a:r>
          </a:p>
          <a:p>
            <a:pPr marL="342900" indent="-342900" algn="l">
              <a:buFont typeface="Arial" panose="020B0604020202020204" pitchFamily="34" charset="0"/>
              <a:buChar char="•"/>
            </a:pPr>
            <a:r>
              <a:rPr lang="en-US" sz="2000" dirty="0"/>
              <a:t>When the user goes through a particular area, he/she will get a quick notification/update about the speed limit set in the area</a:t>
            </a:r>
          </a:p>
          <a:p>
            <a:pPr marL="342900" indent="-342900" algn="l">
              <a:buFont typeface="Arial" panose="020B0604020202020204" pitchFamily="34" charset="0"/>
              <a:buChar char="•"/>
            </a:pPr>
            <a:r>
              <a:rPr lang="en-US" sz="2000" dirty="0"/>
              <a:t>If the user were to exceed the speed limit, after 3 seconds his/her infotainment would beep and alert the user about him/her exceeding the limit</a:t>
            </a:r>
          </a:p>
          <a:p>
            <a:pPr marL="342900" indent="-342900" algn="l">
              <a:buFont typeface="Arial" panose="020B0604020202020204" pitchFamily="34" charset="0"/>
              <a:buChar char="•"/>
            </a:pPr>
            <a:r>
              <a:rPr lang="en-US" sz="2000" dirty="0"/>
              <a:t>This can help us prevent the common problem of overspeeding and also prevent the user getting fined by the police for the same.</a:t>
            </a:r>
          </a:p>
          <a:p>
            <a:pPr marL="342900" indent="-342900" algn="l">
              <a:buFont typeface="Arial" panose="020B0604020202020204" pitchFamily="34" charset="0"/>
              <a:buChar char="•"/>
            </a:pPr>
            <a:endParaRPr lang="en-IN" sz="2000" dirty="0"/>
          </a:p>
        </p:txBody>
      </p:sp>
    </p:spTree>
    <p:extLst>
      <p:ext uri="{BB962C8B-B14F-4D97-AF65-F5344CB8AC3E}">
        <p14:creationId xmlns:p14="http://schemas.microsoft.com/office/powerpoint/2010/main" val="2305434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570D3-F6C3-CF0D-925B-6162E71AD8FF}"/>
              </a:ext>
            </a:extLst>
          </p:cNvPr>
          <p:cNvSpPr>
            <a:spLocks noGrp="1"/>
          </p:cNvSpPr>
          <p:nvPr>
            <p:ph type="title"/>
          </p:nvPr>
        </p:nvSpPr>
        <p:spPr>
          <a:xfrm>
            <a:off x="4041648" y="2276856"/>
            <a:ext cx="6766560" cy="768096"/>
          </a:xfrm>
        </p:spPr>
        <p:txBody>
          <a:bodyPr/>
          <a:lstStyle/>
          <a:p>
            <a:pPr algn="ctr"/>
            <a:r>
              <a:rPr lang="en-US" sz="3000" dirty="0"/>
              <a:t>Target audience</a:t>
            </a:r>
            <a:endParaRPr lang="en-IN" sz="3000" dirty="0"/>
          </a:p>
        </p:txBody>
      </p:sp>
      <p:sp>
        <p:nvSpPr>
          <p:cNvPr id="3" name="Content Placeholder 2">
            <a:extLst>
              <a:ext uri="{FF2B5EF4-FFF2-40B4-BE49-F238E27FC236}">
                <a16:creationId xmlns:a16="http://schemas.microsoft.com/office/drawing/2014/main" id="{0FEFD8C9-2604-C091-851F-ABC00CF869E9}"/>
              </a:ext>
            </a:extLst>
          </p:cNvPr>
          <p:cNvSpPr>
            <a:spLocks noGrp="1"/>
          </p:cNvSpPr>
          <p:nvPr>
            <p:ph idx="1"/>
          </p:nvPr>
        </p:nvSpPr>
        <p:spPr>
          <a:xfrm>
            <a:off x="4178808" y="3222752"/>
            <a:ext cx="6766560" cy="2700528"/>
          </a:xfrm>
        </p:spPr>
        <p:txBody>
          <a:bodyPr/>
          <a:lstStyle/>
          <a:p>
            <a:pPr algn="ctr"/>
            <a:r>
              <a:rPr lang="en-US" sz="2000" dirty="0"/>
              <a:t>Mainly people who drive any 4 wheeler vehicles/heavy vehicles such as trucks and lorries.</a:t>
            </a:r>
          </a:p>
          <a:p>
            <a:pPr algn="ctr"/>
            <a:r>
              <a:rPr lang="en-US" sz="2000" dirty="0"/>
              <a:t>This is due to the fact that most accidents involve such heavy vehicles.</a:t>
            </a:r>
          </a:p>
          <a:p>
            <a:pPr algn="ctr"/>
            <a:r>
              <a:rPr lang="en-US" sz="2000" dirty="0"/>
              <a:t>The app will help people be more careful and with the added features it can be an useful asset. </a:t>
            </a:r>
            <a:endParaRPr lang="en-IN" sz="2000" dirty="0"/>
          </a:p>
        </p:txBody>
      </p:sp>
      <p:sp>
        <p:nvSpPr>
          <p:cNvPr id="4" name="Footer Placeholder 3">
            <a:extLst>
              <a:ext uri="{FF2B5EF4-FFF2-40B4-BE49-F238E27FC236}">
                <a16:creationId xmlns:a16="http://schemas.microsoft.com/office/drawing/2014/main" id="{A4D22A0A-835C-CDFA-2B13-CC14870FF6A8}"/>
              </a:ext>
            </a:extLst>
          </p:cNvPr>
          <p:cNvSpPr>
            <a:spLocks noGrp="1"/>
          </p:cNvSpPr>
          <p:nvPr>
            <p:ph type="ftr" sz="quarter" idx="11"/>
          </p:nvPr>
        </p:nvSpPr>
        <p:spPr/>
        <p:txBody>
          <a:bodyPr/>
          <a:lstStyle/>
          <a:p>
            <a:r>
              <a:rPr lang="en-US" dirty="0"/>
              <a:t>Road Safety</a:t>
            </a:r>
          </a:p>
        </p:txBody>
      </p:sp>
      <p:sp>
        <p:nvSpPr>
          <p:cNvPr id="5" name="Slide Number Placeholder 4">
            <a:extLst>
              <a:ext uri="{FF2B5EF4-FFF2-40B4-BE49-F238E27FC236}">
                <a16:creationId xmlns:a16="http://schemas.microsoft.com/office/drawing/2014/main" id="{9E1FB018-79DD-011B-554B-A91CB529A6B9}"/>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2803189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396B0-3D47-B9FA-A360-7611A7A19C0E}"/>
              </a:ext>
            </a:extLst>
          </p:cNvPr>
          <p:cNvSpPr>
            <a:spLocks noGrp="1"/>
          </p:cNvSpPr>
          <p:nvPr>
            <p:ph type="title"/>
          </p:nvPr>
        </p:nvSpPr>
        <p:spPr>
          <a:xfrm>
            <a:off x="2895600" y="442722"/>
            <a:ext cx="6400800" cy="768096"/>
          </a:xfrm>
        </p:spPr>
        <p:txBody>
          <a:bodyPr/>
          <a:lstStyle/>
          <a:p>
            <a:r>
              <a:rPr lang="en-US" sz="3000" dirty="0"/>
              <a:t>Aim of our program</a:t>
            </a:r>
            <a:endParaRPr lang="en-IN" sz="3000" dirty="0"/>
          </a:p>
        </p:txBody>
      </p:sp>
      <p:sp>
        <p:nvSpPr>
          <p:cNvPr id="3" name="Text Placeholder 2">
            <a:extLst>
              <a:ext uri="{FF2B5EF4-FFF2-40B4-BE49-F238E27FC236}">
                <a16:creationId xmlns:a16="http://schemas.microsoft.com/office/drawing/2014/main" id="{457ED18F-0A6F-C64A-B58F-2D8F2EC6F955}"/>
              </a:ext>
            </a:extLst>
          </p:cNvPr>
          <p:cNvSpPr>
            <a:spLocks noGrp="1"/>
          </p:cNvSpPr>
          <p:nvPr>
            <p:ph type="body" idx="1"/>
          </p:nvPr>
        </p:nvSpPr>
        <p:spPr>
          <a:xfrm>
            <a:off x="2895600" y="2032254"/>
            <a:ext cx="6400800" cy="4383024"/>
          </a:xfrm>
        </p:spPr>
        <p:txBody>
          <a:bodyPr/>
          <a:lstStyle/>
          <a:p>
            <a:pPr marL="342900" indent="-342900" algn="l">
              <a:buFont typeface="Arial" panose="020B0604020202020204" pitchFamily="34" charset="0"/>
              <a:buChar char="•"/>
            </a:pPr>
            <a:r>
              <a:rPr lang="en-US" sz="2000" dirty="0"/>
              <a:t>We want to make the roads a safer place for the citizens of our country</a:t>
            </a:r>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r>
              <a:rPr lang="en-US" sz="2000" dirty="0"/>
              <a:t>We also plan to use some official publicly available data by the Road Transport department of India to make this app a success</a:t>
            </a:r>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r>
              <a:rPr lang="en-US" sz="2000" dirty="0"/>
              <a:t>Some useful features are also to be added once our main purpose of the application is achieved</a:t>
            </a:r>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r>
              <a:rPr lang="en-US" sz="2000" dirty="0"/>
              <a:t>With support and perfect advertising we can make our app a great tool for all drivers across India</a:t>
            </a:r>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endParaRPr lang="en-IN" sz="2000" dirty="0"/>
          </a:p>
        </p:txBody>
      </p:sp>
    </p:spTree>
    <p:extLst>
      <p:ext uri="{BB962C8B-B14F-4D97-AF65-F5344CB8AC3E}">
        <p14:creationId xmlns:p14="http://schemas.microsoft.com/office/powerpoint/2010/main" val="3292829745"/>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{2841ECE2-E640-4464-99E5-CD3CAE245E26}tf78438558_win32</Template>
  <TotalTime>182</TotalTime>
  <Words>676</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Black</vt:lpstr>
      <vt:lpstr>Sabon Next LT</vt:lpstr>
      <vt:lpstr>Wingdings</vt:lpstr>
      <vt:lpstr>Office Theme</vt:lpstr>
      <vt:lpstr>Road safety</vt:lpstr>
      <vt:lpstr>AGENDA</vt:lpstr>
      <vt:lpstr>Introduction</vt:lpstr>
      <vt:lpstr>Data on black spots in Rajasthan</vt:lpstr>
      <vt:lpstr>Problems we usually face</vt:lpstr>
      <vt:lpstr>PRIMARY GOAL</vt:lpstr>
      <vt:lpstr>The solution</vt:lpstr>
      <vt:lpstr>Target audience</vt:lpstr>
      <vt:lpstr>Aim of our program</vt:lpstr>
      <vt:lpstr>Business Model</vt:lpstr>
      <vt:lpstr>Features we could add as future prospects</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safety</dc:title>
  <dc:subject/>
  <dc:creator>Prathamesh Nimkar</dc:creator>
  <cp:lastModifiedBy>Prathamesh Nimkar</cp:lastModifiedBy>
  <cp:revision>3</cp:revision>
  <dcterms:created xsi:type="dcterms:W3CDTF">2022-09-30T19:01:53Z</dcterms:created>
  <dcterms:modified xsi:type="dcterms:W3CDTF">2022-09-30T22:04:20Z</dcterms:modified>
</cp:coreProperties>
</file>