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jtJErpoo9N9sUflInI4a4YFfqa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b5bb6b071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7b5bb6b071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b5bb6b071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7b5bb6b071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b5bb6b071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7b5bb6b071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b5bb6b071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7b5bb6b071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b5bb6b071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b5bb6b07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b5bb6b0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7b5bb6b0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b5bb6b07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7b5bb6b07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b5bb6b07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b5bb6b07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b5bb6b071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7b5bb6b071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Google Shape;2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Google Shape;34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5" name="Google Shape;35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63" name="Google Shape;63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6" name="Google Shape;66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20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20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ECE752 Project Presentation</a:t>
            </a:r>
            <a:endParaRPr/>
          </a:p>
        </p:txBody>
      </p:sp>
      <p:sp>
        <p:nvSpPr>
          <p:cNvPr id="78" name="Google Shape;78;p1"/>
          <p:cNvSpPr txBox="1"/>
          <p:nvPr>
            <p:ph idx="1" type="subTitle"/>
          </p:nvPr>
        </p:nvSpPr>
        <p:spPr>
          <a:xfrm>
            <a:off x="727950" y="2184850"/>
            <a:ext cx="7688100" cy="23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3000">
                <a:solidFill>
                  <a:srgbClr val="980000"/>
                </a:solidFill>
              </a:rPr>
              <a:t>Coalescing Multiple Loads to Reduce Memory Traffic</a:t>
            </a:r>
            <a:endParaRPr b="1" sz="3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1800">
                <a:solidFill>
                  <a:srgbClr val="000000"/>
                </a:solidFill>
              </a:rPr>
              <a:t>Vanshika Baoni		Ishan Yelurwar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1800">
                <a:solidFill>
                  <a:srgbClr val="000000"/>
                </a:solidFill>
              </a:rPr>
              <a:t>Prathamesh Patel		Adarsh Mittal</a:t>
            </a:r>
            <a:endParaRPr b="1" sz="1800">
              <a:solidFill>
                <a:srgbClr val="980000"/>
              </a:solidFill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5494145" y="3082500"/>
            <a:ext cx="3452400" cy="13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only two hard things in Computer Science: cache invalidation and naming things”.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 Phil Karlton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/>
          <p:nvPr>
            <p:ph type="title"/>
          </p:nvPr>
        </p:nvSpPr>
        <p:spPr>
          <a:xfrm>
            <a:off x="642414" y="208057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Implementation:</a:t>
            </a:r>
            <a:br>
              <a:rPr lang="en-US"/>
            </a:br>
            <a:r>
              <a:rPr lang="en-US"/>
              <a:t>Challenges</a:t>
            </a:r>
            <a:endParaRPr/>
          </a:p>
        </p:txBody>
      </p:sp>
      <p:sp>
        <p:nvSpPr>
          <p:cNvPr id="149" name="Google Shape;149;p6"/>
          <p:cNvSpPr txBox="1"/>
          <p:nvPr>
            <p:ph idx="1" type="subTitle"/>
          </p:nvPr>
        </p:nvSpPr>
        <p:spPr>
          <a:xfrm>
            <a:off x="572475" y="1476377"/>
            <a:ext cx="36711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/>
              <a:t>Benchmark Evaluation</a:t>
            </a:r>
            <a:endParaRPr/>
          </a:p>
          <a:p>
            <a:pPr indent="-4000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-US"/>
              <a:t>Cold start &amp; inconsistencies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/>
              <a:t>Load-Store Handling</a:t>
            </a:r>
            <a:endParaRPr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Load-Store Aliasing</a:t>
            </a:r>
            <a:endParaRPr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Communication  between LCU and D-Cache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96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/>
          </a:p>
          <a:p>
            <a:pPr indent="-196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/>
          </a:p>
          <a:p>
            <a:pPr indent="-196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/>
          </a:p>
          <a:p>
            <a:pPr indent="-196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0" name="Google Shape;150;p6"/>
          <p:cNvSpPr txBox="1"/>
          <p:nvPr/>
        </p:nvSpPr>
        <p:spPr>
          <a:xfrm>
            <a:off x="4942575" y="1356200"/>
            <a:ext cx="31143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b5bb6b071_2_31"/>
          <p:cNvSpPr txBox="1"/>
          <p:nvPr>
            <p:ph type="title"/>
          </p:nvPr>
        </p:nvSpPr>
        <p:spPr>
          <a:xfrm>
            <a:off x="642414" y="208057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Implementation:</a:t>
            </a:r>
            <a:br>
              <a:rPr lang="en-US"/>
            </a:br>
            <a:r>
              <a:rPr lang="en-US"/>
              <a:t>Challenges</a:t>
            </a:r>
            <a:endParaRPr/>
          </a:p>
        </p:txBody>
      </p:sp>
      <p:sp>
        <p:nvSpPr>
          <p:cNvPr id="156" name="Google Shape;156;g7b5bb6b071_2_31"/>
          <p:cNvSpPr txBox="1"/>
          <p:nvPr>
            <p:ph idx="1" type="subTitle"/>
          </p:nvPr>
        </p:nvSpPr>
        <p:spPr>
          <a:xfrm>
            <a:off x="572475" y="1476377"/>
            <a:ext cx="36711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/>
              <a:t>Benchmark Evaluation</a:t>
            </a:r>
            <a:endParaRPr/>
          </a:p>
          <a:p>
            <a:pPr indent="-4000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-US"/>
              <a:t>Cold start &amp; inconsistencies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/>
              <a:t>Load-Store Handling</a:t>
            </a:r>
            <a:endParaRPr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Load-Store Aliasing</a:t>
            </a:r>
            <a:endParaRPr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Communication  between LCU and D-Cache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96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/>
          </a:p>
          <a:p>
            <a:pPr indent="-196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/>
          </a:p>
          <a:p>
            <a:pPr indent="-196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/>
          </a:p>
          <a:p>
            <a:pPr indent="-196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7" name="Google Shape;157;g7b5bb6b071_2_31"/>
          <p:cNvSpPr txBox="1"/>
          <p:nvPr/>
        </p:nvSpPr>
        <p:spPr>
          <a:xfrm>
            <a:off x="4932525" y="1386350"/>
            <a:ext cx="31143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Figuring out benchmarks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Checkpointing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Fast Forwarding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b5bb6b071_2_37"/>
          <p:cNvSpPr txBox="1"/>
          <p:nvPr>
            <p:ph type="title"/>
          </p:nvPr>
        </p:nvSpPr>
        <p:spPr>
          <a:xfrm>
            <a:off x="642414" y="208057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Implementation:</a:t>
            </a:r>
            <a:br>
              <a:rPr lang="en-US"/>
            </a:br>
            <a:r>
              <a:rPr lang="en-US"/>
              <a:t>Challenges</a:t>
            </a:r>
            <a:endParaRPr/>
          </a:p>
        </p:txBody>
      </p:sp>
      <p:sp>
        <p:nvSpPr>
          <p:cNvPr id="163" name="Google Shape;163;g7b5bb6b071_2_37"/>
          <p:cNvSpPr txBox="1"/>
          <p:nvPr>
            <p:ph idx="1" type="subTitle"/>
          </p:nvPr>
        </p:nvSpPr>
        <p:spPr>
          <a:xfrm>
            <a:off x="572475" y="1476377"/>
            <a:ext cx="36711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/>
              <a:t>Benchmark Evaluation</a:t>
            </a:r>
            <a:endParaRPr/>
          </a:p>
          <a:p>
            <a:pPr indent="-4000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-US"/>
              <a:t>Cold start &amp; inconsistencies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/>
              <a:t>Load-Store Handling</a:t>
            </a:r>
            <a:endParaRPr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Load-Store Aliasing</a:t>
            </a:r>
            <a:endParaRPr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Communication  between LCU and D-Cache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96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/>
          </a:p>
          <a:p>
            <a:pPr indent="-196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/>
          </a:p>
          <a:p>
            <a:pPr indent="-196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/>
          </a:p>
          <a:p>
            <a:pPr indent="-196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4" name="Google Shape;164;g7b5bb6b071_2_37"/>
          <p:cNvSpPr txBox="1"/>
          <p:nvPr/>
        </p:nvSpPr>
        <p:spPr>
          <a:xfrm>
            <a:off x="4942575" y="1356200"/>
            <a:ext cx="31143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g7b5bb6b071_2_37"/>
          <p:cNvSpPr txBox="1"/>
          <p:nvPr/>
        </p:nvSpPr>
        <p:spPr>
          <a:xfrm>
            <a:off x="4641200" y="1718250"/>
            <a:ext cx="49113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Lato"/>
                <a:ea typeface="Lato"/>
                <a:cs typeface="Lato"/>
                <a:sym typeface="Lato"/>
              </a:rPr>
              <a:t>IEW</a:t>
            </a:r>
            <a:r>
              <a:rPr b="1" lang="en-US">
                <a:latin typeface="Lato"/>
                <a:ea typeface="Lato"/>
                <a:cs typeface="Lato"/>
                <a:sym typeface="Lato"/>
              </a:rPr>
              <a:t> Stage: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Load  $1   -&gt; Update  coalescing buffer with cache line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Store $3  -&gt;  in store queue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Load  $3  -&gt;  Fetch data (forwarding) from Store Queue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g7b5bb6b071_2_37"/>
          <p:cNvSpPr txBox="1"/>
          <p:nvPr/>
        </p:nvSpPr>
        <p:spPr>
          <a:xfrm>
            <a:off x="4641200" y="305775"/>
            <a:ext cx="34959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Lato"/>
                <a:ea typeface="Lato"/>
                <a:cs typeface="Lato"/>
                <a:sym typeface="Lato"/>
              </a:rPr>
              <a:t>Instruction Order: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Store $3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Load  $1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Load  $3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g7b5bb6b071_2_37"/>
          <p:cNvSpPr txBox="1"/>
          <p:nvPr/>
        </p:nvSpPr>
        <p:spPr>
          <a:xfrm>
            <a:off x="4641200" y="3297175"/>
            <a:ext cx="49113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Lato"/>
                <a:ea typeface="Lato"/>
                <a:cs typeface="Lato"/>
                <a:sym typeface="Lato"/>
              </a:rPr>
              <a:t>IEW</a:t>
            </a:r>
            <a:r>
              <a:rPr b="1" lang="en-US">
                <a:latin typeface="Lato"/>
                <a:ea typeface="Lato"/>
                <a:cs typeface="Lato"/>
                <a:sym typeface="Lato"/>
              </a:rPr>
              <a:t> Stage: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Load  $1   -&gt; Update  coalescing buffer with cache line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Store $3  -&gt;  Commit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Load  $3  -&gt;  Fetch data from buffer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b5bb6b071_2_47"/>
          <p:cNvSpPr txBox="1"/>
          <p:nvPr>
            <p:ph type="title"/>
          </p:nvPr>
        </p:nvSpPr>
        <p:spPr>
          <a:xfrm>
            <a:off x="642414" y="208057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Implementation:</a:t>
            </a:r>
            <a:br>
              <a:rPr lang="en-US"/>
            </a:br>
            <a:r>
              <a:rPr lang="en-US"/>
              <a:t>Challenges</a:t>
            </a:r>
            <a:endParaRPr/>
          </a:p>
        </p:txBody>
      </p:sp>
      <p:sp>
        <p:nvSpPr>
          <p:cNvPr id="173" name="Google Shape;173;g7b5bb6b071_2_47"/>
          <p:cNvSpPr txBox="1"/>
          <p:nvPr>
            <p:ph idx="1" type="subTitle"/>
          </p:nvPr>
        </p:nvSpPr>
        <p:spPr>
          <a:xfrm>
            <a:off x="572475" y="1476377"/>
            <a:ext cx="36711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/>
              <a:t>Benchmark Evaluation</a:t>
            </a:r>
            <a:endParaRPr/>
          </a:p>
          <a:p>
            <a:pPr indent="-4000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-US"/>
              <a:t>Cold start &amp; inconsistencies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/>
              <a:t>Load-Store Handling</a:t>
            </a:r>
            <a:endParaRPr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Load-Store Aliasing</a:t>
            </a:r>
            <a:endParaRPr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Communication  between LCU and D-Cache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96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/>
          </a:p>
          <a:p>
            <a:pPr indent="-196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/>
          </a:p>
          <a:p>
            <a:pPr indent="-196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/>
          </a:p>
          <a:p>
            <a:pPr indent="-196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4" name="Google Shape;174;g7b5bb6b071_2_47"/>
          <p:cNvSpPr txBox="1"/>
          <p:nvPr/>
        </p:nvSpPr>
        <p:spPr>
          <a:xfrm>
            <a:off x="4942575" y="1356200"/>
            <a:ext cx="31143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g7b5bb6b071_2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025" y="3609900"/>
            <a:ext cx="5895224" cy="8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7b5bb6b071_2_47"/>
          <p:cNvSpPr txBox="1"/>
          <p:nvPr/>
        </p:nvSpPr>
        <p:spPr>
          <a:xfrm>
            <a:off x="4641200" y="1718250"/>
            <a:ext cx="49113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Lato"/>
                <a:ea typeface="Lato"/>
                <a:cs typeface="Lato"/>
                <a:sym typeface="Lato"/>
              </a:rPr>
              <a:t>IEW</a:t>
            </a:r>
            <a:r>
              <a:rPr b="1" lang="en-US">
                <a:latin typeface="Lato"/>
                <a:ea typeface="Lato"/>
                <a:cs typeface="Lato"/>
                <a:sym typeface="Lato"/>
              </a:rPr>
              <a:t> Stage: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Load  $1   -&gt; Update  coalescing buffer with cache line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Store $3  -&gt;  in store queue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Load  $3  -&gt;  Fetch data (forwarding) from Store Queue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g7b5bb6b071_2_47"/>
          <p:cNvSpPr txBox="1"/>
          <p:nvPr/>
        </p:nvSpPr>
        <p:spPr>
          <a:xfrm>
            <a:off x="4641200" y="305775"/>
            <a:ext cx="34959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Lato"/>
                <a:ea typeface="Lato"/>
                <a:cs typeface="Lato"/>
                <a:sym typeface="Lato"/>
              </a:rPr>
              <a:t>Instruction Order: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Store $3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Load  $1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Load  $3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g7b5bb6b071_2_47"/>
          <p:cNvSpPr txBox="1"/>
          <p:nvPr/>
        </p:nvSpPr>
        <p:spPr>
          <a:xfrm>
            <a:off x="4641200" y="3297175"/>
            <a:ext cx="49113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Lato"/>
                <a:ea typeface="Lato"/>
                <a:cs typeface="Lato"/>
                <a:sym typeface="Lato"/>
              </a:rPr>
              <a:t>IEW S</a:t>
            </a:r>
            <a:r>
              <a:rPr b="1" lang="en-US">
                <a:latin typeface="Lato"/>
                <a:ea typeface="Lato"/>
                <a:cs typeface="Lato"/>
                <a:sym typeface="Lato"/>
              </a:rPr>
              <a:t>tage: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Load  $1   -&gt; Update  coalescing buffer with cache line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Store $3  -&gt;  Commit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Load  $3  -&gt;  Fetch data from buffer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b5bb6b071_2_58"/>
          <p:cNvSpPr txBox="1"/>
          <p:nvPr>
            <p:ph type="title"/>
          </p:nvPr>
        </p:nvSpPr>
        <p:spPr>
          <a:xfrm>
            <a:off x="642414" y="208057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Implementation:</a:t>
            </a:r>
            <a:br>
              <a:rPr lang="en-US"/>
            </a:br>
            <a:r>
              <a:rPr lang="en-US"/>
              <a:t>Challenges</a:t>
            </a:r>
            <a:endParaRPr/>
          </a:p>
        </p:txBody>
      </p:sp>
      <p:sp>
        <p:nvSpPr>
          <p:cNvPr id="184" name="Google Shape;184;g7b5bb6b071_2_58"/>
          <p:cNvSpPr txBox="1"/>
          <p:nvPr>
            <p:ph idx="1" type="subTitle"/>
          </p:nvPr>
        </p:nvSpPr>
        <p:spPr>
          <a:xfrm>
            <a:off x="572475" y="1476377"/>
            <a:ext cx="36711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/>
              <a:t>Benchmark Evaluation</a:t>
            </a:r>
            <a:endParaRPr/>
          </a:p>
          <a:p>
            <a:pPr indent="-4000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-US"/>
              <a:t>Cold start &amp; inconsistencies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/>
              <a:t>Load-Store Handling</a:t>
            </a:r>
            <a:endParaRPr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Load-Store Aliasing</a:t>
            </a:r>
            <a:endParaRPr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Communication  between LCU and D-Cache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96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/>
          </a:p>
          <a:p>
            <a:pPr indent="-196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/>
          </a:p>
          <a:p>
            <a:pPr indent="-196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/>
          </a:p>
          <a:p>
            <a:pPr indent="-196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5" name="Google Shape;185;g7b5bb6b071_2_58"/>
          <p:cNvSpPr txBox="1"/>
          <p:nvPr/>
        </p:nvSpPr>
        <p:spPr>
          <a:xfrm>
            <a:off x="4942575" y="1356200"/>
            <a:ext cx="31143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g7b5bb6b071_2_58"/>
          <p:cNvSpPr txBox="1"/>
          <p:nvPr/>
        </p:nvSpPr>
        <p:spPr>
          <a:xfrm>
            <a:off x="4641200" y="1718250"/>
            <a:ext cx="49113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Lato"/>
                <a:ea typeface="Lato"/>
                <a:cs typeface="Lato"/>
                <a:sym typeface="Lato"/>
              </a:rPr>
              <a:t>IEW S</a:t>
            </a:r>
            <a:r>
              <a:rPr b="1" lang="en-US">
                <a:latin typeface="Lato"/>
                <a:ea typeface="Lato"/>
                <a:cs typeface="Lato"/>
                <a:sym typeface="Lato"/>
              </a:rPr>
              <a:t>tage: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Load  $1   -&gt; Update  coalescing buffer with cache line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Store $3  -&gt;  in store queue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Load  $3  -&gt;  Fetch data (forwarding) from Store Queue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g7b5bb6b071_2_58"/>
          <p:cNvSpPr txBox="1"/>
          <p:nvPr/>
        </p:nvSpPr>
        <p:spPr>
          <a:xfrm>
            <a:off x="4641200" y="305775"/>
            <a:ext cx="34959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Lato"/>
                <a:ea typeface="Lato"/>
                <a:cs typeface="Lato"/>
                <a:sym typeface="Lato"/>
              </a:rPr>
              <a:t>Instruction Order: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Store $3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Load  $1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Load  $3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g7b5bb6b071_2_58"/>
          <p:cNvSpPr txBox="1"/>
          <p:nvPr/>
        </p:nvSpPr>
        <p:spPr>
          <a:xfrm>
            <a:off x="4641200" y="3297175"/>
            <a:ext cx="49113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Lato"/>
                <a:ea typeface="Lato"/>
                <a:cs typeface="Lato"/>
                <a:sym typeface="Lato"/>
              </a:rPr>
              <a:t>IEW S</a:t>
            </a:r>
            <a:r>
              <a:rPr b="1" lang="en-US">
                <a:latin typeface="Lato"/>
                <a:ea typeface="Lato"/>
                <a:cs typeface="Lato"/>
                <a:sym typeface="Lato"/>
              </a:rPr>
              <a:t>tage: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Load  $1   -&gt; 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Update  coalescing buffer with cache line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Store $3  -&gt;  Commit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Load  $3  -&gt;  Fetch data from buffer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"/>
          <p:cNvSpPr txBox="1"/>
          <p:nvPr>
            <p:ph type="title"/>
          </p:nvPr>
        </p:nvSpPr>
        <p:spPr>
          <a:xfrm>
            <a:off x="683906" y="645988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Results:</a:t>
            </a:r>
            <a:endParaRPr/>
          </a:p>
        </p:txBody>
      </p:sp>
      <p:pic>
        <p:nvPicPr>
          <p:cNvPr id="194" name="Google Shape;19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2512200"/>
            <a:ext cx="5478300" cy="11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7"/>
          <p:cNvPicPr preferRelativeResize="0"/>
          <p:nvPr/>
        </p:nvPicPr>
        <p:blipFill rotWithShape="1">
          <a:blip r:embed="rId4">
            <a:alphaModFix/>
          </a:blip>
          <a:srcRect b="25233" l="0" r="0" t="0"/>
          <a:stretch/>
        </p:blipFill>
        <p:spPr>
          <a:xfrm>
            <a:off x="1272400" y="3718700"/>
            <a:ext cx="5524301" cy="82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7"/>
          <p:cNvSpPr txBox="1"/>
          <p:nvPr/>
        </p:nvSpPr>
        <p:spPr>
          <a:xfrm>
            <a:off x="737550" y="1349775"/>
            <a:ext cx="63999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Benchmarks used: povray, h264ref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Performance evaluated in terms of the reduction in accesses to memory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"/>
          <p:cNvSpPr txBox="1"/>
          <p:nvPr>
            <p:ph type="title"/>
          </p:nvPr>
        </p:nvSpPr>
        <p:spPr>
          <a:xfrm>
            <a:off x="680402" y="603947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More Results...</a:t>
            </a:r>
            <a:endParaRPr/>
          </a:p>
        </p:txBody>
      </p:sp>
      <p:pic>
        <p:nvPicPr>
          <p:cNvPr id="202" name="Google Shape;202;p8"/>
          <p:cNvPicPr preferRelativeResize="0"/>
          <p:nvPr/>
        </p:nvPicPr>
        <p:blipFill rotWithShape="1">
          <a:blip r:embed="rId3">
            <a:alphaModFix/>
          </a:blip>
          <a:srcRect b="32975" l="0" r="0" t="0"/>
          <a:stretch/>
        </p:blipFill>
        <p:spPr>
          <a:xfrm>
            <a:off x="1877925" y="1353650"/>
            <a:ext cx="5201750" cy="329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g7b5bb6b071_1_21"/>
          <p:cNvPicPr preferRelativeResize="0"/>
          <p:nvPr/>
        </p:nvPicPr>
        <p:blipFill rotWithShape="1">
          <a:blip r:embed="rId3">
            <a:alphaModFix/>
          </a:blip>
          <a:srcRect b="0" l="0" r="-1916" t="0"/>
          <a:stretch/>
        </p:blipFill>
        <p:spPr>
          <a:xfrm>
            <a:off x="1432575" y="655125"/>
            <a:ext cx="6401250" cy="419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 txBox="1"/>
          <p:nvPr>
            <p:ph type="title"/>
          </p:nvPr>
        </p:nvSpPr>
        <p:spPr>
          <a:xfrm>
            <a:off x="729450" y="628406"/>
            <a:ext cx="7399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Future Work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9"/>
          <p:cNvSpPr txBox="1"/>
          <p:nvPr>
            <p:ph idx="1" type="body"/>
          </p:nvPr>
        </p:nvSpPr>
        <p:spPr>
          <a:xfrm>
            <a:off x="727650" y="1401515"/>
            <a:ext cx="7688700" cy="28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600"/>
              <a:t>Use Register File instead of LCU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600"/>
              <a:t>Measure the effect of LCU on the size of the blocks:</a:t>
            </a:r>
            <a:endParaRPr sz="1400"/>
          </a:p>
          <a:p>
            <a:pPr indent="-29845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○"/>
            </a:pPr>
            <a:r>
              <a:rPr lang="en-US" sz="1200"/>
              <a:t>IQ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○"/>
            </a:pPr>
            <a:r>
              <a:rPr lang="en-US" sz="1200"/>
              <a:t>LSQ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○"/>
            </a:pPr>
            <a:r>
              <a:rPr lang="en-US" sz="1200"/>
              <a:t>ROB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○"/>
            </a:pPr>
            <a:r>
              <a:rPr lang="en-US" sz="1200"/>
              <a:t>L1 Cache</a:t>
            </a:r>
            <a:endParaRPr sz="1200"/>
          </a:p>
          <a:p>
            <a:pPr indent="0" lvl="0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600"/>
              <a:t>Speculation for Coalescing loads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600"/>
              <a:t>Prediction scheme for Speculation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None/>
            </a:pPr>
            <a:r>
              <a:t/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"/>
          <p:cNvSpPr txBox="1"/>
          <p:nvPr>
            <p:ph type="title"/>
          </p:nvPr>
        </p:nvSpPr>
        <p:spPr>
          <a:xfrm>
            <a:off x="640214" y="88428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solidFill>
                  <a:srgbClr val="FFFFFF"/>
                </a:solidFill>
              </a:rPr>
              <a:t>Thank you!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br>
              <a:rPr b="0" lang="en-US" sz="1600"/>
            </a:br>
            <a:br>
              <a:rPr b="1" lang="en-US" sz="1800"/>
            </a:br>
            <a:r>
              <a:rPr b="1" lang="en-US" sz="1800"/>
              <a:t>Prof. Mikko Lipasti</a:t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1800"/>
              <a:t>Prof. Guri Sohi</a:t>
            </a:r>
            <a:br>
              <a:rPr lang="en-US" sz="1800"/>
            </a:br>
            <a:r>
              <a:rPr lang="en-US" sz="1800"/>
              <a:t>Shyam Murthy</a:t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1" lang="en-US" sz="1800"/>
              <a:t>Special thanks to GEM5 (For making our lives easier!)</a:t>
            </a:r>
            <a:endParaRPr i="1"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br>
              <a:rPr lang="en-US" sz="1800"/>
            </a:b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/>
        </p:nvSpPr>
        <p:spPr>
          <a:xfrm>
            <a:off x="518550" y="700200"/>
            <a:ext cx="40224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Motivation: </a:t>
            </a:r>
            <a:endParaRPr b="1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511650" y="1478650"/>
            <a:ext cx="40362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234400" y="1428998"/>
            <a:ext cx="4638420" cy="2219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 Bandwidth is still a challenge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 is the bottleneck for most architectures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Roughly, 40% memory instructions               (Load = 25% &amp; Store = 15%)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Requests typically fetch close-by or consecutive addresses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941500" y="3993930"/>
            <a:ext cx="7557866" cy="8499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D03100"/>
                </a:solidFill>
                <a:latin typeface="Arial"/>
                <a:ea typeface="Arial"/>
                <a:cs typeface="Arial"/>
                <a:sym typeface="Arial"/>
              </a:rPr>
              <a:t>Idea:</a:t>
            </a:r>
            <a:endParaRPr/>
          </a:p>
          <a:p>
            <a:pPr indent="-2857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Combine multiple loads that maps to same cache block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ell phone&#10;&#10;Description automatically generated" id="88" name="Google Shape;88;p2"/>
          <p:cNvPicPr preferRelativeResize="0"/>
          <p:nvPr/>
        </p:nvPicPr>
        <p:blipFill rotWithShape="1">
          <a:blip r:embed="rId3">
            <a:alphaModFix/>
          </a:blip>
          <a:srcRect b="41338" l="11784" r="15122" t="14184"/>
          <a:stretch/>
        </p:blipFill>
        <p:spPr>
          <a:xfrm>
            <a:off x="4985406" y="1082567"/>
            <a:ext cx="3895615" cy="177975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descr="A close up of a logo&#10;&#10;Description automatically generated" id="89" name="Google Shape;8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912" y="4081517"/>
            <a:ext cx="521521" cy="5215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90" name="Google Shape;9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240" y="742518"/>
            <a:ext cx="595326" cy="59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727800" y="649492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Preliminary Analysis:</a:t>
            </a:r>
            <a:endParaRPr/>
          </a:p>
        </p:txBody>
      </p:sp>
      <p:pic>
        <p:nvPicPr>
          <p:cNvPr id="96" name="Google Shape;9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7100"/>
            <a:ext cx="3514350" cy="224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1050" y="1422550"/>
            <a:ext cx="4685925" cy="29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b5bb6b071_0_0"/>
          <p:cNvSpPr txBox="1"/>
          <p:nvPr>
            <p:ph type="title"/>
          </p:nvPr>
        </p:nvSpPr>
        <p:spPr>
          <a:xfrm>
            <a:off x="727800" y="649492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Preliminary Analysis:</a:t>
            </a:r>
            <a:endParaRPr/>
          </a:p>
        </p:txBody>
      </p:sp>
      <p:pic>
        <p:nvPicPr>
          <p:cNvPr id="103" name="Google Shape;103;g7b5bb6b07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7100"/>
            <a:ext cx="3514350" cy="224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7b5bb6b07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7050" y="1556650"/>
            <a:ext cx="5005625" cy="29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b5bb6b071_0_8"/>
          <p:cNvSpPr txBox="1"/>
          <p:nvPr>
            <p:ph type="title"/>
          </p:nvPr>
        </p:nvSpPr>
        <p:spPr>
          <a:xfrm>
            <a:off x="727800" y="649492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Preliminary Analysis:</a:t>
            </a:r>
            <a:endParaRPr/>
          </a:p>
        </p:txBody>
      </p:sp>
      <p:pic>
        <p:nvPicPr>
          <p:cNvPr id="110" name="Google Shape;110;g7b5bb6b071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7100"/>
            <a:ext cx="3514350" cy="224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7b5bb6b071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8624" y="1616150"/>
            <a:ext cx="4658726" cy="279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727650" y="63091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Our Solution:</a:t>
            </a:r>
            <a:endParaRPr/>
          </a:p>
        </p:txBody>
      </p: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727650" y="1406214"/>
            <a:ext cx="7688700" cy="8598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FF0000"/>
                </a:solidFill>
              </a:rPr>
              <a:t>Load Coalescing Unit (LCU) </a:t>
            </a:r>
            <a:r>
              <a:rPr b="1" lang="en-US" sz="1600">
                <a:solidFill>
                  <a:schemeClr val="dk2"/>
                </a:solidFill>
              </a:rPr>
              <a:t>– essentially a buffer – to service load data and bypass cache access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grpSp>
        <p:nvGrpSpPr>
          <p:cNvPr id="118" name="Google Shape;118;p4"/>
          <p:cNvGrpSpPr/>
          <p:nvPr/>
        </p:nvGrpSpPr>
        <p:grpSpPr>
          <a:xfrm>
            <a:off x="146428" y="2266079"/>
            <a:ext cx="8558301" cy="2546676"/>
            <a:chOff x="146428" y="2309525"/>
            <a:chExt cx="8600129" cy="2503230"/>
          </a:xfrm>
        </p:grpSpPr>
        <p:pic>
          <p:nvPicPr>
            <p:cNvPr descr="A screenshot of a social media post&#10;&#10;Description automatically generated" id="119" name="Google Shape;119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01512" y="2311982"/>
              <a:ext cx="5045045" cy="2146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picture containing screenshot&#10;&#10;Description automatically generated" id="120" name="Google Shape;120;p4"/>
            <p:cNvPicPr preferRelativeResize="0"/>
            <p:nvPr/>
          </p:nvPicPr>
          <p:blipFill rotWithShape="1">
            <a:blip r:embed="rId4">
              <a:alphaModFix/>
            </a:blip>
            <a:srcRect b="0" l="9273" r="10081" t="21120"/>
            <a:stretch/>
          </p:blipFill>
          <p:spPr>
            <a:xfrm>
              <a:off x="146428" y="2309525"/>
              <a:ext cx="3412359" cy="250323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1" name="Google Shape;121;p4"/>
            <p:cNvCxnSpPr/>
            <p:nvPr/>
          </p:nvCxnSpPr>
          <p:spPr>
            <a:xfrm flipH="1" rot="10800000">
              <a:off x="2121876" y="3474097"/>
              <a:ext cx="1695012" cy="173332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56565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22" name="Google Shape;122;p4"/>
          <p:cNvCxnSpPr/>
          <p:nvPr/>
        </p:nvCxnSpPr>
        <p:spPr>
          <a:xfrm flipH="1">
            <a:off x="2167700" y="3558525"/>
            <a:ext cx="2812200" cy="900000"/>
          </a:xfrm>
          <a:prstGeom prst="bentConnector3">
            <a:avLst>
              <a:gd fmla="val 130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b5bb6b071_1_11"/>
          <p:cNvSpPr txBox="1"/>
          <p:nvPr>
            <p:ph type="title"/>
          </p:nvPr>
        </p:nvSpPr>
        <p:spPr>
          <a:xfrm>
            <a:off x="727650" y="592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Architecture of Load Coalescing Unit (LCU)</a:t>
            </a:r>
            <a:endParaRPr/>
          </a:p>
        </p:txBody>
      </p:sp>
      <p:pic>
        <p:nvPicPr>
          <p:cNvPr id="128" name="Google Shape;128;g7b5bb6b071_1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750" y="1452050"/>
            <a:ext cx="5379900" cy="33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type="title"/>
          </p:nvPr>
        </p:nvSpPr>
        <p:spPr>
          <a:xfrm>
            <a:off x="570851" y="176301"/>
            <a:ext cx="37893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Implementation: Gem5</a:t>
            </a:r>
            <a:endParaRPr/>
          </a:p>
        </p:txBody>
      </p:sp>
      <p:sp>
        <p:nvSpPr>
          <p:cNvPr id="134" name="Google Shape;134;p5"/>
          <p:cNvSpPr txBox="1"/>
          <p:nvPr>
            <p:ph idx="1" type="subTitle"/>
          </p:nvPr>
        </p:nvSpPr>
        <p:spPr>
          <a:xfrm>
            <a:off x="651378" y="1630519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u="sng"/>
              <a:t>CPU Models: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Atomic Simple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u="sng"/>
              <a:t>Eviction Policy: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FIFO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LRU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Random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NMRU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`</a:t>
            </a:r>
            <a:endParaRPr/>
          </a:p>
        </p:txBody>
      </p:sp>
      <p:pic>
        <p:nvPicPr>
          <p:cNvPr descr="A screenshot of a cell phone&#10;&#10;Description automatically generated" id="135" name="Google Shape;1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2410" y="1969836"/>
            <a:ext cx="4066859" cy="1931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5bb6b071_2_12"/>
          <p:cNvSpPr txBox="1"/>
          <p:nvPr>
            <p:ph type="title"/>
          </p:nvPr>
        </p:nvSpPr>
        <p:spPr>
          <a:xfrm>
            <a:off x="570851" y="176301"/>
            <a:ext cx="37893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Implementation: Gem5</a:t>
            </a:r>
            <a:endParaRPr/>
          </a:p>
        </p:txBody>
      </p:sp>
      <p:pic>
        <p:nvPicPr>
          <p:cNvPr descr="A screenshot of a cell phone&#10;&#10;Description automatically generated" id="141" name="Google Shape;141;g7b5bb6b071_2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2410" y="1969836"/>
            <a:ext cx="4066860" cy="19317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text on a white background&#10;&#10;Description automatically generated" id="142" name="Google Shape;142;g7b5bb6b071_2_12"/>
          <p:cNvPicPr preferRelativeResize="0"/>
          <p:nvPr/>
        </p:nvPicPr>
        <p:blipFill rotWithShape="1">
          <a:blip r:embed="rId4">
            <a:alphaModFix/>
          </a:blip>
          <a:srcRect b="0" l="0" r="42601" t="0"/>
          <a:stretch/>
        </p:blipFill>
        <p:spPr>
          <a:xfrm>
            <a:off x="4842400" y="198200"/>
            <a:ext cx="4066874" cy="4747093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43" name="Google Shape;143;g7b5bb6b071_2_12"/>
          <p:cNvSpPr txBox="1"/>
          <p:nvPr>
            <p:ph idx="1" type="subTitle"/>
          </p:nvPr>
        </p:nvSpPr>
        <p:spPr>
          <a:xfrm>
            <a:off x="651378" y="1630519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u="sng"/>
              <a:t>CPU Models: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Out of Order (O3)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u="sng"/>
              <a:t>Eviction Policy: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FIFO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LRU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Random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NMRU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`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