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8">
          <p15:clr>
            <a:srgbClr val="000000"/>
          </p15:clr>
        </p15:guide>
        <p15:guide id="2" pos="5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8" orient="horz"/>
        <p:guide pos="5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2673350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5th Ed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www.db-book.com</a:t>
            </a: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4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459287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20.</a:t>
            </a:r>
            <a:fld id="{00000000-1234-1234-1234-123412341234}" type="slidenum"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0" y="6613525"/>
            <a:ext cx="33067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- 5</a:t>
            </a:r>
            <a:r>
              <a:rPr b="1" baseline="3000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Edition, Oct 5, 2006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60400" cy="87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0" y="2286000"/>
            <a:ext cx="9144000" cy="1268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20: Database System Architectures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33412" y="2428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Server Process Structure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typical transaction server consists of multiple processes accessing data in shared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receive user queries (transactions), execute them and send results 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may be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multithreaded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allowing a single process to execute several user queries concurrently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multiple multithreaded server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manager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on this later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writer process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modified buffer blocks to disks continually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5565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Server Processes (Cont.)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3437" y="1108075"/>
            <a:ext cx="8181975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writer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processes simply add log records to log record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writer process outputs log records to stable storage.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Performs periodic checkpoints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monitor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Monitors other processes, and takes recovery actions if any of the other processes fail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aborting any transactions being executed by a server process and restarting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89000" y="-1143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System Processes (Cont.)</a:t>
            </a:r>
            <a:endParaRPr/>
          </a:p>
        </p:txBody>
      </p:sp>
      <p:pic>
        <p:nvPicPr>
          <p:cNvPr id="112" name="Google Shape;11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33" l="22734" r="22946" t="566"/>
          <a:stretch/>
        </p:blipFill>
        <p:spPr>
          <a:xfrm>
            <a:off x="2403475" y="1093787"/>
            <a:ext cx="4048125" cy="54943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System Processes (Cont.)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00100" y="1065212"/>
            <a:ext cx="7845425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contains shared data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 pool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table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buffer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Cached query plans (reused if same query submitted again)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database processes can access shared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ensure that no two processes are accessing the same data structure at the same time, databases systems implement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mutual exclusion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either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semaphores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 instructions such as test-and-set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avoid overhead of interprocess communication for lock request/grant, each database process operates directly on the lock table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hlink"/>
              </a:buClr>
              <a:buSzPts val="152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sending requests to lock manager process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manager process still used for deadlock detection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Servers</a:t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 high-speed LANs, in cases where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clients are comparable in processing power to the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tasks to be executed are compute intensive.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are shipped to clients where processing is performed, and then shipped results back to the server.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architecture requires full back-end functionality at the clients.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 many object-oriented database systems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Page-Shipping versus Item-Shipping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Caching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Caching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Servers (Cont.)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Page-shipping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versus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item-shipping</a:t>
            </a:r>
            <a:endParaRPr b="0" i="0" sz="18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unit of shipping ⇒ more messages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Worth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prefetching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related items along with requested item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shipping can be thought of as a form of prefetching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Overhead of requesting and getting locks from server is high due to message delays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grant locks on requested and prefetched items; with page shipping, transaction is granted lock on whole page.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Locks on a prefetched item can be P{called back} by the server, and returned by client transaction if the prefetched item has not been used.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Locks on the page can be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deescalated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locks on items in the page when there are lock conflicts. Locks on unused items can then be returned to server.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Servers (Cont.)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833437" y="1108075"/>
            <a:ext cx="81248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Caching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can be cached at client even in between transactions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check that data is up-to-date before it is used (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can be done when requesting lock on data item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Caching</a:t>
            </a:r>
            <a:endParaRPr b="0" i="0" sz="18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Locks can be retained by client system even in between transactions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can acquire cached locks locally, without contacting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calls back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locks from clients when it receives conflicting lock request.  Client returns lock once no local transaction is using it.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deescalation, but across transactions.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systems consist of multiple processors and multiple disks connected by a fast interconnection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coarse-grain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machine consists of a small number of powerful processors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massively parallel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grain parallel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utilizes thousands of smaller processors.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performance measures: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--- the number of tasks that can be completed in a given time interval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--- the amount of time it takes to complete a single task from the time it is submitted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Speed-Up and Scale-Up</a:t>
            </a:r>
            <a:endParaRPr/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701675" y="1050925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fixed-sized problem executing on a small system is given to a system which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 = small system elapsed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large system elapsed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 is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equation equals 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Scaleup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increase the size of both the problem and the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system used to perform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job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scaleup = small system small problem elapsed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big system big problem elapsed time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 up is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equation equals 1.</a:t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>
            <a:off x="2459037" y="2439987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2220912" y="4676775"/>
            <a:ext cx="41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748087" y="5775325"/>
            <a:ext cx="1058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Speedup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5682" l="1065" r="638" t="5113"/>
          <a:stretch/>
        </p:blipFill>
        <p:spPr>
          <a:xfrm>
            <a:off x="1638300" y="1108075"/>
            <a:ext cx="6591300" cy="44862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49312" y="2635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20:  Database System Architectures</a:t>
            </a:r>
            <a:endParaRPr/>
          </a:p>
        </p:txBody>
      </p:sp>
      <p:sp>
        <p:nvSpPr>
          <p:cNvPr id="49" name="Google Shape;49;p6"/>
          <p:cNvSpPr txBox="1"/>
          <p:nvPr>
            <p:ph idx="4294967295" type="body"/>
          </p:nvPr>
        </p:nvSpPr>
        <p:spPr>
          <a:xfrm>
            <a:off x="833437" y="11080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and Client-Server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System Architectures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Types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538287" y="6461125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Scaleup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4327525" y="5562600"/>
            <a:ext cx="987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Scaleup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9851" l="599" r="399" t="9852"/>
          <a:stretch/>
        </p:blipFill>
        <p:spPr>
          <a:xfrm>
            <a:off x="1266825" y="1120775"/>
            <a:ext cx="7081837" cy="43084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and Transaction Scaleup</a:t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scaleup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large job; typical of most decision support queries and scientific simulation.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computer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problem.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scaleup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Numerous small queries submitted by independent users to a shared database; typical transaction processing and timesharing systems.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as many users submitting requests (hence,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as many requests) to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database, on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-times larger computer.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Well-suited to parallel execution.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 and scaleup are often sublinear due to: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Startup costs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Cost of starting up multiple processes may dominate computation time, if the degree of parallelism is high.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Interference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Processes accessing shared resources (e.g.,system bus, disks, or locks) compete with each other, thus spending time waiting on other processes, rather than performing useful 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Increasing the degree of parallelism increases the variance in service times of parallely executing tasks.  Overall execution time determined by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slowest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parallely executing tasks.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182" name="Google Shape;182;p27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System components send data on and receive data from a single communication bus;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scale well with increasing parallelism.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Components are arranged as nodes in a grid, and each component is connected to all adjacent components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links grow with growing number of components, and so scales better.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may require 2√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hops to send message to a node (or √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wraparound connections at edge of grid).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Hypercube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Components are numbered in binary;  components are connected to one another if their binary representations differ in exactly one bit.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components are connected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components and can reach each other via at most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links; reduces communication delays.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Architectures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28953" l="405" r="405" t="28410"/>
          <a:stretch/>
        </p:blipFill>
        <p:spPr>
          <a:xfrm>
            <a:off x="904875" y="1792287"/>
            <a:ext cx="7558087" cy="24368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</a:t>
            </a:r>
            <a:endParaRPr/>
          </a:p>
        </p:txBody>
      </p:sp>
      <p:sp>
        <p:nvSpPr>
          <p:cNvPr id="194" name="Google Shape;194;p29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processors share a common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disk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processors share a common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nothing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processors share neither a common memory nor common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hybrid of the above architectures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5545" l="461" r="692" t="4621"/>
          <a:stretch/>
        </p:blipFill>
        <p:spPr>
          <a:xfrm>
            <a:off x="1163637" y="1160462"/>
            <a:ext cx="6513512" cy="44402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 and disks have access to a common memory, typically via a bus or through an interconnection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efficient communication between processors — data in shared memory can be accessed by any processor without having to move it using software.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Downside – architecture is not scalable beyond 32 or 64 processors since the bus or the interconnection network becomes a bottleneck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for lower degrees of parallelism (4 to 8).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Disk</a:t>
            </a:r>
            <a:endParaRPr/>
          </a:p>
        </p:txBody>
      </p:sp>
      <p:sp>
        <p:nvSpPr>
          <p:cNvPr id="212" name="Google Shape;212;p32"/>
          <p:cNvSpPr txBox="1"/>
          <p:nvPr>
            <p:ph idx="4294967295" type="body"/>
          </p:nvPr>
        </p:nvSpPr>
        <p:spPr>
          <a:xfrm>
            <a:off x="833437" y="11080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processors can directly access all disks via an interconnection network, but the processors have private memories.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memory bus is not a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provides a degree of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fault-tolerance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processor fails, the other processors can take over its tasks since the database is resident on disks that are accessible from all processors.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 IBM Sysplex and DEC clusters (now part of Compaq) running Rdb (now Oracle Rdb) were early commercial users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Downside: bottleneck now occurs at interconnection to the disk subsystem.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Shared-disk systems can scale to a somewhat larger number of processors, but communication between processors is slower.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Nothing</a:t>
            </a:r>
            <a:endParaRPr/>
          </a:p>
        </p:txBody>
      </p:sp>
      <p:sp>
        <p:nvSpPr>
          <p:cNvPr id="218" name="Google Shape;218;p33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consists of a processor, memory, and one or more disks. Processors at one node  communicate with another processor at another node using an interconnection network. A node functions as the server for the data on the disk or disks the node owns.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Teradata, Tandem, Oracle-n CUBE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accessed from local disks (and local memory accesses)  do not pass through interconnection network, thereby minimizing the interference of resource sharing.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Shared-nothing multiprocessors can be scaled up to thousands of processors without interference.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drawback: cost of communication and non-local disk access; sending data involves software interaction at both ends.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Systems</a:t>
            </a:r>
            <a:endParaRPr/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on a single computer system and do not interact with other computer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computer system: one to a few CPUs and a number of device controllers that are connected through a common bus that provides access to shared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Single-user system (e.g., personal computer or workstation): desk-top unit, single user, usually has only one CPU  and one or two hard disks; the OS may support only one user.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Multi-user system: more disks, more memory, multiple CPUs, and a multi-user OS. Serve a large number of users who are connected to the system vie terminals. Often called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</a:t>
            </a:r>
            <a:endParaRPr/>
          </a:p>
        </p:txBody>
      </p:sp>
      <p:sp>
        <p:nvSpPr>
          <p:cNvPr id="224" name="Google Shape;224;p34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Combines characteristics of shared-memory, shared-disk, and shared-nothing architectures.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level is a shared-nothing architecture –  nodes connected by an interconnection network, and do not share disks or memory with each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of the system could be a shared-memory system with a few processors.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Alternatively, each node could be a shared-disk system, and each of the systems sharing a set of disks could be a shared-memory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the complexity of programming such systems by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virtual-memory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architectures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non-uniform memory architecture (NUMA)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Systems</a:t>
            </a:r>
            <a:endParaRPr/>
          </a:p>
        </p:txBody>
      </p:sp>
      <p:sp>
        <p:nvSpPr>
          <p:cNvPr id="230" name="Google Shape;230;p35"/>
          <p:cNvSpPr txBox="1"/>
          <p:nvPr>
            <p:ph idx="4294967295" type="body"/>
          </p:nvPr>
        </p:nvSpPr>
        <p:spPr>
          <a:xfrm>
            <a:off x="847725" y="8604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spread over multiple machines (also referred to as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interconnects the machines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shared by users on multiple machines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4762" l="418" r="1049" t="4762"/>
          <a:stretch/>
        </p:blipFill>
        <p:spPr>
          <a:xfrm>
            <a:off x="1309687" y="2355850"/>
            <a:ext cx="6119812" cy="42148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Databases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Homogeneous distributed databases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software/schema on all sites, data may be partitioned among sites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provide a view of a single database, hiding details of distribution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Heterogeneous distributed databases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software/schema on different sites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integrate existing databases to provide useful functionality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Differentiate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transactions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transaction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accesses data in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site at which the transaction was initiated.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transaction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accesses data in a site different from the one at which the transaction was initiated or accesses data in several different sites.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Trade-offs in Distributed Systems</a:t>
            </a:r>
            <a:endParaRPr/>
          </a:p>
        </p:txBody>
      </p:sp>
      <p:sp>
        <p:nvSpPr>
          <p:cNvPr id="243" name="Google Shape;243;p37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data – users at one site able to access the data residing at some other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Autonomy – each site is able to retain a degree of control over data stored locally.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system availability through redundancy — data can be replicated at remote sites, and system can function even if a site fails.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Disadvantage: added complexity required to ensure proper coordination among sites.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development cost.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Greater potential for bugs.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processing overhead.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833437" y="3159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Issues for Distributed Databases</a:t>
            </a: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833437" y="1108075"/>
            <a:ext cx="8140700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needed even for transactions that update data at multiple 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two-phase commit protocol (2PC) is used to ensure atomicity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idea:  each site executes transaction until just before commit, and the leaves final decision to a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must follow decision of coordinator, even if there is a failure while waiting for coordinators decision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2PC is not always appropriate:  other transaction models based on persistent messaging, and workflows, are also used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concurrency control (and deadlock detection) required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items may be replicated to improve data availability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above in Chapter 22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Types</a:t>
            </a:r>
            <a:endParaRPr/>
          </a:p>
        </p:txBody>
      </p:sp>
      <p:sp>
        <p:nvSpPr>
          <p:cNvPr id="255" name="Google Shape;255;p39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Local-area networks (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LANs) – composed of processors that are distributed over small geographical areas, such as a single building or a few adjacent buildings.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Wide-area networks (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WANs) – composed of processors distributed over a large geographical area.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Networks Types (Cont.)</a:t>
            </a:r>
            <a:endParaRPr/>
          </a:p>
        </p:txBody>
      </p:sp>
      <p:sp>
        <p:nvSpPr>
          <p:cNvPr id="261" name="Google Shape;261;p40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WANs with continuous connection (e.g. the Internet) are needed for implementing distributed database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Groupware applications such as Lotus notes can work on WANs with discontinuous connection: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replicated.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Updates are propagated to replicas periodically.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Copies of data may be updated independently.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Non-serializable executions can thus result. Resolution is application dependent. 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  <p:sp>
        <p:nvSpPr>
          <p:cNvPr id="267" name="Google Shape;267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Centralized Computer System</a:t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501775"/>
            <a:ext cx="82296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 Systems</a:t>
            </a:r>
            <a:endParaRPr/>
          </a:p>
        </p:txBody>
      </p:sp>
      <p:sp>
        <p:nvSpPr>
          <p:cNvPr id="68" name="Google Shape;68;p9"/>
          <p:cNvSpPr txBox="1"/>
          <p:nvPr>
            <p:ph idx="4294967295" type="body"/>
          </p:nvPr>
        </p:nvSpPr>
        <p:spPr>
          <a:xfrm>
            <a:off x="433387" y="10668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systems satisfy requests generated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client systems, whose general structure is shown below: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31846" l="477" r="476" t="32484"/>
          <a:stretch/>
        </p:blipFill>
        <p:spPr>
          <a:xfrm>
            <a:off x="1152525" y="2124075"/>
            <a:ext cx="6843712" cy="1847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 Systems (Cont.)</a:t>
            </a:r>
            <a:endParaRPr/>
          </a:p>
        </p:txBody>
      </p:sp>
      <p:sp>
        <p:nvSpPr>
          <p:cNvPr id="75" name="Google Shape;75;p10"/>
          <p:cNvSpPr txBox="1"/>
          <p:nvPr>
            <p:ph idx="4294967295" type="body"/>
          </p:nvPr>
        </p:nvSpPr>
        <p:spPr>
          <a:xfrm>
            <a:off x="833437" y="1108075"/>
            <a:ext cx="8183562" cy="287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functionality can be divided into: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manages access structures, query evaluation and optimization, concurrency control and recovery.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Front-end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consists of tools such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report-writers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graphical user interface facilities.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interface between the front-end and the back-end is through SQL or through an application program interface.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3511550"/>
            <a:ext cx="61849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 Systems (Cont.)</a:t>
            </a:r>
            <a:endParaRPr/>
          </a:p>
        </p:txBody>
      </p:sp>
      <p:sp>
        <p:nvSpPr>
          <p:cNvPr id="82" name="Google Shape;82;p11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replacing mainframes with networks of workstations or personal computers connected to back-end server machines: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functionality for the cost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flexibility in locating resources and expanding facilities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user interfaces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easier maintenance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System Architecture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systems can be broadly categorized into two kinds: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servers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are widely used in relational database systems, 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servers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used in object-oriented database systems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Servers</a:t>
            </a:r>
            <a:endParaRPr/>
          </a:p>
        </p:txBody>
      </p:sp>
      <p:sp>
        <p:nvSpPr>
          <p:cNvPr id="94" name="Google Shape;94;p13"/>
          <p:cNvSpPr txBox="1"/>
          <p:nvPr>
            <p:ph idx="4294967295" type="body"/>
          </p:nvPr>
        </p:nvSpPr>
        <p:spPr>
          <a:xfrm>
            <a:off x="800100" y="1065212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server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or SQL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server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Clients send requests to the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are executed at the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are shipped back to the client.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 are specified in SQL, and communicated to the server through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procedure call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(RPC) mechanism.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Transactional RPC allows many RPC calls to form a transaction.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Database Connectivity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(ODBC) is a C language application program interface standard from Microsoft for connecting to a server, sending SQL requests, and receiving results.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JDBC standard is similar to ODBC, for Java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-5-grey">
  <a:themeElements>
    <a:clrScheme name="default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CCECFF"/>
      </a:accent3>
      <a:accent4>
        <a:srgbClr val="FFFFFF"/>
      </a:accent4>
      <a:accent5>
        <a:srgbClr val="CCCC00"/>
      </a:accent5>
      <a:accent6>
        <a:srgbClr val="CCECFF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