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7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356" r:id="rId2"/>
    <p:sldId id="353" r:id="rId3"/>
    <p:sldId id="339" r:id="rId4"/>
    <p:sldId id="350" r:id="rId5"/>
    <p:sldId id="351" r:id="rId6"/>
    <p:sldId id="349" r:id="rId7"/>
    <p:sldId id="357" r:id="rId8"/>
    <p:sldId id="354" r:id="rId9"/>
    <p:sldId id="361" r:id="rId10"/>
    <p:sldId id="347" r:id="rId11"/>
    <p:sldId id="342" r:id="rId12"/>
    <p:sldId id="345" r:id="rId13"/>
    <p:sldId id="343" r:id="rId14"/>
    <p:sldId id="344" r:id="rId15"/>
    <p:sldId id="360" r:id="rId16"/>
    <p:sldId id="363" r:id="rId17"/>
    <p:sldId id="346" r:id="rId18"/>
    <p:sldId id="3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8409" autoAdjust="0"/>
  </p:normalViewPr>
  <p:slideViewPr>
    <p:cSldViewPr>
      <p:cViewPr varScale="1">
        <p:scale>
          <a:sx n="78" d="100"/>
          <a:sy n="78" d="100"/>
        </p:scale>
        <p:origin x="25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0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2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E548-CF26-46AB-AD5B-03485091517B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E64-26B3-43E2-B0A0-8F64668B7639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F886-7A5E-4E9E-B101-6B1D3A90F60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6AF8-FF6D-4853-83BC-C373FF83E069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0CD3-3E63-421D-ABC8-5777F7FC5C73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17-1BF2-497F-AABF-52D98A7FA88F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E1B9-13F7-413C-879D-E9B78D8C8418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8051-F63A-41A7-9105-62E285C4CCA5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4-7DD3-4C7D-A94E-FC54C9E5F1D7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B355-DA1E-49F2-A064-13DBE3BC4095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A74-6C98-4A7E-9613-31C41E8D6798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B633-CCB9-41F2-A38D-A4A58B9707C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vidhya.com/blog/2014/08/effective-cross-selling-market-basket-analysis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how-ecommerce-companies-are-using-ai-to-drive-higher-sales-user-experience-20d9d9bbb2b0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atacollective.com/customer-behavior-analysis-telecom-arena/" TargetMode="External"/><Relationship Id="rId7" Type="http://schemas.openxmlformats.org/officeDocument/2006/relationships/hyperlink" Target="https://select-statistics.co.uk/blog/market-basket-analysis-understanding-customer-behaviour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hyperlink" Target="http://2012books.lardbucket.org/books/advertising-campaigns-start-to-finish/s12-02-elements-of-the-promotional-mi.html" TargetMode="External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C8F7-B68E-DD44-8032-70D9BF0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A3D61D-B37F-D146-B883-32459FCB3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99055-0072-2B4D-9911-82960F3877F2}"/>
              </a:ext>
            </a:extLst>
          </p:cNvPr>
          <p:cNvSpPr txBox="1"/>
          <p:nvPr/>
        </p:nvSpPr>
        <p:spPr>
          <a:xfrm>
            <a:off x="4114800" y="5158343"/>
            <a:ext cx="409505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approach by Team 13</a:t>
            </a:r>
          </a:p>
        </p:txBody>
      </p:sp>
    </p:spTree>
    <p:extLst>
      <p:ext uri="{BB962C8B-B14F-4D97-AF65-F5344CB8AC3E}">
        <p14:creationId xmlns:p14="http://schemas.microsoft.com/office/powerpoint/2010/main" val="243979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DBBA4A-BE22-4E29-8722-5B1F39C05DBC}"/>
              </a:ext>
            </a:extLst>
          </p:cNvPr>
          <p:cNvSpPr txBox="1">
            <a:spLocks/>
          </p:cNvSpPr>
          <p:nvPr/>
        </p:nvSpPr>
        <p:spPr>
          <a:xfrm>
            <a:off x="457200" y="114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6DBCA8-A409-4B3D-A578-23ECFF86B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400" y="1261228"/>
            <a:ext cx="7843837" cy="4925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10806B2-FE0B-4285-AE94-82EDE74F0BFC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073F84-6ED0-46A3-BC6A-4BCE461E5FE0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33F48E6-5807-4D49-AB0D-2942496DFFB7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59C74E5-9DA8-44F2-8C7B-845CC39DAA5E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A50C84-AD7C-4A03-B1D3-0E0D9E5AD0AD}"/>
                </a:ext>
              </a:extLst>
            </p:cNvPr>
            <p:cNvSpPr txBox="1"/>
            <p:nvPr/>
          </p:nvSpPr>
          <p:spPr>
            <a:xfrm>
              <a:off x="838200" y="202506"/>
              <a:ext cx="4343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MARKET BASKET ANALYSIS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10F7EC-D14B-4403-B828-5D0C4115475E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RIYA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42172B-0C38-46CE-B9F0-24DC8B3218BB}"/>
              </a:ext>
            </a:extLst>
          </p:cNvPr>
          <p:cNvCxnSpPr/>
          <p:nvPr/>
        </p:nvCxnSpPr>
        <p:spPr>
          <a:xfrm>
            <a:off x="1219200" y="63246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6FCBE-D346-4DFB-8223-85508717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34DD-CA5B-4B55-8294-7DEA89A1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326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3BD80-97D2-4ECA-BE96-C0C33290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8840"/>
            <a:ext cx="7467600" cy="50433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88E05-5FAB-452F-B21D-D011F2E7FA98}"/>
              </a:ext>
            </a:extLst>
          </p:cNvPr>
          <p:cNvSpPr txBox="1"/>
          <p:nvPr/>
        </p:nvSpPr>
        <p:spPr>
          <a:xfrm>
            <a:off x="1870885" y="6172200"/>
            <a:ext cx="540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Market Basket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6BAA20-A145-4769-9B5A-C174EAC37E73}"/>
              </a:ext>
            </a:extLst>
          </p:cNvPr>
          <p:cNvGrpSpPr/>
          <p:nvPr/>
        </p:nvGrpSpPr>
        <p:grpSpPr>
          <a:xfrm>
            <a:off x="0" y="82734"/>
            <a:ext cx="8991600" cy="608158"/>
            <a:chOff x="0" y="117568"/>
            <a:chExt cx="8991600" cy="6081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1A59BF-B737-45F5-80BB-7949447EB930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C18EFB4-7526-4367-BEEC-188EB0FA0ECD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96815B-4533-4F07-BE4D-8BBBD8993D64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D5F793-7B3F-4B7D-9395-7FCFEB0C8D45}"/>
                </a:ext>
              </a:extLst>
            </p:cNvPr>
            <p:cNvSpPr txBox="1"/>
            <p:nvPr/>
          </p:nvSpPr>
          <p:spPr>
            <a:xfrm>
              <a:off x="838200" y="202506"/>
              <a:ext cx="6629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BASKET ANALYSIS– APRIORI ALGORITHM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583993-BDD2-4688-9935-057A968EC0E9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RIYA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89998B-1689-453F-AD2B-DAEAF4251C8B}"/>
              </a:ext>
            </a:extLst>
          </p:cNvPr>
          <p:cNvCxnSpPr/>
          <p:nvPr/>
        </p:nvCxnSpPr>
        <p:spPr>
          <a:xfrm>
            <a:off x="1295400" y="6613378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6130-05FC-45D5-AAF1-366C7C02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DBBA4A-BE22-4E29-8722-5B1F39C05DBC}"/>
              </a:ext>
            </a:extLst>
          </p:cNvPr>
          <p:cNvSpPr txBox="1">
            <a:spLocks/>
          </p:cNvSpPr>
          <p:nvPr/>
        </p:nvSpPr>
        <p:spPr>
          <a:xfrm>
            <a:off x="457200" y="114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6CEF3-B52E-4707-AAF5-11AD6C6A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066800"/>
            <a:ext cx="6781800" cy="5061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9CA5F-8544-4A49-9DC2-F3E122BBFA3E}"/>
              </a:ext>
            </a:extLst>
          </p:cNvPr>
          <p:cNvSpPr txBox="1"/>
          <p:nvPr/>
        </p:nvSpPr>
        <p:spPr>
          <a:xfrm>
            <a:off x="1870885" y="5943510"/>
            <a:ext cx="540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Relative Itemset Frequency Plot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0D5B95-9AF3-4DAD-944F-F9AF2898A4EC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7D73B9-B934-4752-A9A4-F466AF449B0E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52A06F1-7D75-4D07-BD7D-5B618811E6F7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24D706-F65C-4080-8141-BA261AC670EC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4183FD-EA35-4557-B265-2B0C9148EF35}"/>
                </a:ext>
              </a:extLst>
            </p:cNvPr>
            <p:cNvSpPr txBox="1"/>
            <p:nvPr/>
          </p:nvSpPr>
          <p:spPr>
            <a:xfrm>
              <a:off x="152401" y="202506"/>
              <a:ext cx="739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PURCHASE FREQUENCY OF MOST-SELLING ITEMS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63A069-539F-47E3-9B90-8BD045B0099D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RIYA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6B77DE-975B-4AB1-AF4F-E6391DA694E8}"/>
              </a:ext>
            </a:extLst>
          </p:cNvPr>
          <p:cNvCxnSpPr/>
          <p:nvPr/>
        </p:nvCxnSpPr>
        <p:spPr>
          <a:xfrm>
            <a:off x="1219200" y="6503825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340DD-8007-4506-8E94-E35F7A15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663EB-9660-468B-9EF1-8B71C3CB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" y="952848"/>
            <a:ext cx="3931763" cy="4915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0F4B35-96FA-4C25-950A-2257A80CF2C1}"/>
              </a:ext>
            </a:extLst>
          </p:cNvPr>
          <p:cNvSpPr txBox="1">
            <a:spLocks/>
          </p:cNvSpPr>
          <p:nvPr/>
        </p:nvSpPr>
        <p:spPr>
          <a:xfrm>
            <a:off x="457200" y="114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9DB0A-FA2E-4C82-8FAA-1493843847F6}"/>
              </a:ext>
            </a:extLst>
          </p:cNvPr>
          <p:cNvSpPr txBox="1"/>
          <p:nvPr/>
        </p:nvSpPr>
        <p:spPr>
          <a:xfrm>
            <a:off x="152435" y="6031771"/>
            <a:ext cx="393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Analysis of Rules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506F81-CF6F-439F-AD25-151DDAC17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/>
          <a:stretch/>
        </p:blipFill>
        <p:spPr>
          <a:xfrm>
            <a:off x="4190999" y="732641"/>
            <a:ext cx="4876800" cy="4915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C3E85-637C-4CE4-A990-7EC6DB2F37EC}"/>
              </a:ext>
            </a:extLst>
          </p:cNvPr>
          <p:cNvSpPr txBox="1"/>
          <p:nvPr/>
        </p:nvSpPr>
        <p:spPr>
          <a:xfrm>
            <a:off x="4635215" y="6001292"/>
            <a:ext cx="393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Two-key plot of Rules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362C45-F219-47CE-A2D7-570A722179C9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E5B5F7-1733-47D7-AB7A-BE815E383A17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AE1796F-64B2-4430-A432-815E217ED045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2CCA6-7EE3-4BBB-A9E2-72C594B88038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A4F407-DE0B-487F-97C8-2688FD6C34B1}"/>
                </a:ext>
              </a:extLst>
            </p:cNvPr>
            <p:cNvSpPr txBox="1"/>
            <p:nvPr/>
          </p:nvSpPr>
          <p:spPr>
            <a:xfrm>
              <a:off x="183037" y="202506"/>
              <a:ext cx="7284563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RESULTS AND FINDINGS – APRIORI ALGORITHM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8797D4-C75E-47CD-A38E-935DA9A4E99C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RIYA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957638-1FC8-40F5-AE6C-6E5C164F4F1F}"/>
              </a:ext>
            </a:extLst>
          </p:cNvPr>
          <p:cNvCxnSpPr/>
          <p:nvPr/>
        </p:nvCxnSpPr>
        <p:spPr>
          <a:xfrm>
            <a:off x="1219200" y="6503825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18D4A-494E-4710-B92E-45E2779F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06A7C6-0DE0-41B7-AA42-478164524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" y="1447800"/>
            <a:ext cx="4282569" cy="439102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BDBBA4A-BE22-4E29-8722-5B1F39C05DBC}"/>
              </a:ext>
            </a:extLst>
          </p:cNvPr>
          <p:cNvSpPr txBox="1">
            <a:spLocks/>
          </p:cNvSpPr>
          <p:nvPr/>
        </p:nvSpPr>
        <p:spPr>
          <a:xfrm>
            <a:off x="457200" y="114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459A5F8-7CEB-4B73-B914-1FCADD9F0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4800600" cy="43910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FB10764-CF33-49B7-85BA-95AFD2B5C7C8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2DAB83-8D18-459E-B5C9-AEAC0E930991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3505CB9-9092-4CF2-95CD-A286C8D3EB40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E3EFAC-546B-4D11-BA12-E335AA6300B3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090FB9-898F-4C29-8C56-ADE3760B63F7}"/>
                </a:ext>
              </a:extLst>
            </p:cNvPr>
            <p:cNvSpPr txBox="1"/>
            <p:nvPr/>
          </p:nvSpPr>
          <p:spPr>
            <a:xfrm>
              <a:off x="152400" y="202506"/>
              <a:ext cx="73152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RESULTS AND FINDINGS – ASSOCIATION RULES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7791C-3B7C-4482-8F0F-2671DFE907F2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RIYA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C2E4FC-AE3E-4734-863E-78BA2CC414A5}"/>
              </a:ext>
            </a:extLst>
          </p:cNvPr>
          <p:cNvCxnSpPr/>
          <p:nvPr/>
        </p:nvCxnSpPr>
        <p:spPr>
          <a:xfrm>
            <a:off x="1219200" y="6503825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3488C-E594-4272-BEEB-6B9C6361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C16BDF-3F91-484F-AB34-7AD14C4C8A8A}"/>
              </a:ext>
            </a:extLst>
          </p:cNvPr>
          <p:cNvSpPr/>
          <p:nvPr/>
        </p:nvSpPr>
        <p:spPr>
          <a:xfrm>
            <a:off x="304800" y="442166"/>
            <a:ext cx="7162800" cy="27018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1C1CA-B281-F64E-8FDC-C4E0ECA9C48B}"/>
              </a:ext>
            </a:extLst>
          </p:cNvPr>
          <p:cNvSpPr txBox="1"/>
          <p:nvPr/>
        </p:nvSpPr>
        <p:spPr>
          <a:xfrm>
            <a:off x="1143000" y="889838"/>
            <a:ext cx="5867400" cy="2824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5050"/>
                </a:solidFill>
                <a:latin typeface="+mj-lt"/>
                <a:ea typeface="+mj-ea"/>
                <a:cs typeface="+mj-cs"/>
              </a:rPr>
              <a:t>ASSOCIATION RULES AND CUSTOMER BEHAVIOR ANALYSIS- IN SOFTWARE</a:t>
            </a:r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0CE1C38E-D998-497B-A2A4-73942464F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9667" y="2391409"/>
            <a:ext cx="3273531" cy="32735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E5C31-5FB7-5742-878D-E3F490B9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387" y="6356350"/>
            <a:ext cx="4253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44824F-EBE0-443F-8A8F-F64816AF04DC}" type="slidenum">
              <a:rPr lang="en-US" sz="90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20D2B-0C40-D741-89AE-871D2DEFE836}"/>
              </a:ext>
            </a:extLst>
          </p:cNvPr>
          <p:cNvSpPr txBox="1"/>
          <p:nvPr/>
        </p:nvSpPr>
        <p:spPr>
          <a:xfrm>
            <a:off x="7848600" y="283147"/>
            <a:ext cx="1143000" cy="2769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1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Pooja</a:t>
            </a:r>
          </a:p>
        </p:txBody>
      </p:sp>
    </p:spTree>
    <p:extLst>
      <p:ext uri="{BB962C8B-B14F-4D97-AF65-F5344CB8AC3E}">
        <p14:creationId xmlns:p14="http://schemas.microsoft.com/office/powerpoint/2010/main" val="213018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8EAB76F-2E81-4364-8004-3B32677145C3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794FCA-B5CE-4111-92D3-CFBBCBA0D93A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63AC9FF-04E4-45F4-B1B4-88FD3427A2B9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A08A367-1598-45E5-87F7-34592889F377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AD5ECC-FD34-44BE-AFAA-FFA49EC95C94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Summary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A42B00-4F51-4E21-8337-5129803D0034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PRATHAMESH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BC28D-76E8-4F8D-A22B-575831B8AE7E}"/>
              </a:ext>
            </a:extLst>
          </p:cNvPr>
          <p:cNvCxnSpPr/>
          <p:nvPr/>
        </p:nvCxnSpPr>
        <p:spPr>
          <a:xfrm>
            <a:off x="1143000" y="62484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B2A15-18BB-4B7B-853E-D2B50375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1833F-D785-8D4F-A1FA-8A67D0008A35}"/>
              </a:ext>
            </a:extLst>
          </p:cNvPr>
          <p:cNvSpPr txBox="1"/>
          <p:nvPr/>
        </p:nvSpPr>
        <p:spPr>
          <a:xfrm>
            <a:off x="171751" y="1093988"/>
            <a:ext cx="8286449" cy="383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Discounts based on day of the week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 bundling of high selling and low selling products in discount campaigns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Recommending frequently bought together items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Hour of the day for employee management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Aisle refilling based on sales trends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DBBA4A-BE22-4E29-8722-5B1F39C05DBC}"/>
              </a:ext>
            </a:extLst>
          </p:cNvPr>
          <p:cNvSpPr txBox="1">
            <a:spLocks/>
          </p:cNvSpPr>
          <p:nvPr/>
        </p:nvSpPr>
        <p:spPr>
          <a:xfrm>
            <a:off x="457200" y="114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2AD7C-60DD-4FF3-9B78-EDD7A84E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810664"/>
            <a:ext cx="7315200" cy="487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F37DD-5C4E-46A8-80BD-9F78AA9D90F6}"/>
              </a:ext>
            </a:extLst>
          </p:cNvPr>
          <p:cNvSpPr txBox="1"/>
          <p:nvPr/>
        </p:nvSpPr>
        <p:spPr>
          <a:xfrm>
            <a:off x="898071" y="586060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Customized User Recommendation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5108E5-1D93-49E0-9960-266D1DB13D49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A3E65E-47E7-47F2-9CD0-75FA57CDB326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A505D41-2D4B-4365-B318-62C89D36A6DB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494240-153E-43F5-8E2A-4F3C0DA58687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3A390A-B364-4A91-9633-B9510D98ADF9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NEXT STEPS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9A4346-A5B6-4A3F-AECE-DA03E98AABF1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Pooja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7015FC-AF00-4561-AB68-C92B33AAB3D2}"/>
              </a:ext>
            </a:extLst>
          </p:cNvPr>
          <p:cNvCxnSpPr/>
          <p:nvPr/>
        </p:nvCxnSpPr>
        <p:spPr>
          <a:xfrm>
            <a:off x="1143000" y="65532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90C77F-4509-49BF-ACC8-AFA131F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5E12324C-E26B-AA42-B35E-B2A6F9432E98}"/>
              </a:ext>
            </a:extLst>
          </p:cNvPr>
          <p:cNvSpPr/>
          <p:nvPr/>
        </p:nvSpPr>
        <p:spPr>
          <a:xfrm>
            <a:off x="304800" y="442166"/>
            <a:ext cx="7162800" cy="27018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66A49-B0CF-8946-BEBC-68C35CFE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5CE13-97D7-CF4C-966C-BC1E5C24DD3D}"/>
              </a:ext>
            </a:extLst>
          </p:cNvPr>
          <p:cNvSpPr txBox="1"/>
          <p:nvPr/>
        </p:nvSpPr>
        <p:spPr>
          <a:xfrm>
            <a:off x="2971800" y="1453438"/>
            <a:ext cx="248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718D4-0C7A-D541-A22D-58C27B773440}"/>
              </a:ext>
            </a:extLst>
          </p:cNvPr>
          <p:cNvSpPr txBox="1"/>
          <p:nvPr/>
        </p:nvSpPr>
        <p:spPr>
          <a:xfrm>
            <a:off x="7848600" y="283147"/>
            <a:ext cx="1143000" cy="2769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1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Pooja</a:t>
            </a:r>
          </a:p>
        </p:txBody>
      </p:sp>
    </p:spTree>
    <p:extLst>
      <p:ext uri="{BB962C8B-B14F-4D97-AF65-F5344CB8AC3E}">
        <p14:creationId xmlns:p14="http://schemas.microsoft.com/office/powerpoint/2010/main" val="6781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05AB07-5615-4DFD-8EC8-7E2ED4BEB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69" y="2045747"/>
            <a:ext cx="2463202" cy="3320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4C814-6EAD-4AE8-AD55-F219029FA0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0966" y="2026521"/>
            <a:ext cx="2556434" cy="3351071"/>
          </a:xfrm>
          <a:prstGeom prst="rect">
            <a:avLst/>
          </a:prstGeom>
        </p:spPr>
      </p:pic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E5D3D138-29B1-48D3-9489-CB68492F3E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91" y="2045747"/>
            <a:ext cx="2665476" cy="3331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DFD9B-5A5D-42CE-B686-4210307CA7D0}"/>
              </a:ext>
            </a:extLst>
          </p:cNvPr>
          <p:cNvSpPr txBox="1"/>
          <p:nvPr/>
        </p:nvSpPr>
        <p:spPr>
          <a:xfrm>
            <a:off x="381000" y="54189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Riya Shah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0A553-869E-4705-B31E-1B6D6D59C0B4}"/>
              </a:ext>
            </a:extLst>
          </p:cNvPr>
          <p:cNvSpPr txBox="1"/>
          <p:nvPr/>
        </p:nvSpPr>
        <p:spPr>
          <a:xfrm>
            <a:off x="3269132" y="54189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Pooja Tyagi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248C7-B0EE-4F78-94BC-9CA42973DB32}"/>
              </a:ext>
            </a:extLst>
          </p:cNvPr>
          <p:cNvSpPr txBox="1"/>
          <p:nvPr/>
        </p:nvSpPr>
        <p:spPr>
          <a:xfrm>
            <a:off x="6012332" y="541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Prathamesh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Ranade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798F39-9D25-43B7-B229-AC9C1DF87AE3}"/>
              </a:ext>
            </a:extLst>
          </p:cNvPr>
          <p:cNvCxnSpPr/>
          <p:nvPr/>
        </p:nvCxnSpPr>
        <p:spPr>
          <a:xfrm>
            <a:off x="1219200" y="64008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B47ED-8207-4377-B07C-5A4CD6962191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F73588-1F96-4B0E-BFFD-BDD14DA99B66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6F8FC71-E929-44F8-8787-82E33EEB58A4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CD756A-A523-4623-BF05-29A1DEA93A4B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715F9E-E066-4A6E-A7FD-AD3585A2DD79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TEAM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23C56-280C-4DC6-A93B-9820ED50155B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PRATHAMESH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3007E-F15A-4045-B395-8087394D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D17EC-4666-445B-981F-7B64E607C38A}"/>
              </a:ext>
            </a:extLst>
          </p:cNvPr>
          <p:cNvGrpSpPr/>
          <p:nvPr/>
        </p:nvGrpSpPr>
        <p:grpSpPr>
          <a:xfrm>
            <a:off x="963053" y="2998810"/>
            <a:ext cx="3412715" cy="955560"/>
            <a:chOff x="963053" y="1828225"/>
            <a:chExt cx="3412715" cy="9555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95BDD8-DF8A-48B1-85EB-E2B42F871996}"/>
                </a:ext>
              </a:extLst>
            </p:cNvPr>
            <p:cNvSpPr/>
            <p:nvPr/>
          </p:nvSpPr>
          <p:spPr>
            <a:xfrm>
              <a:off x="963053" y="1828225"/>
              <a:ext cx="955560" cy="95556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Document">
              <a:extLst>
                <a:ext uri="{FF2B5EF4-FFF2-40B4-BE49-F238E27FC236}">
                  <a16:creationId xmlns:a16="http://schemas.microsoft.com/office/drawing/2014/main" id="{D962B222-CB1E-46DE-9D6C-BC03456F8307}"/>
                </a:ext>
              </a:extLst>
            </p:cNvPr>
            <p:cNvSpPr/>
            <p:nvPr/>
          </p:nvSpPr>
          <p:spPr>
            <a:xfrm>
              <a:off x="1163720" y="2028893"/>
              <a:ext cx="554225" cy="554225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EA53BDC-E563-4C54-A38F-DF30C0F61A04}"/>
                </a:ext>
              </a:extLst>
            </p:cNvPr>
            <p:cNvSpPr/>
            <p:nvPr/>
          </p:nvSpPr>
          <p:spPr>
            <a:xfrm>
              <a:off x="2123376" y="1828225"/>
              <a:ext cx="2252392" cy="955560"/>
            </a:xfrm>
            <a:custGeom>
              <a:avLst/>
              <a:gdLst>
                <a:gd name="connsiteX0" fmla="*/ 0 w 2252392"/>
                <a:gd name="connsiteY0" fmla="*/ 0 h 955560"/>
                <a:gd name="connsiteX1" fmla="*/ 2252392 w 2252392"/>
                <a:gd name="connsiteY1" fmla="*/ 0 h 955560"/>
                <a:gd name="connsiteX2" fmla="*/ 2252392 w 2252392"/>
                <a:gd name="connsiteY2" fmla="*/ 955560 h 955560"/>
                <a:gd name="connsiteX3" fmla="*/ 0 w 2252392"/>
                <a:gd name="connsiteY3" fmla="*/ 955560 h 955560"/>
                <a:gd name="connsiteX4" fmla="*/ 0 w 2252392"/>
                <a:gd name="connsiteY4" fmla="*/ 0 h 95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392" h="955560">
                  <a:moveTo>
                    <a:pt x="0" y="0"/>
                  </a:moveTo>
                  <a:lnTo>
                    <a:pt x="2252392" y="0"/>
                  </a:lnTo>
                  <a:lnTo>
                    <a:pt x="2252392" y="955560"/>
                  </a:lnTo>
                  <a:lnTo>
                    <a:pt x="0" y="95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Business Problem Description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DF5645-718A-4AC7-BEBD-C9802F60AE93}"/>
              </a:ext>
            </a:extLst>
          </p:cNvPr>
          <p:cNvGrpSpPr/>
          <p:nvPr/>
        </p:nvGrpSpPr>
        <p:grpSpPr>
          <a:xfrm>
            <a:off x="963053" y="1371600"/>
            <a:ext cx="3412715" cy="955560"/>
            <a:chOff x="4768231" y="1828225"/>
            <a:chExt cx="3412715" cy="9555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BC1852-C87A-43E2-A31B-6DDA4D578599}"/>
                </a:ext>
              </a:extLst>
            </p:cNvPr>
            <p:cNvSpPr/>
            <p:nvPr/>
          </p:nvSpPr>
          <p:spPr>
            <a:xfrm>
              <a:off x="4768231" y="1828225"/>
              <a:ext cx="955560" cy="95556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Rectangle 7" descr="User">
              <a:extLst>
                <a:ext uri="{FF2B5EF4-FFF2-40B4-BE49-F238E27FC236}">
                  <a16:creationId xmlns:a16="http://schemas.microsoft.com/office/drawing/2014/main" id="{80B6907B-5490-4A74-BC9C-4675C2427C2F}"/>
                </a:ext>
              </a:extLst>
            </p:cNvPr>
            <p:cNvSpPr/>
            <p:nvPr/>
          </p:nvSpPr>
          <p:spPr>
            <a:xfrm>
              <a:off x="4968898" y="2028893"/>
              <a:ext cx="554225" cy="554225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545FA9-9DC7-4352-9D38-848A37B35F14}"/>
                </a:ext>
              </a:extLst>
            </p:cNvPr>
            <p:cNvSpPr/>
            <p:nvPr/>
          </p:nvSpPr>
          <p:spPr>
            <a:xfrm>
              <a:off x="5928554" y="1828225"/>
              <a:ext cx="2252392" cy="955560"/>
            </a:xfrm>
            <a:custGeom>
              <a:avLst/>
              <a:gdLst>
                <a:gd name="connsiteX0" fmla="*/ 0 w 2252392"/>
                <a:gd name="connsiteY0" fmla="*/ 0 h 955560"/>
                <a:gd name="connsiteX1" fmla="*/ 2252392 w 2252392"/>
                <a:gd name="connsiteY1" fmla="*/ 0 h 955560"/>
                <a:gd name="connsiteX2" fmla="*/ 2252392 w 2252392"/>
                <a:gd name="connsiteY2" fmla="*/ 955560 h 955560"/>
                <a:gd name="connsiteX3" fmla="*/ 0 w 2252392"/>
                <a:gd name="connsiteY3" fmla="*/ 955560 h 955560"/>
                <a:gd name="connsiteX4" fmla="*/ 0 w 2252392"/>
                <a:gd name="connsiteY4" fmla="*/ 0 h 95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392" h="955560">
                  <a:moveTo>
                    <a:pt x="0" y="0"/>
                  </a:moveTo>
                  <a:lnTo>
                    <a:pt x="2252392" y="0"/>
                  </a:lnTo>
                  <a:lnTo>
                    <a:pt x="2252392" y="955560"/>
                  </a:lnTo>
                  <a:lnTo>
                    <a:pt x="0" y="95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Client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D35DB-674A-49E6-9D00-CEDC4106BF4F}"/>
              </a:ext>
            </a:extLst>
          </p:cNvPr>
          <p:cNvGrpSpPr/>
          <p:nvPr/>
        </p:nvGrpSpPr>
        <p:grpSpPr>
          <a:xfrm>
            <a:off x="4768231" y="1366983"/>
            <a:ext cx="3412715" cy="955560"/>
            <a:chOff x="963053" y="3089408"/>
            <a:chExt cx="3412715" cy="9555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03796B-EE77-4269-A7A0-31D06E60FBAF}"/>
                </a:ext>
              </a:extLst>
            </p:cNvPr>
            <p:cNvSpPr/>
            <p:nvPr/>
          </p:nvSpPr>
          <p:spPr>
            <a:xfrm>
              <a:off x="963053" y="3089408"/>
              <a:ext cx="955560" cy="955560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Database">
              <a:extLst>
                <a:ext uri="{FF2B5EF4-FFF2-40B4-BE49-F238E27FC236}">
                  <a16:creationId xmlns:a16="http://schemas.microsoft.com/office/drawing/2014/main" id="{2F994B57-579C-4E02-BB62-53DA5387BABE}"/>
                </a:ext>
              </a:extLst>
            </p:cNvPr>
            <p:cNvSpPr/>
            <p:nvPr/>
          </p:nvSpPr>
          <p:spPr>
            <a:xfrm>
              <a:off x="1163720" y="3290076"/>
              <a:ext cx="554225" cy="554225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982179-8044-4482-BF82-1A0AA131D73B}"/>
                </a:ext>
              </a:extLst>
            </p:cNvPr>
            <p:cNvSpPr/>
            <p:nvPr/>
          </p:nvSpPr>
          <p:spPr>
            <a:xfrm>
              <a:off x="2123376" y="3089408"/>
              <a:ext cx="2252392" cy="955560"/>
            </a:xfrm>
            <a:custGeom>
              <a:avLst/>
              <a:gdLst>
                <a:gd name="connsiteX0" fmla="*/ 0 w 2252392"/>
                <a:gd name="connsiteY0" fmla="*/ 0 h 955560"/>
                <a:gd name="connsiteX1" fmla="*/ 2252392 w 2252392"/>
                <a:gd name="connsiteY1" fmla="*/ 0 h 955560"/>
                <a:gd name="connsiteX2" fmla="*/ 2252392 w 2252392"/>
                <a:gd name="connsiteY2" fmla="*/ 955560 h 955560"/>
                <a:gd name="connsiteX3" fmla="*/ 0 w 2252392"/>
                <a:gd name="connsiteY3" fmla="*/ 955560 h 955560"/>
                <a:gd name="connsiteX4" fmla="*/ 0 w 2252392"/>
                <a:gd name="connsiteY4" fmla="*/ 0 h 95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392" h="955560">
                  <a:moveTo>
                    <a:pt x="0" y="0"/>
                  </a:moveTo>
                  <a:lnTo>
                    <a:pt x="2252392" y="0"/>
                  </a:lnTo>
                  <a:lnTo>
                    <a:pt x="2252392" y="955560"/>
                  </a:lnTo>
                  <a:lnTo>
                    <a:pt x="0" y="95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Dataset Description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BC7E519-80D7-4A48-88F5-6D0D294FDCEA}"/>
              </a:ext>
            </a:extLst>
          </p:cNvPr>
          <p:cNvSpPr/>
          <p:nvPr/>
        </p:nvSpPr>
        <p:spPr>
          <a:xfrm>
            <a:off x="4768231" y="3089408"/>
            <a:ext cx="955560" cy="95556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angle 13" descr="Lightbulb">
            <a:extLst>
              <a:ext uri="{FF2B5EF4-FFF2-40B4-BE49-F238E27FC236}">
                <a16:creationId xmlns:a16="http://schemas.microsoft.com/office/drawing/2014/main" id="{DE08C736-33CD-4B1A-A4AE-715D4669B296}"/>
              </a:ext>
            </a:extLst>
          </p:cNvPr>
          <p:cNvSpPr/>
          <p:nvPr/>
        </p:nvSpPr>
        <p:spPr>
          <a:xfrm>
            <a:off x="4968898" y="3290076"/>
            <a:ext cx="554225" cy="55422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2D5DD9-05F8-4AF1-898A-9D389A3C1A41}"/>
              </a:ext>
            </a:extLst>
          </p:cNvPr>
          <p:cNvSpPr/>
          <p:nvPr/>
        </p:nvSpPr>
        <p:spPr>
          <a:xfrm>
            <a:off x="5928554" y="3089408"/>
            <a:ext cx="2252392" cy="955560"/>
          </a:xfrm>
          <a:custGeom>
            <a:avLst/>
            <a:gdLst>
              <a:gd name="connsiteX0" fmla="*/ 0 w 2252392"/>
              <a:gd name="connsiteY0" fmla="*/ 0 h 955560"/>
              <a:gd name="connsiteX1" fmla="*/ 2252392 w 2252392"/>
              <a:gd name="connsiteY1" fmla="*/ 0 h 955560"/>
              <a:gd name="connsiteX2" fmla="*/ 2252392 w 2252392"/>
              <a:gd name="connsiteY2" fmla="*/ 955560 h 955560"/>
              <a:gd name="connsiteX3" fmla="*/ 0 w 2252392"/>
              <a:gd name="connsiteY3" fmla="*/ 955560 h 955560"/>
              <a:gd name="connsiteX4" fmla="*/ 0 w 2252392"/>
              <a:gd name="connsiteY4" fmla="*/ 0 h 95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2392" h="955560">
                <a:moveTo>
                  <a:pt x="0" y="0"/>
                </a:moveTo>
                <a:lnTo>
                  <a:pt x="2252392" y="0"/>
                </a:lnTo>
                <a:lnTo>
                  <a:pt x="2252392" y="955560"/>
                </a:lnTo>
                <a:lnTo>
                  <a:pt x="0" y="955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Solutions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2C9553-F019-4206-99F1-0DB7DD278770}"/>
              </a:ext>
            </a:extLst>
          </p:cNvPr>
          <p:cNvSpPr/>
          <p:nvPr/>
        </p:nvSpPr>
        <p:spPr>
          <a:xfrm>
            <a:off x="963053" y="4784696"/>
            <a:ext cx="955560" cy="95556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121B91A9-211D-43B6-ACA3-0E8A2B356F3D}"/>
              </a:ext>
            </a:extLst>
          </p:cNvPr>
          <p:cNvSpPr/>
          <p:nvPr/>
        </p:nvSpPr>
        <p:spPr>
          <a:xfrm>
            <a:off x="1163720" y="4985364"/>
            <a:ext cx="554225" cy="55422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5F3D419-E578-41DC-96F6-DEC8B2BE5570}"/>
              </a:ext>
            </a:extLst>
          </p:cNvPr>
          <p:cNvSpPr/>
          <p:nvPr/>
        </p:nvSpPr>
        <p:spPr>
          <a:xfrm>
            <a:off x="2123376" y="4784696"/>
            <a:ext cx="2252392" cy="955560"/>
          </a:xfrm>
          <a:custGeom>
            <a:avLst/>
            <a:gdLst>
              <a:gd name="connsiteX0" fmla="*/ 0 w 2252392"/>
              <a:gd name="connsiteY0" fmla="*/ 0 h 955560"/>
              <a:gd name="connsiteX1" fmla="*/ 2252392 w 2252392"/>
              <a:gd name="connsiteY1" fmla="*/ 0 h 955560"/>
              <a:gd name="connsiteX2" fmla="*/ 2252392 w 2252392"/>
              <a:gd name="connsiteY2" fmla="*/ 955560 h 955560"/>
              <a:gd name="connsiteX3" fmla="*/ 0 w 2252392"/>
              <a:gd name="connsiteY3" fmla="*/ 955560 h 955560"/>
              <a:gd name="connsiteX4" fmla="*/ 0 w 2252392"/>
              <a:gd name="connsiteY4" fmla="*/ 0 h 95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2392" h="955560">
                <a:moveTo>
                  <a:pt x="0" y="0"/>
                </a:moveTo>
                <a:lnTo>
                  <a:pt x="2252392" y="0"/>
                </a:lnTo>
                <a:lnTo>
                  <a:pt x="2252392" y="955560"/>
                </a:lnTo>
                <a:lnTo>
                  <a:pt x="0" y="955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Analysis/Results and Findings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A2C9BB-7892-48F3-97BA-D0475CF2DB39}"/>
              </a:ext>
            </a:extLst>
          </p:cNvPr>
          <p:cNvSpPr/>
          <p:nvPr/>
        </p:nvSpPr>
        <p:spPr>
          <a:xfrm>
            <a:off x="4768231" y="4784696"/>
            <a:ext cx="955560" cy="95556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ctangle 19" descr="Footprints">
            <a:extLst>
              <a:ext uri="{FF2B5EF4-FFF2-40B4-BE49-F238E27FC236}">
                <a16:creationId xmlns:a16="http://schemas.microsoft.com/office/drawing/2014/main" id="{11F573AB-4C84-4EC0-BC91-85DA3DE48514}"/>
              </a:ext>
            </a:extLst>
          </p:cNvPr>
          <p:cNvSpPr/>
          <p:nvPr/>
        </p:nvSpPr>
        <p:spPr>
          <a:xfrm>
            <a:off x="4968898" y="4985364"/>
            <a:ext cx="554225" cy="554225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DBCF54-D24E-48B6-B6D2-BBFA01AC6ED2}"/>
              </a:ext>
            </a:extLst>
          </p:cNvPr>
          <p:cNvSpPr/>
          <p:nvPr/>
        </p:nvSpPr>
        <p:spPr>
          <a:xfrm>
            <a:off x="5928554" y="4784696"/>
            <a:ext cx="2252392" cy="955560"/>
          </a:xfrm>
          <a:custGeom>
            <a:avLst/>
            <a:gdLst>
              <a:gd name="connsiteX0" fmla="*/ 0 w 2252392"/>
              <a:gd name="connsiteY0" fmla="*/ 0 h 955560"/>
              <a:gd name="connsiteX1" fmla="*/ 2252392 w 2252392"/>
              <a:gd name="connsiteY1" fmla="*/ 0 h 955560"/>
              <a:gd name="connsiteX2" fmla="*/ 2252392 w 2252392"/>
              <a:gd name="connsiteY2" fmla="*/ 955560 h 955560"/>
              <a:gd name="connsiteX3" fmla="*/ 0 w 2252392"/>
              <a:gd name="connsiteY3" fmla="*/ 955560 h 955560"/>
              <a:gd name="connsiteX4" fmla="*/ 0 w 2252392"/>
              <a:gd name="connsiteY4" fmla="*/ 0 h 95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2392" h="955560">
                <a:moveTo>
                  <a:pt x="0" y="0"/>
                </a:moveTo>
                <a:lnTo>
                  <a:pt x="2252392" y="0"/>
                </a:lnTo>
                <a:lnTo>
                  <a:pt x="2252392" y="955560"/>
                </a:lnTo>
                <a:lnTo>
                  <a:pt x="0" y="955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Next Steps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6605CF-20CE-4CB0-A323-A3C61F2AC352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0A16B94-82C1-4962-BB91-CB72F023634A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7B58E91-FDA1-40BA-BB22-257EE931F7AD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FA22F2-0297-4C7B-9D9C-82F90BAB7E07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B0ED8-8D28-4A61-A37F-F9CE7A71DE1D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AGENDA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82BC4D-A535-447F-BDF8-7ABD1D2E5003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PRATHAMESH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47DF43-A507-4650-9C4A-5658576D0648}"/>
              </a:ext>
            </a:extLst>
          </p:cNvPr>
          <p:cNvCxnSpPr/>
          <p:nvPr/>
        </p:nvCxnSpPr>
        <p:spPr>
          <a:xfrm>
            <a:off x="1143000" y="62484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52D7-FEAF-4F78-BB86-200DC70F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EB48A3-E18A-418D-BBC3-A18140113AEC}"/>
              </a:ext>
            </a:extLst>
          </p:cNvPr>
          <p:cNvGrpSpPr/>
          <p:nvPr/>
        </p:nvGrpSpPr>
        <p:grpSpPr>
          <a:xfrm>
            <a:off x="0" y="18819"/>
            <a:ext cx="8991600" cy="608158"/>
            <a:chOff x="0" y="117568"/>
            <a:chExt cx="8991600" cy="60815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34A917-97FD-4E79-BB21-2B49732943D1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2FB6A50-F315-4502-93AD-41AAFAC8ED5A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A66056-F2EE-426B-968B-93360F701AAE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704F7E-A1B9-440F-BF74-D7546B67CB9C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CLIENT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C24C44-1C06-4A09-9B83-82EC2E5607C4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PRATHAMESH</a:t>
              </a:r>
            </a:p>
          </p:txBody>
        </p:sp>
      </p:grp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1831D6D-96EA-4F60-8AEE-F166C624F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13" y="461397"/>
            <a:ext cx="3952875" cy="2838450"/>
          </a:xfrm>
          <a:prstGeom prst="rect">
            <a:avLst/>
          </a:prstGeom>
          <a:effectLst>
            <a:glow rad="381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59208-266A-4FEE-82EB-929F70CEF073}"/>
              </a:ext>
            </a:extLst>
          </p:cNvPr>
          <p:cNvSpPr txBox="1"/>
          <p:nvPr/>
        </p:nvSpPr>
        <p:spPr>
          <a:xfrm>
            <a:off x="838200" y="3154459"/>
            <a:ext cx="72390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Operates grocery pick-up and delivery service in US and Canada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Can deliver grocery in two hours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Doesn’t own stores and dependent on local grocery retailers for fulfilling the 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Offers membership option: Instacart Express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Monthly Web visitors 16 Million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Caters to 300 grocers/food retailers in the U.S.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FD44F4-F1F5-46E3-B5AF-A691C4CD3E2E}"/>
              </a:ext>
            </a:extLst>
          </p:cNvPr>
          <p:cNvCxnSpPr/>
          <p:nvPr/>
        </p:nvCxnSpPr>
        <p:spPr>
          <a:xfrm>
            <a:off x="1143000" y="6430741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E2026-1175-40FC-9CC0-12132349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2B1F00-29D5-4ED7-8067-1037D047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688715"/>
            <a:ext cx="3952875" cy="2838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73C6AB-7D55-4500-B193-323F45AE8BB8}"/>
              </a:ext>
            </a:extLst>
          </p:cNvPr>
          <p:cNvSpPr txBox="1"/>
          <p:nvPr/>
        </p:nvSpPr>
        <p:spPr>
          <a:xfrm>
            <a:off x="723848" y="349015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 MN Instances</a:t>
            </a:r>
          </a:p>
        </p:txBody>
      </p:sp>
      <p:pic>
        <p:nvPicPr>
          <p:cNvPr id="8" name="Picture 20" descr="Image result for records icon png">
            <a:extLst>
              <a:ext uri="{FF2B5EF4-FFF2-40B4-BE49-F238E27FC236}">
                <a16:creationId xmlns:a16="http://schemas.microsoft.com/office/drawing/2014/main" id="{8CEFA26B-45F5-47B3-A0F9-3709B034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" y="3490154"/>
            <a:ext cx="414393" cy="4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7E2B3-3F42-43A5-9F79-86F9999BEAC9}"/>
              </a:ext>
            </a:extLst>
          </p:cNvPr>
          <p:cNvSpPr/>
          <p:nvPr/>
        </p:nvSpPr>
        <p:spPr>
          <a:xfrm>
            <a:off x="328024" y="4419600"/>
            <a:ext cx="27621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Anonymized sample of over 3 million grocery orders from over 200,000 Instacart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AA6EF-96AA-4233-A7A9-8C3A2A49D514}"/>
              </a:ext>
            </a:extLst>
          </p:cNvPr>
          <p:cNvGrpSpPr/>
          <p:nvPr/>
        </p:nvGrpSpPr>
        <p:grpSpPr>
          <a:xfrm>
            <a:off x="3727751" y="3429001"/>
            <a:ext cx="1820618" cy="3132628"/>
            <a:chOff x="5638802" y="3519840"/>
            <a:chExt cx="1820618" cy="31326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78A690-4C72-45EF-A66B-3ED54843FAA4}"/>
                </a:ext>
              </a:extLst>
            </p:cNvPr>
            <p:cNvSpPr/>
            <p:nvPr/>
          </p:nvSpPr>
          <p:spPr>
            <a:xfrm>
              <a:off x="6180909" y="3519840"/>
              <a:ext cx="10060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4 Files</a:t>
              </a:r>
            </a:p>
          </p:txBody>
        </p:sp>
        <p:pic>
          <p:nvPicPr>
            <p:cNvPr id="12" name="Picture 1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B688D62-EFE9-48FA-A549-823B5B5A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2" y="3522071"/>
              <a:ext cx="457199" cy="4571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A50911-F65C-4D01-AEBB-EE5AD49EFCB7}"/>
                </a:ext>
              </a:extLst>
            </p:cNvPr>
            <p:cNvSpPr/>
            <p:nvPr/>
          </p:nvSpPr>
          <p:spPr>
            <a:xfrm>
              <a:off x="5829615" y="4267200"/>
              <a:ext cx="1629805" cy="2385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Aisles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Department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Orders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Products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en-US" sz="2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54D056-4AF0-4FA3-A719-DA3588EA806E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D2C239-43B8-41D0-B835-3697EF2BC5CA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BAB9375-382F-48D0-904B-D617A646205D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FAFCAB-5C01-4BBB-94E8-E1B72911ED21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82CF32-A3ED-4ABF-960E-E0B6442EF62A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DATASET DESCRIPTION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A5C8DB-613E-4E8B-ADC3-8C434CC70AC3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PRATHAMESH</a:t>
              </a:r>
            </a:p>
          </p:txBody>
        </p:sp>
      </p:grp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9B3E85B-0E3B-42E7-AC92-B7E434B72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4" y="1406548"/>
            <a:ext cx="3952875" cy="1402784"/>
          </a:xfrm>
          <a:prstGeom prst="rect">
            <a:avLst/>
          </a:prstGeom>
        </p:spPr>
      </p:pic>
      <p:pic>
        <p:nvPicPr>
          <p:cNvPr id="19" name="Picture 4" descr="Image result for variable icon png">
            <a:extLst>
              <a:ext uri="{FF2B5EF4-FFF2-40B4-BE49-F238E27FC236}">
                <a16:creationId xmlns:a16="http://schemas.microsoft.com/office/drawing/2014/main" id="{BD5F84C6-0155-4710-8771-8131EC0E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50" y="3490154"/>
            <a:ext cx="355954" cy="3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DBE9B-1E34-46AE-8483-A0212539F0F1}"/>
              </a:ext>
            </a:extLst>
          </p:cNvPr>
          <p:cNvSpPr/>
          <p:nvPr/>
        </p:nvSpPr>
        <p:spPr>
          <a:xfrm>
            <a:off x="6852504" y="3437298"/>
            <a:ext cx="1690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4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438AD5-A450-4503-9A86-56EDBFEA0301}"/>
              </a:ext>
            </a:extLst>
          </p:cNvPr>
          <p:cNvSpPr/>
          <p:nvPr/>
        </p:nvSpPr>
        <p:spPr>
          <a:xfrm>
            <a:off x="6650578" y="4176361"/>
            <a:ext cx="18634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Order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Product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Product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User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5CCDDB-1240-49A6-BC9A-FC405A958FC1}"/>
              </a:ext>
            </a:extLst>
          </p:cNvPr>
          <p:cNvCxnSpPr/>
          <p:nvPr/>
        </p:nvCxnSpPr>
        <p:spPr>
          <a:xfrm>
            <a:off x="1143000" y="62484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6B75C-D579-4C3A-90B3-8D61DBE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99F2-A57A-4A18-8A5E-93C0AF34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258" y="824394"/>
            <a:ext cx="4886124" cy="533400"/>
          </a:xfrm>
          <a:noFill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</a:rPr>
              <a:t>Increase Customer + Retailer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42031-107F-49D7-991D-79A8D038EE47}"/>
              </a:ext>
            </a:extLst>
          </p:cNvPr>
          <p:cNvSpPr txBox="1"/>
          <p:nvPr/>
        </p:nvSpPr>
        <p:spPr>
          <a:xfrm>
            <a:off x="930836" y="2367438"/>
            <a:ext cx="236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Enhancing User Experience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D0B8E-DD3F-4916-A35A-8C3C1D6925DB}"/>
              </a:ext>
            </a:extLst>
          </p:cNvPr>
          <p:cNvSpPr txBox="1"/>
          <p:nvPr/>
        </p:nvSpPr>
        <p:spPr>
          <a:xfrm>
            <a:off x="5870933" y="2320418"/>
            <a:ext cx="276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Increasing basket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2FFEF-C4A8-4885-A1F8-5DF8298FC612}"/>
              </a:ext>
            </a:extLst>
          </p:cNvPr>
          <p:cNvCxnSpPr>
            <a:cxnSpLocks/>
          </p:cNvCxnSpPr>
          <p:nvPr/>
        </p:nvCxnSpPr>
        <p:spPr>
          <a:xfrm flipH="1">
            <a:off x="2858009" y="1565399"/>
            <a:ext cx="1561591" cy="7222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BAAAC-2E54-4A79-BAEC-9836C05AAD8C}"/>
              </a:ext>
            </a:extLst>
          </p:cNvPr>
          <p:cNvCxnSpPr>
            <a:cxnSpLocks/>
          </p:cNvCxnSpPr>
          <p:nvPr/>
        </p:nvCxnSpPr>
        <p:spPr>
          <a:xfrm>
            <a:off x="4428924" y="1576999"/>
            <a:ext cx="1524000" cy="7239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asket filled with fruit&#10;&#10;Description automatically generated">
            <a:extLst>
              <a:ext uri="{FF2B5EF4-FFF2-40B4-BE49-F238E27FC236}">
                <a16:creationId xmlns:a16="http://schemas.microsoft.com/office/drawing/2014/main" id="{38A10C44-4702-471D-B334-FFBC957C3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19" y="3452469"/>
            <a:ext cx="1685925" cy="1626461"/>
          </a:xfrm>
          <a:prstGeom prst="rect">
            <a:avLst/>
          </a:prstGeom>
        </p:spPr>
      </p:pic>
      <p:pic>
        <p:nvPicPr>
          <p:cNvPr id="18" name="Picture 17" descr="A picture containing person, holding, cellphone, phone&#10;&#10;Description automatically generated">
            <a:extLst>
              <a:ext uri="{FF2B5EF4-FFF2-40B4-BE49-F238E27FC236}">
                <a16:creationId xmlns:a16="http://schemas.microsoft.com/office/drawing/2014/main" id="{EFFF797F-0A29-42F1-91B9-303408676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7" y="3457113"/>
            <a:ext cx="2438400" cy="1626465"/>
          </a:xfrm>
          <a:prstGeom prst="rect">
            <a:avLst/>
          </a:prstGeom>
        </p:spPr>
      </p:pic>
      <p:pic>
        <p:nvPicPr>
          <p:cNvPr id="23" name="Picture 22" descr="A store filled with lots of fresh produce&#10;&#10;Description automatically generated">
            <a:extLst>
              <a:ext uri="{FF2B5EF4-FFF2-40B4-BE49-F238E27FC236}">
                <a16:creationId xmlns:a16="http://schemas.microsoft.com/office/drawing/2014/main" id="{DB6EE407-56E2-4F1C-B16C-0A9CEB680F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71" y="3452469"/>
            <a:ext cx="2324098" cy="163110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8EAB76F-2E81-4364-8004-3B32677145C3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794FCA-B5CE-4111-92D3-CFBBCBA0D93A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63AC9FF-04E4-45F4-B1B4-88FD3427A2B9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A08A367-1598-45E5-87F7-34592889F377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AD5ECC-FD34-44BE-AFAA-FFA49EC95C94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BUSINESS 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A42B00-4F51-4E21-8337-5129803D0034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PRATHAMESH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7615F9-13F3-4409-BB1A-B095F409AB3E}"/>
              </a:ext>
            </a:extLst>
          </p:cNvPr>
          <p:cNvSpPr txBox="1"/>
          <p:nvPr/>
        </p:nvSpPr>
        <p:spPr>
          <a:xfrm>
            <a:off x="3268120" y="2357618"/>
            <a:ext cx="2768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Managing Store Inventory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B06AE7-3EFD-4714-9DEA-4B007BD09942}"/>
              </a:ext>
            </a:extLst>
          </p:cNvPr>
          <p:cNvCxnSpPr>
            <a:cxnSpLocks/>
          </p:cNvCxnSpPr>
          <p:nvPr/>
        </p:nvCxnSpPr>
        <p:spPr>
          <a:xfrm>
            <a:off x="4419600" y="1565399"/>
            <a:ext cx="0" cy="8020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BC28D-76E8-4F8D-A22B-575831B8AE7E}"/>
              </a:ext>
            </a:extLst>
          </p:cNvPr>
          <p:cNvCxnSpPr/>
          <p:nvPr/>
        </p:nvCxnSpPr>
        <p:spPr>
          <a:xfrm>
            <a:off x="1143000" y="62484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B2A15-18BB-4B7B-853E-D2B50375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8EAB76F-2E81-4364-8004-3B32677145C3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794FCA-B5CE-4111-92D3-CFBBCBA0D93A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63AC9FF-04E4-45F4-B1B4-88FD3427A2B9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A08A367-1598-45E5-87F7-34592889F377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AD5ECC-FD34-44BE-AFAA-FFA49EC95C94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BUSINESS 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A42B00-4F51-4E21-8337-5129803D0034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PRATHAMESH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BC28D-76E8-4F8D-A22B-575831B8AE7E}"/>
              </a:ext>
            </a:extLst>
          </p:cNvPr>
          <p:cNvCxnSpPr/>
          <p:nvPr/>
        </p:nvCxnSpPr>
        <p:spPr>
          <a:xfrm>
            <a:off x="1143000" y="62484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B2A15-18BB-4B7B-853E-D2B50375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1833F-D785-8D4F-A1FA-8A67D0008A35}"/>
              </a:ext>
            </a:extLst>
          </p:cNvPr>
          <p:cNvSpPr txBox="1"/>
          <p:nvPr/>
        </p:nvSpPr>
        <p:spPr>
          <a:xfrm>
            <a:off x="171751" y="1219200"/>
            <a:ext cx="83626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Scenario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Patricia Quillen, owner of ‘Country Discount Grocery’ finds that 50% of her stock is outdated and 15% is close to its best.</a:t>
            </a:r>
          </a:p>
          <a:p>
            <a:r>
              <a:rPr lang="en-US" dirty="0"/>
              <a:t>			 </a:t>
            </a:r>
            <a:r>
              <a:rPr lang="en-US" sz="900" dirty="0"/>
              <a:t>– A Forbes report on what happens to old and expired supermarket food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Is there any way to tackle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increase sales of this 15% of inventory by user friendly discounts?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estimate inventory requirements?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increase visibility of items low in demand?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improve user experience by recommending items they would like to buy, thereby increasing basket size?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7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85D08C-0BFC-4F88-94A1-E5ADC7E4DFE6}"/>
              </a:ext>
            </a:extLst>
          </p:cNvPr>
          <p:cNvGrpSpPr/>
          <p:nvPr/>
        </p:nvGrpSpPr>
        <p:grpSpPr>
          <a:xfrm>
            <a:off x="0" y="117568"/>
            <a:ext cx="8991600" cy="608158"/>
            <a:chOff x="0" y="117568"/>
            <a:chExt cx="8991600" cy="6081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DC1DA6-4120-4EF2-8202-6074EECFCEA2}"/>
                </a:ext>
              </a:extLst>
            </p:cNvPr>
            <p:cNvGrpSpPr/>
            <p:nvPr/>
          </p:nvGrpSpPr>
          <p:grpSpPr>
            <a:xfrm>
              <a:off x="0" y="117568"/>
              <a:ext cx="7696200" cy="608158"/>
              <a:chOff x="0" y="152401"/>
              <a:chExt cx="7086600" cy="609600"/>
            </a:xfrm>
            <a:solidFill>
              <a:srgbClr val="FFC000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8B0BCCB-726C-4DDA-858C-BA53319596CC}"/>
                  </a:ext>
                </a:extLst>
              </p:cNvPr>
              <p:cNvSpPr/>
              <p:nvPr/>
            </p:nvSpPr>
            <p:spPr>
              <a:xfrm>
                <a:off x="0" y="152401"/>
                <a:ext cx="7086600" cy="609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A46FB0-B0E4-456B-9D4C-5187C9BE3B28}"/>
                  </a:ext>
                </a:extLst>
              </p:cNvPr>
              <p:cNvSpPr/>
              <p:nvPr/>
            </p:nvSpPr>
            <p:spPr>
              <a:xfrm>
                <a:off x="0" y="152401"/>
                <a:ext cx="2286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C4109A-BF15-42E6-A288-AD2274FD439C}"/>
                </a:ext>
              </a:extLst>
            </p:cNvPr>
            <p:cNvSpPr txBox="1"/>
            <p:nvPr/>
          </p:nvSpPr>
          <p:spPr>
            <a:xfrm>
              <a:off x="838200" y="202506"/>
              <a:ext cx="358140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SOLUTION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0707AF-5C93-4679-8060-28D36BF207C8}"/>
                </a:ext>
              </a:extLst>
            </p:cNvPr>
            <p:cNvSpPr txBox="1"/>
            <p:nvPr/>
          </p:nvSpPr>
          <p:spPr>
            <a:xfrm>
              <a:off x="7848600" y="283147"/>
              <a:ext cx="1143000" cy="27699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1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RIYA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88304B-BE85-4D19-B931-ED0EBDADFC86}"/>
              </a:ext>
            </a:extLst>
          </p:cNvPr>
          <p:cNvGrpSpPr/>
          <p:nvPr/>
        </p:nvGrpSpPr>
        <p:grpSpPr>
          <a:xfrm>
            <a:off x="83225" y="1295400"/>
            <a:ext cx="8977550" cy="5437868"/>
            <a:chOff x="207442" y="320511"/>
            <a:chExt cx="8977550" cy="5437868"/>
          </a:xfrm>
        </p:grpSpPr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7619780-26C1-4BF9-AFC0-C58799CE4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3518" r="14078" b="-5"/>
            <a:stretch/>
          </p:blipFill>
          <p:spPr>
            <a:xfrm>
              <a:off x="241221" y="320511"/>
              <a:ext cx="2846070" cy="3930978"/>
            </a:xfrm>
            <a:prstGeom prst="rect">
              <a:avLst/>
            </a:prstGeom>
          </p:spPr>
        </p:pic>
        <p:pic>
          <p:nvPicPr>
            <p:cNvPr id="17" name="Picture 16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AF06B317-622F-41C5-92BB-C310A9D62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30085" r="21224" b="-2"/>
            <a:stretch/>
          </p:blipFill>
          <p:spPr>
            <a:xfrm>
              <a:off x="6056711" y="395611"/>
              <a:ext cx="2846070" cy="3930978"/>
            </a:xfrm>
            <a:prstGeom prst="rect">
              <a:avLst/>
            </a:prstGeom>
          </p:spPr>
        </p:pic>
        <p:pic>
          <p:nvPicPr>
            <p:cNvPr id="18" name="Picture 17" descr="A picture containing table, indoor, cup, glass&#10;&#10;Description automatically generated">
              <a:extLst>
                <a:ext uri="{FF2B5EF4-FFF2-40B4-BE49-F238E27FC236}">
                  <a16:creationId xmlns:a16="http://schemas.microsoft.com/office/drawing/2014/main" id="{5D568D63-1F7E-4377-83AD-3869B15F0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l="21400" r="18869"/>
            <a:stretch/>
          </p:blipFill>
          <p:spPr>
            <a:xfrm>
              <a:off x="3144074" y="320511"/>
              <a:ext cx="2846070" cy="39309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6A948E-AB33-4230-942D-B28910C79033}"/>
                </a:ext>
              </a:extLst>
            </p:cNvPr>
            <p:cNvSpPr txBox="1"/>
            <p:nvPr/>
          </p:nvSpPr>
          <p:spPr>
            <a:xfrm>
              <a:off x="3159121" y="4481106"/>
              <a:ext cx="289759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Customer Engagement by Frequently bought together items</a:t>
              </a:r>
            </a:p>
            <a:p>
              <a:pPr>
                <a:spcAft>
                  <a:spcPts val="600"/>
                </a:spcAft>
              </a:pPr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CE8CB5-3811-449A-999B-DABAE66DC32A}"/>
                </a:ext>
              </a:extLst>
            </p:cNvPr>
            <p:cNvSpPr txBox="1"/>
            <p:nvPr/>
          </p:nvSpPr>
          <p:spPr>
            <a:xfrm>
              <a:off x="6056712" y="4496900"/>
              <a:ext cx="3128280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User friendly efficient marketing campaigns</a:t>
              </a:r>
            </a:p>
            <a:p>
              <a:pPr>
                <a:spcAft>
                  <a:spcPts val="600"/>
                </a:spcAft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287BDE-6A8F-4331-AF32-79A6607B58E6}"/>
                </a:ext>
              </a:extLst>
            </p:cNvPr>
            <p:cNvSpPr txBox="1"/>
            <p:nvPr/>
          </p:nvSpPr>
          <p:spPr>
            <a:xfrm>
              <a:off x="207442" y="4496900"/>
              <a:ext cx="2831930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Inventory Management by Customer behavior Analysis</a:t>
              </a:r>
            </a:p>
            <a:p>
              <a:pPr>
                <a:spcAft>
                  <a:spcPts val="600"/>
                </a:spcAft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35D795-8743-4B31-8A1B-8A0BBACD02B6}"/>
              </a:ext>
            </a:extLst>
          </p:cNvPr>
          <p:cNvCxnSpPr/>
          <p:nvPr/>
        </p:nvCxnSpPr>
        <p:spPr>
          <a:xfrm>
            <a:off x="1219200" y="6324600"/>
            <a:ext cx="670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CDE7C-2BC8-4692-AF84-DC72A54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C16BDF-3F91-484F-AB34-7AD14C4C8A8A}"/>
              </a:ext>
            </a:extLst>
          </p:cNvPr>
          <p:cNvSpPr/>
          <p:nvPr/>
        </p:nvSpPr>
        <p:spPr>
          <a:xfrm>
            <a:off x="0" y="117568"/>
            <a:ext cx="7162800" cy="27018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1C1CA-B281-F64E-8FDC-C4E0ECA9C48B}"/>
              </a:ext>
            </a:extLst>
          </p:cNvPr>
          <p:cNvSpPr txBox="1"/>
          <p:nvPr/>
        </p:nvSpPr>
        <p:spPr>
          <a:xfrm>
            <a:off x="1066800" y="381001"/>
            <a:ext cx="5410200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5050"/>
                </a:solidFill>
                <a:latin typeface="+mj-lt"/>
                <a:ea typeface="+mj-ea"/>
                <a:cs typeface="+mj-cs"/>
              </a:rPr>
              <a:t>FREQUENTLY BROUGHT TOGETHER ITEMS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rgbClr val="FF505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700" b="1" kern="1200" dirty="0">
                <a:solidFill>
                  <a:srgbClr val="FF5050"/>
                </a:solidFill>
                <a:latin typeface="+mj-lt"/>
                <a:ea typeface="+mj-ea"/>
                <a:cs typeface="+mj-cs"/>
              </a:rPr>
              <a:t>– BY MARKET BASKET 	   ANALYSIS</a:t>
            </a:r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0CE1C38E-D998-497B-A2A4-73942464F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9667" y="2391409"/>
            <a:ext cx="3273531" cy="32735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E5C31-5FB7-5742-878D-E3F490B9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387" y="6356350"/>
            <a:ext cx="4253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44824F-EBE0-443F-8A8F-F64816AF04DC}" type="slidenum">
              <a:rPr lang="en-US" sz="90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1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(4:3)</PresentationFormat>
  <Paragraphs>124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2020-04-16T13:45:51Z</dcterms:created>
  <dcterms:modified xsi:type="dcterms:W3CDTF">2020-09-28T19:47:47Z</dcterms:modified>
</cp:coreProperties>
</file>