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17.jpg" ContentType="image/pn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0"/>
  </p:notesMasterIdLst>
  <p:sldIdLst>
    <p:sldId id="356" r:id="rId2"/>
    <p:sldId id="353" r:id="rId3"/>
    <p:sldId id="339" r:id="rId4"/>
    <p:sldId id="350" r:id="rId5"/>
    <p:sldId id="351" r:id="rId6"/>
    <p:sldId id="349" r:id="rId7"/>
    <p:sldId id="357" r:id="rId8"/>
    <p:sldId id="354" r:id="rId9"/>
    <p:sldId id="361" r:id="rId10"/>
    <p:sldId id="347" r:id="rId11"/>
    <p:sldId id="342" r:id="rId12"/>
    <p:sldId id="345" r:id="rId13"/>
    <p:sldId id="343" r:id="rId14"/>
    <p:sldId id="344" r:id="rId15"/>
    <p:sldId id="360" r:id="rId16"/>
    <p:sldId id="363" r:id="rId17"/>
    <p:sldId id="346" r:id="rId18"/>
    <p:sldId id="36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68409" autoAdjust="0"/>
  </p:normalViewPr>
  <p:slideViewPr>
    <p:cSldViewPr>
      <p:cViewPr>
        <p:scale>
          <a:sx n="73" d="100"/>
          <a:sy n="73" d="100"/>
        </p:scale>
        <p:origin x="1080"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FE861C-486B-4E18-A0E9-A790238A915C}" type="datetimeFigureOut">
              <a:rPr lang="en-US" smtClean="0"/>
              <a:t>4/16/2020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811066-0135-4CAA-8AD4-89A97190AC0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good afternoon all! We are team 13 and through our project we have tried to solve a common problem that grocery vendors face. Before going into those details, I’d like to introduce my team.</a:t>
            </a:r>
          </a:p>
        </p:txBody>
      </p:sp>
      <p:sp>
        <p:nvSpPr>
          <p:cNvPr id="4" name="Slide Number Placeholder 3"/>
          <p:cNvSpPr>
            <a:spLocks noGrp="1"/>
          </p:cNvSpPr>
          <p:nvPr>
            <p:ph type="sldNum" sz="quarter" idx="5"/>
          </p:nvPr>
        </p:nvSpPr>
        <p:spPr/>
        <p:txBody>
          <a:bodyPr/>
          <a:lstStyle/>
          <a:p>
            <a:fld id="{DF811066-0135-4CAA-8AD4-89A97190AC00}" type="slidenum">
              <a:rPr lang="en-US" smtClean="0"/>
              <a:t>1</a:t>
            </a:fld>
            <a:endParaRPr lang="en-US"/>
          </a:p>
        </p:txBody>
      </p:sp>
    </p:spTree>
    <p:extLst>
      <p:ext uri="{BB962C8B-B14F-4D97-AF65-F5344CB8AC3E}">
        <p14:creationId xmlns:p14="http://schemas.microsoft.com/office/powerpoint/2010/main" val="2197715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is Riya, Pooja, and </a:t>
            </a:r>
            <a:r>
              <a:rPr lang="en-US" dirty="0" err="1"/>
              <a:t>Prathamesh</a:t>
            </a:r>
            <a:r>
              <a:rPr lang="en-US" dirty="0"/>
              <a:t>. Coming to today’s Agenda</a:t>
            </a:r>
          </a:p>
        </p:txBody>
      </p:sp>
      <p:sp>
        <p:nvSpPr>
          <p:cNvPr id="4" name="Slide Number Placeholder 3"/>
          <p:cNvSpPr>
            <a:spLocks noGrp="1"/>
          </p:cNvSpPr>
          <p:nvPr>
            <p:ph type="sldNum" sz="quarter" idx="5"/>
          </p:nvPr>
        </p:nvSpPr>
        <p:spPr/>
        <p:txBody>
          <a:bodyPr/>
          <a:lstStyle/>
          <a:p>
            <a:fld id="{DF811066-0135-4CAA-8AD4-89A97190AC00}" type="slidenum">
              <a:rPr lang="en-US" smtClean="0"/>
              <a:t>2</a:t>
            </a:fld>
            <a:endParaRPr lang="en-US"/>
          </a:p>
        </p:txBody>
      </p:sp>
    </p:spTree>
    <p:extLst>
      <p:ext uri="{BB962C8B-B14F-4D97-AF65-F5344CB8AC3E}">
        <p14:creationId xmlns:p14="http://schemas.microsoft.com/office/powerpoint/2010/main" val="107060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start with some information about our client, the dataset we have used, our business problem, its solution, the analysis, results and findings of our effort and the next steps.</a:t>
            </a:r>
          </a:p>
        </p:txBody>
      </p:sp>
      <p:sp>
        <p:nvSpPr>
          <p:cNvPr id="4" name="Slide Number Placeholder 3"/>
          <p:cNvSpPr>
            <a:spLocks noGrp="1"/>
          </p:cNvSpPr>
          <p:nvPr>
            <p:ph type="sldNum" sz="quarter" idx="5"/>
          </p:nvPr>
        </p:nvSpPr>
        <p:spPr/>
        <p:txBody>
          <a:bodyPr/>
          <a:lstStyle/>
          <a:p>
            <a:fld id="{DF811066-0135-4CAA-8AD4-89A97190AC00}" type="slidenum">
              <a:rPr lang="en-US" smtClean="0"/>
              <a:t>3</a:t>
            </a:fld>
            <a:endParaRPr lang="en-US"/>
          </a:p>
        </p:txBody>
      </p:sp>
    </p:spTree>
    <p:extLst>
      <p:ext uri="{BB962C8B-B14F-4D97-AF65-F5344CB8AC3E}">
        <p14:creationId xmlns:p14="http://schemas.microsoft.com/office/powerpoint/2010/main" val="1691006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virtual client is Instacart. As many of you know, Instacart is grocery pick-up and delivery service company operating in US and Canada. It doesn’t own any stores and is dependent on close to 300 grocers and food retailers in the US which it also caters. So it is a partner/client relationship. Instacart has around 16 million monthly visitors on its app and website.</a:t>
            </a:r>
          </a:p>
          <a:p>
            <a:endParaRPr lang="en-US" dirty="0"/>
          </a:p>
          <a:p>
            <a:r>
              <a:rPr lang="en-US" dirty="0"/>
              <a:t>In our project, we are using dataset generated by these users’ online orders which will see next.</a:t>
            </a:r>
          </a:p>
        </p:txBody>
      </p:sp>
      <p:sp>
        <p:nvSpPr>
          <p:cNvPr id="4" name="Slide Number Placeholder 3"/>
          <p:cNvSpPr>
            <a:spLocks noGrp="1"/>
          </p:cNvSpPr>
          <p:nvPr>
            <p:ph type="sldNum" sz="quarter" idx="5"/>
          </p:nvPr>
        </p:nvSpPr>
        <p:spPr/>
        <p:txBody>
          <a:bodyPr/>
          <a:lstStyle/>
          <a:p>
            <a:fld id="{DF811066-0135-4CAA-8AD4-89A97190AC00}" type="slidenum">
              <a:rPr lang="en-US" smtClean="0"/>
              <a:t>4</a:t>
            </a:fld>
            <a:endParaRPr lang="en-US"/>
          </a:p>
        </p:txBody>
      </p:sp>
    </p:spTree>
    <p:extLst>
      <p:ext uri="{BB962C8B-B14F-4D97-AF65-F5344CB8AC3E}">
        <p14:creationId xmlns:p14="http://schemas.microsoft.com/office/powerpoint/2010/main" val="1583748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like I said, our dataset is an anonymized sample of over … It was made available on Kaggle as part of a competition. The dataset is made up of 4 excel files each with many variables. </a:t>
            </a:r>
            <a:r>
              <a:rPr lang="en-US" dirty="0" err="1"/>
              <a:t>OrderID</a:t>
            </a:r>
            <a:r>
              <a:rPr lang="en-US" dirty="0"/>
              <a:t>, Product ID, Prod Name and User ID are a few of the variables we used in the project.. Our dataset was pretty much clean, so we didn’t have to do much data preprocessing except a few data transformation for time and weekday</a:t>
            </a:r>
            <a:br>
              <a:rPr lang="en-US" dirty="0"/>
            </a:br>
            <a:endParaRPr lang="en-US" dirty="0"/>
          </a:p>
          <a:p>
            <a:r>
              <a:rPr lang="en-US" dirty="0"/>
              <a:t>On the basis of this data we have attempted to solve a 2 pronged problem.(Next slide)</a:t>
            </a:r>
          </a:p>
        </p:txBody>
      </p:sp>
      <p:sp>
        <p:nvSpPr>
          <p:cNvPr id="4" name="Slide Number Placeholder 3"/>
          <p:cNvSpPr>
            <a:spLocks noGrp="1"/>
          </p:cNvSpPr>
          <p:nvPr>
            <p:ph type="sldNum" sz="quarter" idx="5"/>
          </p:nvPr>
        </p:nvSpPr>
        <p:spPr/>
        <p:txBody>
          <a:bodyPr/>
          <a:lstStyle/>
          <a:p>
            <a:fld id="{DF811066-0135-4CAA-8AD4-89A97190AC00}" type="slidenum">
              <a:rPr lang="en-US" smtClean="0"/>
              <a:t>5</a:t>
            </a:fld>
            <a:endParaRPr lang="en-US"/>
          </a:p>
        </p:txBody>
      </p:sp>
    </p:spTree>
    <p:extLst>
      <p:ext uri="{BB962C8B-B14F-4D97-AF65-F5344CB8AC3E}">
        <p14:creationId xmlns:p14="http://schemas.microsoft.com/office/powerpoint/2010/main" val="3540105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is how to increase customer as well as retailer engagement with Instacart. That includes how to improve the user experience, how to help the retailer manage its store’s inventory better and based on these two, how to increase the overall basket size of the customer.</a:t>
            </a:r>
          </a:p>
          <a:p>
            <a:endParaRPr lang="en-US" dirty="0"/>
          </a:p>
          <a:p>
            <a:r>
              <a:rPr lang="en-US" dirty="0"/>
              <a:t>Let’s drill down on the problem a bit more..</a:t>
            </a:r>
          </a:p>
        </p:txBody>
      </p:sp>
      <p:sp>
        <p:nvSpPr>
          <p:cNvPr id="4" name="Slide Number Placeholder 3"/>
          <p:cNvSpPr>
            <a:spLocks noGrp="1"/>
          </p:cNvSpPr>
          <p:nvPr>
            <p:ph type="sldNum" sz="quarter" idx="5"/>
          </p:nvPr>
        </p:nvSpPr>
        <p:spPr/>
        <p:txBody>
          <a:bodyPr/>
          <a:lstStyle/>
          <a:p>
            <a:fld id="{DF811066-0135-4CAA-8AD4-89A97190AC00}" type="slidenum">
              <a:rPr lang="en-US" smtClean="0"/>
              <a:t>6</a:t>
            </a:fld>
            <a:endParaRPr lang="en-US"/>
          </a:p>
        </p:txBody>
      </p:sp>
    </p:spTree>
    <p:extLst>
      <p:ext uri="{BB962C8B-B14F-4D97-AF65-F5344CB8AC3E}">
        <p14:creationId xmlns:p14="http://schemas.microsoft.com/office/powerpoint/2010/main" val="1921626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Patrici</a:t>
            </a:r>
            <a:r>
              <a:rPr lang="en-US" dirty="0"/>
              <a:t>….</a:t>
            </a:r>
          </a:p>
          <a:p>
            <a:endParaRPr lang="en-US" dirty="0"/>
          </a:p>
          <a:p>
            <a:r>
              <a:rPr lang="en-US" dirty="0"/>
              <a:t>So can we increase …</a:t>
            </a:r>
          </a:p>
          <a:p>
            <a:endParaRPr lang="en-US" dirty="0"/>
          </a:p>
          <a:p>
            <a:r>
              <a:rPr lang="en-US" dirty="0"/>
              <a:t>And to look at our solutions to answer these questions I would like to give it to Riya</a:t>
            </a:r>
          </a:p>
        </p:txBody>
      </p:sp>
      <p:sp>
        <p:nvSpPr>
          <p:cNvPr id="4" name="Slide Number Placeholder 3"/>
          <p:cNvSpPr>
            <a:spLocks noGrp="1"/>
          </p:cNvSpPr>
          <p:nvPr>
            <p:ph type="sldNum" sz="quarter" idx="5"/>
          </p:nvPr>
        </p:nvSpPr>
        <p:spPr/>
        <p:txBody>
          <a:bodyPr/>
          <a:lstStyle/>
          <a:p>
            <a:fld id="{DF811066-0135-4CAA-8AD4-89A97190AC00}" type="slidenum">
              <a:rPr lang="en-US" smtClean="0"/>
              <a:t>7</a:t>
            </a:fld>
            <a:endParaRPr lang="en-US"/>
          </a:p>
        </p:txBody>
      </p:sp>
    </p:spTree>
    <p:extLst>
      <p:ext uri="{BB962C8B-B14F-4D97-AF65-F5344CB8AC3E}">
        <p14:creationId xmlns:p14="http://schemas.microsoft.com/office/powerpoint/2010/main" val="3081776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811066-0135-4CAA-8AD4-89A97190AC00}" type="slidenum">
              <a:rPr lang="en-US" smtClean="0"/>
              <a:t>9</a:t>
            </a:fld>
            <a:endParaRPr lang="en-US"/>
          </a:p>
        </p:txBody>
      </p:sp>
    </p:spTree>
    <p:extLst>
      <p:ext uri="{BB962C8B-B14F-4D97-AF65-F5344CB8AC3E}">
        <p14:creationId xmlns:p14="http://schemas.microsoft.com/office/powerpoint/2010/main" val="2111128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811066-0135-4CAA-8AD4-89A97190AC00}" type="slidenum">
              <a:rPr lang="en-US" smtClean="0"/>
              <a:t>15</a:t>
            </a:fld>
            <a:endParaRPr lang="en-US"/>
          </a:p>
        </p:txBody>
      </p:sp>
    </p:spTree>
    <p:extLst>
      <p:ext uri="{BB962C8B-B14F-4D97-AF65-F5344CB8AC3E}">
        <p14:creationId xmlns:p14="http://schemas.microsoft.com/office/powerpoint/2010/main" val="1943139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4CBE548-CF26-46AB-AD5B-03485091517B}" type="datetime1">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352E64-26B3-43E2-B0A0-8F64668B7639}" type="datetime1">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9F886-7A5E-4E9E-B101-6B1D3A90F60D}" type="datetime1">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A66AF8-FF6D-4853-83BC-C373FF83E069}" type="datetime1">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C40CD3-3E63-421D-ABC8-5777F7FC5C73}" type="datetime1">
              <a:rPr lang="en-US" smtClean="0"/>
              <a:t>4/16/2020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F6DFD17-1BF2-497F-AABF-52D98A7FA88F}" type="datetime1">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BF2E1B9-13F7-413C-879D-E9B78D8C8418}" type="datetime1">
              <a:rPr lang="en-US" smtClean="0"/>
              <a:t>4/16/2020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D288051-F63A-41A7-9105-62E285C4CCA5}" type="datetime1">
              <a:rPr lang="en-US" smtClean="0"/>
              <a:t>4/16/2020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3A1004-7DD3-4C7D-A94E-FC54C9E5F1D7}" type="datetime1">
              <a:rPr lang="en-US" smtClean="0"/>
              <a:t>4/16/2020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6CB355-DA1E-49F2-A064-13DBE3BC4095}" type="datetime1">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833A74-6C98-4A7E-9613-31C41E8D6798}" type="datetime1">
              <a:rPr lang="en-US" smtClean="0"/>
              <a:t>4/16/2020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6EB633-CCB9-41F2-A38D-A4A58B9707C8}" type="datetime1">
              <a:rPr lang="en-US" smtClean="0"/>
              <a:t>4/16/2020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44824F-EBE0-443F-8A8F-F64816AF04D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www.analyticsvidhya.com/blog/2014/08/effective-cross-selling-market-basket-analysis/" TargetMode="External"/><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0.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ecominghuman.ai/how-ecommerce-companies-are-using-ai-to-drive-higher-sales-user-experience-20d9d9bbb2b0" TargetMode="External"/><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smartdatacollective.com/customer-behavior-analysis-telecom-arena/" TargetMode="External"/><Relationship Id="rId7" Type="http://schemas.openxmlformats.org/officeDocument/2006/relationships/hyperlink" Target="https://select-statistics.co.uk/blog/market-basket-analysis-understanding-customer-behaviour/" TargetMode="External"/><Relationship Id="rId2" Type="http://schemas.openxmlformats.org/officeDocument/2006/relationships/image" Target="../media/image26.jpg"/><Relationship Id="rId1" Type="http://schemas.openxmlformats.org/officeDocument/2006/relationships/slideLayout" Target="../slideLayouts/slideLayout2.xml"/><Relationship Id="rId6" Type="http://schemas.openxmlformats.org/officeDocument/2006/relationships/image" Target="../media/image28.jpg"/><Relationship Id="rId5" Type="http://schemas.openxmlformats.org/officeDocument/2006/relationships/hyperlink" Target="http://2012books.lardbucket.org/books/advertising-campaigns-start-to-finish/s12-02-elements-of-the-promotional-mi.html" TargetMode="External"/><Relationship Id="rId4" Type="http://schemas.openxmlformats.org/officeDocument/2006/relationships/image" Target="../media/image27.jp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96C8F7-B68E-DD44-8032-70D9BF0DC1A7}"/>
              </a:ext>
            </a:extLst>
          </p:cNvPr>
          <p:cNvSpPr>
            <a:spLocks noGrp="1"/>
          </p:cNvSpPr>
          <p:nvPr>
            <p:ph type="sldNum" sz="quarter" idx="12"/>
          </p:nvPr>
        </p:nvSpPr>
        <p:spPr/>
        <p:txBody>
          <a:bodyPr/>
          <a:lstStyle/>
          <a:p>
            <a:fld id="{B044824F-EBE0-443F-8A8F-F64816AF04DC}" type="slidenum">
              <a:rPr lang="en-US" smtClean="0"/>
              <a:t>1</a:t>
            </a:fld>
            <a:endParaRPr lang="en-US" dirty="0"/>
          </a:p>
        </p:txBody>
      </p:sp>
      <p:pic>
        <p:nvPicPr>
          <p:cNvPr id="6" name="Picture 5" descr="A picture containing drawing&#10;&#10;Description automatically generated">
            <a:extLst>
              <a:ext uri="{FF2B5EF4-FFF2-40B4-BE49-F238E27FC236}">
                <a16:creationId xmlns:a16="http://schemas.microsoft.com/office/drawing/2014/main" id="{07A3D61D-B37F-D146-B883-32459FCB3D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59000"/>
            <a:ext cx="9144000" cy="2540000"/>
          </a:xfrm>
          <a:prstGeom prst="rect">
            <a:avLst/>
          </a:prstGeom>
        </p:spPr>
      </p:pic>
      <p:sp>
        <p:nvSpPr>
          <p:cNvPr id="7" name="TextBox 6">
            <a:extLst>
              <a:ext uri="{FF2B5EF4-FFF2-40B4-BE49-F238E27FC236}">
                <a16:creationId xmlns:a16="http://schemas.microsoft.com/office/drawing/2014/main" id="{43599055-0072-2B4D-9911-82960F3877F2}"/>
              </a:ext>
            </a:extLst>
          </p:cNvPr>
          <p:cNvSpPr txBox="1"/>
          <p:nvPr/>
        </p:nvSpPr>
        <p:spPr>
          <a:xfrm>
            <a:off x="4114800" y="5158343"/>
            <a:ext cx="4095050" cy="369332"/>
          </a:xfrm>
          <a:prstGeom prst="rect">
            <a:avLst/>
          </a:prstGeom>
          <a:solidFill>
            <a:schemeClr val="accent6"/>
          </a:solidFill>
        </p:spPr>
        <p:txBody>
          <a:bodyPr wrap="square" rtlCol="0">
            <a:spAutoFit/>
          </a:bodyPr>
          <a:lstStyle/>
          <a:p>
            <a:pPr algn="ctr"/>
            <a:r>
              <a:rPr lang="en-US" dirty="0"/>
              <a:t>An approach by Team 13</a:t>
            </a:r>
          </a:p>
        </p:txBody>
      </p:sp>
    </p:spTree>
    <p:extLst>
      <p:ext uri="{BB962C8B-B14F-4D97-AF65-F5344CB8AC3E}">
        <p14:creationId xmlns:p14="http://schemas.microsoft.com/office/powerpoint/2010/main" val="2439798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BDBBA4A-BE22-4E29-8722-5B1F39C05DBC}"/>
              </a:ext>
            </a:extLst>
          </p:cNvPr>
          <p:cNvSpPr txBox="1">
            <a:spLocks/>
          </p:cNvSpPr>
          <p:nvPr/>
        </p:nvSpPr>
        <p:spPr>
          <a:xfrm>
            <a:off x="457200" y="1143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pic>
        <p:nvPicPr>
          <p:cNvPr id="5" name="Picture 4" descr="A screenshot of a social media post&#10;&#10;Description automatically generated">
            <a:extLst>
              <a:ext uri="{FF2B5EF4-FFF2-40B4-BE49-F238E27FC236}">
                <a16:creationId xmlns:a16="http://schemas.microsoft.com/office/drawing/2014/main" id="{C86DBCA8-A409-4B3D-A578-23ECFF86BE4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33400" y="1261228"/>
            <a:ext cx="7843837" cy="4925000"/>
          </a:xfrm>
          <a:prstGeom prst="rect">
            <a:avLst/>
          </a:prstGeom>
        </p:spPr>
      </p:pic>
      <p:grpSp>
        <p:nvGrpSpPr>
          <p:cNvPr id="6" name="Group 5">
            <a:extLst>
              <a:ext uri="{FF2B5EF4-FFF2-40B4-BE49-F238E27FC236}">
                <a16:creationId xmlns:a16="http://schemas.microsoft.com/office/drawing/2014/main" id="{210806B2-FE0B-4285-AE94-82EDE74F0BFC}"/>
              </a:ext>
            </a:extLst>
          </p:cNvPr>
          <p:cNvGrpSpPr/>
          <p:nvPr/>
        </p:nvGrpSpPr>
        <p:grpSpPr>
          <a:xfrm>
            <a:off x="0" y="117568"/>
            <a:ext cx="8991600" cy="608158"/>
            <a:chOff x="0" y="117568"/>
            <a:chExt cx="8991600" cy="608158"/>
          </a:xfrm>
        </p:grpSpPr>
        <p:grpSp>
          <p:nvGrpSpPr>
            <p:cNvPr id="7" name="Group 6">
              <a:extLst>
                <a:ext uri="{FF2B5EF4-FFF2-40B4-BE49-F238E27FC236}">
                  <a16:creationId xmlns:a16="http://schemas.microsoft.com/office/drawing/2014/main" id="{27073F84-6ED0-46A3-BC6A-4BCE461E5FE0}"/>
                </a:ext>
              </a:extLst>
            </p:cNvPr>
            <p:cNvGrpSpPr/>
            <p:nvPr/>
          </p:nvGrpSpPr>
          <p:grpSpPr>
            <a:xfrm>
              <a:off x="0" y="117568"/>
              <a:ext cx="7696200" cy="608158"/>
              <a:chOff x="0" y="152401"/>
              <a:chExt cx="7086600" cy="609600"/>
            </a:xfrm>
            <a:solidFill>
              <a:srgbClr val="FFC000"/>
            </a:solidFill>
          </p:grpSpPr>
          <p:sp>
            <p:nvSpPr>
              <p:cNvPr id="10" name="Rectangle: Rounded Corners 9">
                <a:extLst>
                  <a:ext uri="{FF2B5EF4-FFF2-40B4-BE49-F238E27FC236}">
                    <a16:creationId xmlns:a16="http://schemas.microsoft.com/office/drawing/2014/main" id="{033F48E6-5807-4D49-AB0D-2942496DFFB7}"/>
                  </a:ext>
                </a:extLst>
              </p:cNvPr>
              <p:cNvSpPr/>
              <p:nvPr/>
            </p:nvSpPr>
            <p:spPr>
              <a:xfrm>
                <a:off x="0" y="152401"/>
                <a:ext cx="7086600" cy="6096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59C74E5-9DA8-44F2-8C7B-845CC39DAA5E}"/>
                  </a:ext>
                </a:extLst>
              </p:cNvPr>
              <p:cNvSpPr/>
              <p:nvPr/>
            </p:nvSpPr>
            <p:spPr>
              <a:xfrm>
                <a:off x="0" y="152401"/>
                <a:ext cx="2286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extBox 7">
              <a:extLst>
                <a:ext uri="{FF2B5EF4-FFF2-40B4-BE49-F238E27FC236}">
                  <a16:creationId xmlns:a16="http://schemas.microsoft.com/office/drawing/2014/main" id="{03A50C84-AD7C-4A03-B1D3-0E0D9E5AD0AD}"/>
                </a:ext>
              </a:extLst>
            </p:cNvPr>
            <p:cNvSpPr txBox="1"/>
            <p:nvPr/>
          </p:nvSpPr>
          <p:spPr>
            <a:xfrm>
              <a:off x="838200" y="202506"/>
              <a:ext cx="4343400" cy="523220"/>
            </a:xfrm>
            <a:prstGeom prst="rect">
              <a:avLst/>
            </a:prstGeom>
            <a:solidFill>
              <a:srgbClr val="FFC000"/>
            </a:solidFill>
          </p:spPr>
          <p:txBody>
            <a:bodyPr wrap="square" rtlCol="0">
              <a:spAutoFit/>
            </a:bodyPr>
            <a:lstStyle/>
            <a:p>
              <a:r>
                <a:rPr lang="en-US" sz="2800" b="1" dirty="0">
                  <a:solidFill>
                    <a:srgbClr val="C00000"/>
                  </a:solidFill>
                </a:rPr>
                <a:t>MARKET BASKET ANALYSIS</a:t>
              </a:r>
            </a:p>
          </p:txBody>
        </p:sp>
        <p:sp>
          <p:nvSpPr>
            <p:cNvPr id="9" name="TextBox 8">
              <a:extLst>
                <a:ext uri="{FF2B5EF4-FFF2-40B4-BE49-F238E27FC236}">
                  <a16:creationId xmlns:a16="http://schemas.microsoft.com/office/drawing/2014/main" id="{E610F7EC-D14B-4403-B828-5D0C4115475E}"/>
                </a:ext>
              </a:extLst>
            </p:cNvPr>
            <p:cNvSpPr txBox="1"/>
            <p:nvPr/>
          </p:nvSpPr>
          <p:spPr>
            <a:xfrm>
              <a:off x="7848600" y="283147"/>
              <a:ext cx="1143000" cy="276999"/>
            </a:xfrm>
            <a:prstGeom prst="rect">
              <a:avLst/>
            </a:prstGeom>
            <a:noFill/>
            <a:effectLst>
              <a:outerShdw blurRad="50800" dist="50800" dir="5400000" algn="ctr" rotWithShape="0">
                <a:srgbClr val="000000">
                  <a:alpha val="51000"/>
                </a:srgbClr>
              </a:outerShdw>
            </a:effectLst>
          </p:spPr>
          <p:txBody>
            <a:bodyPr wrap="square" rtlCol="0">
              <a:spAutoFit/>
            </a:bodyPr>
            <a:lstStyle/>
            <a:p>
              <a:r>
                <a:rPr lang="en-US" sz="1200" dirty="0"/>
                <a:t>RIYA</a:t>
              </a:r>
            </a:p>
          </p:txBody>
        </p:sp>
      </p:grpSp>
      <p:cxnSp>
        <p:nvCxnSpPr>
          <p:cNvPr id="12" name="Straight Connector 11">
            <a:extLst>
              <a:ext uri="{FF2B5EF4-FFF2-40B4-BE49-F238E27FC236}">
                <a16:creationId xmlns:a16="http://schemas.microsoft.com/office/drawing/2014/main" id="{AA42172B-0C38-46CE-B9F0-24DC8B3218BB}"/>
              </a:ext>
            </a:extLst>
          </p:cNvPr>
          <p:cNvCxnSpPr/>
          <p:nvPr/>
        </p:nvCxnSpPr>
        <p:spPr>
          <a:xfrm>
            <a:off x="1219200" y="6324600"/>
            <a:ext cx="6705600" cy="0"/>
          </a:xfrm>
          <a:prstGeom prst="line">
            <a:avLst/>
          </a:prstGeom>
          <a:ln w="19050">
            <a:solidFill>
              <a:srgbClr val="FFC000"/>
            </a:solidFill>
          </a:ln>
        </p:spPr>
        <p:style>
          <a:lnRef idx="1">
            <a:schemeClr val="accent2"/>
          </a:lnRef>
          <a:fillRef idx="0">
            <a:schemeClr val="accent2"/>
          </a:fillRef>
          <a:effectRef idx="0">
            <a:schemeClr val="accent2"/>
          </a:effectRef>
          <a:fontRef idx="minor">
            <a:schemeClr val="tx1"/>
          </a:fontRef>
        </p:style>
      </p:cxnSp>
      <p:sp>
        <p:nvSpPr>
          <p:cNvPr id="2" name="Slide Number Placeholder 1">
            <a:extLst>
              <a:ext uri="{FF2B5EF4-FFF2-40B4-BE49-F238E27FC236}">
                <a16:creationId xmlns:a16="http://schemas.microsoft.com/office/drawing/2014/main" id="{9A66FCBE-D346-4DFB-8223-855087178B5D}"/>
              </a:ext>
            </a:extLst>
          </p:cNvPr>
          <p:cNvSpPr>
            <a:spLocks noGrp="1"/>
          </p:cNvSpPr>
          <p:nvPr>
            <p:ph type="sldNum" sz="quarter" idx="12"/>
          </p:nvPr>
        </p:nvSpPr>
        <p:spPr/>
        <p:txBody>
          <a:bodyPr/>
          <a:lstStyle/>
          <a:p>
            <a:fld id="{B044824F-EBE0-443F-8A8F-F64816AF04DC}" type="slidenum">
              <a:rPr lang="en-US" smtClean="0"/>
              <a:t>10</a:t>
            </a:fld>
            <a:endParaRPr lang="en-US"/>
          </a:p>
        </p:txBody>
      </p:sp>
    </p:spTree>
    <p:extLst>
      <p:ext uri="{BB962C8B-B14F-4D97-AF65-F5344CB8AC3E}">
        <p14:creationId xmlns:p14="http://schemas.microsoft.com/office/powerpoint/2010/main" val="3341574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734DD-CA5B-4B55-8294-7DEA89A13BF2}"/>
              </a:ext>
            </a:extLst>
          </p:cNvPr>
          <p:cNvSpPr>
            <a:spLocks noGrp="1"/>
          </p:cNvSpPr>
          <p:nvPr>
            <p:ph type="title"/>
          </p:nvPr>
        </p:nvSpPr>
        <p:spPr>
          <a:xfrm>
            <a:off x="0" y="963260"/>
            <a:ext cx="8229600" cy="1143000"/>
          </a:xfrm>
        </p:spPr>
        <p:txBody>
          <a:bodyPr/>
          <a:lstStyle/>
          <a:p>
            <a:endParaRPr lang="en-US" dirty="0"/>
          </a:p>
        </p:txBody>
      </p:sp>
      <p:pic>
        <p:nvPicPr>
          <p:cNvPr id="6" name="Content Placeholder 5" descr="A screenshot of a cell phone&#10;&#10;Description automatically generated">
            <a:extLst>
              <a:ext uri="{FF2B5EF4-FFF2-40B4-BE49-F238E27FC236}">
                <a16:creationId xmlns:a16="http://schemas.microsoft.com/office/drawing/2014/main" id="{F8C3BD80-97D2-4ECA-BE96-C0C33290CB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128840"/>
            <a:ext cx="7467600" cy="5043360"/>
          </a:xfrm>
        </p:spPr>
      </p:pic>
      <p:sp>
        <p:nvSpPr>
          <p:cNvPr id="9" name="TextBox 8">
            <a:extLst>
              <a:ext uri="{FF2B5EF4-FFF2-40B4-BE49-F238E27FC236}">
                <a16:creationId xmlns:a16="http://schemas.microsoft.com/office/drawing/2014/main" id="{F8B88E05-5FAB-452F-B21D-D011F2E7FA98}"/>
              </a:ext>
            </a:extLst>
          </p:cNvPr>
          <p:cNvSpPr txBox="1"/>
          <p:nvPr/>
        </p:nvSpPr>
        <p:spPr>
          <a:xfrm>
            <a:off x="1870885" y="6172200"/>
            <a:ext cx="5402230" cy="369332"/>
          </a:xfrm>
          <a:prstGeom prst="rect">
            <a:avLst/>
          </a:prstGeom>
          <a:noFill/>
        </p:spPr>
        <p:txBody>
          <a:bodyPr wrap="square" rtlCol="0">
            <a:spAutoFit/>
          </a:bodyPr>
          <a:lstStyle/>
          <a:p>
            <a:pPr algn="ctr"/>
            <a:r>
              <a:rPr lang="en-US" dirty="0">
                <a:solidFill>
                  <a:schemeClr val="accent6">
                    <a:lumMod val="50000"/>
                  </a:schemeClr>
                </a:solidFill>
              </a:rPr>
              <a:t>Market Basket Analysis</a:t>
            </a:r>
          </a:p>
        </p:txBody>
      </p:sp>
      <p:grpSp>
        <p:nvGrpSpPr>
          <p:cNvPr id="5" name="Group 4">
            <a:extLst>
              <a:ext uri="{FF2B5EF4-FFF2-40B4-BE49-F238E27FC236}">
                <a16:creationId xmlns:a16="http://schemas.microsoft.com/office/drawing/2014/main" id="{316BAA20-A145-4769-9B5A-C174EAC37E73}"/>
              </a:ext>
            </a:extLst>
          </p:cNvPr>
          <p:cNvGrpSpPr/>
          <p:nvPr/>
        </p:nvGrpSpPr>
        <p:grpSpPr>
          <a:xfrm>
            <a:off x="0" y="82734"/>
            <a:ext cx="8991600" cy="608158"/>
            <a:chOff x="0" y="117568"/>
            <a:chExt cx="8991600" cy="608158"/>
          </a:xfrm>
        </p:grpSpPr>
        <p:grpSp>
          <p:nvGrpSpPr>
            <p:cNvPr id="7" name="Group 6">
              <a:extLst>
                <a:ext uri="{FF2B5EF4-FFF2-40B4-BE49-F238E27FC236}">
                  <a16:creationId xmlns:a16="http://schemas.microsoft.com/office/drawing/2014/main" id="{A51A59BF-B737-45F5-80BB-7949447EB930}"/>
                </a:ext>
              </a:extLst>
            </p:cNvPr>
            <p:cNvGrpSpPr/>
            <p:nvPr/>
          </p:nvGrpSpPr>
          <p:grpSpPr>
            <a:xfrm>
              <a:off x="0" y="117568"/>
              <a:ext cx="7696200" cy="608158"/>
              <a:chOff x="0" y="152401"/>
              <a:chExt cx="7086600" cy="609600"/>
            </a:xfrm>
            <a:solidFill>
              <a:srgbClr val="FFC000"/>
            </a:solidFill>
          </p:grpSpPr>
          <p:sp>
            <p:nvSpPr>
              <p:cNvPr id="11" name="Rectangle: Rounded Corners 10">
                <a:extLst>
                  <a:ext uri="{FF2B5EF4-FFF2-40B4-BE49-F238E27FC236}">
                    <a16:creationId xmlns:a16="http://schemas.microsoft.com/office/drawing/2014/main" id="{8C18EFB4-7526-4367-BEEC-188EB0FA0ECD}"/>
                  </a:ext>
                </a:extLst>
              </p:cNvPr>
              <p:cNvSpPr/>
              <p:nvPr/>
            </p:nvSpPr>
            <p:spPr>
              <a:xfrm>
                <a:off x="0" y="152401"/>
                <a:ext cx="7086600" cy="6096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96815B-4533-4F07-BE4D-8BBBD8993D64}"/>
                  </a:ext>
                </a:extLst>
              </p:cNvPr>
              <p:cNvSpPr/>
              <p:nvPr/>
            </p:nvSpPr>
            <p:spPr>
              <a:xfrm>
                <a:off x="0" y="152401"/>
                <a:ext cx="2286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extBox 7">
              <a:extLst>
                <a:ext uri="{FF2B5EF4-FFF2-40B4-BE49-F238E27FC236}">
                  <a16:creationId xmlns:a16="http://schemas.microsoft.com/office/drawing/2014/main" id="{18D5F793-7B3F-4B7D-9395-7FCFEB0C8D45}"/>
                </a:ext>
              </a:extLst>
            </p:cNvPr>
            <p:cNvSpPr txBox="1"/>
            <p:nvPr/>
          </p:nvSpPr>
          <p:spPr>
            <a:xfrm>
              <a:off x="838200" y="202506"/>
              <a:ext cx="6629400" cy="523220"/>
            </a:xfrm>
            <a:prstGeom prst="rect">
              <a:avLst/>
            </a:prstGeom>
            <a:solidFill>
              <a:srgbClr val="FFC000"/>
            </a:solidFill>
          </p:spPr>
          <p:txBody>
            <a:bodyPr wrap="square" rtlCol="0">
              <a:spAutoFit/>
            </a:bodyPr>
            <a:lstStyle/>
            <a:p>
              <a:r>
                <a:rPr lang="en-US" sz="2800" b="1" dirty="0">
                  <a:solidFill>
                    <a:srgbClr val="C00000"/>
                  </a:solidFill>
                </a:rPr>
                <a:t>BASKET ANALYSIS– APRIORI ALGORITHM</a:t>
              </a:r>
            </a:p>
          </p:txBody>
        </p:sp>
        <p:sp>
          <p:nvSpPr>
            <p:cNvPr id="10" name="TextBox 9">
              <a:extLst>
                <a:ext uri="{FF2B5EF4-FFF2-40B4-BE49-F238E27FC236}">
                  <a16:creationId xmlns:a16="http://schemas.microsoft.com/office/drawing/2014/main" id="{60583993-BDD2-4688-9935-057A968EC0E9}"/>
                </a:ext>
              </a:extLst>
            </p:cNvPr>
            <p:cNvSpPr txBox="1"/>
            <p:nvPr/>
          </p:nvSpPr>
          <p:spPr>
            <a:xfrm>
              <a:off x="7848600" y="283147"/>
              <a:ext cx="1143000" cy="276999"/>
            </a:xfrm>
            <a:prstGeom prst="rect">
              <a:avLst/>
            </a:prstGeom>
            <a:noFill/>
            <a:effectLst>
              <a:outerShdw blurRad="50800" dist="50800" dir="5400000" algn="ctr" rotWithShape="0">
                <a:srgbClr val="000000">
                  <a:alpha val="51000"/>
                </a:srgbClr>
              </a:outerShdw>
            </a:effectLst>
          </p:spPr>
          <p:txBody>
            <a:bodyPr wrap="square" rtlCol="0">
              <a:spAutoFit/>
            </a:bodyPr>
            <a:lstStyle/>
            <a:p>
              <a:r>
                <a:rPr lang="en-US" sz="1200" dirty="0"/>
                <a:t>RIYA</a:t>
              </a:r>
            </a:p>
          </p:txBody>
        </p:sp>
      </p:grpSp>
      <p:cxnSp>
        <p:nvCxnSpPr>
          <p:cNvPr id="13" name="Straight Connector 12">
            <a:extLst>
              <a:ext uri="{FF2B5EF4-FFF2-40B4-BE49-F238E27FC236}">
                <a16:creationId xmlns:a16="http://schemas.microsoft.com/office/drawing/2014/main" id="{4289998B-1689-453F-AD2B-DAEAF4251C8B}"/>
              </a:ext>
            </a:extLst>
          </p:cNvPr>
          <p:cNvCxnSpPr/>
          <p:nvPr/>
        </p:nvCxnSpPr>
        <p:spPr>
          <a:xfrm>
            <a:off x="1295400" y="6613378"/>
            <a:ext cx="6705600" cy="0"/>
          </a:xfrm>
          <a:prstGeom prst="line">
            <a:avLst/>
          </a:prstGeom>
          <a:ln w="19050">
            <a:solidFill>
              <a:srgbClr val="FFC000"/>
            </a:solidFill>
          </a:ln>
        </p:spPr>
        <p:style>
          <a:lnRef idx="1">
            <a:schemeClr val="accent2"/>
          </a:lnRef>
          <a:fillRef idx="0">
            <a:schemeClr val="accent2"/>
          </a:fillRef>
          <a:effectRef idx="0">
            <a:schemeClr val="accent2"/>
          </a:effectRef>
          <a:fontRef idx="minor">
            <a:schemeClr val="tx1"/>
          </a:fontRef>
        </p:style>
      </p:cxnSp>
      <p:sp>
        <p:nvSpPr>
          <p:cNvPr id="3" name="Slide Number Placeholder 2">
            <a:extLst>
              <a:ext uri="{FF2B5EF4-FFF2-40B4-BE49-F238E27FC236}">
                <a16:creationId xmlns:a16="http://schemas.microsoft.com/office/drawing/2014/main" id="{B34D6130-05FC-45D5-AAF1-366C7C02B85D}"/>
              </a:ext>
            </a:extLst>
          </p:cNvPr>
          <p:cNvSpPr>
            <a:spLocks noGrp="1"/>
          </p:cNvSpPr>
          <p:nvPr>
            <p:ph type="sldNum" sz="quarter" idx="12"/>
          </p:nvPr>
        </p:nvSpPr>
        <p:spPr/>
        <p:txBody>
          <a:bodyPr/>
          <a:lstStyle/>
          <a:p>
            <a:fld id="{B044824F-EBE0-443F-8A8F-F64816AF04DC}" type="slidenum">
              <a:rPr lang="en-US" smtClean="0"/>
              <a:t>11</a:t>
            </a:fld>
            <a:endParaRPr lang="en-US"/>
          </a:p>
        </p:txBody>
      </p:sp>
    </p:spTree>
    <p:extLst>
      <p:ext uri="{BB962C8B-B14F-4D97-AF65-F5344CB8AC3E}">
        <p14:creationId xmlns:p14="http://schemas.microsoft.com/office/powerpoint/2010/main" val="1301926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BDBBA4A-BE22-4E29-8722-5B1F39C05DBC}"/>
              </a:ext>
            </a:extLst>
          </p:cNvPr>
          <p:cNvSpPr txBox="1">
            <a:spLocks/>
          </p:cNvSpPr>
          <p:nvPr/>
        </p:nvSpPr>
        <p:spPr>
          <a:xfrm>
            <a:off x="457200" y="1143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pic>
        <p:nvPicPr>
          <p:cNvPr id="7" name="Picture 6" descr="A screenshot of a cell phone&#10;&#10;Description automatically generated">
            <a:extLst>
              <a:ext uri="{FF2B5EF4-FFF2-40B4-BE49-F238E27FC236}">
                <a16:creationId xmlns:a16="http://schemas.microsoft.com/office/drawing/2014/main" id="{9E86CEF3-B52E-4707-AAF5-11AD6C6A14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1066800"/>
            <a:ext cx="6781800" cy="5061376"/>
          </a:xfrm>
          <a:prstGeom prst="rect">
            <a:avLst/>
          </a:prstGeom>
        </p:spPr>
      </p:pic>
      <p:sp>
        <p:nvSpPr>
          <p:cNvPr id="9" name="TextBox 8">
            <a:extLst>
              <a:ext uri="{FF2B5EF4-FFF2-40B4-BE49-F238E27FC236}">
                <a16:creationId xmlns:a16="http://schemas.microsoft.com/office/drawing/2014/main" id="{17E9CA5F-8544-4A49-9DC2-F3E122BBFA3E}"/>
              </a:ext>
            </a:extLst>
          </p:cNvPr>
          <p:cNvSpPr txBox="1"/>
          <p:nvPr/>
        </p:nvSpPr>
        <p:spPr>
          <a:xfrm>
            <a:off x="1870885" y="5943510"/>
            <a:ext cx="5402230" cy="369332"/>
          </a:xfrm>
          <a:prstGeom prst="rect">
            <a:avLst/>
          </a:prstGeom>
          <a:noFill/>
        </p:spPr>
        <p:txBody>
          <a:bodyPr wrap="square" rtlCol="0">
            <a:spAutoFit/>
          </a:bodyPr>
          <a:lstStyle/>
          <a:p>
            <a:pPr algn="ctr"/>
            <a:r>
              <a:rPr lang="en-US" dirty="0">
                <a:solidFill>
                  <a:schemeClr val="accent6">
                    <a:lumMod val="50000"/>
                  </a:schemeClr>
                </a:solidFill>
              </a:rPr>
              <a:t>Relative Itemset Frequency Plot</a:t>
            </a:r>
          </a:p>
        </p:txBody>
      </p:sp>
      <p:grpSp>
        <p:nvGrpSpPr>
          <p:cNvPr id="5" name="Group 4">
            <a:extLst>
              <a:ext uri="{FF2B5EF4-FFF2-40B4-BE49-F238E27FC236}">
                <a16:creationId xmlns:a16="http://schemas.microsoft.com/office/drawing/2014/main" id="{EA0D5B95-9AF3-4DAD-944F-F9AF2898A4EC}"/>
              </a:ext>
            </a:extLst>
          </p:cNvPr>
          <p:cNvGrpSpPr/>
          <p:nvPr/>
        </p:nvGrpSpPr>
        <p:grpSpPr>
          <a:xfrm>
            <a:off x="0" y="117568"/>
            <a:ext cx="8991600" cy="608158"/>
            <a:chOff x="0" y="117568"/>
            <a:chExt cx="8991600" cy="608158"/>
          </a:xfrm>
        </p:grpSpPr>
        <p:grpSp>
          <p:nvGrpSpPr>
            <p:cNvPr id="6" name="Group 5">
              <a:extLst>
                <a:ext uri="{FF2B5EF4-FFF2-40B4-BE49-F238E27FC236}">
                  <a16:creationId xmlns:a16="http://schemas.microsoft.com/office/drawing/2014/main" id="{097D73B9-B934-4752-A9A4-F466AF449B0E}"/>
                </a:ext>
              </a:extLst>
            </p:cNvPr>
            <p:cNvGrpSpPr/>
            <p:nvPr/>
          </p:nvGrpSpPr>
          <p:grpSpPr>
            <a:xfrm>
              <a:off x="0" y="117568"/>
              <a:ext cx="7696200" cy="608158"/>
              <a:chOff x="0" y="152401"/>
              <a:chExt cx="7086600" cy="609600"/>
            </a:xfrm>
            <a:solidFill>
              <a:srgbClr val="FFC000"/>
            </a:solidFill>
          </p:grpSpPr>
          <p:sp>
            <p:nvSpPr>
              <p:cNvPr id="11" name="Rectangle: Rounded Corners 10">
                <a:extLst>
                  <a:ext uri="{FF2B5EF4-FFF2-40B4-BE49-F238E27FC236}">
                    <a16:creationId xmlns:a16="http://schemas.microsoft.com/office/drawing/2014/main" id="{652A06F1-7D75-4D07-BD7D-5B618811E6F7}"/>
                  </a:ext>
                </a:extLst>
              </p:cNvPr>
              <p:cNvSpPr/>
              <p:nvPr/>
            </p:nvSpPr>
            <p:spPr>
              <a:xfrm>
                <a:off x="0" y="152401"/>
                <a:ext cx="7086600" cy="6096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524D706-F65C-4080-8141-BA261AC670EC}"/>
                  </a:ext>
                </a:extLst>
              </p:cNvPr>
              <p:cNvSpPr/>
              <p:nvPr/>
            </p:nvSpPr>
            <p:spPr>
              <a:xfrm>
                <a:off x="0" y="152401"/>
                <a:ext cx="2286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extBox 7">
              <a:extLst>
                <a:ext uri="{FF2B5EF4-FFF2-40B4-BE49-F238E27FC236}">
                  <a16:creationId xmlns:a16="http://schemas.microsoft.com/office/drawing/2014/main" id="{404183FD-EA35-4557-B265-2B0C9148EF35}"/>
                </a:ext>
              </a:extLst>
            </p:cNvPr>
            <p:cNvSpPr txBox="1"/>
            <p:nvPr/>
          </p:nvSpPr>
          <p:spPr>
            <a:xfrm>
              <a:off x="152401" y="202506"/>
              <a:ext cx="7391400" cy="523220"/>
            </a:xfrm>
            <a:prstGeom prst="rect">
              <a:avLst/>
            </a:prstGeom>
            <a:solidFill>
              <a:srgbClr val="FFC000"/>
            </a:solidFill>
          </p:spPr>
          <p:txBody>
            <a:bodyPr wrap="square" rtlCol="0">
              <a:spAutoFit/>
            </a:bodyPr>
            <a:lstStyle/>
            <a:p>
              <a:r>
                <a:rPr lang="en-US" sz="2800" b="1" dirty="0">
                  <a:solidFill>
                    <a:srgbClr val="C00000"/>
                  </a:solidFill>
                </a:rPr>
                <a:t>PURCHASE FREQUENCY OF MOST-SELLING ITEMS</a:t>
              </a:r>
            </a:p>
          </p:txBody>
        </p:sp>
        <p:sp>
          <p:nvSpPr>
            <p:cNvPr id="10" name="TextBox 9">
              <a:extLst>
                <a:ext uri="{FF2B5EF4-FFF2-40B4-BE49-F238E27FC236}">
                  <a16:creationId xmlns:a16="http://schemas.microsoft.com/office/drawing/2014/main" id="{F363A069-539F-47E3-9B90-8BD045B0099D}"/>
                </a:ext>
              </a:extLst>
            </p:cNvPr>
            <p:cNvSpPr txBox="1"/>
            <p:nvPr/>
          </p:nvSpPr>
          <p:spPr>
            <a:xfrm>
              <a:off x="7848600" y="283147"/>
              <a:ext cx="1143000" cy="276999"/>
            </a:xfrm>
            <a:prstGeom prst="rect">
              <a:avLst/>
            </a:prstGeom>
            <a:noFill/>
            <a:effectLst>
              <a:outerShdw blurRad="50800" dist="50800" dir="5400000" algn="ctr" rotWithShape="0">
                <a:srgbClr val="000000">
                  <a:alpha val="51000"/>
                </a:srgbClr>
              </a:outerShdw>
            </a:effectLst>
          </p:spPr>
          <p:txBody>
            <a:bodyPr wrap="square" rtlCol="0">
              <a:spAutoFit/>
            </a:bodyPr>
            <a:lstStyle/>
            <a:p>
              <a:r>
                <a:rPr lang="en-US" sz="1200" dirty="0"/>
                <a:t>RIYA</a:t>
              </a:r>
            </a:p>
          </p:txBody>
        </p:sp>
      </p:grpSp>
      <p:cxnSp>
        <p:nvCxnSpPr>
          <p:cNvPr id="13" name="Straight Connector 12">
            <a:extLst>
              <a:ext uri="{FF2B5EF4-FFF2-40B4-BE49-F238E27FC236}">
                <a16:creationId xmlns:a16="http://schemas.microsoft.com/office/drawing/2014/main" id="{636B77DE-975B-4AB1-AF4F-E6391DA694E8}"/>
              </a:ext>
            </a:extLst>
          </p:cNvPr>
          <p:cNvCxnSpPr/>
          <p:nvPr/>
        </p:nvCxnSpPr>
        <p:spPr>
          <a:xfrm>
            <a:off x="1219200" y="6503825"/>
            <a:ext cx="6705600" cy="0"/>
          </a:xfrm>
          <a:prstGeom prst="line">
            <a:avLst/>
          </a:prstGeom>
          <a:ln w="19050">
            <a:solidFill>
              <a:srgbClr val="FFC000"/>
            </a:solidFill>
          </a:ln>
        </p:spPr>
        <p:style>
          <a:lnRef idx="1">
            <a:schemeClr val="accent2"/>
          </a:lnRef>
          <a:fillRef idx="0">
            <a:schemeClr val="accent2"/>
          </a:fillRef>
          <a:effectRef idx="0">
            <a:schemeClr val="accent2"/>
          </a:effectRef>
          <a:fontRef idx="minor">
            <a:schemeClr val="tx1"/>
          </a:fontRef>
        </p:style>
      </p:cxnSp>
      <p:sp>
        <p:nvSpPr>
          <p:cNvPr id="2" name="Slide Number Placeholder 1">
            <a:extLst>
              <a:ext uri="{FF2B5EF4-FFF2-40B4-BE49-F238E27FC236}">
                <a16:creationId xmlns:a16="http://schemas.microsoft.com/office/drawing/2014/main" id="{C2E340DD-8007-4506-8E94-E35F7A15DF72}"/>
              </a:ext>
            </a:extLst>
          </p:cNvPr>
          <p:cNvSpPr>
            <a:spLocks noGrp="1"/>
          </p:cNvSpPr>
          <p:nvPr>
            <p:ph type="sldNum" sz="quarter" idx="12"/>
          </p:nvPr>
        </p:nvSpPr>
        <p:spPr/>
        <p:txBody>
          <a:bodyPr/>
          <a:lstStyle/>
          <a:p>
            <a:fld id="{B044824F-EBE0-443F-8A8F-F64816AF04DC}" type="slidenum">
              <a:rPr lang="en-US" smtClean="0"/>
              <a:t>12</a:t>
            </a:fld>
            <a:endParaRPr lang="en-US"/>
          </a:p>
        </p:txBody>
      </p:sp>
    </p:spTree>
    <p:extLst>
      <p:ext uri="{BB962C8B-B14F-4D97-AF65-F5344CB8AC3E}">
        <p14:creationId xmlns:p14="http://schemas.microsoft.com/office/powerpoint/2010/main" val="1476738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ED8663EB-9660-468B-9EF1-8B71C3CBB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037" y="952848"/>
            <a:ext cx="3931763" cy="4915242"/>
          </a:xfrm>
          <a:prstGeom prst="rect">
            <a:avLst/>
          </a:prstGeom>
        </p:spPr>
      </p:pic>
      <p:sp>
        <p:nvSpPr>
          <p:cNvPr id="5" name="Title 1">
            <a:extLst>
              <a:ext uri="{FF2B5EF4-FFF2-40B4-BE49-F238E27FC236}">
                <a16:creationId xmlns:a16="http://schemas.microsoft.com/office/drawing/2014/main" id="{7F0F4B35-96FA-4C25-950A-2257A80CF2C1}"/>
              </a:ext>
            </a:extLst>
          </p:cNvPr>
          <p:cNvSpPr txBox="1">
            <a:spLocks/>
          </p:cNvSpPr>
          <p:nvPr/>
        </p:nvSpPr>
        <p:spPr>
          <a:xfrm>
            <a:off x="457200" y="1143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
        <p:nvSpPr>
          <p:cNvPr id="6" name="TextBox 5">
            <a:extLst>
              <a:ext uri="{FF2B5EF4-FFF2-40B4-BE49-F238E27FC236}">
                <a16:creationId xmlns:a16="http://schemas.microsoft.com/office/drawing/2014/main" id="{D439DB0A-FA2E-4C82-8FAA-1493843847F6}"/>
              </a:ext>
            </a:extLst>
          </p:cNvPr>
          <p:cNvSpPr txBox="1"/>
          <p:nvPr/>
        </p:nvSpPr>
        <p:spPr>
          <a:xfrm>
            <a:off x="152435" y="6031771"/>
            <a:ext cx="3931763" cy="369332"/>
          </a:xfrm>
          <a:prstGeom prst="rect">
            <a:avLst/>
          </a:prstGeom>
          <a:noFill/>
        </p:spPr>
        <p:txBody>
          <a:bodyPr wrap="square" rtlCol="0">
            <a:spAutoFit/>
          </a:bodyPr>
          <a:lstStyle/>
          <a:p>
            <a:pPr algn="ctr"/>
            <a:r>
              <a:rPr lang="en-US" dirty="0">
                <a:solidFill>
                  <a:schemeClr val="accent6">
                    <a:lumMod val="50000"/>
                  </a:schemeClr>
                </a:solidFill>
              </a:rPr>
              <a:t>Analysis of Rules</a:t>
            </a:r>
          </a:p>
        </p:txBody>
      </p:sp>
      <p:pic>
        <p:nvPicPr>
          <p:cNvPr id="10" name="Picture 9" descr="A screenshot of a cell phone&#10;&#10;Description automatically generated">
            <a:extLst>
              <a:ext uri="{FF2B5EF4-FFF2-40B4-BE49-F238E27FC236}">
                <a16:creationId xmlns:a16="http://schemas.microsoft.com/office/drawing/2014/main" id="{67506F81-CF6F-439F-AD25-151DDAC17D45}"/>
              </a:ext>
            </a:extLst>
          </p:cNvPr>
          <p:cNvPicPr>
            <a:picLocks noChangeAspect="1"/>
          </p:cNvPicPr>
          <p:nvPr/>
        </p:nvPicPr>
        <p:blipFill rotWithShape="1">
          <a:blip r:embed="rId3">
            <a:extLst>
              <a:ext uri="{28A0092B-C50C-407E-A947-70E740481C1C}">
                <a14:useLocalDpi xmlns:a14="http://schemas.microsoft.com/office/drawing/2010/main" val="0"/>
              </a:ext>
            </a:extLst>
          </a:blip>
          <a:srcRect r="4687"/>
          <a:stretch/>
        </p:blipFill>
        <p:spPr>
          <a:xfrm>
            <a:off x="4190999" y="732641"/>
            <a:ext cx="4876800" cy="4915242"/>
          </a:xfrm>
          <a:prstGeom prst="rect">
            <a:avLst/>
          </a:prstGeom>
        </p:spPr>
      </p:pic>
      <p:sp>
        <p:nvSpPr>
          <p:cNvPr id="11" name="TextBox 10">
            <a:extLst>
              <a:ext uri="{FF2B5EF4-FFF2-40B4-BE49-F238E27FC236}">
                <a16:creationId xmlns:a16="http://schemas.microsoft.com/office/drawing/2014/main" id="{913C3E85-637C-4CE4-A990-7EC6DB2F37EC}"/>
              </a:ext>
            </a:extLst>
          </p:cNvPr>
          <p:cNvSpPr txBox="1"/>
          <p:nvPr/>
        </p:nvSpPr>
        <p:spPr>
          <a:xfrm>
            <a:off x="4635215" y="6001292"/>
            <a:ext cx="3931763" cy="369332"/>
          </a:xfrm>
          <a:prstGeom prst="rect">
            <a:avLst/>
          </a:prstGeom>
          <a:noFill/>
        </p:spPr>
        <p:txBody>
          <a:bodyPr wrap="square" rtlCol="0">
            <a:spAutoFit/>
          </a:bodyPr>
          <a:lstStyle/>
          <a:p>
            <a:pPr algn="ctr"/>
            <a:r>
              <a:rPr lang="en-US" dirty="0">
                <a:solidFill>
                  <a:schemeClr val="accent6">
                    <a:lumMod val="50000"/>
                  </a:schemeClr>
                </a:solidFill>
              </a:rPr>
              <a:t>Two-key plot of Rules</a:t>
            </a:r>
          </a:p>
        </p:txBody>
      </p:sp>
      <p:grpSp>
        <p:nvGrpSpPr>
          <p:cNvPr id="7" name="Group 6">
            <a:extLst>
              <a:ext uri="{FF2B5EF4-FFF2-40B4-BE49-F238E27FC236}">
                <a16:creationId xmlns:a16="http://schemas.microsoft.com/office/drawing/2014/main" id="{B6362C45-F219-47CE-A2D7-570A722179C9}"/>
              </a:ext>
            </a:extLst>
          </p:cNvPr>
          <p:cNvGrpSpPr/>
          <p:nvPr/>
        </p:nvGrpSpPr>
        <p:grpSpPr>
          <a:xfrm>
            <a:off x="0" y="117568"/>
            <a:ext cx="8991600" cy="608158"/>
            <a:chOff x="0" y="117568"/>
            <a:chExt cx="8991600" cy="608158"/>
          </a:xfrm>
        </p:grpSpPr>
        <p:grpSp>
          <p:nvGrpSpPr>
            <p:cNvPr id="8" name="Group 7">
              <a:extLst>
                <a:ext uri="{FF2B5EF4-FFF2-40B4-BE49-F238E27FC236}">
                  <a16:creationId xmlns:a16="http://schemas.microsoft.com/office/drawing/2014/main" id="{FCE5B5F7-1733-47D7-AB7A-BE815E383A17}"/>
                </a:ext>
              </a:extLst>
            </p:cNvPr>
            <p:cNvGrpSpPr/>
            <p:nvPr/>
          </p:nvGrpSpPr>
          <p:grpSpPr>
            <a:xfrm>
              <a:off x="0" y="117568"/>
              <a:ext cx="7696200" cy="608158"/>
              <a:chOff x="0" y="152401"/>
              <a:chExt cx="7086600" cy="609600"/>
            </a:xfrm>
            <a:solidFill>
              <a:srgbClr val="FFC000"/>
            </a:solidFill>
          </p:grpSpPr>
          <p:sp>
            <p:nvSpPr>
              <p:cNvPr id="13" name="Rectangle: Rounded Corners 12">
                <a:extLst>
                  <a:ext uri="{FF2B5EF4-FFF2-40B4-BE49-F238E27FC236}">
                    <a16:creationId xmlns:a16="http://schemas.microsoft.com/office/drawing/2014/main" id="{7AE1796F-64B2-4430-A432-815E217ED045}"/>
                  </a:ext>
                </a:extLst>
              </p:cNvPr>
              <p:cNvSpPr/>
              <p:nvPr/>
            </p:nvSpPr>
            <p:spPr>
              <a:xfrm>
                <a:off x="0" y="152401"/>
                <a:ext cx="7086600" cy="6096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F02CCA6-7EE3-4BBB-A9E2-72C594B88038}"/>
                  </a:ext>
                </a:extLst>
              </p:cNvPr>
              <p:cNvSpPr/>
              <p:nvPr/>
            </p:nvSpPr>
            <p:spPr>
              <a:xfrm>
                <a:off x="0" y="152401"/>
                <a:ext cx="2286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TextBox 8">
              <a:extLst>
                <a:ext uri="{FF2B5EF4-FFF2-40B4-BE49-F238E27FC236}">
                  <a16:creationId xmlns:a16="http://schemas.microsoft.com/office/drawing/2014/main" id="{92A4F407-DE0B-487F-97C8-2688FD6C34B1}"/>
                </a:ext>
              </a:extLst>
            </p:cNvPr>
            <p:cNvSpPr txBox="1"/>
            <p:nvPr/>
          </p:nvSpPr>
          <p:spPr>
            <a:xfrm>
              <a:off x="183037" y="202506"/>
              <a:ext cx="7284563" cy="523220"/>
            </a:xfrm>
            <a:prstGeom prst="rect">
              <a:avLst/>
            </a:prstGeom>
            <a:solidFill>
              <a:srgbClr val="FFC000"/>
            </a:solidFill>
          </p:spPr>
          <p:txBody>
            <a:bodyPr wrap="square" rtlCol="0">
              <a:spAutoFit/>
            </a:bodyPr>
            <a:lstStyle/>
            <a:p>
              <a:r>
                <a:rPr lang="en-US" sz="2800" b="1" dirty="0">
                  <a:solidFill>
                    <a:srgbClr val="C00000"/>
                  </a:solidFill>
                </a:rPr>
                <a:t>RESULTS AND FINDINGS – APRIORI ALGORITHM</a:t>
              </a:r>
            </a:p>
          </p:txBody>
        </p:sp>
        <p:sp>
          <p:nvSpPr>
            <p:cNvPr id="12" name="TextBox 11">
              <a:extLst>
                <a:ext uri="{FF2B5EF4-FFF2-40B4-BE49-F238E27FC236}">
                  <a16:creationId xmlns:a16="http://schemas.microsoft.com/office/drawing/2014/main" id="{268797D4-C75E-47CD-A38E-935DA9A4E99C}"/>
                </a:ext>
              </a:extLst>
            </p:cNvPr>
            <p:cNvSpPr txBox="1"/>
            <p:nvPr/>
          </p:nvSpPr>
          <p:spPr>
            <a:xfrm>
              <a:off x="7848600" y="283147"/>
              <a:ext cx="1143000" cy="276999"/>
            </a:xfrm>
            <a:prstGeom prst="rect">
              <a:avLst/>
            </a:prstGeom>
            <a:noFill/>
            <a:effectLst>
              <a:outerShdw blurRad="50800" dist="50800" dir="5400000" algn="ctr" rotWithShape="0">
                <a:srgbClr val="000000">
                  <a:alpha val="51000"/>
                </a:srgbClr>
              </a:outerShdw>
            </a:effectLst>
          </p:spPr>
          <p:txBody>
            <a:bodyPr wrap="square" rtlCol="0">
              <a:spAutoFit/>
            </a:bodyPr>
            <a:lstStyle/>
            <a:p>
              <a:r>
                <a:rPr lang="en-US" sz="1200" dirty="0"/>
                <a:t>RIYA</a:t>
              </a:r>
            </a:p>
          </p:txBody>
        </p:sp>
      </p:grpSp>
      <p:cxnSp>
        <p:nvCxnSpPr>
          <p:cNvPr id="15" name="Straight Connector 14">
            <a:extLst>
              <a:ext uri="{FF2B5EF4-FFF2-40B4-BE49-F238E27FC236}">
                <a16:creationId xmlns:a16="http://schemas.microsoft.com/office/drawing/2014/main" id="{79957638-1FC8-40F5-AE6C-6E5C164F4F1F}"/>
              </a:ext>
            </a:extLst>
          </p:cNvPr>
          <p:cNvCxnSpPr/>
          <p:nvPr/>
        </p:nvCxnSpPr>
        <p:spPr>
          <a:xfrm>
            <a:off x="1219200" y="6503825"/>
            <a:ext cx="6705600" cy="0"/>
          </a:xfrm>
          <a:prstGeom prst="line">
            <a:avLst/>
          </a:prstGeom>
          <a:ln w="19050">
            <a:solidFill>
              <a:srgbClr val="FFC000"/>
            </a:solidFill>
          </a:ln>
        </p:spPr>
        <p:style>
          <a:lnRef idx="1">
            <a:schemeClr val="accent2"/>
          </a:lnRef>
          <a:fillRef idx="0">
            <a:schemeClr val="accent2"/>
          </a:fillRef>
          <a:effectRef idx="0">
            <a:schemeClr val="accent2"/>
          </a:effectRef>
          <a:fontRef idx="minor">
            <a:schemeClr val="tx1"/>
          </a:fontRef>
        </p:style>
      </p:cxnSp>
      <p:sp>
        <p:nvSpPr>
          <p:cNvPr id="2" name="Slide Number Placeholder 1">
            <a:extLst>
              <a:ext uri="{FF2B5EF4-FFF2-40B4-BE49-F238E27FC236}">
                <a16:creationId xmlns:a16="http://schemas.microsoft.com/office/drawing/2014/main" id="{51118D4A-494E-4710-B92E-45E2779FA91E}"/>
              </a:ext>
            </a:extLst>
          </p:cNvPr>
          <p:cNvSpPr>
            <a:spLocks noGrp="1"/>
          </p:cNvSpPr>
          <p:nvPr>
            <p:ph type="sldNum" sz="quarter" idx="12"/>
          </p:nvPr>
        </p:nvSpPr>
        <p:spPr/>
        <p:txBody>
          <a:bodyPr/>
          <a:lstStyle/>
          <a:p>
            <a:fld id="{B044824F-EBE0-443F-8A8F-F64816AF04DC}" type="slidenum">
              <a:rPr lang="en-US" smtClean="0"/>
              <a:t>13</a:t>
            </a:fld>
            <a:endParaRPr lang="en-US"/>
          </a:p>
        </p:txBody>
      </p:sp>
    </p:spTree>
    <p:extLst>
      <p:ext uri="{BB962C8B-B14F-4D97-AF65-F5344CB8AC3E}">
        <p14:creationId xmlns:p14="http://schemas.microsoft.com/office/powerpoint/2010/main" val="364802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ell phone&#10;&#10;Description automatically generated">
            <a:extLst>
              <a:ext uri="{FF2B5EF4-FFF2-40B4-BE49-F238E27FC236}">
                <a16:creationId xmlns:a16="http://schemas.microsoft.com/office/drawing/2014/main" id="{9606A7C6-0DE0-41B7-AA42-4781645244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831" y="1447800"/>
            <a:ext cx="4282569" cy="4391025"/>
          </a:xfrm>
        </p:spPr>
      </p:pic>
      <p:sp>
        <p:nvSpPr>
          <p:cNvPr id="4" name="Title 1">
            <a:extLst>
              <a:ext uri="{FF2B5EF4-FFF2-40B4-BE49-F238E27FC236}">
                <a16:creationId xmlns:a16="http://schemas.microsoft.com/office/drawing/2014/main" id="{2BDBBA4A-BE22-4E29-8722-5B1F39C05DBC}"/>
              </a:ext>
            </a:extLst>
          </p:cNvPr>
          <p:cNvSpPr txBox="1">
            <a:spLocks/>
          </p:cNvSpPr>
          <p:nvPr/>
        </p:nvSpPr>
        <p:spPr>
          <a:xfrm>
            <a:off x="457200" y="1143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pic>
        <p:nvPicPr>
          <p:cNvPr id="8" name="Picture 7" descr="A close up of text on a white background&#10;&#10;Description automatically generated">
            <a:extLst>
              <a:ext uri="{FF2B5EF4-FFF2-40B4-BE49-F238E27FC236}">
                <a16:creationId xmlns:a16="http://schemas.microsoft.com/office/drawing/2014/main" id="{D459A5F8-7CEB-4B73-B914-1FCADD9F0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1447800"/>
            <a:ext cx="4800600" cy="4391025"/>
          </a:xfrm>
          <a:prstGeom prst="rect">
            <a:avLst/>
          </a:prstGeom>
        </p:spPr>
      </p:pic>
      <p:grpSp>
        <p:nvGrpSpPr>
          <p:cNvPr id="5" name="Group 4">
            <a:extLst>
              <a:ext uri="{FF2B5EF4-FFF2-40B4-BE49-F238E27FC236}">
                <a16:creationId xmlns:a16="http://schemas.microsoft.com/office/drawing/2014/main" id="{3FB10764-CF33-49B7-85BA-95AFD2B5C7C8}"/>
              </a:ext>
            </a:extLst>
          </p:cNvPr>
          <p:cNvGrpSpPr/>
          <p:nvPr/>
        </p:nvGrpSpPr>
        <p:grpSpPr>
          <a:xfrm>
            <a:off x="0" y="117568"/>
            <a:ext cx="8991600" cy="608158"/>
            <a:chOff x="0" y="117568"/>
            <a:chExt cx="8991600" cy="608158"/>
          </a:xfrm>
        </p:grpSpPr>
        <p:grpSp>
          <p:nvGrpSpPr>
            <p:cNvPr id="7" name="Group 6">
              <a:extLst>
                <a:ext uri="{FF2B5EF4-FFF2-40B4-BE49-F238E27FC236}">
                  <a16:creationId xmlns:a16="http://schemas.microsoft.com/office/drawing/2014/main" id="{602DAB83-8D18-459E-B5C9-AEAC0E930991}"/>
                </a:ext>
              </a:extLst>
            </p:cNvPr>
            <p:cNvGrpSpPr/>
            <p:nvPr/>
          </p:nvGrpSpPr>
          <p:grpSpPr>
            <a:xfrm>
              <a:off x="0" y="117568"/>
              <a:ext cx="7696200" cy="608158"/>
              <a:chOff x="0" y="152401"/>
              <a:chExt cx="7086600" cy="609600"/>
            </a:xfrm>
            <a:solidFill>
              <a:srgbClr val="FFC000"/>
            </a:solidFill>
          </p:grpSpPr>
          <p:sp>
            <p:nvSpPr>
              <p:cNvPr id="11" name="Rectangle: Rounded Corners 10">
                <a:extLst>
                  <a:ext uri="{FF2B5EF4-FFF2-40B4-BE49-F238E27FC236}">
                    <a16:creationId xmlns:a16="http://schemas.microsoft.com/office/drawing/2014/main" id="{B3505CB9-9092-4CF2-95CD-A286C8D3EB40}"/>
                  </a:ext>
                </a:extLst>
              </p:cNvPr>
              <p:cNvSpPr/>
              <p:nvPr/>
            </p:nvSpPr>
            <p:spPr>
              <a:xfrm>
                <a:off x="0" y="152401"/>
                <a:ext cx="7086600" cy="6096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3E3EFAC-546B-4D11-BA12-E335AA6300B3}"/>
                  </a:ext>
                </a:extLst>
              </p:cNvPr>
              <p:cNvSpPr/>
              <p:nvPr/>
            </p:nvSpPr>
            <p:spPr>
              <a:xfrm>
                <a:off x="0" y="152401"/>
                <a:ext cx="2286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TextBox 8">
              <a:extLst>
                <a:ext uri="{FF2B5EF4-FFF2-40B4-BE49-F238E27FC236}">
                  <a16:creationId xmlns:a16="http://schemas.microsoft.com/office/drawing/2014/main" id="{DC090FB9-898F-4C29-8C56-ADE3760B63F7}"/>
                </a:ext>
              </a:extLst>
            </p:cNvPr>
            <p:cNvSpPr txBox="1"/>
            <p:nvPr/>
          </p:nvSpPr>
          <p:spPr>
            <a:xfrm>
              <a:off x="152400" y="202506"/>
              <a:ext cx="7315200" cy="523220"/>
            </a:xfrm>
            <a:prstGeom prst="rect">
              <a:avLst/>
            </a:prstGeom>
            <a:solidFill>
              <a:srgbClr val="FFC000"/>
            </a:solidFill>
          </p:spPr>
          <p:txBody>
            <a:bodyPr wrap="square" rtlCol="0">
              <a:spAutoFit/>
            </a:bodyPr>
            <a:lstStyle/>
            <a:p>
              <a:r>
                <a:rPr lang="en-US" sz="2800" b="1" dirty="0">
                  <a:solidFill>
                    <a:srgbClr val="C00000"/>
                  </a:solidFill>
                </a:rPr>
                <a:t>RESULTS AND FINDINGS – ASSOCIATION RULES</a:t>
              </a:r>
            </a:p>
          </p:txBody>
        </p:sp>
        <p:sp>
          <p:nvSpPr>
            <p:cNvPr id="10" name="TextBox 9">
              <a:extLst>
                <a:ext uri="{FF2B5EF4-FFF2-40B4-BE49-F238E27FC236}">
                  <a16:creationId xmlns:a16="http://schemas.microsoft.com/office/drawing/2014/main" id="{CD67791C-3B7C-4482-8F0F-2671DFE907F2}"/>
                </a:ext>
              </a:extLst>
            </p:cNvPr>
            <p:cNvSpPr txBox="1"/>
            <p:nvPr/>
          </p:nvSpPr>
          <p:spPr>
            <a:xfrm>
              <a:off x="7848600" y="283147"/>
              <a:ext cx="1143000" cy="276999"/>
            </a:xfrm>
            <a:prstGeom prst="rect">
              <a:avLst/>
            </a:prstGeom>
            <a:noFill/>
            <a:effectLst>
              <a:outerShdw blurRad="50800" dist="50800" dir="5400000" algn="ctr" rotWithShape="0">
                <a:srgbClr val="000000">
                  <a:alpha val="51000"/>
                </a:srgbClr>
              </a:outerShdw>
            </a:effectLst>
          </p:spPr>
          <p:txBody>
            <a:bodyPr wrap="square" rtlCol="0">
              <a:spAutoFit/>
            </a:bodyPr>
            <a:lstStyle/>
            <a:p>
              <a:r>
                <a:rPr lang="en-US" sz="1200" dirty="0"/>
                <a:t>RIYA</a:t>
              </a:r>
            </a:p>
          </p:txBody>
        </p:sp>
      </p:grpSp>
      <p:cxnSp>
        <p:nvCxnSpPr>
          <p:cNvPr id="13" name="Straight Connector 12">
            <a:extLst>
              <a:ext uri="{FF2B5EF4-FFF2-40B4-BE49-F238E27FC236}">
                <a16:creationId xmlns:a16="http://schemas.microsoft.com/office/drawing/2014/main" id="{C5C2E4FC-AE3E-4734-863E-78BA2CC414A5}"/>
              </a:ext>
            </a:extLst>
          </p:cNvPr>
          <p:cNvCxnSpPr/>
          <p:nvPr/>
        </p:nvCxnSpPr>
        <p:spPr>
          <a:xfrm>
            <a:off x="1219200" y="6503825"/>
            <a:ext cx="6705600" cy="0"/>
          </a:xfrm>
          <a:prstGeom prst="line">
            <a:avLst/>
          </a:prstGeom>
          <a:ln w="19050">
            <a:solidFill>
              <a:srgbClr val="FFC000"/>
            </a:solidFill>
          </a:ln>
        </p:spPr>
        <p:style>
          <a:lnRef idx="1">
            <a:schemeClr val="accent2"/>
          </a:lnRef>
          <a:fillRef idx="0">
            <a:schemeClr val="accent2"/>
          </a:fillRef>
          <a:effectRef idx="0">
            <a:schemeClr val="accent2"/>
          </a:effectRef>
          <a:fontRef idx="minor">
            <a:schemeClr val="tx1"/>
          </a:fontRef>
        </p:style>
      </p:cxnSp>
      <p:sp>
        <p:nvSpPr>
          <p:cNvPr id="2" name="Slide Number Placeholder 1">
            <a:extLst>
              <a:ext uri="{FF2B5EF4-FFF2-40B4-BE49-F238E27FC236}">
                <a16:creationId xmlns:a16="http://schemas.microsoft.com/office/drawing/2014/main" id="{BEC3488C-E594-4272-BEEB-6B9C6361F775}"/>
              </a:ext>
            </a:extLst>
          </p:cNvPr>
          <p:cNvSpPr>
            <a:spLocks noGrp="1"/>
          </p:cNvSpPr>
          <p:nvPr>
            <p:ph type="sldNum" sz="quarter" idx="12"/>
          </p:nvPr>
        </p:nvSpPr>
        <p:spPr/>
        <p:txBody>
          <a:bodyPr/>
          <a:lstStyle/>
          <a:p>
            <a:fld id="{B044824F-EBE0-443F-8A8F-F64816AF04DC}" type="slidenum">
              <a:rPr lang="en-US" smtClean="0"/>
              <a:t>14</a:t>
            </a:fld>
            <a:endParaRPr lang="en-US"/>
          </a:p>
        </p:txBody>
      </p:sp>
    </p:spTree>
    <p:extLst>
      <p:ext uri="{BB962C8B-B14F-4D97-AF65-F5344CB8AC3E}">
        <p14:creationId xmlns:p14="http://schemas.microsoft.com/office/powerpoint/2010/main" val="482850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04C16BDF-3F91-484F-AB34-7AD14C4C8A8A}"/>
              </a:ext>
            </a:extLst>
          </p:cNvPr>
          <p:cNvSpPr/>
          <p:nvPr/>
        </p:nvSpPr>
        <p:spPr>
          <a:xfrm>
            <a:off x="304800" y="442166"/>
            <a:ext cx="7162800" cy="2701832"/>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981C1CA-B281-F64E-8FDC-C4E0ECA9C48B}"/>
              </a:ext>
            </a:extLst>
          </p:cNvPr>
          <p:cNvSpPr txBox="1"/>
          <p:nvPr/>
        </p:nvSpPr>
        <p:spPr>
          <a:xfrm>
            <a:off x="1143000" y="889838"/>
            <a:ext cx="5867400" cy="282416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700" b="1" kern="1200" dirty="0">
                <a:solidFill>
                  <a:srgbClr val="FF5050"/>
                </a:solidFill>
                <a:latin typeface="+mj-lt"/>
                <a:ea typeface="+mj-ea"/>
                <a:cs typeface="+mj-cs"/>
              </a:rPr>
              <a:t>ASSOCIATION RULES AND CUSTOMER BEHAVIOR ANALYSIS- IN SOFTWARE</a:t>
            </a:r>
          </a:p>
        </p:txBody>
      </p:sp>
      <p:pic>
        <p:nvPicPr>
          <p:cNvPr id="16" name="Graphic 15" descr="Shopping cart">
            <a:extLst>
              <a:ext uri="{FF2B5EF4-FFF2-40B4-BE49-F238E27FC236}">
                <a16:creationId xmlns:a16="http://schemas.microsoft.com/office/drawing/2014/main" id="{0CE1C38E-D998-497B-A2A4-73942464F1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9667" y="2391409"/>
            <a:ext cx="3273531" cy="3273531"/>
          </a:xfrm>
          <a:prstGeom prst="rect">
            <a:avLst/>
          </a:prstGeom>
        </p:spPr>
      </p:pic>
      <p:sp>
        <p:nvSpPr>
          <p:cNvPr id="2" name="Slide Number Placeholder 1">
            <a:extLst>
              <a:ext uri="{FF2B5EF4-FFF2-40B4-BE49-F238E27FC236}">
                <a16:creationId xmlns:a16="http://schemas.microsoft.com/office/drawing/2014/main" id="{A3FE5C31-5FB7-5742-878D-E3F490B99AAC}"/>
              </a:ext>
            </a:extLst>
          </p:cNvPr>
          <p:cNvSpPr>
            <a:spLocks noGrp="1"/>
          </p:cNvSpPr>
          <p:nvPr>
            <p:ph type="sldNum" sz="quarter" idx="12"/>
          </p:nvPr>
        </p:nvSpPr>
        <p:spPr>
          <a:xfrm>
            <a:off x="8513387" y="6356350"/>
            <a:ext cx="425302" cy="365125"/>
          </a:xfrm>
        </p:spPr>
        <p:txBody>
          <a:bodyPr vert="horz" lIns="91440" tIns="45720" rIns="91440" bIns="45720" rtlCol="0" anchor="ctr">
            <a:normAutofit/>
          </a:bodyPr>
          <a:lstStyle/>
          <a:p>
            <a:pPr>
              <a:spcAft>
                <a:spcPts val="600"/>
              </a:spcAft>
            </a:pPr>
            <a:fld id="{B044824F-EBE0-443F-8A8F-F64816AF04DC}" type="slidenum">
              <a:rPr lang="en-US" sz="900">
                <a:solidFill>
                  <a:schemeClr val="accent2"/>
                </a:solidFill>
              </a:rPr>
              <a:pPr>
                <a:spcAft>
                  <a:spcPts val="600"/>
                </a:spcAft>
              </a:pPr>
              <a:t>15</a:t>
            </a:fld>
            <a:endParaRPr lang="en-US" sz="900">
              <a:solidFill>
                <a:schemeClr val="accent2"/>
              </a:solidFill>
            </a:endParaRPr>
          </a:p>
        </p:txBody>
      </p:sp>
      <p:sp>
        <p:nvSpPr>
          <p:cNvPr id="12" name="TextBox 11">
            <a:extLst>
              <a:ext uri="{FF2B5EF4-FFF2-40B4-BE49-F238E27FC236}">
                <a16:creationId xmlns:a16="http://schemas.microsoft.com/office/drawing/2014/main" id="{A8820D2B-0C40-D741-89AE-871D2DEFE836}"/>
              </a:ext>
            </a:extLst>
          </p:cNvPr>
          <p:cNvSpPr txBox="1"/>
          <p:nvPr/>
        </p:nvSpPr>
        <p:spPr>
          <a:xfrm>
            <a:off x="7848600" y="283147"/>
            <a:ext cx="1143000" cy="276999"/>
          </a:xfrm>
          <a:prstGeom prst="rect">
            <a:avLst/>
          </a:prstGeom>
          <a:noFill/>
          <a:effectLst>
            <a:outerShdw blurRad="50800" dist="50800" dir="5400000" algn="ctr" rotWithShape="0">
              <a:srgbClr val="000000">
                <a:alpha val="51000"/>
              </a:srgbClr>
            </a:outerShdw>
          </a:effectLst>
        </p:spPr>
        <p:txBody>
          <a:bodyPr wrap="square" rtlCol="0">
            <a:spAutoFit/>
          </a:bodyPr>
          <a:lstStyle/>
          <a:p>
            <a:r>
              <a:rPr lang="en-US" sz="1200" dirty="0"/>
              <a:t>Pooja</a:t>
            </a:r>
          </a:p>
        </p:txBody>
      </p:sp>
    </p:spTree>
    <p:extLst>
      <p:ext uri="{BB962C8B-B14F-4D97-AF65-F5344CB8AC3E}">
        <p14:creationId xmlns:p14="http://schemas.microsoft.com/office/powerpoint/2010/main" val="2130180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C8EAB76F-2E81-4364-8004-3B32677145C3}"/>
              </a:ext>
            </a:extLst>
          </p:cNvPr>
          <p:cNvGrpSpPr/>
          <p:nvPr/>
        </p:nvGrpSpPr>
        <p:grpSpPr>
          <a:xfrm>
            <a:off x="0" y="117568"/>
            <a:ext cx="8991600" cy="608158"/>
            <a:chOff x="0" y="117568"/>
            <a:chExt cx="8991600" cy="608158"/>
          </a:xfrm>
        </p:grpSpPr>
        <p:grpSp>
          <p:nvGrpSpPr>
            <p:cNvPr id="27" name="Group 26">
              <a:extLst>
                <a:ext uri="{FF2B5EF4-FFF2-40B4-BE49-F238E27FC236}">
                  <a16:creationId xmlns:a16="http://schemas.microsoft.com/office/drawing/2014/main" id="{37794FCA-B5CE-4111-92D3-CFBBCBA0D93A}"/>
                </a:ext>
              </a:extLst>
            </p:cNvPr>
            <p:cNvGrpSpPr/>
            <p:nvPr/>
          </p:nvGrpSpPr>
          <p:grpSpPr>
            <a:xfrm>
              <a:off x="0" y="117568"/>
              <a:ext cx="7696200" cy="608158"/>
              <a:chOff x="0" y="152401"/>
              <a:chExt cx="7086600" cy="609600"/>
            </a:xfrm>
            <a:solidFill>
              <a:srgbClr val="FFC000"/>
            </a:solidFill>
          </p:grpSpPr>
          <p:sp>
            <p:nvSpPr>
              <p:cNvPr id="30" name="Rectangle: Rounded Corners 29">
                <a:extLst>
                  <a:ext uri="{FF2B5EF4-FFF2-40B4-BE49-F238E27FC236}">
                    <a16:creationId xmlns:a16="http://schemas.microsoft.com/office/drawing/2014/main" id="{863AC9FF-04E4-45F4-B1B4-88FD3427A2B9}"/>
                  </a:ext>
                </a:extLst>
              </p:cNvPr>
              <p:cNvSpPr/>
              <p:nvPr/>
            </p:nvSpPr>
            <p:spPr>
              <a:xfrm>
                <a:off x="0" y="152401"/>
                <a:ext cx="7086600" cy="6096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A08A367-1598-45E5-87F7-34592889F377}"/>
                  </a:ext>
                </a:extLst>
              </p:cNvPr>
              <p:cNvSpPr/>
              <p:nvPr/>
            </p:nvSpPr>
            <p:spPr>
              <a:xfrm>
                <a:off x="0" y="152401"/>
                <a:ext cx="2286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extBox 27">
              <a:extLst>
                <a:ext uri="{FF2B5EF4-FFF2-40B4-BE49-F238E27FC236}">
                  <a16:creationId xmlns:a16="http://schemas.microsoft.com/office/drawing/2014/main" id="{C5AD5ECC-FD34-44BE-AFAA-FFA49EC95C94}"/>
                </a:ext>
              </a:extLst>
            </p:cNvPr>
            <p:cNvSpPr txBox="1"/>
            <p:nvPr/>
          </p:nvSpPr>
          <p:spPr>
            <a:xfrm>
              <a:off x="838200" y="202506"/>
              <a:ext cx="3581400" cy="523220"/>
            </a:xfrm>
            <a:prstGeom prst="rect">
              <a:avLst/>
            </a:prstGeom>
            <a:solidFill>
              <a:srgbClr val="FFC000"/>
            </a:solidFill>
          </p:spPr>
          <p:txBody>
            <a:bodyPr wrap="square" rtlCol="0">
              <a:spAutoFit/>
            </a:bodyPr>
            <a:lstStyle/>
            <a:p>
              <a:r>
                <a:rPr lang="en-US" sz="2800" b="1" dirty="0">
                  <a:solidFill>
                    <a:srgbClr val="C00000"/>
                  </a:solidFill>
                </a:rPr>
                <a:t>Summary</a:t>
              </a:r>
            </a:p>
          </p:txBody>
        </p:sp>
        <p:sp>
          <p:nvSpPr>
            <p:cNvPr id="29" name="TextBox 28">
              <a:extLst>
                <a:ext uri="{FF2B5EF4-FFF2-40B4-BE49-F238E27FC236}">
                  <a16:creationId xmlns:a16="http://schemas.microsoft.com/office/drawing/2014/main" id="{33A42B00-4F51-4E21-8337-5129803D0034}"/>
                </a:ext>
              </a:extLst>
            </p:cNvPr>
            <p:cNvSpPr txBox="1"/>
            <p:nvPr/>
          </p:nvSpPr>
          <p:spPr>
            <a:xfrm>
              <a:off x="7848600" y="283147"/>
              <a:ext cx="1143000" cy="276999"/>
            </a:xfrm>
            <a:prstGeom prst="rect">
              <a:avLst/>
            </a:prstGeom>
            <a:noFill/>
            <a:effectLst>
              <a:outerShdw blurRad="50800" dist="50800" dir="5400000" algn="ctr" rotWithShape="0">
                <a:srgbClr val="000000">
                  <a:alpha val="51000"/>
                </a:srgbClr>
              </a:outerShdw>
            </a:effectLst>
          </p:spPr>
          <p:txBody>
            <a:bodyPr wrap="square" rtlCol="0">
              <a:spAutoFit/>
            </a:bodyPr>
            <a:lstStyle/>
            <a:p>
              <a:r>
                <a:rPr lang="en-US" sz="1200" dirty="0"/>
                <a:t>PRATHAMESH</a:t>
              </a:r>
            </a:p>
          </p:txBody>
        </p:sp>
      </p:grpSp>
      <p:cxnSp>
        <p:nvCxnSpPr>
          <p:cNvPr id="21" name="Straight Connector 20">
            <a:extLst>
              <a:ext uri="{FF2B5EF4-FFF2-40B4-BE49-F238E27FC236}">
                <a16:creationId xmlns:a16="http://schemas.microsoft.com/office/drawing/2014/main" id="{094BC28D-76E8-4F8D-A22B-575831B8AE7E}"/>
              </a:ext>
            </a:extLst>
          </p:cNvPr>
          <p:cNvCxnSpPr/>
          <p:nvPr/>
        </p:nvCxnSpPr>
        <p:spPr>
          <a:xfrm>
            <a:off x="1143000" y="6248400"/>
            <a:ext cx="6705600" cy="0"/>
          </a:xfrm>
          <a:prstGeom prst="line">
            <a:avLst/>
          </a:prstGeom>
          <a:ln w="19050">
            <a:solidFill>
              <a:srgbClr val="FFC000"/>
            </a:solidFill>
          </a:ln>
        </p:spPr>
        <p:style>
          <a:lnRef idx="1">
            <a:schemeClr val="accent2"/>
          </a:lnRef>
          <a:fillRef idx="0">
            <a:schemeClr val="accent2"/>
          </a:fillRef>
          <a:effectRef idx="0">
            <a:schemeClr val="accent2"/>
          </a:effectRef>
          <a:fontRef idx="minor">
            <a:schemeClr val="tx1"/>
          </a:fontRef>
        </p:style>
      </p:cxnSp>
      <p:sp>
        <p:nvSpPr>
          <p:cNvPr id="2" name="Slide Number Placeholder 1">
            <a:extLst>
              <a:ext uri="{FF2B5EF4-FFF2-40B4-BE49-F238E27FC236}">
                <a16:creationId xmlns:a16="http://schemas.microsoft.com/office/drawing/2014/main" id="{879B2A15-18BB-4B7B-853E-D2B50375D09D}"/>
              </a:ext>
            </a:extLst>
          </p:cNvPr>
          <p:cNvSpPr>
            <a:spLocks noGrp="1"/>
          </p:cNvSpPr>
          <p:nvPr>
            <p:ph type="sldNum" sz="quarter" idx="12"/>
          </p:nvPr>
        </p:nvSpPr>
        <p:spPr/>
        <p:txBody>
          <a:bodyPr/>
          <a:lstStyle/>
          <a:p>
            <a:fld id="{B044824F-EBE0-443F-8A8F-F64816AF04DC}" type="slidenum">
              <a:rPr lang="en-US" smtClean="0"/>
              <a:t>16</a:t>
            </a:fld>
            <a:endParaRPr lang="en-US"/>
          </a:p>
        </p:txBody>
      </p:sp>
      <p:sp>
        <p:nvSpPr>
          <p:cNvPr id="8" name="TextBox 7">
            <a:extLst>
              <a:ext uri="{FF2B5EF4-FFF2-40B4-BE49-F238E27FC236}">
                <a16:creationId xmlns:a16="http://schemas.microsoft.com/office/drawing/2014/main" id="{F601833F-D785-8D4F-A1FA-8A67D0008A35}"/>
              </a:ext>
            </a:extLst>
          </p:cNvPr>
          <p:cNvSpPr txBox="1"/>
          <p:nvPr/>
        </p:nvSpPr>
        <p:spPr>
          <a:xfrm>
            <a:off x="171751" y="1093988"/>
            <a:ext cx="8286449" cy="3831818"/>
          </a:xfrm>
          <a:prstGeom prst="rect">
            <a:avLst/>
          </a:prstGeom>
          <a:noFill/>
        </p:spPr>
        <p:txBody>
          <a:bodyPr wrap="square" rtlCol="0" anchor="ctr">
            <a:spAutoFit/>
          </a:bodyPr>
          <a:lstStyle/>
          <a:p>
            <a:pPr marL="285750" indent="-285750">
              <a:lnSpc>
                <a:spcPct val="250000"/>
              </a:lnSpc>
              <a:buFont typeface="Arial" panose="020B0604020202020204" pitchFamily="34" charset="0"/>
              <a:buChar char="•"/>
            </a:pPr>
            <a:r>
              <a:rPr lang="en-US" dirty="0"/>
              <a:t>Discounts based on day of the week</a:t>
            </a:r>
          </a:p>
          <a:p>
            <a:pPr marL="285750" indent="-285750">
              <a:lnSpc>
                <a:spcPct val="250000"/>
              </a:lnSpc>
              <a:buFont typeface="Arial" panose="020B0604020202020204" pitchFamily="34" charset="0"/>
              <a:buChar char="•"/>
            </a:pPr>
            <a:r>
              <a:rPr lang="en-US" dirty="0"/>
              <a:t>Product bundling of high selling and low selling products in discount campaigns</a:t>
            </a:r>
          </a:p>
          <a:p>
            <a:pPr marL="285750" indent="-285750">
              <a:lnSpc>
                <a:spcPct val="250000"/>
              </a:lnSpc>
              <a:buFont typeface="Arial" panose="020B0604020202020204" pitchFamily="34" charset="0"/>
              <a:buChar char="•"/>
            </a:pPr>
            <a:r>
              <a:rPr lang="en-US" dirty="0"/>
              <a:t>Recommending frequently bought together items</a:t>
            </a:r>
          </a:p>
          <a:p>
            <a:pPr marL="285750" indent="-285750">
              <a:lnSpc>
                <a:spcPct val="250000"/>
              </a:lnSpc>
              <a:buFont typeface="Arial" panose="020B0604020202020204" pitchFamily="34" charset="0"/>
              <a:buChar char="•"/>
            </a:pPr>
            <a:r>
              <a:rPr lang="en-US" dirty="0"/>
              <a:t>Hour of the day for employee management</a:t>
            </a:r>
          </a:p>
          <a:p>
            <a:pPr marL="285750" indent="-285750">
              <a:lnSpc>
                <a:spcPct val="250000"/>
              </a:lnSpc>
              <a:buFont typeface="Arial" panose="020B0604020202020204" pitchFamily="34" charset="0"/>
              <a:buChar char="•"/>
            </a:pPr>
            <a:r>
              <a:rPr lang="en-US" dirty="0"/>
              <a:t>Aisle refilling based on sales trends </a:t>
            </a:r>
          </a:p>
          <a:p>
            <a:endParaRPr lang="en-US" dirty="0"/>
          </a:p>
        </p:txBody>
      </p:sp>
    </p:spTree>
    <p:extLst>
      <p:ext uri="{BB962C8B-B14F-4D97-AF65-F5344CB8AC3E}">
        <p14:creationId xmlns:p14="http://schemas.microsoft.com/office/powerpoint/2010/main" val="2307491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BDBBA4A-BE22-4E29-8722-5B1F39C05DBC}"/>
              </a:ext>
            </a:extLst>
          </p:cNvPr>
          <p:cNvSpPr txBox="1">
            <a:spLocks/>
          </p:cNvSpPr>
          <p:nvPr/>
        </p:nvSpPr>
        <p:spPr>
          <a:xfrm>
            <a:off x="457200" y="1143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pic>
        <p:nvPicPr>
          <p:cNvPr id="10" name="Picture 9">
            <a:extLst>
              <a:ext uri="{FF2B5EF4-FFF2-40B4-BE49-F238E27FC236}">
                <a16:creationId xmlns:a16="http://schemas.microsoft.com/office/drawing/2014/main" id="{EEB2AD7C-60DD-4FF3-9B78-EDD7A84ED4E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2000" y="810664"/>
            <a:ext cx="7315200" cy="4876800"/>
          </a:xfrm>
          <a:prstGeom prst="rect">
            <a:avLst/>
          </a:prstGeom>
        </p:spPr>
      </p:pic>
      <p:sp>
        <p:nvSpPr>
          <p:cNvPr id="11" name="TextBox 10">
            <a:extLst>
              <a:ext uri="{FF2B5EF4-FFF2-40B4-BE49-F238E27FC236}">
                <a16:creationId xmlns:a16="http://schemas.microsoft.com/office/drawing/2014/main" id="{D87F37DD-5C4E-46A8-80BD-9F78AA9D90F6}"/>
              </a:ext>
            </a:extLst>
          </p:cNvPr>
          <p:cNvSpPr txBox="1"/>
          <p:nvPr/>
        </p:nvSpPr>
        <p:spPr>
          <a:xfrm>
            <a:off x="898071" y="5860608"/>
            <a:ext cx="7315200" cy="523220"/>
          </a:xfrm>
          <a:prstGeom prst="rect">
            <a:avLst/>
          </a:prstGeom>
          <a:noFill/>
        </p:spPr>
        <p:txBody>
          <a:bodyPr wrap="square" rtlCol="0">
            <a:spAutoFit/>
          </a:bodyPr>
          <a:lstStyle/>
          <a:p>
            <a:pPr algn="ctr"/>
            <a:r>
              <a:rPr lang="en-US" sz="2800" b="1" dirty="0">
                <a:solidFill>
                  <a:schemeClr val="accent6">
                    <a:lumMod val="50000"/>
                  </a:schemeClr>
                </a:solidFill>
              </a:rPr>
              <a:t>Customized User Recommendation</a:t>
            </a:r>
          </a:p>
        </p:txBody>
      </p:sp>
      <p:grpSp>
        <p:nvGrpSpPr>
          <p:cNvPr id="5" name="Group 4">
            <a:extLst>
              <a:ext uri="{FF2B5EF4-FFF2-40B4-BE49-F238E27FC236}">
                <a16:creationId xmlns:a16="http://schemas.microsoft.com/office/drawing/2014/main" id="{BD5108E5-1D93-49E0-9960-266D1DB13D49}"/>
              </a:ext>
            </a:extLst>
          </p:cNvPr>
          <p:cNvGrpSpPr/>
          <p:nvPr/>
        </p:nvGrpSpPr>
        <p:grpSpPr>
          <a:xfrm>
            <a:off x="0" y="117568"/>
            <a:ext cx="8991600" cy="608158"/>
            <a:chOff x="0" y="117568"/>
            <a:chExt cx="8991600" cy="608158"/>
          </a:xfrm>
        </p:grpSpPr>
        <p:grpSp>
          <p:nvGrpSpPr>
            <p:cNvPr id="6" name="Group 5">
              <a:extLst>
                <a:ext uri="{FF2B5EF4-FFF2-40B4-BE49-F238E27FC236}">
                  <a16:creationId xmlns:a16="http://schemas.microsoft.com/office/drawing/2014/main" id="{63A3E65E-47E7-47F2-9CD0-75FA57CDB326}"/>
                </a:ext>
              </a:extLst>
            </p:cNvPr>
            <p:cNvGrpSpPr/>
            <p:nvPr/>
          </p:nvGrpSpPr>
          <p:grpSpPr>
            <a:xfrm>
              <a:off x="0" y="117568"/>
              <a:ext cx="7696200" cy="608158"/>
              <a:chOff x="0" y="152401"/>
              <a:chExt cx="7086600" cy="609600"/>
            </a:xfrm>
            <a:solidFill>
              <a:srgbClr val="FFC000"/>
            </a:solidFill>
          </p:grpSpPr>
          <p:sp>
            <p:nvSpPr>
              <p:cNvPr id="9" name="Rectangle: Rounded Corners 8">
                <a:extLst>
                  <a:ext uri="{FF2B5EF4-FFF2-40B4-BE49-F238E27FC236}">
                    <a16:creationId xmlns:a16="http://schemas.microsoft.com/office/drawing/2014/main" id="{7A505D41-2D4B-4365-B318-62C89D36A6DB}"/>
                  </a:ext>
                </a:extLst>
              </p:cNvPr>
              <p:cNvSpPr/>
              <p:nvPr/>
            </p:nvSpPr>
            <p:spPr>
              <a:xfrm>
                <a:off x="0" y="152401"/>
                <a:ext cx="7086600" cy="6096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4494240-153E-43F5-8E2A-4F3C0DA58687}"/>
                  </a:ext>
                </a:extLst>
              </p:cNvPr>
              <p:cNvSpPr/>
              <p:nvPr/>
            </p:nvSpPr>
            <p:spPr>
              <a:xfrm>
                <a:off x="0" y="152401"/>
                <a:ext cx="2286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extBox 6">
              <a:extLst>
                <a:ext uri="{FF2B5EF4-FFF2-40B4-BE49-F238E27FC236}">
                  <a16:creationId xmlns:a16="http://schemas.microsoft.com/office/drawing/2014/main" id="{1D3A390A-B364-4A91-9633-B9510D98ADF9}"/>
                </a:ext>
              </a:extLst>
            </p:cNvPr>
            <p:cNvSpPr txBox="1"/>
            <p:nvPr/>
          </p:nvSpPr>
          <p:spPr>
            <a:xfrm>
              <a:off x="838200" y="202506"/>
              <a:ext cx="3581400" cy="523220"/>
            </a:xfrm>
            <a:prstGeom prst="rect">
              <a:avLst/>
            </a:prstGeom>
            <a:solidFill>
              <a:srgbClr val="FFC000"/>
            </a:solidFill>
          </p:spPr>
          <p:txBody>
            <a:bodyPr wrap="square" rtlCol="0">
              <a:spAutoFit/>
            </a:bodyPr>
            <a:lstStyle/>
            <a:p>
              <a:r>
                <a:rPr lang="en-US" sz="2800" b="1" dirty="0">
                  <a:solidFill>
                    <a:srgbClr val="C00000"/>
                  </a:solidFill>
                </a:rPr>
                <a:t>NEXT STEPS</a:t>
              </a:r>
            </a:p>
          </p:txBody>
        </p:sp>
        <p:sp>
          <p:nvSpPr>
            <p:cNvPr id="8" name="TextBox 7">
              <a:extLst>
                <a:ext uri="{FF2B5EF4-FFF2-40B4-BE49-F238E27FC236}">
                  <a16:creationId xmlns:a16="http://schemas.microsoft.com/office/drawing/2014/main" id="{5A9A4346-A5B6-4A3F-AECE-DA03E98AABF1}"/>
                </a:ext>
              </a:extLst>
            </p:cNvPr>
            <p:cNvSpPr txBox="1"/>
            <p:nvPr/>
          </p:nvSpPr>
          <p:spPr>
            <a:xfrm>
              <a:off x="7848600" y="283147"/>
              <a:ext cx="1143000" cy="276999"/>
            </a:xfrm>
            <a:prstGeom prst="rect">
              <a:avLst/>
            </a:prstGeom>
            <a:noFill/>
            <a:effectLst>
              <a:outerShdw blurRad="50800" dist="50800" dir="5400000" algn="ctr" rotWithShape="0">
                <a:srgbClr val="000000">
                  <a:alpha val="51000"/>
                </a:srgbClr>
              </a:outerShdw>
            </a:effectLst>
          </p:spPr>
          <p:txBody>
            <a:bodyPr wrap="square" rtlCol="0">
              <a:spAutoFit/>
            </a:bodyPr>
            <a:lstStyle/>
            <a:p>
              <a:r>
                <a:rPr lang="en-US" sz="1200" dirty="0"/>
                <a:t>Pooja</a:t>
              </a:r>
            </a:p>
          </p:txBody>
        </p:sp>
      </p:grpSp>
      <p:cxnSp>
        <p:nvCxnSpPr>
          <p:cNvPr id="14" name="Straight Connector 13">
            <a:extLst>
              <a:ext uri="{FF2B5EF4-FFF2-40B4-BE49-F238E27FC236}">
                <a16:creationId xmlns:a16="http://schemas.microsoft.com/office/drawing/2014/main" id="{D27015FC-AF00-4561-AB68-C92B33AAB3D2}"/>
              </a:ext>
            </a:extLst>
          </p:cNvPr>
          <p:cNvCxnSpPr/>
          <p:nvPr/>
        </p:nvCxnSpPr>
        <p:spPr>
          <a:xfrm>
            <a:off x="1143000" y="6553200"/>
            <a:ext cx="6705600" cy="0"/>
          </a:xfrm>
          <a:prstGeom prst="line">
            <a:avLst/>
          </a:prstGeom>
          <a:ln w="19050">
            <a:solidFill>
              <a:srgbClr val="FFC000"/>
            </a:solidFill>
          </a:ln>
        </p:spPr>
        <p:style>
          <a:lnRef idx="1">
            <a:schemeClr val="accent2"/>
          </a:lnRef>
          <a:fillRef idx="0">
            <a:schemeClr val="accent2"/>
          </a:fillRef>
          <a:effectRef idx="0">
            <a:schemeClr val="accent2"/>
          </a:effectRef>
          <a:fontRef idx="minor">
            <a:schemeClr val="tx1"/>
          </a:fontRef>
        </p:style>
      </p:cxnSp>
      <p:sp>
        <p:nvSpPr>
          <p:cNvPr id="2" name="Slide Number Placeholder 1">
            <a:extLst>
              <a:ext uri="{FF2B5EF4-FFF2-40B4-BE49-F238E27FC236}">
                <a16:creationId xmlns:a16="http://schemas.microsoft.com/office/drawing/2014/main" id="{EB90C77F-4509-49BF-ACC8-AFA131F2A4E6}"/>
              </a:ext>
            </a:extLst>
          </p:cNvPr>
          <p:cNvSpPr>
            <a:spLocks noGrp="1"/>
          </p:cNvSpPr>
          <p:nvPr>
            <p:ph type="sldNum" sz="quarter" idx="12"/>
          </p:nvPr>
        </p:nvSpPr>
        <p:spPr/>
        <p:txBody>
          <a:bodyPr/>
          <a:lstStyle/>
          <a:p>
            <a:fld id="{B044824F-EBE0-443F-8A8F-F64816AF04DC}" type="slidenum">
              <a:rPr lang="en-US" smtClean="0"/>
              <a:t>17</a:t>
            </a:fld>
            <a:endParaRPr lang="en-US"/>
          </a:p>
        </p:txBody>
      </p:sp>
    </p:spTree>
    <p:extLst>
      <p:ext uri="{BB962C8B-B14F-4D97-AF65-F5344CB8AC3E}">
        <p14:creationId xmlns:p14="http://schemas.microsoft.com/office/powerpoint/2010/main" val="1450756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10">
            <a:extLst>
              <a:ext uri="{FF2B5EF4-FFF2-40B4-BE49-F238E27FC236}">
                <a16:creationId xmlns:a16="http://schemas.microsoft.com/office/drawing/2014/main" id="{5E12324C-E26B-AA42-B35E-B2A6F9432E98}"/>
              </a:ext>
            </a:extLst>
          </p:cNvPr>
          <p:cNvSpPr/>
          <p:nvPr/>
        </p:nvSpPr>
        <p:spPr>
          <a:xfrm>
            <a:off x="304800" y="442166"/>
            <a:ext cx="7162800" cy="2701832"/>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31066A49-B0CF-8946-BEBC-68C35CFE3E3A}"/>
              </a:ext>
            </a:extLst>
          </p:cNvPr>
          <p:cNvSpPr>
            <a:spLocks noGrp="1"/>
          </p:cNvSpPr>
          <p:nvPr>
            <p:ph type="sldNum" sz="quarter" idx="12"/>
          </p:nvPr>
        </p:nvSpPr>
        <p:spPr/>
        <p:txBody>
          <a:bodyPr/>
          <a:lstStyle/>
          <a:p>
            <a:fld id="{B044824F-EBE0-443F-8A8F-F64816AF04DC}" type="slidenum">
              <a:rPr lang="en-US" smtClean="0"/>
              <a:t>18</a:t>
            </a:fld>
            <a:endParaRPr lang="en-US"/>
          </a:p>
        </p:txBody>
      </p:sp>
      <p:sp>
        <p:nvSpPr>
          <p:cNvPr id="5" name="TextBox 4">
            <a:extLst>
              <a:ext uri="{FF2B5EF4-FFF2-40B4-BE49-F238E27FC236}">
                <a16:creationId xmlns:a16="http://schemas.microsoft.com/office/drawing/2014/main" id="{2D25CE13-97D7-CF4C-966C-BC1E5C24DD3D}"/>
              </a:ext>
            </a:extLst>
          </p:cNvPr>
          <p:cNvSpPr txBox="1"/>
          <p:nvPr/>
        </p:nvSpPr>
        <p:spPr>
          <a:xfrm>
            <a:off x="2971800" y="1453438"/>
            <a:ext cx="2485104" cy="707886"/>
          </a:xfrm>
          <a:prstGeom prst="rect">
            <a:avLst/>
          </a:prstGeom>
          <a:noFill/>
        </p:spPr>
        <p:txBody>
          <a:bodyPr wrap="none" rtlCol="0">
            <a:spAutoFit/>
          </a:bodyPr>
          <a:lstStyle/>
          <a:p>
            <a:r>
              <a:rPr lang="en-US" sz="4000" dirty="0"/>
              <a:t>Thank You!</a:t>
            </a:r>
          </a:p>
        </p:txBody>
      </p:sp>
      <p:sp>
        <p:nvSpPr>
          <p:cNvPr id="7" name="TextBox 6">
            <a:extLst>
              <a:ext uri="{FF2B5EF4-FFF2-40B4-BE49-F238E27FC236}">
                <a16:creationId xmlns:a16="http://schemas.microsoft.com/office/drawing/2014/main" id="{58C718D4-0C7A-D541-A22D-58C27B773440}"/>
              </a:ext>
            </a:extLst>
          </p:cNvPr>
          <p:cNvSpPr txBox="1"/>
          <p:nvPr/>
        </p:nvSpPr>
        <p:spPr>
          <a:xfrm>
            <a:off x="7848600" y="283147"/>
            <a:ext cx="1143000" cy="276999"/>
          </a:xfrm>
          <a:prstGeom prst="rect">
            <a:avLst/>
          </a:prstGeom>
          <a:noFill/>
          <a:effectLst>
            <a:outerShdw blurRad="50800" dist="50800" dir="5400000" algn="ctr" rotWithShape="0">
              <a:srgbClr val="000000">
                <a:alpha val="51000"/>
              </a:srgbClr>
            </a:outerShdw>
          </a:effectLst>
        </p:spPr>
        <p:txBody>
          <a:bodyPr wrap="square" rtlCol="0">
            <a:spAutoFit/>
          </a:bodyPr>
          <a:lstStyle/>
          <a:p>
            <a:r>
              <a:rPr lang="en-US" sz="1200" dirty="0"/>
              <a:t>Pooja</a:t>
            </a:r>
          </a:p>
        </p:txBody>
      </p:sp>
    </p:spTree>
    <p:extLst>
      <p:ext uri="{BB962C8B-B14F-4D97-AF65-F5344CB8AC3E}">
        <p14:creationId xmlns:p14="http://schemas.microsoft.com/office/powerpoint/2010/main" val="678140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05AB07-5615-4DFD-8EC8-7E2ED4BEB11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601569" y="2045747"/>
            <a:ext cx="2463202" cy="3320193"/>
          </a:xfrm>
          <a:prstGeom prst="rect">
            <a:avLst/>
          </a:prstGeom>
        </p:spPr>
      </p:pic>
      <p:pic>
        <p:nvPicPr>
          <p:cNvPr id="5" name="Picture 4">
            <a:extLst>
              <a:ext uri="{FF2B5EF4-FFF2-40B4-BE49-F238E27FC236}">
                <a16:creationId xmlns:a16="http://schemas.microsoft.com/office/drawing/2014/main" id="{3484C814-6EAD-4AE8-AD55-F219029FA03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3310966" y="2026521"/>
            <a:ext cx="2556434" cy="3351071"/>
          </a:xfrm>
          <a:prstGeom prst="rect">
            <a:avLst/>
          </a:prstGeom>
        </p:spPr>
      </p:pic>
      <p:pic>
        <p:nvPicPr>
          <p:cNvPr id="6" name="Picture 5" descr="A person wearing a suit and tie smiling at the camera&#10;&#10;Description automatically generated">
            <a:extLst>
              <a:ext uri="{FF2B5EF4-FFF2-40B4-BE49-F238E27FC236}">
                <a16:creationId xmlns:a16="http://schemas.microsoft.com/office/drawing/2014/main" id="{E5D3D138-29B1-48D3-9489-CB68492F3ED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34591" y="2045747"/>
            <a:ext cx="2665476" cy="3331845"/>
          </a:xfrm>
          <a:prstGeom prst="rect">
            <a:avLst/>
          </a:prstGeom>
        </p:spPr>
      </p:pic>
      <p:sp>
        <p:nvSpPr>
          <p:cNvPr id="8" name="TextBox 7">
            <a:extLst>
              <a:ext uri="{FF2B5EF4-FFF2-40B4-BE49-F238E27FC236}">
                <a16:creationId xmlns:a16="http://schemas.microsoft.com/office/drawing/2014/main" id="{1E4DFD9B-5A5D-42CE-B686-4210307CA7D0}"/>
              </a:ext>
            </a:extLst>
          </p:cNvPr>
          <p:cNvSpPr txBox="1"/>
          <p:nvPr/>
        </p:nvSpPr>
        <p:spPr>
          <a:xfrm>
            <a:off x="381000" y="5418971"/>
            <a:ext cx="2743200" cy="369332"/>
          </a:xfrm>
          <a:prstGeom prst="rect">
            <a:avLst/>
          </a:prstGeom>
          <a:noFill/>
        </p:spPr>
        <p:txBody>
          <a:bodyPr wrap="square" rtlCol="0">
            <a:spAutoFit/>
          </a:bodyPr>
          <a:lstStyle/>
          <a:p>
            <a:pPr algn="ctr"/>
            <a:r>
              <a:rPr lang="en-US" b="1" dirty="0">
                <a:solidFill>
                  <a:schemeClr val="accent6">
                    <a:lumMod val="50000"/>
                  </a:schemeClr>
                </a:solidFill>
              </a:rPr>
              <a:t>Riya Shah</a:t>
            </a:r>
          </a:p>
        </p:txBody>
      </p:sp>
      <p:sp>
        <p:nvSpPr>
          <p:cNvPr id="9" name="TextBox 8">
            <a:extLst>
              <a:ext uri="{FF2B5EF4-FFF2-40B4-BE49-F238E27FC236}">
                <a16:creationId xmlns:a16="http://schemas.microsoft.com/office/drawing/2014/main" id="{2820A553-869E-4705-B31E-1B6D6D59C0B4}"/>
              </a:ext>
            </a:extLst>
          </p:cNvPr>
          <p:cNvSpPr txBox="1"/>
          <p:nvPr/>
        </p:nvSpPr>
        <p:spPr>
          <a:xfrm>
            <a:off x="3269132" y="5418971"/>
            <a:ext cx="2743200" cy="369332"/>
          </a:xfrm>
          <a:prstGeom prst="rect">
            <a:avLst/>
          </a:prstGeom>
          <a:noFill/>
        </p:spPr>
        <p:txBody>
          <a:bodyPr wrap="square" rtlCol="0">
            <a:spAutoFit/>
          </a:bodyPr>
          <a:lstStyle/>
          <a:p>
            <a:pPr algn="ctr"/>
            <a:r>
              <a:rPr lang="en-US" b="1" dirty="0">
                <a:solidFill>
                  <a:schemeClr val="accent6">
                    <a:lumMod val="50000"/>
                  </a:schemeClr>
                </a:solidFill>
              </a:rPr>
              <a:t>Pooja Tyagi</a:t>
            </a:r>
          </a:p>
        </p:txBody>
      </p:sp>
      <p:sp>
        <p:nvSpPr>
          <p:cNvPr id="10" name="TextBox 9">
            <a:extLst>
              <a:ext uri="{FF2B5EF4-FFF2-40B4-BE49-F238E27FC236}">
                <a16:creationId xmlns:a16="http://schemas.microsoft.com/office/drawing/2014/main" id="{C1B248C7-B0EE-4F78-94BC-9CA42973DB32}"/>
              </a:ext>
            </a:extLst>
          </p:cNvPr>
          <p:cNvSpPr txBox="1"/>
          <p:nvPr/>
        </p:nvSpPr>
        <p:spPr>
          <a:xfrm>
            <a:off x="6012332" y="5411600"/>
            <a:ext cx="2743200" cy="369332"/>
          </a:xfrm>
          <a:prstGeom prst="rect">
            <a:avLst/>
          </a:prstGeom>
          <a:noFill/>
        </p:spPr>
        <p:txBody>
          <a:bodyPr wrap="square" rtlCol="0">
            <a:spAutoFit/>
          </a:bodyPr>
          <a:lstStyle/>
          <a:p>
            <a:pPr algn="ctr"/>
            <a:r>
              <a:rPr lang="en-US" b="1" dirty="0" err="1">
                <a:solidFill>
                  <a:schemeClr val="accent6">
                    <a:lumMod val="50000"/>
                  </a:schemeClr>
                </a:solidFill>
              </a:rPr>
              <a:t>Prathamesh</a:t>
            </a:r>
            <a:r>
              <a:rPr lang="en-US" b="1" dirty="0">
                <a:solidFill>
                  <a:schemeClr val="accent6">
                    <a:lumMod val="50000"/>
                  </a:schemeClr>
                </a:solidFill>
              </a:rPr>
              <a:t> Ranade</a:t>
            </a:r>
          </a:p>
        </p:txBody>
      </p:sp>
      <p:cxnSp>
        <p:nvCxnSpPr>
          <p:cNvPr id="11" name="Straight Connector 10">
            <a:extLst>
              <a:ext uri="{FF2B5EF4-FFF2-40B4-BE49-F238E27FC236}">
                <a16:creationId xmlns:a16="http://schemas.microsoft.com/office/drawing/2014/main" id="{4A798F39-9D25-43B7-B229-AC9C1DF87AE3}"/>
              </a:ext>
            </a:extLst>
          </p:cNvPr>
          <p:cNvCxnSpPr/>
          <p:nvPr/>
        </p:nvCxnSpPr>
        <p:spPr>
          <a:xfrm>
            <a:off x="1219200" y="6400800"/>
            <a:ext cx="6705600" cy="0"/>
          </a:xfrm>
          <a:prstGeom prst="line">
            <a:avLst/>
          </a:prstGeom>
          <a:ln w="19050">
            <a:solidFill>
              <a:srgbClr val="FFC000"/>
            </a:solidFill>
          </a:ln>
        </p:spPr>
        <p:style>
          <a:lnRef idx="1">
            <a:schemeClr val="accent2"/>
          </a:lnRef>
          <a:fillRef idx="0">
            <a:schemeClr val="accent2"/>
          </a:fillRef>
          <a:effectRef idx="0">
            <a:schemeClr val="accent2"/>
          </a:effectRef>
          <a:fontRef idx="minor">
            <a:schemeClr val="tx1"/>
          </a:fontRef>
        </p:style>
      </p:cxnSp>
      <p:grpSp>
        <p:nvGrpSpPr>
          <p:cNvPr id="20" name="Group 19">
            <a:extLst>
              <a:ext uri="{FF2B5EF4-FFF2-40B4-BE49-F238E27FC236}">
                <a16:creationId xmlns:a16="http://schemas.microsoft.com/office/drawing/2014/main" id="{5FFB47ED-8207-4377-B07C-5A4CD6962191}"/>
              </a:ext>
            </a:extLst>
          </p:cNvPr>
          <p:cNvGrpSpPr/>
          <p:nvPr/>
        </p:nvGrpSpPr>
        <p:grpSpPr>
          <a:xfrm>
            <a:off x="0" y="117568"/>
            <a:ext cx="8991600" cy="608158"/>
            <a:chOff x="0" y="117568"/>
            <a:chExt cx="8991600" cy="608158"/>
          </a:xfrm>
        </p:grpSpPr>
        <p:grpSp>
          <p:nvGrpSpPr>
            <p:cNvPr id="21" name="Group 20">
              <a:extLst>
                <a:ext uri="{FF2B5EF4-FFF2-40B4-BE49-F238E27FC236}">
                  <a16:creationId xmlns:a16="http://schemas.microsoft.com/office/drawing/2014/main" id="{22F73588-1F96-4B0E-BFFD-BDD14DA99B66}"/>
                </a:ext>
              </a:extLst>
            </p:cNvPr>
            <p:cNvGrpSpPr/>
            <p:nvPr/>
          </p:nvGrpSpPr>
          <p:grpSpPr>
            <a:xfrm>
              <a:off x="0" y="117568"/>
              <a:ext cx="7696200" cy="608158"/>
              <a:chOff x="0" y="152401"/>
              <a:chExt cx="7086600" cy="609600"/>
            </a:xfrm>
            <a:solidFill>
              <a:srgbClr val="FFC000"/>
            </a:solidFill>
          </p:grpSpPr>
          <p:sp>
            <p:nvSpPr>
              <p:cNvPr id="24" name="Rectangle: Rounded Corners 23">
                <a:extLst>
                  <a:ext uri="{FF2B5EF4-FFF2-40B4-BE49-F238E27FC236}">
                    <a16:creationId xmlns:a16="http://schemas.microsoft.com/office/drawing/2014/main" id="{26F8FC71-E929-44F8-8787-82E33EEB58A4}"/>
                  </a:ext>
                </a:extLst>
              </p:cNvPr>
              <p:cNvSpPr/>
              <p:nvPr/>
            </p:nvSpPr>
            <p:spPr>
              <a:xfrm>
                <a:off x="0" y="152401"/>
                <a:ext cx="7086600" cy="6096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BBCD756A-A523-4623-BF05-29A1DEA93A4B}"/>
                  </a:ext>
                </a:extLst>
              </p:cNvPr>
              <p:cNvSpPr/>
              <p:nvPr/>
            </p:nvSpPr>
            <p:spPr>
              <a:xfrm>
                <a:off x="0" y="152401"/>
                <a:ext cx="2286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TextBox 21">
              <a:extLst>
                <a:ext uri="{FF2B5EF4-FFF2-40B4-BE49-F238E27FC236}">
                  <a16:creationId xmlns:a16="http://schemas.microsoft.com/office/drawing/2014/main" id="{07715F9E-E066-4A6E-A7FD-AD3585A2DD79}"/>
                </a:ext>
              </a:extLst>
            </p:cNvPr>
            <p:cNvSpPr txBox="1"/>
            <p:nvPr/>
          </p:nvSpPr>
          <p:spPr>
            <a:xfrm>
              <a:off x="838200" y="202506"/>
              <a:ext cx="3581400" cy="523220"/>
            </a:xfrm>
            <a:prstGeom prst="rect">
              <a:avLst/>
            </a:prstGeom>
            <a:solidFill>
              <a:srgbClr val="FFC000"/>
            </a:solidFill>
          </p:spPr>
          <p:txBody>
            <a:bodyPr wrap="square" rtlCol="0">
              <a:spAutoFit/>
            </a:bodyPr>
            <a:lstStyle/>
            <a:p>
              <a:r>
                <a:rPr lang="en-US" sz="2800" b="1" dirty="0">
                  <a:solidFill>
                    <a:srgbClr val="C00000"/>
                  </a:solidFill>
                </a:rPr>
                <a:t>TEAM</a:t>
              </a:r>
            </a:p>
          </p:txBody>
        </p:sp>
        <p:sp>
          <p:nvSpPr>
            <p:cNvPr id="23" name="TextBox 22">
              <a:extLst>
                <a:ext uri="{FF2B5EF4-FFF2-40B4-BE49-F238E27FC236}">
                  <a16:creationId xmlns:a16="http://schemas.microsoft.com/office/drawing/2014/main" id="{E8F23C56-280C-4DC6-A93B-9820ED50155B}"/>
                </a:ext>
              </a:extLst>
            </p:cNvPr>
            <p:cNvSpPr txBox="1"/>
            <p:nvPr/>
          </p:nvSpPr>
          <p:spPr>
            <a:xfrm>
              <a:off x="7848600" y="283147"/>
              <a:ext cx="1143000" cy="276999"/>
            </a:xfrm>
            <a:prstGeom prst="rect">
              <a:avLst/>
            </a:prstGeom>
            <a:noFill/>
            <a:effectLst>
              <a:outerShdw blurRad="50800" dist="50800" dir="5400000" algn="ctr" rotWithShape="0">
                <a:srgbClr val="000000">
                  <a:alpha val="51000"/>
                </a:srgbClr>
              </a:outerShdw>
            </a:effectLst>
          </p:spPr>
          <p:txBody>
            <a:bodyPr wrap="square" rtlCol="0">
              <a:spAutoFit/>
            </a:bodyPr>
            <a:lstStyle/>
            <a:p>
              <a:r>
                <a:rPr lang="en-US" sz="1200" dirty="0"/>
                <a:t>PRATHAMESH</a:t>
              </a:r>
            </a:p>
          </p:txBody>
        </p:sp>
      </p:grpSp>
      <p:sp>
        <p:nvSpPr>
          <p:cNvPr id="2" name="Slide Number Placeholder 1">
            <a:extLst>
              <a:ext uri="{FF2B5EF4-FFF2-40B4-BE49-F238E27FC236}">
                <a16:creationId xmlns:a16="http://schemas.microsoft.com/office/drawing/2014/main" id="{D543007E-F15A-4045-B395-8087394DB800}"/>
              </a:ext>
            </a:extLst>
          </p:cNvPr>
          <p:cNvSpPr>
            <a:spLocks noGrp="1"/>
          </p:cNvSpPr>
          <p:nvPr>
            <p:ph type="sldNum" sz="quarter" idx="12"/>
          </p:nvPr>
        </p:nvSpPr>
        <p:spPr/>
        <p:txBody>
          <a:bodyPr/>
          <a:lstStyle/>
          <a:p>
            <a:fld id="{B044824F-EBE0-443F-8A8F-F64816AF04DC}" type="slidenum">
              <a:rPr lang="en-US" smtClean="0"/>
              <a:t>2</a:t>
            </a:fld>
            <a:endParaRPr lang="en-US"/>
          </a:p>
        </p:txBody>
      </p:sp>
    </p:spTree>
    <p:extLst>
      <p:ext uri="{BB962C8B-B14F-4D97-AF65-F5344CB8AC3E}">
        <p14:creationId xmlns:p14="http://schemas.microsoft.com/office/powerpoint/2010/main" val="4100153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FD2D17EC-4666-445B-981F-7B64E607C38A}"/>
              </a:ext>
            </a:extLst>
          </p:cNvPr>
          <p:cNvGrpSpPr/>
          <p:nvPr/>
        </p:nvGrpSpPr>
        <p:grpSpPr>
          <a:xfrm>
            <a:off x="963053" y="2998810"/>
            <a:ext cx="3412715" cy="955560"/>
            <a:chOff x="963053" y="1828225"/>
            <a:chExt cx="3412715" cy="955560"/>
          </a:xfrm>
        </p:grpSpPr>
        <p:sp>
          <p:nvSpPr>
            <p:cNvPr id="3" name="Oval 2">
              <a:extLst>
                <a:ext uri="{FF2B5EF4-FFF2-40B4-BE49-F238E27FC236}">
                  <a16:creationId xmlns:a16="http://schemas.microsoft.com/office/drawing/2014/main" id="{C895BDD8-DF8A-48B1-85EB-E2B42F871996}"/>
                </a:ext>
              </a:extLst>
            </p:cNvPr>
            <p:cNvSpPr/>
            <p:nvPr/>
          </p:nvSpPr>
          <p:spPr>
            <a:xfrm>
              <a:off x="963053" y="1828225"/>
              <a:ext cx="955560" cy="955560"/>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4" name="Rectangle 3" descr="Document">
              <a:extLst>
                <a:ext uri="{FF2B5EF4-FFF2-40B4-BE49-F238E27FC236}">
                  <a16:creationId xmlns:a16="http://schemas.microsoft.com/office/drawing/2014/main" id="{D962B222-CB1E-46DE-9D6C-BC03456F8307}"/>
                </a:ext>
              </a:extLst>
            </p:cNvPr>
            <p:cNvSpPr/>
            <p:nvPr/>
          </p:nvSpPr>
          <p:spPr>
            <a:xfrm>
              <a:off x="1163720" y="2028893"/>
              <a:ext cx="554225" cy="554225"/>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5" name="Freeform: Shape 4">
              <a:extLst>
                <a:ext uri="{FF2B5EF4-FFF2-40B4-BE49-F238E27FC236}">
                  <a16:creationId xmlns:a16="http://schemas.microsoft.com/office/drawing/2014/main" id="{BEA53BDC-E563-4C54-A38F-DF30C0F61A04}"/>
                </a:ext>
              </a:extLst>
            </p:cNvPr>
            <p:cNvSpPr/>
            <p:nvPr/>
          </p:nvSpPr>
          <p:spPr>
            <a:xfrm>
              <a:off x="2123376" y="1828225"/>
              <a:ext cx="2252392" cy="955560"/>
            </a:xfrm>
            <a:custGeom>
              <a:avLst/>
              <a:gdLst>
                <a:gd name="connsiteX0" fmla="*/ 0 w 2252392"/>
                <a:gd name="connsiteY0" fmla="*/ 0 h 955560"/>
                <a:gd name="connsiteX1" fmla="*/ 2252392 w 2252392"/>
                <a:gd name="connsiteY1" fmla="*/ 0 h 955560"/>
                <a:gd name="connsiteX2" fmla="*/ 2252392 w 2252392"/>
                <a:gd name="connsiteY2" fmla="*/ 955560 h 955560"/>
                <a:gd name="connsiteX3" fmla="*/ 0 w 2252392"/>
                <a:gd name="connsiteY3" fmla="*/ 955560 h 955560"/>
                <a:gd name="connsiteX4" fmla="*/ 0 w 2252392"/>
                <a:gd name="connsiteY4" fmla="*/ 0 h 95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2392" h="955560">
                  <a:moveTo>
                    <a:pt x="0" y="0"/>
                  </a:moveTo>
                  <a:lnTo>
                    <a:pt x="2252392" y="0"/>
                  </a:lnTo>
                  <a:lnTo>
                    <a:pt x="2252392" y="955560"/>
                  </a:lnTo>
                  <a:lnTo>
                    <a:pt x="0" y="95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dirty="0"/>
                <a:t>Business Problem Description</a:t>
              </a:r>
            </a:p>
          </p:txBody>
        </p:sp>
      </p:grpSp>
      <p:grpSp>
        <p:nvGrpSpPr>
          <p:cNvPr id="28" name="Group 27">
            <a:extLst>
              <a:ext uri="{FF2B5EF4-FFF2-40B4-BE49-F238E27FC236}">
                <a16:creationId xmlns:a16="http://schemas.microsoft.com/office/drawing/2014/main" id="{98DF5645-718A-4AC7-BEBD-C9802F60AE93}"/>
              </a:ext>
            </a:extLst>
          </p:cNvPr>
          <p:cNvGrpSpPr/>
          <p:nvPr/>
        </p:nvGrpSpPr>
        <p:grpSpPr>
          <a:xfrm>
            <a:off x="963053" y="1371600"/>
            <a:ext cx="3412715" cy="955560"/>
            <a:chOff x="4768231" y="1828225"/>
            <a:chExt cx="3412715" cy="955560"/>
          </a:xfrm>
        </p:grpSpPr>
        <p:sp>
          <p:nvSpPr>
            <p:cNvPr id="6" name="Oval 5">
              <a:extLst>
                <a:ext uri="{FF2B5EF4-FFF2-40B4-BE49-F238E27FC236}">
                  <a16:creationId xmlns:a16="http://schemas.microsoft.com/office/drawing/2014/main" id="{38BC1852-C87A-43E2-A31B-6DDA4D578599}"/>
                </a:ext>
              </a:extLst>
            </p:cNvPr>
            <p:cNvSpPr/>
            <p:nvPr/>
          </p:nvSpPr>
          <p:spPr>
            <a:xfrm>
              <a:off x="4768231" y="1828225"/>
              <a:ext cx="955560" cy="955560"/>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8" name="Rectangle 7" descr="User">
              <a:extLst>
                <a:ext uri="{FF2B5EF4-FFF2-40B4-BE49-F238E27FC236}">
                  <a16:creationId xmlns:a16="http://schemas.microsoft.com/office/drawing/2014/main" id="{80B6907B-5490-4A74-BC9C-4675C2427C2F}"/>
                </a:ext>
              </a:extLst>
            </p:cNvPr>
            <p:cNvSpPr/>
            <p:nvPr/>
          </p:nvSpPr>
          <p:spPr>
            <a:xfrm>
              <a:off x="4968898" y="2028893"/>
              <a:ext cx="554225" cy="554225"/>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9" name="Freeform: Shape 8">
              <a:extLst>
                <a:ext uri="{FF2B5EF4-FFF2-40B4-BE49-F238E27FC236}">
                  <a16:creationId xmlns:a16="http://schemas.microsoft.com/office/drawing/2014/main" id="{17545FA9-9DC7-4352-9D38-848A37B35F14}"/>
                </a:ext>
              </a:extLst>
            </p:cNvPr>
            <p:cNvSpPr/>
            <p:nvPr/>
          </p:nvSpPr>
          <p:spPr>
            <a:xfrm>
              <a:off x="5928554" y="1828225"/>
              <a:ext cx="2252392" cy="955560"/>
            </a:xfrm>
            <a:custGeom>
              <a:avLst/>
              <a:gdLst>
                <a:gd name="connsiteX0" fmla="*/ 0 w 2252392"/>
                <a:gd name="connsiteY0" fmla="*/ 0 h 955560"/>
                <a:gd name="connsiteX1" fmla="*/ 2252392 w 2252392"/>
                <a:gd name="connsiteY1" fmla="*/ 0 h 955560"/>
                <a:gd name="connsiteX2" fmla="*/ 2252392 w 2252392"/>
                <a:gd name="connsiteY2" fmla="*/ 955560 h 955560"/>
                <a:gd name="connsiteX3" fmla="*/ 0 w 2252392"/>
                <a:gd name="connsiteY3" fmla="*/ 955560 h 955560"/>
                <a:gd name="connsiteX4" fmla="*/ 0 w 2252392"/>
                <a:gd name="connsiteY4" fmla="*/ 0 h 95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2392" h="955560">
                  <a:moveTo>
                    <a:pt x="0" y="0"/>
                  </a:moveTo>
                  <a:lnTo>
                    <a:pt x="2252392" y="0"/>
                  </a:lnTo>
                  <a:lnTo>
                    <a:pt x="2252392" y="955560"/>
                  </a:lnTo>
                  <a:lnTo>
                    <a:pt x="0" y="95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Client</a:t>
              </a:r>
            </a:p>
          </p:txBody>
        </p:sp>
      </p:grpSp>
      <p:grpSp>
        <p:nvGrpSpPr>
          <p:cNvPr id="2" name="Group 1">
            <a:extLst>
              <a:ext uri="{FF2B5EF4-FFF2-40B4-BE49-F238E27FC236}">
                <a16:creationId xmlns:a16="http://schemas.microsoft.com/office/drawing/2014/main" id="{3DDD35DB-674A-49E6-9D00-CEDC4106BF4F}"/>
              </a:ext>
            </a:extLst>
          </p:cNvPr>
          <p:cNvGrpSpPr/>
          <p:nvPr/>
        </p:nvGrpSpPr>
        <p:grpSpPr>
          <a:xfrm>
            <a:off x="4768231" y="1366983"/>
            <a:ext cx="3412715" cy="955560"/>
            <a:chOff x="963053" y="3089408"/>
            <a:chExt cx="3412715" cy="955560"/>
          </a:xfrm>
        </p:grpSpPr>
        <p:sp>
          <p:nvSpPr>
            <p:cNvPr id="10" name="Oval 9">
              <a:extLst>
                <a:ext uri="{FF2B5EF4-FFF2-40B4-BE49-F238E27FC236}">
                  <a16:creationId xmlns:a16="http://schemas.microsoft.com/office/drawing/2014/main" id="{6203796B-EE77-4269-A7A0-31D06E60FBAF}"/>
                </a:ext>
              </a:extLst>
            </p:cNvPr>
            <p:cNvSpPr/>
            <p:nvPr/>
          </p:nvSpPr>
          <p:spPr>
            <a:xfrm>
              <a:off x="963053" y="3089408"/>
              <a:ext cx="955560" cy="955560"/>
            </a:xfrm>
            <a:prstGeom prst="ellipse">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sp>
        <p:sp>
          <p:nvSpPr>
            <p:cNvPr id="11" name="Rectangle 10" descr="Database">
              <a:extLst>
                <a:ext uri="{FF2B5EF4-FFF2-40B4-BE49-F238E27FC236}">
                  <a16:creationId xmlns:a16="http://schemas.microsoft.com/office/drawing/2014/main" id="{2F994B57-579C-4E02-BB62-53DA5387BABE}"/>
                </a:ext>
              </a:extLst>
            </p:cNvPr>
            <p:cNvSpPr/>
            <p:nvPr/>
          </p:nvSpPr>
          <p:spPr>
            <a:xfrm>
              <a:off x="1163720" y="3290076"/>
              <a:ext cx="554225" cy="554225"/>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2" name="Freeform: Shape 11">
              <a:extLst>
                <a:ext uri="{FF2B5EF4-FFF2-40B4-BE49-F238E27FC236}">
                  <a16:creationId xmlns:a16="http://schemas.microsoft.com/office/drawing/2014/main" id="{F9982179-8044-4482-BF82-1A0AA131D73B}"/>
                </a:ext>
              </a:extLst>
            </p:cNvPr>
            <p:cNvSpPr/>
            <p:nvPr/>
          </p:nvSpPr>
          <p:spPr>
            <a:xfrm>
              <a:off x="2123376" y="3089408"/>
              <a:ext cx="2252392" cy="955560"/>
            </a:xfrm>
            <a:custGeom>
              <a:avLst/>
              <a:gdLst>
                <a:gd name="connsiteX0" fmla="*/ 0 w 2252392"/>
                <a:gd name="connsiteY0" fmla="*/ 0 h 955560"/>
                <a:gd name="connsiteX1" fmla="*/ 2252392 w 2252392"/>
                <a:gd name="connsiteY1" fmla="*/ 0 h 955560"/>
                <a:gd name="connsiteX2" fmla="*/ 2252392 w 2252392"/>
                <a:gd name="connsiteY2" fmla="*/ 955560 h 955560"/>
                <a:gd name="connsiteX3" fmla="*/ 0 w 2252392"/>
                <a:gd name="connsiteY3" fmla="*/ 955560 h 955560"/>
                <a:gd name="connsiteX4" fmla="*/ 0 w 2252392"/>
                <a:gd name="connsiteY4" fmla="*/ 0 h 95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2392" h="955560">
                  <a:moveTo>
                    <a:pt x="0" y="0"/>
                  </a:moveTo>
                  <a:lnTo>
                    <a:pt x="2252392" y="0"/>
                  </a:lnTo>
                  <a:lnTo>
                    <a:pt x="2252392" y="955560"/>
                  </a:lnTo>
                  <a:lnTo>
                    <a:pt x="0" y="95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dirty="0"/>
                <a:t>Dataset Description</a:t>
              </a:r>
            </a:p>
          </p:txBody>
        </p:sp>
      </p:grpSp>
      <p:sp>
        <p:nvSpPr>
          <p:cNvPr id="13" name="Oval 12">
            <a:extLst>
              <a:ext uri="{FF2B5EF4-FFF2-40B4-BE49-F238E27FC236}">
                <a16:creationId xmlns:a16="http://schemas.microsoft.com/office/drawing/2014/main" id="{2BC7E519-80D7-4A48-88F5-6D0D294FDCEA}"/>
              </a:ext>
            </a:extLst>
          </p:cNvPr>
          <p:cNvSpPr/>
          <p:nvPr/>
        </p:nvSpPr>
        <p:spPr>
          <a:xfrm>
            <a:off x="4768231" y="3089408"/>
            <a:ext cx="955560" cy="955560"/>
          </a:xfrm>
          <a:prstGeom prst="ellipse">
            <a:avLst/>
          </a:prstGeom>
        </p:spPr>
        <p:style>
          <a:lnRef idx="0">
            <a:schemeClr val="lt1">
              <a:alpha val="0"/>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p:style>
      </p:sp>
      <p:sp>
        <p:nvSpPr>
          <p:cNvPr id="14" name="Rectangle 13" descr="Lightbulb">
            <a:extLst>
              <a:ext uri="{FF2B5EF4-FFF2-40B4-BE49-F238E27FC236}">
                <a16:creationId xmlns:a16="http://schemas.microsoft.com/office/drawing/2014/main" id="{DE08C736-33CD-4B1A-A4AE-715D4669B296}"/>
              </a:ext>
            </a:extLst>
          </p:cNvPr>
          <p:cNvSpPr/>
          <p:nvPr/>
        </p:nvSpPr>
        <p:spPr>
          <a:xfrm>
            <a:off x="4968898" y="3290076"/>
            <a:ext cx="554225" cy="554225"/>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5" name="Freeform: Shape 14">
            <a:extLst>
              <a:ext uri="{FF2B5EF4-FFF2-40B4-BE49-F238E27FC236}">
                <a16:creationId xmlns:a16="http://schemas.microsoft.com/office/drawing/2014/main" id="{002D5DD9-05F8-4AF1-898A-9D389A3C1A41}"/>
              </a:ext>
            </a:extLst>
          </p:cNvPr>
          <p:cNvSpPr/>
          <p:nvPr/>
        </p:nvSpPr>
        <p:spPr>
          <a:xfrm>
            <a:off x="5928554" y="3089408"/>
            <a:ext cx="2252392" cy="955560"/>
          </a:xfrm>
          <a:custGeom>
            <a:avLst/>
            <a:gdLst>
              <a:gd name="connsiteX0" fmla="*/ 0 w 2252392"/>
              <a:gd name="connsiteY0" fmla="*/ 0 h 955560"/>
              <a:gd name="connsiteX1" fmla="*/ 2252392 w 2252392"/>
              <a:gd name="connsiteY1" fmla="*/ 0 h 955560"/>
              <a:gd name="connsiteX2" fmla="*/ 2252392 w 2252392"/>
              <a:gd name="connsiteY2" fmla="*/ 955560 h 955560"/>
              <a:gd name="connsiteX3" fmla="*/ 0 w 2252392"/>
              <a:gd name="connsiteY3" fmla="*/ 955560 h 955560"/>
              <a:gd name="connsiteX4" fmla="*/ 0 w 2252392"/>
              <a:gd name="connsiteY4" fmla="*/ 0 h 95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2392" h="955560">
                <a:moveTo>
                  <a:pt x="0" y="0"/>
                </a:moveTo>
                <a:lnTo>
                  <a:pt x="2252392" y="0"/>
                </a:lnTo>
                <a:lnTo>
                  <a:pt x="2252392" y="955560"/>
                </a:lnTo>
                <a:lnTo>
                  <a:pt x="0" y="95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Solutions</a:t>
            </a:r>
          </a:p>
        </p:txBody>
      </p:sp>
      <p:sp>
        <p:nvSpPr>
          <p:cNvPr id="16" name="Oval 15">
            <a:extLst>
              <a:ext uri="{FF2B5EF4-FFF2-40B4-BE49-F238E27FC236}">
                <a16:creationId xmlns:a16="http://schemas.microsoft.com/office/drawing/2014/main" id="{182C9553-F019-4206-99F1-0DB7DD278770}"/>
              </a:ext>
            </a:extLst>
          </p:cNvPr>
          <p:cNvSpPr/>
          <p:nvPr/>
        </p:nvSpPr>
        <p:spPr>
          <a:xfrm>
            <a:off x="963053" y="4784696"/>
            <a:ext cx="955560" cy="955560"/>
          </a:xfrm>
          <a:prstGeom prst="ellipse">
            <a:avLst/>
          </a:prstGeom>
        </p:spPr>
        <p:style>
          <a:lnRef idx="0">
            <a:schemeClr val="lt1">
              <a:alpha val="0"/>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p:style>
      </p:sp>
      <p:sp>
        <p:nvSpPr>
          <p:cNvPr id="17" name="Rectangle 16" descr="Bar chart">
            <a:extLst>
              <a:ext uri="{FF2B5EF4-FFF2-40B4-BE49-F238E27FC236}">
                <a16:creationId xmlns:a16="http://schemas.microsoft.com/office/drawing/2014/main" id="{121B91A9-211D-43B6-ACA3-0E8A2B356F3D}"/>
              </a:ext>
            </a:extLst>
          </p:cNvPr>
          <p:cNvSpPr/>
          <p:nvPr/>
        </p:nvSpPr>
        <p:spPr>
          <a:xfrm>
            <a:off x="1163720" y="4985364"/>
            <a:ext cx="554225" cy="554225"/>
          </a:xfrm>
          <a:prstGeom prst="rect">
            <a:avLst/>
          </a:prstGeom>
          <a: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18" name="Freeform: Shape 17">
            <a:extLst>
              <a:ext uri="{FF2B5EF4-FFF2-40B4-BE49-F238E27FC236}">
                <a16:creationId xmlns:a16="http://schemas.microsoft.com/office/drawing/2014/main" id="{05F3D419-E578-41DC-96F6-DEC8B2BE5570}"/>
              </a:ext>
            </a:extLst>
          </p:cNvPr>
          <p:cNvSpPr/>
          <p:nvPr/>
        </p:nvSpPr>
        <p:spPr>
          <a:xfrm>
            <a:off x="2123376" y="4784696"/>
            <a:ext cx="2252392" cy="955560"/>
          </a:xfrm>
          <a:custGeom>
            <a:avLst/>
            <a:gdLst>
              <a:gd name="connsiteX0" fmla="*/ 0 w 2252392"/>
              <a:gd name="connsiteY0" fmla="*/ 0 h 955560"/>
              <a:gd name="connsiteX1" fmla="*/ 2252392 w 2252392"/>
              <a:gd name="connsiteY1" fmla="*/ 0 h 955560"/>
              <a:gd name="connsiteX2" fmla="*/ 2252392 w 2252392"/>
              <a:gd name="connsiteY2" fmla="*/ 955560 h 955560"/>
              <a:gd name="connsiteX3" fmla="*/ 0 w 2252392"/>
              <a:gd name="connsiteY3" fmla="*/ 955560 h 955560"/>
              <a:gd name="connsiteX4" fmla="*/ 0 w 2252392"/>
              <a:gd name="connsiteY4" fmla="*/ 0 h 95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2392" h="955560">
                <a:moveTo>
                  <a:pt x="0" y="0"/>
                </a:moveTo>
                <a:lnTo>
                  <a:pt x="2252392" y="0"/>
                </a:lnTo>
                <a:lnTo>
                  <a:pt x="2252392" y="955560"/>
                </a:lnTo>
                <a:lnTo>
                  <a:pt x="0" y="95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dirty="0"/>
              <a:t>Analysis/Results and Findings</a:t>
            </a:r>
          </a:p>
        </p:txBody>
      </p:sp>
      <p:sp>
        <p:nvSpPr>
          <p:cNvPr id="19" name="Oval 18">
            <a:extLst>
              <a:ext uri="{FF2B5EF4-FFF2-40B4-BE49-F238E27FC236}">
                <a16:creationId xmlns:a16="http://schemas.microsoft.com/office/drawing/2014/main" id="{86A2C9BB-7892-48F3-97BA-D0475CF2DB39}"/>
              </a:ext>
            </a:extLst>
          </p:cNvPr>
          <p:cNvSpPr/>
          <p:nvPr/>
        </p:nvSpPr>
        <p:spPr>
          <a:xfrm>
            <a:off x="4768231" y="4784696"/>
            <a:ext cx="955560" cy="955560"/>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20" name="Rectangle 19" descr="Footprints">
            <a:extLst>
              <a:ext uri="{FF2B5EF4-FFF2-40B4-BE49-F238E27FC236}">
                <a16:creationId xmlns:a16="http://schemas.microsoft.com/office/drawing/2014/main" id="{11F573AB-4C84-4EC0-BC91-85DA3DE48514}"/>
              </a:ext>
            </a:extLst>
          </p:cNvPr>
          <p:cNvSpPr/>
          <p:nvPr/>
        </p:nvSpPr>
        <p:spPr>
          <a:xfrm>
            <a:off x="4968898" y="4985364"/>
            <a:ext cx="554225" cy="554225"/>
          </a:xfrm>
          <a:prstGeom prst="rect">
            <a:avLst/>
          </a:prstGeom>
          <a: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27" name="Freeform: Shape 26">
            <a:extLst>
              <a:ext uri="{FF2B5EF4-FFF2-40B4-BE49-F238E27FC236}">
                <a16:creationId xmlns:a16="http://schemas.microsoft.com/office/drawing/2014/main" id="{61DBCF54-D24E-48B6-B6D2-BBFA01AC6ED2}"/>
              </a:ext>
            </a:extLst>
          </p:cNvPr>
          <p:cNvSpPr/>
          <p:nvPr/>
        </p:nvSpPr>
        <p:spPr>
          <a:xfrm>
            <a:off x="5928554" y="4784696"/>
            <a:ext cx="2252392" cy="955560"/>
          </a:xfrm>
          <a:custGeom>
            <a:avLst/>
            <a:gdLst>
              <a:gd name="connsiteX0" fmla="*/ 0 w 2252392"/>
              <a:gd name="connsiteY0" fmla="*/ 0 h 955560"/>
              <a:gd name="connsiteX1" fmla="*/ 2252392 w 2252392"/>
              <a:gd name="connsiteY1" fmla="*/ 0 h 955560"/>
              <a:gd name="connsiteX2" fmla="*/ 2252392 w 2252392"/>
              <a:gd name="connsiteY2" fmla="*/ 955560 h 955560"/>
              <a:gd name="connsiteX3" fmla="*/ 0 w 2252392"/>
              <a:gd name="connsiteY3" fmla="*/ 955560 h 955560"/>
              <a:gd name="connsiteX4" fmla="*/ 0 w 2252392"/>
              <a:gd name="connsiteY4" fmla="*/ 0 h 95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2392" h="955560">
                <a:moveTo>
                  <a:pt x="0" y="0"/>
                </a:moveTo>
                <a:lnTo>
                  <a:pt x="2252392" y="0"/>
                </a:lnTo>
                <a:lnTo>
                  <a:pt x="2252392" y="955560"/>
                </a:lnTo>
                <a:lnTo>
                  <a:pt x="0" y="95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Next Steps</a:t>
            </a:r>
          </a:p>
        </p:txBody>
      </p:sp>
      <p:grpSp>
        <p:nvGrpSpPr>
          <p:cNvPr id="21" name="Group 20">
            <a:extLst>
              <a:ext uri="{FF2B5EF4-FFF2-40B4-BE49-F238E27FC236}">
                <a16:creationId xmlns:a16="http://schemas.microsoft.com/office/drawing/2014/main" id="{2B6605CF-20CE-4CB0-A323-A3C61F2AC352}"/>
              </a:ext>
            </a:extLst>
          </p:cNvPr>
          <p:cNvGrpSpPr/>
          <p:nvPr/>
        </p:nvGrpSpPr>
        <p:grpSpPr>
          <a:xfrm>
            <a:off x="0" y="117568"/>
            <a:ext cx="8991600" cy="608158"/>
            <a:chOff x="0" y="117568"/>
            <a:chExt cx="8991600" cy="608158"/>
          </a:xfrm>
        </p:grpSpPr>
        <p:grpSp>
          <p:nvGrpSpPr>
            <p:cNvPr id="22" name="Group 21">
              <a:extLst>
                <a:ext uri="{FF2B5EF4-FFF2-40B4-BE49-F238E27FC236}">
                  <a16:creationId xmlns:a16="http://schemas.microsoft.com/office/drawing/2014/main" id="{30A16B94-82C1-4962-BB91-CB72F023634A}"/>
                </a:ext>
              </a:extLst>
            </p:cNvPr>
            <p:cNvGrpSpPr/>
            <p:nvPr/>
          </p:nvGrpSpPr>
          <p:grpSpPr>
            <a:xfrm>
              <a:off x="0" y="117568"/>
              <a:ext cx="7696200" cy="608158"/>
              <a:chOff x="0" y="152401"/>
              <a:chExt cx="7086600" cy="609600"/>
            </a:xfrm>
            <a:solidFill>
              <a:srgbClr val="FFC000"/>
            </a:solidFill>
          </p:grpSpPr>
          <p:sp>
            <p:nvSpPr>
              <p:cNvPr id="25" name="Rectangle: Rounded Corners 24">
                <a:extLst>
                  <a:ext uri="{FF2B5EF4-FFF2-40B4-BE49-F238E27FC236}">
                    <a16:creationId xmlns:a16="http://schemas.microsoft.com/office/drawing/2014/main" id="{47B58E91-FDA1-40BA-BB22-257EE931F7AD}"/>
                  </a:ext>
                </a:extLst>
              </p:cNvPr>
              <p:cNvSpPr/>
              <p:nvPr/>
            </p:nvSpPr>
            <p:spPr>
              <a:xfrm>
                <a:off x="0" y="152401"/>
                <a:ext cx="7086600" cy="6096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8FA22F2-0297-4C7B-9D9C-82F90BAB7E07}"/>
                  </a:ext>
                </a:extLst>
              </p:cNvPr>
              <p:cNvSpPr/>
              <p:nvPr/>
            </p:nvSpPr>
            <p:spPr>
              <a:xfrm>
                <a:off x="0" y="152401"/>
                <a:ext cx="2286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Box 22">
              <a:extLst>
                <a:ext uri="{FF2B5EF4-FFF2-40B4-BE49-F238E27FC236}">
                  <a16:creationId xmlns:a16="http://schemas.microsoft.com/office/drawing/2014/main" id="{F61B0ED8-8D28-4A61-A37F-F9CE7A71DE1D}"/>
                </a:ext>
              </a:extLst>
            </p:cNvPr>
            <p:cNvSpPr txBox="1"/>
            <p:nvPr/>
          </p:nvSpPr>
          <p:spPr>
            <a:xfrm>
              <a:off x="838200" y="202506"/>
              <a:ext cx="3581400" cy="523220"/>
            </a:xfrm>
            <a:prstGeom prst="rect">
              <a:avLst/>
            </a:prstGeom>
            <a:solidFill>
              <a:srgbClr val="FFC000"/>
            </a:solidFill>
          </p:spPr>
          <p:txBody>
            <a:bodyPr wrap="square" rtlCol="0">
              <a:spAutoFit/>
            </a:bodyPr>
            <a:lstStyle/>
            <a:p>
              <a:r>
                <a:rPr lang="en-US" sz="2800" b="1" dirty="0">
                  <a:solidFill>
                    <a:srgbClr val="C00000"/>
                  </a:solidFill>
                </a:rPr>
                <a:t>AGENDA</a:t>
              </a:r>
            </a:p>
          </p:txBody>
        </p:sp>
        <p:sp>
          <p:nvSpPr>
            <p:cNvPr id="24" name="TextBox 23">
              <a:extLst>
                <a:ext uri="{FF2B5EF4-FFF2-40B4-BE49-F238E27FC236}">
                  <a16:creationId xmlns:a16="http://schemas.microsoft.com/office/drawing/2014/main" id="{2782BC4D-A535-447F-BDF8-7ABD1D2E5003}"/>
                </a:ext>
              </a:extLst>
            </p:cNvPr>
            <p:cNvSpPr txBox="1"/>
            <p:nvPr/>
          </p:nvSpPr>
          <p:spPr>
            <a:xfrm>
              <a:off x="7848600" y="283147"/>
              <a:ext cx="1143000" cy="276999"/>
            </a:xfrm>
            <a:prstGeom prst="rect">
              <a:avLst/>
            </a:prstGeom>
            <a:noFill/>
            <a:effectLst>
              <a:outerShdw blurRad="50800" dist="50800" dir="5400000" algn="ctr" rotWithShape="0">
                <a:srgbClr val="000000">
                  <a:alpha val="51000"/>
                </a:srgbClr>
              </a:outerShdw>
            </a:effectLst>
          </p:spPr>
          <p:txBody>
            <a:bodyPr wrap="square" rtlCol="0">
              <a:spAutoFit/>
            </a:bodyPr>
            <a:lstStyle/>
            <a:p>
              <a:r>
                <a:rPr lang="en-US" sz="1200" dirty="0"/>
                <a:t>PRATHAMESH</a:t>
              </a:r>
            </a:p>
          </p:txBody>
        </p:sp>
      </p:grpSp>
      <p:cxnSp>
        <p:nvCxnSpPr>
          <p:cNvPr id="31" name="Straight Connector 30">
            <a:extLst>
              <a:ext uri="{FF2B5EF4-FFF2-40B4-BE49-F238E27FC236}">
                <a16:creationId xmlns:a16="http://schemas.microsoft.com/office/drawing/2014/main" id="{EA47DF43-A507-4650-9C4A-5658576D0648}"/>
              </a:ext>
            </a:extLst>
          </p:cNvPr>
          <p:cNvCxnSpPr/>
          <p:nvPr/>
        </p:nvCxnSpPr>
        <p:spPr>
          <a:xfrm>
            <a:off x="1143000" y="6248400"/>
            <a:ext cx="6705600" cy="0"/>
          </a:xfrm>
          <a:prstGeom prst="line">
            <a:avLst/>
          </a:prstGeom>
          <a:ln w="19050">
            <a:solidFill>
              <a:srgbClr val="FFC000"/>
            </a:solidFill>
          </a:ln>
        </p:spPr>
        <p:style>
          <a:lnRef idx="1">
            <a:schemeClr val="accent2"/>
          </a:lnRef>
          <a:fillRef idx="0">
            <a:schemeClr val="accent2"/>
          </a:fillRef>
          <a:effectRef idx="0">
            <a:schemeClr val="accent2"/>
          </a:effectRef>
          <a:fontRef idx="minor">
            <a:schemeClr val="tx1"/>
          </a:fontRef>
        </p:style>
      </p:cxnSp>
      <p:sp>
        <p:nvSpPr>
          <p:cNvPr id="7" name="Slide Number Placeholder 6">
            <a:extLst>
              <a:ext uri="{FF2B5EF4-FFF2-40B4-BE49-F238E27FC236}">
                <a16:creationId xmlns:a16="http://schemas.microsoft.com/office/drawing/2014/main" id="{8BD452D7-FEAF-4F78-BB86-200DC70FFC5E}"/>
              </a:ext>
            </a:extLst>
          </p:cNvPr>
          <p:cNvSpPr>
            <a:spLocks noGrp="1"/>
          </p:cNvSpPr>
          <p:nvPr>
            <p:ph type="sldNum" sz="quarter" idx="12"/>
          </p:nvPr>
        </p:nvSpPr>
        <p:spPr/>
        <p:txBody>
          <a:bodyPr/>
          <a:lstStyle/>
          <a:p>
            <a:fld id="{B044824F-EBE0-443F-8A8F-F64816AF04DC}" type="slidenum">
              <a:rPr lang="en-US" smtClean="0"/>
              <a:t>3</a:t>
            </a:fld>
            <a:endParaRPr lang="en-US"/>
          </a:p>
        </p:txBody>
      </p:sp>
    </p:spTree>
    <p:extLst>
      <p:ext uri="{BB962C8B-B14F-4D97-AF65-F5344CB8AC3E}">
        <p14:creationId xmlns:p14="http://schemas.microsoft.com/office/powerpoint/2010/main" val="392742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l="-17000" r="-17000"/>
          </a:stretch>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FAEB48A3-E18A-418D-BBC3-A18140113AEC}"/>
              </a:ext>
            </a:extLst>
          </p:cNvPr>
          <p:cNvGrpSpPr/>
          <p:nvPr/>
        </p:nvGrpSpPr>
        <p:grpSpPr>
          <a:xfrm>
            <a:off x="0" y="18819"/>
            <a:ext cx="8991600" cy="608158"/>
            <a:chOff x="0" y="117568"/>
            <a:chExt cx="8991600" cy="608158"/>
          </a:xfrm>
        </p:grpSpPr>
        <p:grpSp>
          <p:nvGrpSpPr>
            <p:cNvPr id="17" name="Group 16">
              <a:extLst>
                <a:ext uri="{FF2B5EF4-FFF2-40B4-BE49-F238E27FC236}">
                  <a16:creationId xmlns:a16="http://schemas.microsoft.com/office/drawing/2014/main" id="{1B34A917-97FD-4E79-BB21-2B49732943D1}"/>
                </a:ext>
              </a:extLst>
            </p:cNvPr>
            <p:cNvGrpSpPr/>
            <p:nvPr/>
          </p:nvGrpSpPr>
          <p:grpSpPr>
            <a:xfrm>
              <a:off x="0" y="117568"/>
              <a:ext cx="7696200" cy="608158"/>
              <a:chOff x="0" y="152401"/>
              <a:chExt cx="7086600" cy="609600"/>
            </a:xfrm>
            <a:solidFill>
              <a:srgbClr val="FFC000"/>
            </a:solidFill>
          </p:grpSpPr>
          <p:sp>
            <p:nvSpPr>
              <p:cNvPr id="20" name="Rectangle: Rounded Corners 19">
                <a:extLst>
                  <a:ext uri="{FF2B5EF4-FFF2-40B4-BE49-F238E27FC236}">
                    <a16:creationId xmlns:a16="http://schemas.microsoft.com/office/drawing/2014/main" id="{F2FB6A50-F315-4502-93AD-41AAFAC8ED5A}"/>
                  </a:ext>
                </a:extLst>
              </p:cNvPr>
              <p:cNvSpPr/>
              <p:nvPr/>
            </p:nvSpPr>
            <p:spPr>
              <a:xfrm>
                <a:off x="0" y="152401"/>
                <a:ext cx="7086600" cy="6096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CA66056-F2EE-426B-968B-93360F701AAE}"/>
                  </a:ext>
                </a:extLst>
              </p:cNvPr>
              <p:cNvSpPr/>
              <p:nvPr/>
            </p:nvSpPr>
            <p:spPr>
              <a:xfrm>
                <a:off x="0" y="152401"/>
                <a:ext cx="2286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extBox 17">
              <a:extLst>
                <a:ext uri="{FF2B5EF4-FFF2-40B4-BE49-F238E27FC236}">
                  <a16:creationId xmlns:a16="http://schemas.microsoft.com/office/drawing/2014/main" id="{32704F7E-A1B9-440F-BF74-D7546B67CB9C}"/>
                </a:ext>
              </a:extLst>
            </p:cNvPr>
            <p:cNvSpPr txBox="1"/>
            <p:nvPr/>
          </p:nvSpPr>
          <p:spPr>
            <a:xfrm>
              <a:off x="838200" y="202506"/>
              <a:ext cx="3581400" cy="523220"/>
            </a:xfrm>
            <a:prstGeom prst="rect">
              <a:avLst/>
            </a:prstGeom>
            <a:solidFill>
              <a:srgbClr val="FFC000"/>
            </a:solidFill>
          </p:spPr>
          <p:txBody>
            <a:bodyPr wrap="square" rtlCol="0">
              <a:spAutoFit/>
            </a:bodyPr>
            <a:lstStyle/>
            <a:p>
              <a:r>
                <a:rPr lang="en-US" sz="2800" b="1" dirty="0">
                  <a:solidFill>
                    <a:srgbClr val="C00000"/>
                  </a:solidFill>
                </a:rPr>
                <a:t>CLIENT</a:t>
              </a:r>
            </a:p>
          </p:txBody>
        </p:sp>
        <p:sp>
          <p:nvSpPr>
            <p:cNvPr id="19" name="TextBox 18">
              <a:extLst>
                <a:ext uri="{FF2B5EF4-FFF2-40B4-BE49-F238E27FC236}">
                  <a16:creationId xmlns:a16="http://schemas.microsoft.com/office/drawing/2014/main" id="{30C24C44-1C06-4A09-9B83-82EC2E5607C4}"/>
                </a:ext>
              </a:extLst>
            </p:cNvPr>
            <p:cNvSpPr txBox="1"/>
            <p:nvPr/>
          </p:nvSpPr>
          <p:spPr>
            <a:xfrm>
              <a:off x="7848600" y="283147"/>
              <a:ext cx="1143000" cy="276999"/>
            </a:xfrm>
            <a:prstGeom prst="rect">
              <a:avLst/>
            </a:prstGeom>
            <a:noFill/>
            <a:effectLst>
              <a:outerShdw blurRad="50800" dist="50800" dir="5400000" algn="ctr" rotWithShape="0">
                <a:srgbClr val="000000">
                  <a:alpha val="51000"/>
                </a:srgbClr>
              </a:outerShdw>
            </a:effectLst>
          </p:spPr>
          <p:txBody>
            <a:bodyPr wrap="square" rtlCol="0">
              <a:spAutoFit/>
            </a:bodyPr>
            <a:lstStyle/>
            <a:p>
              <a:r>
                <a:rPr lang="en-US" sz="1200" dirty="0"/>
                <a:t>PRATHAMESH</a:t>
              </a:r>
            </a:p>
          </p:txBody>
        </p:sp>
      </p:grpSp>
      <p:pic>
        <p:nvPicPr>
          <p:cNvPr id="4" name="Picture 3" descr="A close up of a sign&#10;&#10;Description automatically generated">
            <a:extLst>
              <a:ext uri="{FF2B5EF4-FFF2-40B4-BE49-F238E27FC236}">
                <a16:creationId xmlns:a16="http://schemas.microsoft.com/office/drawing/2014/main" id="{A1831D6D-96EA-4F60-8AEE-F166C624F0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0813" y="461397"/>
            <a:ext cx="3952875" cy="2838450"/>
          </a:xfrm>
          <a:prstGeom prst="rect">
            <a:avLst/>
          </a:prstGeom>
          <a:effectLst>
            <a:glow rad="38100">
              <a:schemeClr val="accent1">
                <a:alpha val="40000"/>
              </a:schemeClr>
            </a:glow>
            <a:outerShdw blurRad="50800" dist="50800" dir="5400000" algn="ctr" rotWithShape="0">
              <a:srgbClr val="000000">
                <a:alpha val="83000"/>
              </a:srgbClr>
            </a:outerShdw>
          </a:effectLst>
        </p:spPr>
      </p:pic>
      <p:sp>
        <p:nvSpPr>
          <p:cNvPr id="2" name="TextBox 1">
            <a:extLst>
              <a:ext uri="{FF2B5EF4-FFF2-40B4-BE49-F238E27FC236}">
                <a16:creationId xmlns:a16="http://schemas.microsoft.com/office/drawing/2014/main" id="{07759208-266A-4FEE-82EB-929F70CEF073}"/>
              </a:ext>
            </a:extLst>
          </p:cNvPr>
          <p:cNvSpPr txBox="1"/>
          <p:nvPr/>
        </p:nvSpPr>
        <p:spPr>
          <a:xfrm>
            <a:off x="838200" y="3154459"/>
            <a:ext cx="7239000" cy="327628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1" dirty="0">
                <a:solidFill>
                  <a:schemeClr val="accent6">
                    <a:lumMod val="50000"/>
                  </a:schemeClr>
                </a:solidFill>
              </a:rPr>
              <a:t>Operates grocery pick-up and delivery service in US and Canada</a:t>
            </a:r>
          </a:p>
          <a:p>
            <a:pPr marL="285750" indent="-285750">
              <a:lnSpc>
                <a:spcPct val="150000"/>
              </a:lnSpc>
              <a:buFont typeface="Arial" panose="020B0604020202020204" pitchFamily="34" charset="0"/>
              <a:buChar char="•"/>
            </a:pPr>
            <a:r>
              <a:rPr lang="en-US" sz="2000" b="1" dirty="0">
                <a:solidFill>
                  <a:schemeClr val="accent6">
                    <a:lumMod val="50000"/>
                  </a:schemeClr>
                </a:solidFill>
              </a:rPr>
              <a:t>Can deliver grocery in two hours</a:t>
            </a:r>
          </a:p>
          <a:p>
            <a:pPr marL="285750" indent="-285750">
              <a:lnSpc>
                <a:spcPct val="150000"/>
              </a:lnSpc>
              <a:buFont typeface="Arial" panose="020B0604020202020204" pitchFamily="34" charset="0"/>
              <a:buChar char="•"/>
            </a:pPr>
            <a:r>
              <a:rPr lang="en-US" sz="2000" b="1" dirty="0">
                <a:solidFill>
                  <a:schemeClr val="accent6">
                    <a:lumMod val="50000"/>
                  </a:schemeClr>
                </a:solidFill>
              </a:rPr>
              <a:t>Doesn’t own stores and dependent on local grocery retailers for fulfilling the demand</a:t>
            </a:r>
          </a:p>
          <a:p>
            <a:pPr marL="285750" indent="-285750">
              <a:lnSpc>
                <a:spcPct val="150000"/>
              </a:lnSpc>
              <a:buFont typeface="Arial" panose="020B0604020202020204" pitchFamily="34" charset="0"/>
              <a:buChar char="•"/>
            </a:pPr>
            <a:r>
              <a:rPr lang="en-US" sz="2000" b="1" dirty="0">
                <a:solidFill>
                  <a:schemeClr val="accent6">
                    <a:lumMod val="50000"/>
                  </a:schemeClr>
                </a:solidFill>
              </a:rPr>
              <a:t>Offers membership option: Instacart Express</a:t>
            </a:r>
          </a:p>
          <a:p>
            <a:pPr marL="285750" indent="-285750">
              <a:lnSpc>
                <a:spcPct val="150000"/>
              </a:lnSpc>
              <a:buFont typeface="Arial" panose="020B0604020202020204" pitchFamily="34" charset="0"/>
              <a:buChar char="•"/>
            </a:pPr>
            <a:r>
              <a:rPr lang="en-US" sz="2000" b="1" dirty="0">
                <a:solidFill>
                  <a:schemeClr val="accent6">
                    <a:lumMod val="50000"/>
                  </a:schemeClr>
                </a:solidFill>
              </a:rPr>
              <a:t>Monthly Web visitors 16 Million</a:t>
            </a:r>
          </a:p>
          <a:p>
            <a:pPr marL="285750" indent="-285750">
              <a:lnSpc>
                <a:spcPct val="150000"/>
              </a:lnSpc>
              <a:buFont typeface="Arial" panose="020B0604020202020204" pitchFamily="34" charset="0"/>
              <a:buChar char="•"/>
            </a:pPr>
            <a:r>
              <a:rPr lang="en-US" sz="2000" b="1" dirty="0">
                <a:solidFill>
                  <a:schemeClr val="accent6">
                    <a:lumMod val="50000"/>
                  </a:schemeClr>
                </a:solidFill>
              </a:rPr>
              <a:t>Caters to 300 grocers/food retailers in the U.S.</a:t>
            </a:r>
          </a:p>
        </p:txBody>
      </p:sp>
      <p:cxnSp>
        <p:nvCxnSpPr>
          <p:cNvPr id="10" name="Straight Connector 9">
            <a:extLst>
              <a:ext uri="{FF2B5EF4-FFF2-40B4-BE49-F238E27FC236}">
                <a16:creationId xmlns:a16="http://schemas.microsoft.com/office/drawing/2014/main" id="{11FD44F4-F1F5-46E3-B5AF-A691C4CD3E2E}"/>
              </a:ext>
            </a:extLst>
          </p:cNvPr>
          <p:cNvCxnSpPr/>
          <p:nvPr/>
        </p:nvCxnSpPr>
        <p:spPr>
          <a:xfrm>
            <a:off x="1143000" y="6430741"/>
            <a:ext cx="6705600" cy="0"/>
          </a:xfrm>
          <a:prstGeom prst="line">
            <a:avLst/>
          </a:prstGeom>
          <a:ln w="19050">
            <a:solidFill>
              <a:srgbClr val="FFC000"/>
            </a:solidFill>
          </a:ln>
        </p:spPr>
        <p:style>
          <a:lnRef idx="1">
            <a:schemeClr val="accent2"/>
          </a:lnRef>
          <a:fillRef idx="0">
            <a:schemeClr val="accent2"/>
          </a:fillRef>
          <a:effectRef idx="0">
            <a:schemeClr val="accent2"/>
          </a:effectRef>
          <a:fontRef idx="minor">
            <a:schemeClr val="tx1"/>
          </a:fontRef>
        </p:style>
      </p:cxnSp>
      <p:sp>
        <p:nvSpPr>
          <p:cNvPr id="3" name="Slide Number Placeholder 2">
            <a:extLst>
              <a:ext uri="{FF2B5EF4-FFF2-40B4-BE49-F238E27FC236}">
                <a16:creationId xmlns:a16="http://schemas.microsoft.com/office/drawing/2014/main" id="{2C6E2026-1175-40FC-9CC0-12132349249C}"/>
              </a:ext>
            </a:extLst>
          </p:cNvPr>
          <p:cNvSpPr>
            <a:spLocks noGrp="1"/>
          </p:cNvSpPr>
          <p:nvPr>
            <p:ph type="sldNum" sz="quarter" idx="12"/>
          </p:nvPr>
        </p:nvSpPr>
        <p:spPr/>
        <p:txBody>
          <a:bodyPr/>
          <a:lstStyle/>
          <a:p>
            <a:fld id="{B044824F-EBE0-443F-8A8F-F64816AF04DC}" type="slidenum">
              <a:rPr lang="en-US" smtClean="0"/>
              <a:t>4</a:t>
            </a:fld>
            <a:endParaRPr lang="en-US"/>
          </a:p>
        </p:txBody>
      </p:sp>
    </p:spTree>
    <p:extLst>
      <p:ext uri="{BB962C8B-B14F-4D97-AF65-F5344CB8AC3E}">
        <p14:creationId xmlns:p14="http://schemas.microsoft.com/office/powerpoint/2010/main" val="2380870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sign&#10;&#10;Description automatically generated">
            <a:extLst>
              <a:ext uri="{FF2B5EF4-FFF2-40B4-BE49-F238E27FC236}">
                <a16:creationId xmlns:a16="http://schemas.microsoft.com/office/drawing/2014/main" id="{C22B1F00-29D5-4ED7-8067-1037D04709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725" y="688715"/>
            <a:ext cx="3952875" cy="2838450"/>
          </a:xfrm>
          <a:prstGeom prst="rect">
            <a:avLst/>
          </a:prstGeom>
        </p:spPr>
      </p:pic>
      <p:sp>
        <p:nvSpPr>
          <p:cNvPr id="7" name="TextBox 6">
            <a:extLst>
              <a:ext uri="{FF2B5EF4-FFF2-40B4-BE49-F238E27FC236}">
                <a16:creationId xmlns:a16="http://schemas.microsoft.com/office/drawing/2014/main" id="{6273C6AB-7D55-4500-B193-323F45AE8BB8}"/>
              </a:ext>
            </a:extLst>
          </p:cNvPr>
          <p:cNvSpPr txBox="1"/>
          <p:nvPr/>
        </p:nvSpPr>
        <p:spPr>
          <a:xfrm>
            <a:off x="723848" y="3490154"/>
            <a:ext cx="2133600" cy="461665"/>
          </a:xfrm>
          <a:prstGeom prst="rect">
            <a:avLst/>
          </a:prstGeom>
          <a:noFill/>
        </p:spPr>
        <p:txBody>
          <a:bodyPr wrap="square" rtlCol="0">
            <a:spAutoFit/>
          </a:bodyPr>
          <a:lstStyle/>
          <a:p>
            <a:r>
              <a:rPr lang="en-US" sz="2400" b="1" dirty="0">
                <a:solidFill>
                  <a:schemeClr val="accent6">
                    <a:lumMod val="50000"/>
                  </a:schemeClr>
                </a:solidFill>
              </a:rPr>
              <a:t>3 MN Instances</a:t>
            </a:r>
          </a:p>
        </p:txBody>
      </p:sp>
      <p:pic>
        <p:nvPicPr>
          <p:cNvPr id="8" name="Picture 20" descr="Image result for records icon png">
            <a:extLst>
              <a:ext uri="{FF2B5EF4-FFF2-40B4-BE49-F238E27FC236}">
                <a16:creationId xmlns:a16="http://schemas.microsoft.com/office/drawing/2014/main" id="{8CEFA26B-45F5-47B3-A0F9-3709B0346AF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7797" y="3490154"/>
            <a:ext cx="414393" cy="42776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9EE7E2B3-3F42-43A5-9F79-86F9999BEAC9}"/>
              </a:ext>
            </a:extLst>
          </p:cNvPr>
          <p:cNvSpPr/>
          <p:nvPr/>
        </p:nvSpPr>
        <p:spPr>
          <a:xfrm>
            <a:off x="328024" y="4419600"/>
            <a:ext cx="2762170" cy="1107996"/>
          </a:xfrm>
          <a:prstGeom prst="rect">
            <a:avLst/>
          </a:prstGeom>
        </p:spPr>
        <p:txBody>
          <a:bodyPr wrap="square">
            <a:spAutoFit/>
          </a:bodyPr>
          <a:lstStyle/>
          <a:p>
            <a:pPr marL="171450" indent="-171450">
              <a:buFont typeface="Arial" panose="020B0604020202020204" pitchFamily="34" charset="0"/>
              <a:buChar char="•"/>
            </a:pPr>
            <a:r>
              <a:rPr lang="en-US" sz="1600" dirty="0">
                <a:solidFill>
                  <a:schemeClr val="accent6">
                    <a:lumMod val="50000"/>
                  </a:schemeClr>
                </a:solidFill>
              </a:rPr>
              <a:t>Anonymized sample of over 3 million grocery orders from over 200,000 Instacart users</a:t>
            </a:r>
          </a:p>
          <a:p>
            <a:pPr marL="171450" indent="-171450">
              <a:buFont typeface="Arial" panose="020B0604020202020204" pitchFamily="34" charset="0"/>
              <a:buChar char="•"/>
            </a:pPr>
            <a:endParaRPr lang="en-US" sz="1600" dirty="0">
              <a:solidFill>
                <a:schemeClr val="accent6">
                  <a:lumMod val="50000"/>
                </a:schemeClr>
              </a:solidFill>
            </a:endParaRPr>
          </a:p>
        </p:txBody>
      </p:sp>
      <p:grpSp>
        <p:nvGrpSpPr>
          <p:cNvPr id="4" name="Group 3">
            <a:extLst>
              <a:ext uri="{FF2B5EF4-FFF2-40B4-BE49-F238E27FC236}">
                <a16:creationId xmlns:a16="http://schemas.microsoft.com/office/drawing/2014/main" id="{1C5AA6EF-96AA-4233-A7A9-8C3A2A49D514}"/>
              </a:ext>
            </a:extLst>
          </p:cNvPr>
          <p:cNvGrpSpPr/>
          <p:nvPr/>
        </p:nvGrpSpPr>
        <p:grpSpPr>
          <a:xfrm>
            <a:off x="3727751" y="3429001"/>
            <a:ext cx="1820618" cy="3132628"/>
            <a:chOff x="5638802" y="3519840"/>
            <a:chExt cx="1820618" cy="3132628"/>
          </a:xfrm>
        </p:grpSpPr>
        <p:sp>
          <p:nvSpPr>
            <p:cNvPr id="10" name="Rectangle 9">
              <a:extLst>
                <a:ext uri="{FF2B5EF4-FFF2-40B4-BE49-F238E27FC236}">
                  <a16:creationId xmlns:a16="http://schemas.microsoft.com/office/drawing/2014/main" id="{6D78A690-4C72-45EF-A66B-3ED54843FAA4}"/>
                </a:ext>
              </a:extLst>
            </p:cNvPr>
            <p:cNvSpPr/>
            <p:nvPr/>
          </p:nvSpPr>
          <p:spPr>
            <a:xfrm>
              <a:off x="6180909" y="3519840"/>
              <a:ext cx="1006099" cy="461665"/>
            </a:xfrm>
            <a:prstGeom prst="rect">
              <a:avLst/>
            </a:prstGeom>
          </p:spPr>
          <p:txBody>
            <a:bodyPr wrap="square">
              <a:spAutoFit/>
            </a:bodyPr>
            <a:lstStyle/>
            <a:p>
              <a:pPr lvl="0" algn="ctr"/>
              <a:r>
                <a:rPr lang="en-US" sz="2400" b="1" dirty="0">
                  <a:solidFill>
                    <a:schemeClr val="accent6">
                      <a:lumMod val="50000"/>
                    </a:schemeClr>
                  </a:solidFill>
                </a:rPr>
                <a:t>4 Files</a:t>
              </a:r>
            </a:p>
          </p:txBody>
        </p:sp>
        <p:pic>
          <p:nvPicPr>
            <p:cNvPr id="12" name="Picture 11" descr="A picture containing clock&#10;&#10;Description automatically generated">
              <a:extLst>
                <a:ext uri="{FF2B5EF4-FFF2-40B4-BE49-F238E27FC236}">
                  <a16:creationId xmlns:a16="http://schemas.microsoft.com/office/drawing/2014/main" id="{EB688D62-EFE9-48FA-A549-823B5B5A1D2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38802" y="3522071"/>
              <a:ext cx="457199" cy="457199"/>
            </a:xfrm>
            <a:prstGeom prst="rect">
              <a:avLst/>
            </a:prstGeom>
          </p:spPr>
        </p:pic>
        <p:sp>
          <p:nvSpPr>
            <p:cNvPr id="13" name="Rectangle 12">
              <a:extLst>
                <a:ext uri="{FF2B5EF4-FFF2-40B4-BE49-F238E27FC236}">
                  <a16:creationId xmlns:a16="http://schemas.microsoft.com/office/drawing/2014/main" id="{51A50911-F65C-4D01-AEBB-EE5AD49EFCB7}"/>
                </a:ext>
              </a:extLst>
            </p:cNvPr>
            <p:cNvSpPr/>
            <p:nvPr/>
          </p:nvSpPr>
          <p:spPr>
            <a:xfrm>
              <a:off x="5829615" y="4267200"/>
              <a:ext cx="1629805" cy="2385268"/>
            </a:xfrm>
            <a:prstGeom prst="rect">
              <a:avLst/>
            </a:prstGeom>
          </p:spPr>
          <p:txBody>
            <a:bodyPr wrap="square">
              <a:spAutoFit/>
            </a:bodyPr>
            <a:lstStyle/>
            <a:p>
              <a:pPr marL="171450" indent="-171450">
                <a:buFont typeface="Arial" panose="020B0604020202020204" pitchFamily="34" charset="0"/>
                <a:buChar char="•"/>
              </a:pPr>
              <a:r>
                <a:rPr lang="en-US" sz="2000" dirty="0">
                  <a:solidFill>
                    <a:schemeClr val="accent6">
                      <a:lumMod val="50000"/>
                    </a:schemeClr>
                  </a:solidFill>
                </a:rPr>
                <a:t>Aisles</a:t>
              </a:r>
            </a:p>
            <a:p>
              <a:pPr marL="171450" indent="-171450">
                <a:buFont typeface="Arial" panose="020B0604020202020204" pitchFamily="34" charset="0"/>
                <a:buChar char="•"/>
              </a:pPr>
              <a:endParaRPr lang="en-US" sz="1100" dirty="0">
                <a:solidFill>
                  <a:schemeClr val="accent6">
                    <a:lumMod val="50000"/>
                  </a:schemeClr>
                </a:solidFill>
              </a:endParaRPr>
            </a:p>
            <a:p>
              <a:pPr marL="171450" indent="-171450">
                <a:buFont typeface="Arial" panose="020B0604020202020204" pitchFamily="34" charset="0"/>
                <a:buChar char="•"/>
              </a:pPr>
              <a:r>
                <a:rPr lang="en-US" sz="2000" dirty="0">
                  <a:solidFill>
                    <a:schemeClr val="accent6">
                      <a:lumMod val="50000"/>
                    </a:schemeClr>
                  </a:solidFill>
                </a:rPr>
                <a:t>Department</a:t>
              </a:r>
            </a:p>
            <a:p>
              <a:pPr marL="171450" indent="-171450">
                <a:buFont typeface="Arial" panose="020B0604020202020204" pitchFamily="34" charset="0"/>
                <a:buChar char="•"/>
              </a:pPr>
              <a:endParaRPr lang="en-US" sz="1100" dirty="0">
                <a:solidFill>
                  <a:schemeClr val="accent6">
                    <a:lumMod val="50000"/>
                  </a:schemeClr>
                </a:solidFill>
              </a:endParaRPr>
            </a:p>
            <a:p>
              <a:pPr marL="171450" indent="-171450">
                <a:buFont typeface="Arial" panose="020B0604020202020204" pitchFamily="34" charset="0"/>
                <a:buChar char="•"/>
              </a:pPr>
              <a:r>
                <a:rPr lang="en-US" sz="2000" dirty="0">
                  <a:solidFill>
                    <a:schemeClr val="accent6">
                      <a:lumMod val="50000"/>
                    </a:schemeClr>
                  </a:solidFill>
                </a:rPr>
                <a:t>Orders</a:t>
              </a:r>
            </a:p>
            <a:p>
              <a:pPr marL="171450" indent="-171450">
                <a:buFont typeface="Arial" panose="020B0604020202020204" pitchFamily="34" charset="0"/>
                <a:buChar char="•"/>
              </a:pPr>
              <a:endParaRPr lang="en-US" sz="1100" dirty="0">
                <a:solidFill>
                  <a:schemeClr val="accent6">
                    <a:lumMod val="50000"/>
                  </a:schemeClr>
                </a:solidFill>
              </a:endParaRPr>
            </a:p>
            <a:p>
              <a:pPr marL="171450" indent="-171450">
                <a:buFont typeface="Arial" panose="020B0604020202020204" pitchFamily="34" charset="0"/>
                <a:buChar char="•"/>
              </a:pPr>
              <a:r>
                <a:rPr lang="en-US" sz="2000" dirty="0">
                  <a:solidFill>
                    <a:schemeClr val="accent6">
                      <a:lumMod val="50000"/>
                    </a:schemeClr>
                  </a:solidFill>
                </a:rPr>
                <a:t>Products</a:t>
              </a:r>
            </a:p>
            <a:p>
              <a:pPr marL="171450" indent="-171450">
                <a:buFont typeface="Arial" panose="020B0604020202020204" pitchFamily="34" charset="0"/>
                <a:buChar char="•"/>
              </a:pPr>
              <a:endParaRPr lang="en-US" sz="1100" dirty="0">
                <a:solidFill>
                  <a:schemeClr val="accent6">
                    <a:lumMod val="50000"/>
                  </a:schemeClr>
                </a:solidFill>
              </a:endParaRPr>
            </a:p>
            <a:p>
              <a:endParaRPr lang="en-US" sz="2000" dirty="0">
                <a:solidFill>
                  <a:schemeClr val="accent6">
                    <a:lumMod val="50000"/>
                  </a:schemeClr>
                </a:solidFill>
              </a:endParaRPr>
            </a:p>
          </p:txBody>
        </p:sp>
      </p:grpSp>
      <p:grpSp>
        <p:nvGrpSpPr>
          <p:cNvPr id="22" name="Group 21">
            <a:extLst>
              <a:ext uri="{FF2B5EF4-FFF2-40B4-BE49-F238E27FC236}">
                <a16:creationId xmlns:a16="http://schemas.microsoft.com/office/drawing/2014/main" id="{0354D056-4AF0-4FA3-A719-DA3588EA806E}"/>
              </a:ext>
            </a:extLst>
          </p:cNvPr>
          <p:cNvGrpSpPr/>
          <p:nvPr/>
        </p:nvGrpSpPr>
        <p:grpSpPr>
          <a:xfrm>
            <a:off x="0" y="117568"/>
            <a:ext cx="8991600" cy="608158"/>
            <a:chOff x="0" y="117568"/>
            <a:chExt cx="8991600" cy="608158"/>
          </a:xfrm>
        </p:grpSpPr>
        <p:grpSp>
          <p:nvGrpSpPr>
            <p:cNvPr id="23" name="Group 22">
              <a:extLst>
                <a:ext uri="{FF2B5EF4-FFF2-40B4-BE49-F238E27FC236}">
                  <a16:creationId xmlns:a16="http://schemas.microsoft.com/office/drawing/2014/main" id="{7FD2C239-43B8-41D0-B835-3697EF2BC5CA}"/>
                </a:ext>
              </a:extLst>
            </p:cNvPr>
            <p:cNvGrpSpPr/>
            <p:nvPr/>
          </p:nvGrpSpPr>
          <p:grpSpPr>
            <a:xfrm>
              <a:off x="0" y="117568"/>
              <a:ext cx="7696200" cy="608158"/>
              <a:chOff x="0" y="152401"/>
              <a:chExt cx="7086600" cy="609600"/>
            </a:xfrm>
            <a:solidFill>
              <a:srgbClr val="FFC000"/>
            </a:solidFill>
          </p:grpSpPr>
          <p:sp>
            <p:nvSpPr>
              <p:cNvPr id="26" name="Rectangle: Rounded Corners 25">
                <a:extLst>
                  <a:ext uri="{FF2B5EF4-FFF2-40B4-BE49-F238E27FC236}">
                    <a16:creationId xmlns:a16="http://schemas.microsoft.com/office/drawing/2014/main" id="{0BAB9375-382F-48D0-904B-D617A646205D}"/>
                  </a:ext>
                </a:extLst>
              </p:cNvPr>
              <p:cNvSpPr/>
              <p:nvPr/>
            </p:nvSpPr>
            <p:spPr>
              <a:xfrm>
                <a:off x="0" y="152401"/>
                <a:ext cx="7086600" cy="6096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2FAFCAB-5C01-4BBB-94E8-E1B72911ED21}"/>
                  </a:ext>
                </a:extLst>
              </p:cNvPr>
              <p:cNvSpPr/>
              <p:nvPr/>
            </p:nvSpPr>
            <p:spPr>
              <a:xfrm>
                <a:off x="0" y="152401"/>
                <a:ext cx="2286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TextBox 23">
              <a:extLst>
                <a:ext uri="{FF2B5EF4-FFF2-40B4-BE49-F238E27FC236}">
                  <a16:creationId xmlns:a16="http://schemas.microsoft.com/office/drawing/2014/main" id="{AB82CF32-A3ED-4ABF-960E-E0B6442EF62A}"/>
                </a:ext>
              </a:extLst>
            </p:cNvPr>
            <p:cNvSpPr txBox="1"/>
            <p:nvPr/>
          </p:nvSpPr>
          <p:spPr>
            <a:xfrm>
              <a:off x="838200" y="202506"/>
              <a:ext cx="3581400" cy="523220"/>
            </a:xfrm>
            <a:prstGeom prst="rect">
              <a:avLst/>
            </a:prstGeom>
            <a:solidFill>
              <a:srgbClr val="FFC000"/>
            </a:solidFill>
          </p:spPr>
          <p:txBody>
            <a:bodyPr wrap="square" rtlCol="0">
              <a:spAutoFit/>
            </a:bodyPr>
            <a:lstStyle/>
            <a:p>
              <a:r>
                <a:rPr lang="en-US" sz="2800" b="1" dirty="0">
                  <a:solidFill>
                    <a:srgbClr val="C00000"/>
                  </a:solidFill>
                </a:rPr>
                <a:t>DATASET DESCRIPTION</a:t>
              </a:r>
            </a:p>
          </p:txBody>
        </p:sp>
        <p:sp>
          <p:nvSpPr>
            <p:cNvPr id="25" name="TextBox 24">
              <a:extLst>
                <a:ext uri="{FF2B5EF4-FFF2-40B4-BE49-F238E27FC236}">
                  <a16:creationId xmlns:a16="http://schemas.microsoft.com/office/drawing/2014/main" id="{98A5C8DB-613E-4E8B-ADC3-8C434CC70AC3}"/>
                </a:ext>
              </a:extLst>
            </p:cNvPr>
            <p:cNvSpPr txBox="1"/>
            <p:nvPr/>
          </p:nvSpPr>
          <p:spPr>
            <a:xfrm>
              <a:off x="7848600" y="283147"/>
              <a:ext cx="1143000" cy="276999"/>
            </a:xfrm>
            <a:prstGeom prst="rect">
              <a:avLst/>
            </a:prstGeom>
            <a:noFill/>
            <a:effectLst>
              <a:outerShdw blurRad="50800" dist="50800" dir="5400000" algn="ctr" rotWithShape="0">
                <a:srgbClr val="000000">
                  <a:alpha val="51000"/>
                </a:srgbClr>
              </a:outerShdw>
            </a:effectLst>
          </p:spPr>
          <p:txBody>
            <a:bodyPr wrap="square" rtlCol="0">
              <a:spAutoFit/>
            </a:bodyPr>
            <a:lstStyle/>
            <a:p>
              <a:r>
                <a:rPr lang="en-US" sz="1200" dirty="0"/>
                <a:t>PRATHAMESH</a:t>
              </a:r>
            </a:p>
          </p:txBody>
        </p:sp>
      </p:grpSp>
      <p:pic>
        <p:nvPicPr>
          <p:cNvPr id="3" name="Picture 2" descr="A close up of a sign&#10;&#10;Description automatically generated">
            <a:extLst>
              <a:ext uri="{FF2B5EF4-FFF2-40B4-BE49-F238E27FC236}">
                <a16:creationId xmlns:a16="http://schemas.microsoft.com/office/drawing/2014/main" id="{59B3E85B-0E3B-42E7-AC92-B7E434B729F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61114" y="1406548"/>
            <a:ext cx="3952875" cy="1402784"/>
          </a:xfrm>
          <a:prstGeom prst="rect">
            <a:avLst/>
          </a:prstGeom>
        </p:spPr>
      </p:pic>
      <p:pic>
        <p:nvPicPr>
          <p:cNvPr id="19" name="Picture 4" descr="Image result for variable icon png">
            <a:extLst>
              <a:ext uri="{FF2B5EF4-FFF2-40B4-BE49-F238E27FC236}">
                <a16:creationId xmlns:a16="http://schemas.microsoft.com/office/drawing/2014/main" id="{BD5F84C6-0155-4710-8771-8131EC0E31E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96550" y="3490154"/>
            <a:ext cx="355954" cy="355954"/>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DB1DBE9B-1E34-46AE-8483-A0212539F0F1}"/>
              </a:ext>
            </a:extLst>
          </p:cNvPr>
          <p:cNvSpPr/>
          <p:nvPr/>
        </p:nvSpPr>
        <p:spPr>
          <a:xfrm>
            <a:off x="6852504" y="3437298"/>
            <a:ext cx="1690191" cy="461665"/>
          </a:xfrm>
          <a:prstGeom prst="rect">
            <a:avLst/>
          </a:prstGeom>
        </p:spPr>
        <p:txBody>
          <a:bodyPr wrap="square">
            <a:spAutoFit/>
          </a:bodyPr>
          <a:lstStyle/>
          <a:p>
            <a:pPr lvl="0" algn="ctr"/>
            <a:r>
              <a:rPr lang="en-US" sz="2400" b="1" dirty="0">
                <a:solidFill>
                  <a:schemeClr val="accent6">
                    <a:lumMod val="50000"/>
                  </a:schemeClr>
                </a:solidFill>
              </a:rPr>
              <a:t>4 Variables</a:t>
            </a:r>
          </a:p>
        </p:txBody>
      </p:sp>
      <p:sp>
        <p:nvSpPr>
          <p:cNvPr id="21" name="Rectangle 20">
            <a:extLst>
              <a:ext uri="{FF2B5EF4-FFF2-40B4-BE49-F238E27FC236}">
                <a16:creationId xmlns:a16="http://schemas.microsoft.com/office/drawing/2014/main" id="{61438AD5-A450-4503-9A86-56EDBFEA0301}"/>
              </a:ext>
            </a:extLst>
          </p:cNvPr>
          <p:cNvSpPr/>
          <p:nvPr/>
        </p:nvSpPr>
        <p:spPr>
          <a:xfrm>
            <a:off x="6650578" y="4176361"/>
            <a:ext cx="1863411" cy="2308324"/>
          </a:xfrm>
          <a:prstGeom prst="rect">
            <a:avLst/>
          </a:prstGeom>
        </p:spPr>
        <p:txBody>
          <a:bodyPr wrap="square">
            <a:spAutoFit/>
          </a:bodyPr>
          <a:lstStyle/>
          <a:p>
            <a:pPr marL="171450" indent="-171450">
              <a:buFont typeface="Arial" panose="020B0604020202020204" pitchFamily="34" charset="0"/>
              <a:buChar char="•"/>
            </a:pPr>
            <a:r>
              <a:rPr lang="en-US" sz="2000" dirty="0">
                <a:solidFill>
                  <a:schemeClr val="accent6">
                    <a:lumMod val="50000"/>
                  </a:schemeClr>
                </a:solidFill>
              </a:rPr>
              <a:t>Order ID</a:t>
            </a:r>
          </a:p>
          <a:p>
            <a:pPr marL="171450" indent="-171450">
              <a:buFont typeface="Arial" panose="020B0604020202020204" pitchFamily="34" charset="0"/>
              <a:buChar char="•"/>
            </a:pPr>
            <a:endParaRPr lang="en-US" sz="1100" dirty="0">
              <a:solidFill>
                <a:schemeClr val="accent6">
                  <a:lumMod val="50000"/>
                </a:schemeClr>
              </a:solidFill>
            </a:endParaRPr>
          </a:p>
          <a:p>
            <a:pPr marL="171450" indent="-171450">
              <a:buFont typeface="Arial" panose="020B0604020202020204" pitchFamily="34" charset="0"/>
              <a:buChar char="•"/>
            </a:pPr>
            <a:r>
              <a:rPr lang="en-US" sz="2000" dirty="0">
                <a:solidFill>
                  <a:schemeClr val="accent6">
                    <a:lumMod val="50000"/>
                  </a:schemeClr>
                </a:solidFill>
              </a:rPr>
              <a:t>Product ID</a:t>
            </a:r>
          </a:p>
          <a:p>
            <a:pPr marL="171450" indent="-171450">
              <a:buFont typeface="Arial" panose="020B0604020202020204" pitchFamily="34" charset="0"/>
              <a:buChar char="•"/>
            </a:pPr>
            <a:endParaRPr lang="en-US" sz="1100" dirty="0">
              <a:solidFill>
                <a:schemeClr val="accent6">
                  <a:lumMod val="50000"/>
                </a:schemeClr>
              </a:solidFill>
            </a:endParaRPr>
          </a:p>
          <a:p>
            <a:pPr marL="171450" indent="-171450">
              <a:buFont typeface="Arial" panose="020B0604020202020204" pitchFamily="34" charset="0"/>
              <a:buChar char="•"/>
            </a:pPr>
            <a:r>
              <a:rPr lang="en-US" sz="2000" dirty="0">
                <a:solidFill>
                  <a:schemeClr val="accent6">
                    <a:lumMod val="50000"/>
                  </a:schemeClr>
                </a:solidFill>
              </a:rPr>
              <a:t>Product Name</a:t>
            </a:r>
          </a:p>
          <a:p>
            <a:pPr marL="171450" indent="-171450">
              <a:buFont typeface="Arial" panose="020B0604020202020204" pitchFamily="34" charset="0"/>
              <a:buChar char="•"/>
            </a:pPr>
            <a:endParaRPr lang="en-US" sz="1100" dirty="0">
              <a:solidFill>
                <a:schemeClr val="accent6">
                  <a:lumMod val="50000"/>
                </a:schemeClr>
              </a:solidFill>
            </a:endParaRPr>
          </a:p>
          <a:p>
            <a:pPr marL="171450" indent="-171450">
              <a:buFont typeface="Arial" panose="020B0604020202020204" pitchFamily="34" charset="0"/>
              <a:buChar char="•"/>
            </a:pPr>
            <a:r>
              <a:rPr lang="en-US" sz="2000" dirty="0">
                <a:solidFill>
                  <a:schemeClr val="accent6">
                    <a:lumMod val="50000"/>
                  </a:schemeClr>
                </a:solidFill>
              </a:rPr>
              <a:t>User ID</a:t>
            </a:r>
          </a:p>
          <a:p>
            <a:pPr marL="171450" indent="-171450">
              <a:buFont typeface="Arial" panose="020B0604020202020204" pitchFamily="34" charset="0"/>
              <a:buChar char="•"/>
            </a:pPr>
            <a:endParaRPr lang="en-US" sz="1100" dirty="0">
              <a:solidFill>
                <a:schemeClr val="accent6">
                  <a:lumMod val="50000"/>
                </a:schemeClr>
              </a:solidFill>
            </a:endParaRPr>
          </a:p>
          <a:p>
            <a:endParaRPr lang="en-US" sz="2000" dirty="0">
              <a:solidFill>
                <a:schemeClr val="accent6">
                  <a:lumMod val="50000"/>
                </a:schemeClr>
              </a:solidFill>
            </a:endParaRPr>
          </a:p>
        </p:txBody>
      </p:sp>
      <p:cxnSp>
        <p:nvCxnSpPr>
          <p:cNvPr id="28" name="Straight Connector 27">
            <a:extLst>
              <a:ext uri="{FF2B5EF4-FFF2-40B4-BE49-F238E27FC236}">
                <a16:creationId xmlns:a16="http://schemas.microsoft.com/office/drawing/2014/main" id="{B35CCDDB-1240-49A6-BC9A-FC405A958FC1}"/>
              </a:ext>
            </a:extLst>
          </p:cNvPr>
          <p:cNvCxnSpPr/>
          <p:nvPr/>
        </p:nvCxnSpPr>
        <p:spPr>
          <a:xfrm>
            <a:off x="1143000" y="6248400"/>
            <a:ext cx="6705600" cy="0"/>
          </a:xfrm>
          <a:prstGeom prst="line">
            <a:avLst/>
          </a:prstGeom>
          <a:ln w="19050">
            <a:solidFill>
              <a:srgbClr val="FFC000"/>
            </a:solidFill>
          </a:ln>
        </p:spPr>
        <p:style>
          <a:lnRef idx="1">
            <a:schemeClr val="accent2"/>
          </a:lnRef>
          <a:fillRef idx="0">
            <a:schemeClr val="accent2"/>
          </a:fillRef>
          <a:effectRef idx="0">
            <a:schemeClr val="accent2"/>
          </a:effectRef>
          <a:fontRef idx="minor">
            <a:schemeClr val="tx1"/>
          </a:fontRef>
        </p:style>
      </p:cxnSp>
      <p:sp>
        <p:nvSpPr>
          <p:cNvPr id="2" name="Slide Number Placeholder 1">
            <a:extLst>
              <a:ext uri="{FF2B5EF4-FFF2-40B4-BE49-F238E27FC236}">
                <a16:creationId xmlns:a16="http://schemas.microsoft.com/office/drawing/2014/main" id="{36F6B75C-D579-4C3A-90B3-8D61DBE9996A}"/>
              </a:ext>
            </a:extLst>
          </p:cNvPr>
          <p:cNvSpPr>
            <a:spLocks noGrp="1"/>
          </p:cNvSpPr>
          <p:nvPr>
            <p:ph type="sldNum" sz="quarter" idx="12"/>
          </p:nvPr>
        </p:nvSpPr>
        <p:spPr/>
        <p:txBody>
          <a:bodyPr/>
          <a:lstStyle/>
          <a:p>
            <a:fld id="{B044824F-EBE0-443F-8A8F-F64816AF04DC}" type="slidenum">
              <a:rPr lang="en-US" smtClean="0"/>
              <a:t>5</a:t>
            </a:fld>
            <a:endParaRPr lang="en-US"/>
          </a:p>
        </p:txBody>
      </p:sp>
    </p:spTree>
    <p:extLst>
      <p:ext uri="{BB962C8B-B14F-4D97-AF65-F5344CB8AC3E}">
        <p14:creationId xmlns:p14="http://schemas.microsoft.com/office/powerpoint/2010/main" val="369007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C799F2-A57A-4A18-8A5E-93C0AF34310F}"/>
              </a:ext>
            </a:extLst>
          </p:cNvPr>
          <p:cNvSpPr>
            <a:spLocks noGrp="1"/>
          </p:cNvSpPr>
          <p:nvPr>
            <p:ph idx="1"/>
          </p:nvPr>
        </p:nvSpPr>
        <p:spPr>
          <a:xfrm>
            <a:off x="2236258" y="824394"/>
            <a:ext cx="4886124" cy="533400"/>
          </a:xfrm>
          <a:noFill/>
        </p:spPr>
        <p:txBody>
          <a:bodyPr>
            <a:noAutofit/>
          </a:bodyPr>
          <a:lstStyle/>
          <a:p>
            <a:pPr marL="0" indent="0" algn="ctr">
              <a:buNone/>
            </a:pPr>
            <a:r>
              <a:rPr lang="en-US" sz="2400" b="1" dirty="0">
                <a:solidFill>
                  <a:schemeClr val="accent2"/>
                </a:solidFill>
              </a:rPr>
              <a:t>Increase Customer + Retailer engagement</a:t>
            </a:r>
          </a:p>
        </p:txBody>
      </p:sp>
      <p:sp>
        <p:nvSpPr>
          <p:cNvPr id="4" name="TextBox 3">
            <a:extLst>
              <a:ext uri="{FF2B5EF4-FFF2-40B4-BE49-F238E27FC236}">
                <a16:creationId xmlns:a16="http://schemas.microsoft.com/office/drawing/2014/main" id="{EC042031-107F-49D7-991D-79A8D038EE47}"/>
              </a:ext>
            </a:extLst>
          </p:cNvPr>
          <p:cNvSpPr txBox="1"/>
          <p:nvPr/>
        </p:nvSpPr>
        <p:spPr>
          <a:xfrm>
            <a:off x="930836" y="2367438"/>
            <a:ext cx="2362193" cy="830997"/>
          </a:xfrm>
          <a:prstGeom prst="rect">
            <a:avLst/>
          </a:prstGeom>
          <a:noFill/>
        </p:spPr>
        <p:txBody>
          <a:bodyPr wrap="square" rtlCol="0">
            <a:spAutoFit/>
          </a:bodyPr>
          <a:lstStyle/>
          <a:p>
            <a:r>
              <a:rPr lang="en-US" sz="2400" b="1" dirty="0">
                <a:solidFill>
                  <a:schemeClr val="accent2"/>
                </a:solidFill>
              </a:rPr>
              <a:t>Enhancing User Experience </a:t>
            </a:r>
          </a:p>
        </p:txBody>
      </p:sp>
      <p:sp>
        <p:nvSpPr>
          <p:cNvPr id="5" name="TextBox 4">
            <a:extLst>
              <a:ext uri="{FF2B5EF4-FFF2-40B4-BE49-F238E27FC236}">
                <a16:creationId xmlns:a16="http://schemas.microsoft.com/office/drawing/2014/main" id="{A38D0B8E-DD3F-4916-A35A-8C3C1D6925DB}"/>
              </a:ext>
            </a:extLst>
          </p:cNvPr>
          <p:cNvSpPr txBox="1"/>
          <p:nvPr/>
        </p:nvSpPr>
        <p:spPr>
          <a:xfrm>
            <a:off x="5870933" y="2320418"/>
            <a:ext cx="2768575" cy="830997"/>
          </a:xfrm>
          <a:prstGeom prst="rect">
            <a:avLst/>
          </a:prstGeom>
          <a:noFill/>
        </p:spPr>
        <p:txBody>
          <a:bodyPr wrap="square" rtlCol="0">
            <a:spAutoFit/>
          </a:bodyPr>
          <a:lstStyle/>
          <a:p>
            <a:r>
              <a:rPr lang="en-US" sz="2400" b="1" dirty="0">
                <a:solidFill>
                  <a:schemeClr val="accent2"/>
                </a:solidFill>
              </a:rPr>
              <a:t>Increasing basket size</a:t>
            </a:r>
          </a:p>
        </p:txBody>
      </p:sp>
      <p:cxnSp>
        <p:nvCxnSpPr>
          <p:cNvPr id="7" name="Straight Arrow Connector 6">
            <a:extLst>
              <a:ext uri="{FF2B5EF4-FFF2-40B4-BE49-F238E27FC236}">
                <a16:creationId xmlns:a16="http://schemas.microsoft.com/office/drawing/2014/main" id="{6722FFEF-C4A8-4885-A1F8-5DF8298FC612}"/>
              </a:ext>
            </a:extLst>
          </p:cNvPr>
          <p:cNvCxnSpPr>
            <a:cxnSpLocks/>
          </p:cNvCxnSpPr>
          <p:nvPr/>
        </p:nvCxnSpPr>
        <p:spPr>
          <a:xfrm flipH="1">
            <a:off x="2858009" y="1565399"/>
            <a:ext cx="1561591" cy="72225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7EBAAAC-2E54-4A79-BAEC-9836C05AAD8C}"/>
              </a:ext>
            </a:extLst>
          </p:cNvPr>
          <p:cNvCxnSpPr>
            <a:cxnSpLocks/>
          </p:cNvCxnSpPr>
          <p:nvPr/>
        </p:nvCxnSpPr>
        <p:spPr>
          <a:xfrm>
            <a:off x="4428924" y="1576999"/>
            <a:ext cx="1524000" cy="72390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descr="A basket filled with fruit&#10;&#10;Description automatically generated">
            <a:extLst>
              <a:ext uri="{FF2B5EF4-FFF2-40B4-BE49-F238E27FC236}">
                <a16:creationId xmlns:a16="http://schemas.microsoft.com/office/drawing/2014/main" id="{38A10C44-4702-471D-B334-FFBC957C3B0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9419" y="3452469"/>
            <a:ext cx="1685925" cy="1626461"/>
          </a:xfrm>
          <a:prstGeom prst="rect">
            <a:avLst/>
          </a:prstGeom>
        </p:spPr>
      </p:pic>
      <p:pic>
        <p:nvPicPr>
          <p:cNvPr id="18" name="Picture 17" descr="A picture containing person, holding, cellphone, phone&#10;&#10;Description automatically generated">
            <a:extLst>
              <a:ext uri="{FF2B5EF4-FFF2-40B4-BE49-F238E27FC236}">
                <a16:creationId xmlns:a16="http://schemas.microsoft.com/office/drawing/2014/main" id="{EFFF797F-0A29-42F1-91B9-303408676B6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8477" y="3457113"/>
            <a:ext cx="2438400" cy="1626465"/>
          </a:xfrm>
          <a:prstGeom prst="rect">
            <a:avLst/>
          </a:prstGeom>
        </p:spPr>
      </p:pic>
      <p:pic>
        <p:nvPicPr>
          <p:cNvPr id="23" name="Picture 22" descr="A store filled with lots of fresh produce&#10;&#10;Description automatically generated">
            <a:extLst>
              <a:ext uri="{FF2B5EF4-FFF2-40B4-BE49-F238E27FC236}">
                <a16:creationId xmlns:a16="http://schemas.microsoft.com/office/drawing/2014/main" id="{DB6EE407-56E2-4F1C-B16C-0A9CEB680FA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17271" y="3452469"/>
            <a:ext cx="2324098" cy="1631107"/>
          </a:xfrm>
          <a:prstGeom prst="rect">
            <a:avLst/>
          </a:prstGeom>
        </p:spPr>
      </p:pic>
      <p:grpSp>
        <p:nvGrpSpPr>
          <p:cNvPr id="32" name="Group 31">
            <a:extLst>
              <a:ext uri="{FF2B5EF4-FFF2-40B4-BE49-F238E27FC236}">
                <a16:creationId xmlns:a16="http://schemas.microsoft.com/office/drawing/2014/main" id="{C8EAB76F-2E81-4364-8004-3B32677145C3}"/>
              </a:ext>
            </a:extLst>
          </p:cNvPr>
          <p:cNvGrpSpPr/>
          <p:nvPr/>
        </p:nvGrpSpPr>
        <p:grpSpPr>
          <a:xfrm>
            <a:off x="0" y="117568"/>
            <a:ext cx="8991600" cy="608158"/>
            <a:chOff x="0" y="117568"/>
            <a:chExt cx="8991600" cy="608158"/>
          </a:xfrm>
        </p:grpSpPr>
        <p:grpSp>
          <p:nvGrpSpPr>
            <p:cNvPr id="27" name="Group 26">
              <a:extLst>
                <a:ext uri="{FF2B5EF4-FFF2-40B4-BE49-F238E27FC236}">
                  <a16:creationId xmlns:a16="http://schemas.microsoft.com/office/drawing/2014/main" id="{37794FCA-B5CE-4111-92D3-CFBBCBA0D93A}"/>
                </a:ext>
              </a:extLst>
            </p:cNvPr>
            <p:cNvGrpSpPr/>
            <p:nvPr/>
          </p:nvGrpSpPr>
          <p:grpSpPr>
            <a:xfrm>
              <a:off x="0" y="117568"/>
              <a:ext cx="7696200" cy="608158"/>
              <a:chOff x="0" y="152401"/>
              <a:chExt cx="7086600" cy="609600"/>
            </a:xfrm>
            <a:solidFill>
              <a:srgbClr val="FFC000"/>
            </a:solidFill>
          </p:grpSpPr>
          <p:sp>
            <p:nvSpPr>
              <p:cNvPr id="30" name="Rectangle: Rounded Corners 29">
                <a:extLst>
                  <a:ext uri="{FF2B5EF4-FFF2-40B4-BE49-F238E27FC236}">
                    <a16:creationId xmlns:a16="http://schemas.microsoft.com/office/drawing/2014/main" id="{863AC9FF-04E4-45F4-B1B4-88FD3427A2B9}"/>
                  </a:ext>
                </a:extLst>
              </p:cNvPr>
              <p:cNvSpPr/>
              <p:nvPr/>
            </p:nvSpPr>
            <p:spPr>
              <a:xfrm>
                <a:off x="0" y="152401"/>
                <a:ext cx="7086600" cy="6096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A08A367-1598-45E5-87F7-34592889F377}"/>
                  </a:ext>
                </a:extLst>
              </p:cNvPr>
              <p:cNvSpPr/>
              <p:nvPr/>
            </p:nvSpPr>
            <p:spPr>
              <a:xfrm>
                <a:off x="0" y="152401"/>
                <a:ext cx="2286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extBox 27">
              <a:extLst>
                <a:ext uri="{FF2B5EF4-FFF2-40B4-BE49-F238E27FC236}">
                  <a16:creationId xmlns:a16="http://schemas.microsoft.com/office/drawing/2014/main" id="{C5AD5ECC-FD34-44BE-AFAA-FFA49EC95C94}"/>
                </a:ext>
              </a:extLst>
            </p:cNvPr>
            <p:cNvSpPr txBox="1"/>
            <p:nvPr/>
          </p:nvSpPr>
          <p:spPr>
            <a:xfrm>
              <a:off x="838200" y="202506"/>
              <a:ext cx="3581400" cy="523220"/>
            </a:xfrm>
            <a:prstGeom prst="rect">
              <a:avLst/>
            </a:prstGeom>
            <a:solidFill>
              <a:srgbClr val="FFC000"/>
            </a:solidFill>
          </p:spPr>
          <p:txBody>
            <a:bodyPr wrap="square" rtlCol="0">
              <a:spAutoFit/>
            </a:bodyPr>
            <a:lstStyle/>
            <a:p>
              <a:r>
                <a:rPr lang="en-US" sz="2800" b="1" dirty="0">
                  <a:solidFill>
                    <a:srgbClr val="C00000"/>
                  </a:solidFill>
                </a:rPr>
                <a:t>BUSINESS PROBLEM</a:t>
              </a:r>
            </a:p>
          </p:txBody>
        </p:sp>
        <p:sp>
          <p:nvSpPr>
            <p:cNvPr id="29" name="TextBox 28">
              <a:extLst>
                <a:ext uri="{FF2B5EF4-FFF2-40B4-BE49-F238E27FC236}">
                  <a16:creationId xmlns:a16="http://schemas.microsoft.com/office/drawing/2014/main" id="{33A42B00-4F51-4E21-8337-5129803D0034}"/>
                </a:ext>
              </a:extLst>
            </p:cNvPr>
            <p:cNvSpPr txBox="1"/>
            <p:nvPr/>
          </p:nvSpPr>
          <p:spPr>
            <a:xfrm>
              <a:off x="7848600" y="283147"/>
              <a:ext cx="1143000" cy="276999"/>
            </a:xfrm>
            <a:prstGeom prst="rect">
              <a:avLst/>
            </a:prstGeom>
            <a:noFill/>
            <a:effectLst>
              <a:outerShdw blurRad="50800" dist="50800" dir="5400000" algn="ctr" rotWithShape="0">
                <a:srgbClr val="000000">
                  <a:alpha val="51000"/>
                </a:srgbClr>
              </a:outerShdw>
            </a:effectLst>
          </p:spPr>
          <p:txBody>
            <a:bodyPr wrap="square" rtlCol="0">
              <a:spAutoFit/>
            </a:bodyPr>
            <a:lstStyle/>
            <a:p>
              <a:r>
                <a:rPr lang="en-US" sz="1200" dirty="0"/>
                <a:t>PRATHAMESH</a:t>
              </a:r>
            </a:p>
          </p:txBody>
        </p:sp>
      </p:grpSp>
      <p:sp>
        <p:nvSpPr>
          <p:cNvPr id="17" name="TextBox 16">
            <a:extLst>
              <a:ext uri="{FF2B5EF4-FFF2-40B4-BE49-F238E27FC236}">
                <a16:creationId xmlns:a16="http://schemas.microsoft.com/office/drawing/2014/main" id="{997615F9-13F3-4409-BB1A-B095F409AB3E}"/>
              </a:ext>
            </a:extLst>
          </p:cNvPr>
          <p:cNvSpPr txBox="1"/>
          <p:nvPr/>
        </p:nvSpPr>
        <p:spPr>
          <a:xfrm>
            <a:off x="3268120" y="2357618"/>
            <a:ext cx="2768589" cy="830997"/>
          </a:xfrm>
          <a:prstGeom prst="rect">
            <a:avLst/>
          </a:prstGeom>
          <a:noFill/>
        </p:spPr>
        <p:txBody>
          <a:bodyPr wrap="square" rtlCol="0">
            <a:spAutoFit/>
          </a:bodyPr>
          <a:lstStyle/>
          <a:p>
            <a:r>
              <a:rPr lang="en-US" sz="2400" b="1" dirty="0">
                <a:solidFill>
                  <a:schemeClr val="accent2"/>
                </a:solidFill>
              </a:rPr>
              <a:t>Managing Store Inventory</a:t>
            </a:r>
          </a:p>
        </p:txBody>
      </p:sp>
      <p:cxnSp>
        <p:nvCxnSpPr>
          <p:cNvPr id="19" name="Straight Arrow Connector 18">
            <a:extLst>
              <a:ext uri="{FF2B5EF4-FFF2-40B4-BE49-F238E27FC236}">
                <a16:creationId xmlns:a16="http://schemas.microsoft.com/office/drawing/2014/main" id="{9FB06AE7-3EFD-4714-9DEA-4B007BD09942}"/>
              </a:ext>
            </a:extLst>
          </p:cNvPr>
          <p:cNvCxnSpPr>
            <a:cxnSpLocks/>
          </p:cNvCxnSpPr>
          <p:nvPr/>
        </p:nvCxnSpPr>
        <p:spPr>
          <a:xfrm>
            <a:off x="4419600" y="1565399"/>
            <a:ext cx="0" cy="80203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94BC28D-76E8-4F8D-A22B-575831B8AE7E}"/>
              </a:ext>
            </a:extLst>
          </p:cNvPr>
          <p:cNvCxnSpPr/>
          <p:nvPr/>
        </p:nvCxnSpPr>
        <p:spPr>
          <a:xfrm>
            <a:off x="1143000" y="6248400"/>
            <a:ext cx="6705600" cy="0"/>
          </a:xfrm>
          <a:prstGeom prst="line">
            <a:avLst/>
          </a:prstGeom>
          <a:ln w="19050">
            <a:solidFill>
              <a:srgbClr val="FFC000"/>
            </a:solidFill>
          </a:ln>
        </p:spPr>
        <p:style>
          <a:lnRef idx="1">
            <a:schemeClr val="accent2"/>
          </a:lnRef>
          <a:fillRef idx="0">
            <a:schemeClr val="accent2"/>
          </a:fillRef>
          <a:effectRef idx="0">
            <a:schemeClr val="accent2"/>
          </a:effectRef>
          <a:fontRef idx="minor">
            <a:schemeClr val="tx1"/>
          </a:fontRef>
        </p:style>
      </p:cxnSp>
      <p:sp>
        <p:nvSpPr>
          <p:cNvPr id="2" name="Slide Number Placeholder 1">
            <a:extLst>
              <a:ext uri="{FF2B5EF4-FFF2-40B4-BE49-F238E27FC236}">
                <a16:creationId xmlns:a16="http://schemas.microsoft.com/office/drawing/2014/main" id="{879B2A15-18BB-4B7B-853E-D2B50375D09D}"/>
              </a:ext>
            </a:extLst>
          </p:cNvPr>
          <p:cNvSpPr>
            <a:spLocks noGrp="1"/>
          </p:cNvSpPr>
          <p:nvPr>
            <p:ph type="sldNum" sz="quarter" idx="12"/>
          </p:nvPr>
        </p:nvSpPr>
        <p:spPr/>
        <p:txBody>
          <a:bodyPr/>
          <a:lstStyle/>
          <a:p>
            <a:fld id="{B044824F-EBE0-443F-8A8F-F64816AF04DC}" type="slidenum">
              <a:rPr lang="en-US" smtClean="0"/>
              <a:t>6</a:t>
            </a:fld>
            <a:endParaRPr lang="en-US"/>
          </a:p>
        </p:txBody>
      </p:sp>
    </p:spTree>
    <p:extLst>
      <p:ext uri="{BB962C8B-B14F-4D97-AF65-F5344CB8AC3E}">
        <p14:creationId xmlns:p14="http://schemas.microsoft.com/office/powerpoint/2010/main" val="3825483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C8EAB76F-2E81-4364-8004-3B32677145C3}"/>
              </a:ext>
            </a:extLst>
          </p:cNvPr>
          <p:cNvGrpSpPr/>
          <p:nvPr/>
        </p:nvGrpSpPr>
        <p:grpSpPr>
          <a:xfrm>
            <a:off x="0" y="117568"/>
            <a:ext cx="8991600" cy="608158"/>
            <a:chOff x="0" y="117568"/>
            <a:chExt cx="8991600" cy="608158"/>
          </a:xfrm>
        </p:grpSpPr>
        <p:grpSp>
          <p:nvGrpSpPr>
            <p:cNvPr id="27" name="Group 26">
              <a:extLst>
                <a:ext uri="{FF2B5EF4-FFF2-40B4-BE49-F238E27FC236}">
                  <a16:creationId xmlns:a16="http://schemas.microsoft.com/office/drawing/2014/main" id="{37794FCA-B5CE-4111-92D3-CFBBCBA0D93A}"/>
                </a:ext>
              </a:extLst>
            </p:cNvPr>
            <p:cNvGrpSpPr/>
            <p:nvPr/>
          </p:nvGrpSpPr>
          <p:grpSpPr>
            <a:xfrm>
              <a:off x="0" y="117568"/>
              <a:ext cx="7696200" cy="608158"/>
              <a:chOff x="0" y="152401"/>
              <a:chExt cx="7086600" cy="609600"/>
            </a:xfrm>
            <a:solidFill>
              <a:srgbClr val="FFC000"/>
            </a:solidFill>
          </p:grpSpPr>
          <p:sp>
            <p:nvSpPr>
              <p:cNvPr id="30" name="Rectangle: Rounded Corners 29">
                <a:extLst>
                  <a:ext uri="{FF2B5EF4-FFF2-40B4-BE49-F238E27FC236}">
                    <a16:creationId xmlns:a16="http://schemas.microsoft.com/office/drawing/2014/main" id="{863AC9FF-04E4-45F4-B1B4-88FD3427A2B9}"/>
                  </a:ext>
                </a:extLst>
              </p:cNvPr>
              <p:cNvSpPr/>
              <p:nvPr/>
            </p:nvSpPr>
            <p:spPr>
              <a:xfrm>
                <a:off x="0" y="152401"/>
                <a:ext cx="7086600" cy="6096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A08A367-1598-45E5-87F7-34592889F377}"/>
                  </a:ext>
                </a:extLst>
              </p:cNvPr>
              <p:cNvSpPr/>
              <p:nvPr/>
            </p:nvSpPr>
            <p:spPr>
              <a:xfrm>
                <a:off x="0" y="152401"/>
                <a:ext cx="2286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extBox 27">
              <a:extLst>
                <a:ext uri="{FF2B5EF4-FFF2-40B4-BE49-F238E27FC236}">
                  <a16:creationId xmlns:a16="http://schemas.microsoft.com/office/drawing/2014/main" id="{C5AD5ECC-FD34-44BE-AFAA-FFA49EC95C94}"/>
                </a:ext>
              </a:extLst>
            </p:cNvPr>
            <p:cNvSpPr txBox="1"/>
            <p:nvPr/>
          </p:nvSpPr>
          <p:spPr>
            <a:xfrm>
              <a:off x="838200" y="202506"/>
              <a:ext cx="3581400" cy="523220"/>
            </a:xfrm>
            <a:prstGeom prst="rect">
              <a:avLst/>
            </a:prstGeom>
            <a:solidFill>
              <a:srgbClr val="FFC000"/>
            </a:solidFill>
          </p:spPr>
          <p:txBody>
            <a:bodyPr wrap="square" rtlCol="0">
              <a:spAutoFit/>
            </a:bodyPr>
            <a:lstStyle/>
            <a:p>
              <a:r>
                <a:rPr lang="en-US" sz="2800" b="1" dirty="0">
                  <a:solidFill>
                    <a:srgbClr val="C00000"/>
                  </a:solidFill>
                </a:rPr>
                <a:t>BUSINESS PROBLEM</a:t>
              </a:r>
            </a:p>
          </p:txBody>
        </p:sp>
        <p:sp>
          <p:nvSpPr>
            <p:cNvPr id="29" name="TextBox 28">
              <a:extLst>
                <a:ext uri="{FF2B5EF4-FFF2-40B4-BE49-F238E27FC236}">
                  <a16:creationId xmlns:a16="http://schemas.microsoft.com/office/drawing/2014/main" id="{33A42B00-4F51-4E21-8337-5129803D0034}"/>
                </a:ext>
              </a:extLst>
            </p:cNvPr>
            <p:cNvSpPr txBox="1"/>
            <p:nvPr/>
          </p:nvSpPr>
          <p:spPr>
            <a:xfrm>
              <a:off x="7848600" y="283147"/>
              <a:ext cx="1143000" cy="276999"/>
            </a:xfrm>
            <a:prstGeom prst="rect">
              <a:avLst/>
            </a:prstGeom>
            <a:noFill/>
            <a:effectLst>
              <a:outerShdw blurRad="50800" dist="50800" dir="5400000" algn="ctr" rotWithShape="0">
                <a:srgbClr val="000000">
                  <a:alpha val="51000"/>
                </a:srgbClr>
              </a:outerShdw>
            </a:effectLst>
          </p:spPr>
          <p:txBody>
            <a:bodyPr wrap="square" rtlCol="0">
              <a:spAutoFit/>
            </a:bodyPr>
            <a:lstStyle/>
            <a:p>
              <a:r>
                <a:rPr lang="en-US" sz="1200" dirty="0"/>
                <a:t>PRATHAMESH</a:t>
              </a:r>
            </a:p>
          </p:txBody>
        </p:sp>
      </p:grpSp>
      <p:cxnSp>
        <p:nvCxnSpPr>
          <p:cNvPr id="21" name="Straight Connector 20">
            <a:extLst>
              <a:ext uri="{FF2B5EF4-FFF2-40B4-BE49-F238E27FC236}">
                <a16:creationId xmlns:a16="http://schemas.microsoft.com/office/drawing/2014/main" id="{094BC28D-76E8-4F8D-A22B-575831B8AE7E}"/>
              </a:ext>
            </a:extLst>
          </p:cNvPr>
          <p:cNvCxnSpPr/>
          <p:nvPr/>
        </p:nvCxnSpPr>
        <p:spPr>
          <a:xfrm>
            <a:off x="1143000" y="6248400"/>
            <a:ext cx="6705600" cy="0"/>
          </a:xfrm>
          <a:prstGeom prst="line">
            <a:avLst/>
          </a:prstGeom>
          <a:ln w="19050">
            <a:solidFill>
              <a:srgbClr val="FFC000"/>
            </a:solidFill>
          </a:ln>
        </p:spPr>
        <p:style>
          <a:lnRef idx="1">
            <a:schemeClr val="accent2"/>
          </a:lnRef>
          <a:fillRef idx="0">
            <a:schemeClr val="accent2"/>
          </a:fillRef>
          <a:effectRef idx="0">
            <a:schemeClr val="accent2"/>
          </a:effectRef>
          <a:fontRef idx="minor">
            <a:schemeClr val="tx1"/>
          </a:fontRef>
        </p:style>
      </p:cxnSp>
      <p:sp>
        <p:nvSpPr>
          <p:cNvPr id="2" name="Slide Number Placeholder 1">
            <a:extLst>
              <a:ext uri="{FF2B5EF4-FFF2-40B4-BE49-F238E27FC236}">
                <a16:creationId xmlns:a16="http://schemas.microsoft.com/office/drawing/2014/main" id="{879B2A15-18BB-4B7B-853E-D2B50375D09D}"/>
              </a:ext>
            </a:extLst>
          </p:cNvPr>
          <p:cNvSpPr>
            <a:spLocks noGrp="1"/>
          </p:cNvSpPr>
          <p:nvPr>
            <p:ph type="sldNum" sz="quarter" idx="12"/>
          </p:nvPr>
        </p:nvSpPr>
        <p:spPr/>
        <p:txBody>
          <a:bodyPr/>
          <a:lstStyle/>
          <a:p>
            <a:fld id="{B044824F-EBE0-443F-8A8F-F64816AF04DC}" type="slidenum">
              <a:rPr lang="en-US" smtClean="0"/>
              <a:t>7</a:t>
            </a:fld>
            <a:endParaRPr lang="en-US"/>
          </a:p>
        </p:txBody>
      </p:sp>
      <p:sp>
        <p:nvSpPr>
          <p:cNvPr id="8" name="TextBox 7">
            <a:extLst>
              <a:ext uri="{FF2B5EF4-FFF2-40B4-BE49-F238E27FC236}">
                <a16:creationId xmlns:a16="http://schemas.microsoft.com/office/drawing/2014/main" id="{F601833F-D785-8D4F-A1FA-8A67D0008A35}"/>
              </a:ext>
            </a:extLst>
          </p:cNvPr>
          <p:cNvSpPr txBox="1"/>
          <p:nvPr/>
        </p:nvSpPr>
        <p:spPr>
          <a:xfrm>
            <a:off x="171751" y="1219200"/>
            <a:ext cx="8362649" cy="4247317"/>
          </a:xfrm>
          <a:prstGeom prst="rect">
            <a:avLst/>
          </a:prstGeom>
          <a:noFill/>
        </p:spPr>
        <p:txBody>
          <a:bodyPr wrap="square" rtlCol="0">
            <a:spAutoFit/>
          </a:bodyPr>
          <a:lstStyle/>
          <a:p>
            <a:r>
              <a:rPr lang="en-US" u="sng" dirty="0"/>
              <a:t>Scenario </a:t>
            </a:r>
            <a:r>
              <a:rPr lang="en-US" dirty="0"/>
              <a:t> </a:t>
            </a:r>
          </a:p>
          <a:p>
            <a:endParaRPr lang="en-US" dirty="0"/>
          </a:p>
          <a:p>
            <a:r>
              <a:rPr lang="en-US" dirty="0"/>
              <a:t>Patricia Quillen, owner of ‘Country Discount Grocery’ finds that 50% of her stock is outdated and 15% is close to its best.</a:t>
            </a:r>
          </a:p>
          <a:p>
            <a:r>
              <a:rPr lang="en-US" dirty="0"/>
              <a:t>			 </a:t>
            </a:r>
            <a:r>
              <a:rPr lang="en-US" sz="900" dirty="0"/>
              <a:t>– A Forbes report on what happens to old and expired supermarket food</a:t>
            </a:r>
          </a:p>
          <a:p>
            <a:endParaRPr lang="en-US" dirty="0"/>
          </a:p>
          <a:p>
            <a:endParaRPr lang="en-US" dirty="0"/>
          </a:p>
          <a:p>
            <a:endParaRPr lang="en-US" dirty="0"/>
          </a:p>
          <a:p>
            <a:r>
              <a:rPr lang="en-US" u="sng" dirty="0"/>
              <a:t>Is there any way to tackle it?</a:t>
            </a:r>
          </a:p>
          <a:p>
            <a:pPr marL="285750" indent="-285750">
              <a:buFont typeface="Arial" panose="020B0604020202020204" pitchFamily="34" charset="0"/>
              <a:buChar char="•"/>
            </a:pPr>
            <a:r>
              <a:rPr lang="en-US" dirty="0"/>
              <a:t>Can we increase sales of this 15% of inventory by user friendly discounts?</a:t>
            </a:r>
          </a:p>
          <a:p>
            <a:pPr marL="285750" indent="-285750">
              <a:buFont typeface="Arial" panose="020B0604020202020204" pitchFamily="34" charset="0"/>
              <a:buChar char="•"/>
            </a:pPr>
            <a:r>
              <a:rPr lang="en-US" dirty="0"/>
              <a:t>Can we estimate inventory requirements?</a:t>
            </a:r>
          </a:p>
          <a:p>
            <a:pPr marL="285750" indent="-285750">
              <a:buFont typeface="Arial" panose="020B0604020202020204" pitchFamily="34" charset="0"/>
              <a:buChar char="•"/>
            </a:pPr>
            <a:r>
              <a:rPr lang="en-US" dirty="0"/>
              <a:t>Can we increase visibility of items low in demand?</a:t>
            </a:r>
          </a:p>
          <a:p>
            <a:pPr marL="285750" indent="-285750">
              <a:buFont typeface="Arial" panose="020B0604020202020204" pitchFamily="34" charset="0"/>
              <a:buChar char="•"/>
            </a:pPr>
            <a:r>
              <a:rPr lang="en-US" dirty="0"/>
              <a:t>Can we improve user experience by recommending items they would like to buy, thereby increasing basket size?</a:t>
            </a:r>
          </a:p>
          <a:p>
            <a:endParaRPr lang="en-US" dirty="0"/>
          </a:p>
        </p:txBody>
      </p:sp>
    </p:spTree>
    <p:extLst>
      <p:ext uri="{BB962C8B-B14F-4D97-AF65-F5344CB8AC3E}">
        <p14:creationId xmlns:p14="http://schemas.microsoft.com/office/powerpoint/2010/main" val="3328076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385D08C-0BFC-4F88-94A1-E5ADC7E4DFE6}"/>
              </a:ext>
            </a:extLst>
          </p:cNvPr>
          <p:cNvGrpSpPr/>
          <p:nvPr/>
        </p:nvGrpSpPr>
        <p:grpSpPr>
          <a:xfrm>
            <a:off x="0" y="117568"/>
            <a:ext cx="8991600" cy="608158"/>
            <a:chOff x="0" y="117568"/>
            <a:chExt cx="8991600" cy="608158"/>
          </a:xfrm>
        </p:grpSpPr>
        <p:grpSp>
          <p:nvGrpSpPr>
            <p:cNvPr id="5" name="Group 4">
              <a:extLst>
                <a:ext uri="{FF2B5EF4-FFF2-40B4-BE49-F238E27FC236}">
                  <a16:creationId xmlns:a16="http://schemas.microsoft.com/office/drawing/2014/main" id="{06DC1DA6-4120-4EF2-8202-6074EECFCEA2}"/>
                </a:ext>
              </a:extLst>
            </p:cNvPr>
            <p:cNvGrpSpPr/>
            <p:nvPr/>
          </p:nvGrpSpPr>
          <p:grpSpPr>
            <a:xfrm>
              <a:off x="0" y="117568"/>
              <a:ext cx="7696200" cy="608158"/>
              <a:chOff x="0" y="152401"/>
              <a:chExt cx="7086600" cy="609600"/>
            </a:xfrm>
            <a:solidFill>
              <a:srgbClr val="FFC000"/>
            </a:solidFill>
          </p:grpSpPr>
          <p:sp>
            <p:nvSpPr>
              <p:cNvPr id="8" name="Rectangle: Rounded Corners 7">
                <a:extLst>
                  <a:ext uri="{FF2B5EF4-FFF2-40B4-BE49-F238E27FC236}">
                    <a16:creationId xmlns:a16="http://schemas.microsoft.com/office/drawing/2014/main" id="{08B0BCCB-726C-4DDA-858C-BA53319596CC}"/>
                  </a:ext>
                </a:extLst>
              </p:cNvPr>
              <p:cNvSpPr/>
              <p:nvPr/>
            </p:nvSpPr>
            <p:spPr>
              <a:xfrm>
                <a:off x="0" y="152401"/>
                <a:ext cx="7086600" cy="6096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1A46FB0-B0E4-456B-9D4C-5187C9BE3B28}"/>
                  </a:ext>
                </a:extLst>
              </p:cNvPr>
              <p:cNvSpPr/>
              <p:nvPr/>
            </p:nvSpPr>
            <p:spPr>
              <a:xfrm>
                <a:off x="0" y="152401"/>
                <a:ext cx="2286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6EC4109A-BF15-42E6-A288-AD2274FD439C}"/>
                </a:ext>
              </a:extLst>
            </p:cNvPr>
            <p:cNvSpPr txBox="1"/>
            <p:nvPr/>
          </p:nvSpPr>
          <p:spPr>
            <a:xfrm>
              <a:off x="838200" y="202506"/>
              <a:ext cx="3581400" cy="523220"/>
            </a:xfrm>
            <a:prstGeom prst="rect">
              <a:avLst/>
            </a:prstGeom>
            <a:solidFill>
              <a:srgbClr val="FFC000"/>
            </a:solidFill>
          </p:spPr>
          <p:txBody>
            <a:bodyPr wrap="square" rtlCol="0">
              <a:spAutoFit/>
            </a:bodyPr>
            <a:lstStyle/>
            <a:p>
              <a:r>
                <a:rPr lang="en-US" sz="2800" b="1" dirty="0">
                  <a:solidFill>
                    <a:srgbClr val="C00000"/>
                  </a:solidFill>
                </a:rPr>
                <a:t>SOLUTION</a:t>
              </a:r>
            </a:p>
          </p:txBody>
        </p:sp>
        <p:sp>
          <p:nvSpPr>
            <p:cNvPr id="7" name="TextBox 6">
              <a:extLst>
                <a:ext uri="{FF2B5EF4-FFF2-40B4-BE49-F238E27FC236}">
                  <a16:creationId xmlns:a16="http://schemas.microsoft.com/office/drawing/2014/main" id="{B00707AF-5C93-4679-8060-28D36BF207C8}"/>
                </a:ext>
              </a:extLst>
            </p:cNvPr>
            <p:cNvSpPr txBox="1"/>
            <p:nvPr/>
          </p:nvSpPr>
          <p:spPr>
            <a:xfrm>
              <a:off x="7848600" y="283147"/>
              <a:ext cx="1143000" cy="276999"/>
            </a:xfrm>
            <a:prstGeom prst="rect">
              <a:avLst/>
            </a:prstGeom>
            <a:noFill/>
            <a:effectLst>
              <a:outerShdw blurRad="50800" dist="50800" dir="5400000" algn="ctr" rotWithShape="0">
                <a:srgbClr val="000000">
                  <a:alpha val="51000"/>
                </a:srgbClr>
              </a:outerShdw>
            </a:effectLst>
          </p:spPr>
          <p:txBody>
            <a:bodyPr wrap="square" rtlCol="0">
              <a:spAutoFit/>
            </a:bodyPr>
            <a:lstStyle/>
            <a:p>
              <a:r>
                <a:rPr lang="en-US" sz="1200" dirty="0"/>
                <a:t>RIYA</a:t>
              </a:r>
            </a:p>
          </p:txBody>
        </p:sp>
      </p:grpSp>
      <p:grpSp>
        <p:nvGrpSpPr>
          <p:cNvPr id="15" name="Group 14">
            <a:extLst>
              <a:ext uri="{FF2B5EF4-FFF2-40B4-BE49-F238E27FC236}">
                <a16:creationId xmlns:a16="http://schemas.microsoft.com/office/drawing/2014/main" id="{9388304B-BE85-4D19-B931-ED0EBDADFC86}"/>
              </a:ext>
            </a:extLst>
          </p:cNvPr>
          <p:cNvGrpSpPr/>
          <p:nvPr/>
        </p:nvGrpSpPr>
        <p:grpSpPr>
          <a:xfrm>
            <a:off x="83225" y="1295400"/>
            <a:ext cx="8977550" cy="5437868"/>
            <a:chOff x="207442" y="320511"/>
            <a:chExt cx="8977550" cy="5437868"/>
          </a:xfrm>
        </p:grpSpPr>
        <p:pic>
          <p:nvPicPr>
            <p:cNvPr id="16" name="Picture 15" descr="A picture containing drawing&#10;&#10;Description automatically generated">
              <a:extLst>
                <a:ext uri="{FF2B5EF4-FFF2-40B4-BE49-F238E27FC236}">
                  <a16:creationId xmlns:a16="http://schemas.microsoft.com/office/drawing/2014/main" id="{17619780-26C1-4BF9-AFC0-C58799CE4192}"/>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3518" r="14078" b="-5"/>
            <a:stretch/>
          </p:blipFill>
          <p:spPr>
            <a:xfrm>
              <a:off x="241221" y="320511"/>
              <a:ext cx="2846070" cy="3930978"/>
            </a:xfrm>
            <a:prstGeom prst="rect">
              <a:avLst/>
            </a:prstGeom>
          </p:spPr>
        </p:pic>
        <p:pic>
          <p:nvPicPr>
            <p:cNvPr id="17" name="Picture 16" descr="A close up of a piece of paper&#10;&#10;Description automatically generated">
              <a:extLst>
                <a:ext uri="{FF2B5EF4-FFF2-40B4-BE49-F238E27FC236}">
                  <a16:creationId xmlns:a16="http://schemas.microsoft.com/office/drawing/2014/main" id="{AF06B317-622F-41C5-92BB-C310A9D6288D}"/>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30085" r="21224" b="-2"/>
            <a:stretch/>
          </p:blipFill>
          <p:spPr>
            <a:xfrm>
              <a:off x="6056711" y="395611"/>
              <a:ext cx="2846070" cy="3930978"/>
            </a:xfrm>
            <a:prstGeom prst="rect">
              <a:avLst/>
            </a:prstGeom>
          </p:spPr>
        </p:pic>
        <p:pic>
          <p:nvPicPr>
            <p:cNvPr id="18" name="Picture 17" descr="A picture containing table, indoor, cup, glass&#10;&#10;Description automatically generated">
              <a:extLst>
                <a:ext uri="{FF2B5EF4-FFF2-40B4-BE49-F238E27FC236}">
                  <a16:creationId xmlns:a16="http://schemas.microsoft.com/office/drawing/2014/main" id="{5D568D63-1F7E-4377-83AD-3869B15F0D99}"/>
                </a:ext>
              </a:extLst>
            </p:cNvPr>
            <p:cNvPicPr>
              <a:picLocks noChangeAspect="1"/>
            </p:cNvPicPr>
            <p:nvPr/>
          </p:nvPicPr>
          <p:blipFill rotWithShape="1">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21400" r="18869"/>
            <a:stretch/>
          </p:blipFill>
          <p:spPr>
            <a:xfrm>
              <a:off x="3144074" y="320511"/>
              <a:ext cx="2846070" cy="3930978"/>
            </a:xfrm>
            <a:prstGeom prst="rect">
              <a:avLst/>
            </a:prstGeom>
          </p:spPr>
        </p:pic>
        <p:sp>
          <p:nvSpPr>
            <p:cNvPr id="19" name="TextBox 18">
              <a:extLst>
                <a:ext uri="{FF2B5EF4-FFF2-40B4-BE49-F238E27FC236}">
                  <a16:creationId xmlns:a16="http://schemas.microsoft.com/office/drawing/2014/main" id="{626A948E-AB33-4230-942D-B28910C79033}"/>
                </a:ext>
              </a:extLst>
            </p:cNvPr>
            <p:cNvSpPr txBox="1"/>
            <p:nvPr/>
          </p:nvSpPr>
          <p:spPr>
            <a:xfrm>
              <a:off x="3159121" y="4481106"/>
              <a:ext cx="2897590" cy="1277273"/>
            </a:xfrm>
            <a:prstGeom prst="rect">
              <a:avLst/>
            </a:prstGeom>
            <a:noFill/>
          </p:spPr>
          <p:txBody>
            <a:bodyPr wrap="square" rtlCol="0">
              <a:spAutoFit/>
            </a:bodyPr>
            <a:lstStyle/>
            <a:p>
              <a:pPr>
                <a:spcAft>
                  <a:spcPts val="600"/>
                </a:spcAft>
              </a:pPr>
              <a:r>
                <a:rPr lang="en-US" b="1" dirty="0">
                  <a:solidFill>
                    <a:schemeClr val="accent6">
                      <a:lumMod val="50000"/>
                    </a:schemeClr>
                  </a:solidFill>
                </a:rPr>
                <a:t>Customer Engagement by Frequently bought together items</a:t>
              </a:r>
            </a:p>
            <a:p>
              <a:pPr>
                <a:spcAft>
                  <a:spcPts val="600"/>
                </a:spcAft>
              </a:pPr>
              <a:endParaRPr lang="en-US" b="1" dirty="0"/>
            </a:p>
          </p:txBody>
        </p:sp>
        <p:sp>
          <p:nvSpPr>
            <p:cNvPr id="20" name="TextBox 19">
              <a:extLst>
                <a:ext uri="{FF2B5EF4-FFF2-40B4-BE49-F238E27FC236}">
                  <a16:creationId xmlns:a16="http://schemas.microsoft.com/office/drawing/2014/main" id="{5BCE8CB5-3811-449A-999B-DABAE66DC32A}"/>
                </a:ext>
              </a:extLst>
            </p:cNvPr>
            <p:cNvSpPr txBox="1"/>
            <p:nvPr/>
          </p:nvSpPr>
          <p:spPr>
            <a:xfrm>
              <a:off x="6056712" y="4496900"/>
              <a:ext cx="3128280" cy="1000274"/>
            </a:xfrm>
            <a:prstGeom prst="rect">
              <a:avLst/>
            </a:prstGeom>
            <a:noFill/>
          </p:spPr>
          <p:txBody>
            <a:bodyPr wrap="square" rtlCol="0">
              <a:spAutoFit/>
            </a:bodyPr>
            <a:lstStyle/>
            <a:p>
              <a:pPr>
                <a:spcAft>
                  <a:spcPts val="600"/>
                </a:spcAft>
              </a:pPr>
              <a:r>
                <a:rPr lang="en-US" b="1" dirty="0">
                  <a:solidFill>
                    <a:schemeClr val="accent6">
                      <a:lumMod val="50000"/>
                    </a:schemeClr>
                  </a:solidFill>
                </a:rPr>
                <a:t>User friendly efficient marketing campaigns</a:t>
              </a:r>
            </a:p>
            <a:p>
              <a:pPr>
                <a:spcAft>
                  <a:spcPts val="600"/>
                </a:spcAft>
              </a:pPr>
              <a:endParaRPr lang="en-US" b="1" dirty="0">
                <a:solidFill>
                  <a:schemeClr val="accent6">
                    <a:lumMod val="50000"/>
                  </a:schemeClr>
                </a:solidFill>
              </a:endParaRPr>
            </a:p>
          </p:txBody>
        </p:sp>
        <p:sp>
          <p:nvSpPr>
            <p:cNvPr id="21" name="TextBox 20">
              <a:extLst>
                <a:ext uri="{FF2B5EF4-FFF2-40B4-BE49-F238E27FC236}">
                  <a16:creationId xmlns:a16="http://schemas.microsoft.com/office/drawing/2014/main" id="{E3287BDE-6A8F-4331-AF32-79A6607B58E6}"/>
                </a:ext>
              </a:extLst>
            </p:cNvPr>
            <p:cNvSpPr txBox="1"/>
            <p:nvPr/>
          </p:nvSpPr>
          <p:spPr>
            <a:xfrm>
              <a:off x="207442" y="4496900"/>
              <a:ext cx="2831930" cy="1000274"/>
            </a:xfrm>
            <a:prstGeom prst="rect">
              <a:avLst/>
            </a:prstGeom>
            <a:noFill/>
          </p:spPr>
          <p:txBody>
            <a:bodyPr wrap="square" rtlCol="0">
              <a:spAutoFit/>
            </a:bodyPr>
            <a:lstStyle/>
            <a:p>
              <a:pPr>
                <a:spcAft>
                  <a:spcPts val="600"/>
                </a:spcAft>
              </a:pPr>
              <a:r>
                <a:rPr lang="en-US" b="1" dirty="0">
                  <a:solidFill>
                    <a:schemeClr val="accent6">
                      <a:lumMod val="50000"/>
                    </a:schemeClr>
                  </a:solidFill>
                </a:rPr>
                <a:t>Inventory Management by Customer behavior Analysis</a:t>
              </a:r>
            </a:p>
            <a:p>
              <a:pPr>
                <a:spcAft>
                  <a:spcPts val="600"/>
                </a:spcAft>
              </a:pPr>
              <a:endParaRPr lang="en-US" b="1" dirty="0">
                <a:solidFill>
                  <a:schemeClr val="accent6">
                    <a:lumMod val="50000"/>
                  </a:schemeClr>
                </a:solidFill>
              </a:endParaRPr>
            </a:p>
          </p:txBody>
        </p:sp>
      </p:grpSp>
      <p:cxnSp>
        <p:nvCxnSpPr>
          <p:cNvPr id="23" name="Straight Connector 22">
            <a:extLst>
              <a:ext uri="{FF2B5EF4-FFF2-40B4-BE49-F238E27FC236}">
                <a16:creationId xmlns:a16="http://schemas.microsoft.com/office/drawing/2014/main" id="{FE35D795-8743-4B31-8A1B-8A0BBACD02B6}"/>
              </a:ext>
            </a:extLst>
          </p:cNvPr>
          <p:cNvCxnSpPr/>
          <p:nvPr/>
        </p:nvCxnSpPr>
        <p:spPr>
          <a:xfrm>
            <a:off x="1219200" y="6324600"/>
            <a:ext cx="6705600" cy="0"/>
          </a:xfrm>
          <a:prstGeom prst="line">
            <a:avLst/>
          </a:prstGeom>
          <a:ln w="19050">
            <a:solidFill>
              <a:srgbClr val="FFC000"/>
            </a:solidFill>
          </a:ln>
        </p:spPr>
        <p:style>
          <a:lnRef idx="1">
            <a:schemeClr val="accent2"/>
          </a:lnRef>
          <a:fillRef idx="0">
            <a:schemeClr val="accent2"/>
          </a:fillRef>
          <a:effectRef idx="0">
            <a:schemeClr val="accent2"/>
          </a:effectRef>
          <a:fontRef idx="minor">
            <a:schemeClr val="tx1"/>
          </a:fontRef>
        </p:style>
      </p:cxnSp>
      <p:sp>
        <p:nvSpPr>
          <p:cNvPr id="2" name="Slide Number Placeholder 1">
            <a:extLst>
              <a:ext uri="{FF2B5EF4-FFF2-40B4-BE49-F238E27FC236}">
                <a16:creationId xmlns:a16="http://schemas.microsoft.com/office/drawing/2014/main" id="{00CCDE7C-2BC8-4692-AF84-DC72A549CDC5}"/>
              </a:ext>
            </a:extLst>
          </p:cNvPr>
          <p:cNvSpPr>
            <a:spLocks noGrp="1"/>
          </p:cNvSpPr>
          <p:nvPr>
            <p:ph type="sldNum" sz="quarter" idx="12"/>
          </p:nvPr>
        </p:nvSpPr>
        <p:spPr/>
        <p:txBody>
          <a:bodyPr/>
          <a:lstStyle/>
          <a:p>
            <a:fld id="{B044824F-EBE0-443F-8A8F-F64816AF04DC}" type="slidenum">
              <a:rPr lang="en-US" smtClean="0"/>
              <a:t>8</a:t>
            </a:fld>
            <a:endParaRPr lang="en-US"/>
          </a:p>
        </p:txBody>
      </p:sp>
    </p:spTree>
    <p:extLst>
      <p:ext uri="{BB962C8B-B14F-4D97-AF65-F5344CB8AC3E}">
        <p14:creationId xmlns:p14="http://schemas.microsoft.com/office/powerpoint/2010/main" val="4236493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04C16BDF-3F91-484F-AB34-7AD14C4C8A8A}"/>
              </a:ext>
            </a:extLst>
          </p:cNvPr>
          <p:cNvSpPr/>
          <p:nvPr/>
        </p:nvSpPr>
        <p:spPr>
          <a:xfrm>
            <a:off x="0" y="117568"/>
            <a:ext cx="7162800" cy="2701832"/>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981C1CA-B281-F64E-8FDC-C4E0ECA9C48B}"/>
              </a:ext>
            </a:extLst>
          </p:cNvPr>
          <p:cNvSpPr txBox="1"/>
          <p:nvPr/>
        </p:nvSpPr>
        <p:spPr>
          <a:xfrm>
            <a:off x="1066800" y="381001"/>
            <a:ext cx="5410200" cy="22860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700" b="1" kern="1200" dirty="0">
                <a:solidFill>
                  <a:srgbClr val="FF5050"/>
                </a:solidFill>
                <a:latin typeface="+mj-lt"/>
                <a:ea typeface="+mj-ea"/>
                <a:cs typeface="+mj-cs"/>
              </a:rPr>
              <a:t>FREQUENTLY BROUGHT TOGETHER ITEMS </a:t>
            </a:r>
          </a:p>
          <a:p>
            <a:pPr>
              <a:lnSpc>
                <a:spcPct val="90000"/>
              </a:lnSpc>
              <a:spcBef>
                <a:spcPct val="0"/>
              </a:spcBef>
              <a:spcAft>
                <a:spcPts val="600"/>
              </a:spcAft>
            </a:pPr>
            <a:r>
              <a:rPr lang="en-US" sz="3700" b="1" dirty="0">
                <a:solidFill>
                  <a:srgbClr val="FF5050"/>
                </a:solidFill>
                <a:latin typeface="+mj-lt"/>
                <a:ea typeface="+mj-ea"/>
                <a:cs typeface="+mj-cs"/>
              </a:rPr>
              <a:t>	</a:t>
            </a:r>
            <a:r>
              <a:rPr lang="en-US" sz="3700" b="1" kern="1200" dirty="0">
                <a:solidFill>
                  <a:srgbClr val="FF5050"/>
                </a:solidFill>
                <a:latin typeface="+mj-lt"/>
                <a:ea typeface="+mj-ea"/>
                <a:cs typeface="+mj-cs"/>
              </a:rPr>
              <a:t>– BY MARKET BASKET 	   ANALYSIS</a:t>
            </a:r>
          </a:p>
        </p:txBody>
      </p:sp>
      <p:pic>
        <p:nvPicPr>
          <p:cNvPr id="16" name="Graphic 15" descr="Shopping cart">
            <a:extLst>
              <a:ext uri="{FF2B5EF4-FFF2-40B4-BE49-F238E27FC236}">
                <a16:creationId xmlns:a16="http://schemas.microsoft.com/office/drawing/2014/main" id="{0CE1C38E-D998-497B-A2A4-73942464F1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99667" y="2391409"/>
            <a:ext cx="3273531" cy="3273531"/>
          </a:xfrm>
          <a:prstGeom prst="rect">
            <a:avLst/>
          </a:prstGeom>
        </p:spPr>
      </p:pic>
      <p:sp>
        <p:nvSpPr>
          <p:cNvPr id="2" name="Slide Number Placeholder 1">
            <a:extLst>
              <a:ext uri="{FF2B5EF4-FFF2-40B4-BE49-F238E27FC236}">
                <a16:creationId xmlns:a16="http://schemas.microsoft.com/office/drawing/2014/main" id="{A3FE5C31-5FB7-5742-878D-E3F490B99AAC}"/>
              </a:ext>
            </a:extLst>
          </p:cNvPr>
          <p:cNvSpPr>
            <a:spLocks noGrp="1"/>
          </p:cNvSpPr>
          <p:nvPr>
            <p:ph type="sldNum" sz="quarter" idx="12"/>
          </p:nvPr>
        </p:nvSpPr>
        <p:spPr>
          <a:xfrm>
            <a:off x="8513387" y="6356350"/>
            <a:ext cx="425302" cy="365125"/>
          </a:xfrm>
        </p:spPr>
        <p:txBody>
          <a:bodyPr vert="horz" lIns="91440" tIns="45720" rIns="91440" bIns="45720" rtlCol="0" anchor="ctr">
            <a:normAutofit/>
          </a:bodyPr>
          <a:lstStyle/>
          <a:p>
            <a:pPr>
              <a:spcAft>
                <a:spcPts val="600"/>
              </a:spcAft>
            </a:pPr>
            <a:fld id="{B044824F-EBE0-443F-8A8F-F64816AF04DC}" type="slidenum">
              <a:rPr lang="en-US" sz="900">
                <a:solidFill>
                  <a:schemeClr val="accent2"/>
                </a:solidFill>
              </a:rPr>
              <a:pPr>
                <a:spcAft>
                  <a:spcPts val="600"/>
                </a:spcAft>
              </a:pPr>
              <a:t>9</a:t>
            </a:fld>
            <a:endParaRPr lang="en-US" sz="900">
              <a:solidFill>
                <a:schemeClr val="accent2"/>
              </a:solidFill>
            </a:endParaRPr>
          </a:p>
        </p:txBody>
      </p:sp>
    </p:spTree>
    <p:extLst>
      <p:ext uri="{BB962C8B-B14F-4D97-AF65-F5344CB8AC3E}">
        <p14:creationId xmlns:p14="http://schemas.microsoft.com/office/powerpoint/2010/main" val="3189213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778</Words>
  <Application>Microsoft Office PowerPoint</Application>
  <PresentationFormat>On-screen Show (4:3)</PresentationFormat>
  <Paragraphs>140</Paragraphs>
  <Slides>18</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2020-04-16T13:45:51Z</dcterms:created>
  <dcterms:modified xsi:type="dcterms:W3CDTF">2020-04-16T20:13:26Z</dcterms:modified>
</cp:coreProperties>
</file>