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8" r:id="rId3"/>
    <p:sldId id="274" r:id="rId4"/>
    <p:sldId id="276" r:id="rId5"/>
    <p:sldId id="277" r:id="rId6"/>
    <p:sldId id="278" r:id="rId7"/>
    <p:sldId id="279" r:id="rId8"/>
    <p:sldId id="280" r:id="rId9"/>
    <p:sldId id="275" r:id="rId10"/>
    <p:sldId id="259" r:id="rId11"/>
    <p:sldId id="265" r:id="rId12"/>
    <p:sldId id="270" r:id="rId13"/>
    <p:sldId id="267" r:id="rId14"/>
    <p:sldId id="271" r:id="rId15"/>
    <p:sldId id="282" r:id="rId16"/>
    <p:sldId id="281"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0" autoAdjust="0"/>
    <p:restoredTop sz="79220" autoAdjust="0"/>
  </p:normalViewPr>
  <p:slideViewPr>
    <p:cSldViewPr snapToGrid="0">
      <p:cViewPr varScale="1">
        <p:scale>
          <a:sx n="52" d="100"/>
          <a:sy n="52" d="100"/>
        </p:scale>
        <p:origin x="1569"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146F0-9122-4808-B0F9-3E08B8294872}" type="datetimeFigureOut">
              <a:rPr lang="en-US" smtClean="0"/>
              <a:t>7/25/2016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80CC5F-B70A-4D86-BBBF-E132BC41B131}" type="slidenum">
              <a:rPr lang="en-US" smtClean="0"/>
              <a:t>‹#›</a:t>
            </a:fld>
            <a:endParaRPr lang="en-US"/>
          </a:p>
        </p:txBody>
      </p:sp>
    </p:spTree>
    <p:extLst>
      <p:ext uri="{BB962C8B-B14F-4D97-AF65-F5344CB8AC3E}">
        <p14:creationId xmlns:p14="http://schemas.microsoft.com/office/powerpoint/2010/main" val="4127572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r>
              <a:rPr lang="en-US" dirty="0"/>
              <a:t>Welcome to CS 5010, Program Design Paradigms, also known as “Bootcamp”</a:t>
            </a:r>
          </a:p>
          <a:p>
            <a:endParaRPr lang="en-US" dirty="0"/>
          </a:p>
          <a:p>
            <a:r>
              <a:rPr lang="en-US" dirty="0"/>
              <a:t>I’m Professor Wand, and I will be your instructor in this online course.</a:t>
            </a:r>
          </a:p>
          <a:p>
            <a:endParaRPr lang="en-US" dirty="0"/>
          </a:p>
          <a:p>
            <a:r>
              <a:rPr lang="en-US" dirty="0"/>
              <a:t>In this lesson, we will learn about the goals of this course and about some of the educational philosophy behind it.</a:t>
            </a:r>
          </a:p>
        </p:txBody>
      </p:sp>
      <p:sp>
        <p:nvSpPr>
          <p:cNvPr id="4" name="Slide Number Placeholder 3"/>
          <p:cNvSpPr>
            <a:spLocks noGrp="1"/>
          </p:cNvSpPr>
          <p:nvPr>
            <p:ph type="sldNum" sz="quarter" idx="10"/>
          </p:nvPr>
        </p:nvSpPr>
        <p:spPr/>
        <p:txBody>
          <a:bodyPr/>
          <a:lstStyle/>
          <a:p>
            <a:fld id="{C817909F-3886-456C-8134-DE469A6B667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106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10</a:t>
            </a:fld>
            <a:endParaRPr lang="en-US"/>
          </a:p>
        </p:txBody>
      </p:sp>
    </p:spTree>
    <p:extLst>
      <p:ext uri="{BB962C8B-B14F-4D97-AF65-F5344CB8AC3E}">
        <p14:creationId xmlns:p14="http://schemas.microsoft.com/office/powerpoint/2010/main" val="56846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11</a:t>
            </a:fld>
            <a:endParaRPr lang="en-US"/>
          </a:p>
        </p:txBody>
      </p:sp>
    </p:spTree>
    <p:extLst>
      <p:ext uri="{BB962C8B-B14F-4D97-AF65-F5344CB8AC3E}">
        <p14:creationId xmlns:p14="http://schemas.microsoft.com/office/powerpoint/2010/main" val="68880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12</a:t>
            </a:fld>
            <a:endParaRPr lang="en-US"/>
          </a:p>
        </p:txBody>
      </p:sp>
    </p:spTree>
    <p:extLst>
      <p:ext uri="{BB962C8B-B14F-4D97-AF65-F5344CB8AC3E}">
        <p14:creationId xmlns:p14="http://schemas.microsoft.com/office/powerpoint/2010/main" val="255668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13</a:t>
            </a:fld>
            <a:endParaRPr lang="en-US"/>
          </a:p>
        </p:txBody>
      </p:sp>
    </p:spTree>
    <p:extLst>
      <p:ext uri="{BB962C8B-B14F-4D97-AF65-F5344CB8AC3E}">
        <p14:creationId xmlns:p14="http://schemas.microsoft.com/office/powerpoint/2010/main" val="4063843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function design recipe.  </a:t>
            </a:r>
          </a:p>
        </p:txBody>
      </p:sp>
      <p:sp>
        <p:nvSpPr>
          <p:cNvPr id="4" name="Slide Number Placeholder 3"/>
          <p:cNvSpPr>
            <a:spLocks noGrp="1"/>
          </p:cNvSpPr>
          <p:nvPr>
            <p:ph type="sldNum" sz="quarter" idx="10"/>
          </p:nvPr>
        </p:nvSpPr>
        <p:spPr/>
        <p:txBody>
          <a:bodyPr/>
          <a:lstStyle/>
          <a:p>
            <a:fld id="{6048B3DE-E9CD-4720-84B6-E24D30E64DE7}" type="slidenum">
              <a:rPr lang="en-US" smtClean="0"/>
              <a:pPr/>
              <a:t>14</a:t>
            </a:fld>
            <a:endParaRPr lang="en-US"/>
          </a:p>
        </p:txBody>
      </p:sp>
    </p:spTree>
    <p:extLst>
      <p:ext uri="{BB962C8B-B14F-4D97-AF65-F5344CB8AC3E}">
        <p14:creationId xmlns:p14="http://schemas.microsoft.com/office/powerpoint/2010/main" val="4027325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17</a:t>
            </a:fld>
            <a:endParaRPr lang="en-US"/>
          </a:p>
        </p:txBody>
      </p:sp>
    </p:spTree>
    <p:extLst>
      <p:ext uri="{BB962C8B-B14F-4D97-AF65-F5344CB8AC3E}">
        <p14:creationId xmlns:p14="http://schemas.microsoft.com/office/powerpoint/2010/main" val="317061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2</a:t>
            </a:fld>
            <a:endParaRPr lang="en-US"/>
          </a:p>
        </p:txBody>
      </p:sp>
    </p:spTree>
    <p:extLst>
      <p:ext uri="{BB962C8B-B14F-4D97-AF65-F5344CB8AC3E}">
        <p14:creationId xmlns:p14="http://schemas.microsoft.com/office/powerpoint/2010/main" val="9843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3</a:t>
            </a:fld>
            <a:endParaRPr lang="en-US"/>
          </a:p>
        </p:txBody>
      </p:sp>
    </p:spTree>
    <p:extLst>
      <p:ext uri="{BB962C8B-B14F-4D97-AF65-F5344CB8AC3E}">
        <p14:creationId xmlns:p14="http://schemas.microsoft.com/office/powerpoint/2010/main" val="162399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4</a:t>
            </a:fld>
            <a:endParaRPr lang="en-US"/>
          </a:p>
        </p:txBody>
      </p:sp>
    </p:spTree>
    <p:extLst>
      <p:ext uri="{BB962C8B-B14F-4D97-AF65-F5344CB8AC3E}">
        <p14:creationId xmlns:p14="http://schemas.microsoft.com/office/powerpoint/2010/main" val="200894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5</a:t>
            </a:fld>
            <a:endParaRPr lang="en-US"/>
          </a:p>
        </p:txBody>
      </p:sp>
    </p:spTree>
    <p:extLst>
      <p:ext uri="{BB962C8B-B14F-4D97-AF65-F5344CB8AC3E}">
        <p14:creationId xmlns:p14="http://schemas.microsoft.com/office/powerpoint/2010/main" val="62008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80CC5F-B70A-4D86-BBBF-E132BC41B131}" type="slidenum">
              <a:rPr lang="en-US" smtClean="0"/>
              <a:t>6</a:t>
            </a:fld>
            <a:endParaRPr lang="en-US"/>
          </a:p>
        </p:txBody>
      </p:sp>
    </p:spTree>
    <p:extLst>
      <p:ext uri="{BB962C8B-B14F-4D97-AF65-F5344CB8AC3E}">
        <p14:creationId xmlns:p14="http://schemas.microsoft.com/office/powerpoint/2010/main" val="22127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7</a:t>
            </a:fld>
            <a:endParaRPr lang="en-US"/>
          </a:p>
        </p:txBody>
      </p:sp>
    </p:spTree>
    <p:extLst>
      <p:ext uri="{BB962C8B-B14F-4D97-AF65-F5344CB8AC3E}">
        <p14:creationId xmlns:p14="http://schemas.microsoft.com/office/powerpoint/2010/main" val="308113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80CC5F-B70A-4D86-BBBF-E132BC41B131}" type="slidenum">
              <a:rPr lang="en-US" smtClean="0"/>
              <a:t>8</a:t>
            </a:fld>
            <a:endParaRPr lang="en-US"/>
          </a:p>
        </p:txBody>
      </p:sp>
    </p:spTree>
    <p:extLst>
      <p:ext uri="{BB962C8B-B14F-4D97-AF65-F5344CB8AC3E}">
        <p14:creationId xmlns:p14="http://schemas.microsoft.com/office/powerpoint/2010/main" val="30215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9</a:t>
            </a:fld>
            <a:endParaRPr lang="en-US"/>
          </a:p>
        </p:txBody>
      </p:sp>
    </p:spTree>
    <p:extLst>
      <p:ext uri="{BB962C8B-B14F-4D97-AF65-F5344CB8AC3E}">
        <p14:creationId xmlns:p14="http://schemas.microsoft.com/office/powerpoint/2010/main" val="3570725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E290B9-82F7-486B-8728-4077A65408D4}" type="datetime1">
              <a:rPr lang="en-US" smtClean="0">
                <a:solidFill>
                  <a:prstClr val="black">
                    <a:tint val="75000"/>
                  </a:prstClr>
                </a:solidFill>
              </a:rPr>
              <a:t>7/25/2016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35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3B6266-5564-42B1-AEC6-6558ABD87C70}" type="datetime1">
              <a:rPr lang="en-US" smtClean="0">
                <a:solidFill>
                  <a:prstClr val="black">
                    <a:tint val="75000"/>
                  </a:prstClr>
                </a:solidFill>
              </a:rPr>
              <a:t>7/25/2016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252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CC5B6D-3D33-4929-A135-7E4B7232CA99}" type="datetime1">
              <a:rPr lang="en-US" smtClean="0">
                <a:solidFill>
                  <a:prstClr val="black">
                    <a:tint val="75000"/>
                  </a:prstClr>
                </a:solidFill>
              </a:rPr>
              <a:t>7/25/2016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6363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6BFA9-7255-47F9-8695-0A71EE3EF8D6}" type="datetime1">
              <a:rPr lang="en-US" smtClean="0">
                <a:solidFill>
                  <a:prstClr val="black">
                    <a:tint val="75000"/>
                  </a:prstClr>
                </a:solidFill>
              </a:rPr>
              <a:t>7/25/2016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38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DFEF1-5995-4B34-A955-BCFD9BD562E8}" type="datetime1">
              <a:rPr lang="en-US" smtClean="0">
                <a:solidFill>
                  <a:prstClr val="black">
                    <a:tint val="75000"/>
                  </a:prstClr>
                </a:solidFill>
              </a:rPr>
              <a:t>7/25/2016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43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018632-913C-4EBF-AD8A-A9901337535F}" type="datetime1">
              <a:rPr lang="en-US" smtClean="0">
                <a:solidFill>
                  <a:prstClr val="black">
                    <a:tint val="75000"/>
                  </a:prstClr>
                </a:solidFill>
              </a:rPr>
              <a:t>7/25/2016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668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A06F6-6CB9-4B73-A408-A295C6E445F0}" type="datetime1">
              <a:rPr lang="en-US" smtClean="0">
                <a:solidFill>
                  <a:prstClr val="black">
                    <a:tint val="75000"/>
                  </a:prstClr>
                </a:solidFill>
              </a:rPr>
              <a:t>7/25/2016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686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4E6F7E-84A6-4955-82DB-6906208E3E7A}" type="datetime1">
              <a:rPr lang="en-US" smtClean="0">
                <a:solidFill>
                  <a:prstClr val="black">
                    <a:tint val="75000"/>
                  </a:prstClr>
                </a:solidFill>
              </a:rPr>
              <a:t>7/25/2016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81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135AF4-8454-423A-9D40-542F72E88620}" type="datetime1">
              <a:rPr lang="en-US" smtClean="0">
                <a:solidFill>
                  <a:prstClr val="black">
                    <a:tint val="75000"/>
                  </a:prstClr>
                </a:solidFill>
              </a:rPr>
              <a:t>7/25/2016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36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4E7E6-A54A-4345-9AF6-33132E22DB83}" type="datetime1">
              <a:rPr lang="en-US" smtClean="0">
                <a:solidFill>
                  <a:prstClr val="black">
                    <a:tint val="75000"/>
                  </a:prstClr>
                </a:solidFill>
              </a:rPr>
              <a:t>7/25/2016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75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01C8-5247-408F-9E4E-31BF29BE67E3}" type="datetime1">
              <a:rPr lang="en-US" smtClean="0">
                <a:solidFill>
                  <a:prstClr val="black">
                    <a:tint val="75000"/>
                  </a:prstClr>
                </a:solidFill>
              </a:rPr>
              <a:t>7/25/2016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109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383FE7-2ED1-418E-B286-EC6EF8DA4A47}" type="datetime1">
              <a:rPr lang="en-US" smtClean="0">
                <a:solidFill>
                  <a:prstClr val="black">
                    <a:tint val="75000"/>
                  </a:prstClr>
                </a:solidFill>
              </a:rPr>
              <a:t>7/25/2016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208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FD28A-85FD-44BD-9F46-9F40423AC603}" type="datetime1">
              <a:rPr lang="en-US" smtClean="0">
                <a:solidFill>
                  <a:prstClr val="black">
                    <a:tint val="75000"/>
                  </a:prstClr>
                </a:solidFill>
              </a:rPr>
              <a:t>7/25/2016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5342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anapacificlandscape.com/blog/tree-trimming-tips-improve-pedestrian-safet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hotorator.com/photos/images/a-very-overgrown-house-in-detroit--18355.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bigthink.com/endless-innovation/your-brain-looks-like-a-mondrian-grid-pain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how-your-own-art-gallery.com/images/The_Feast_of_Venus535px.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dreamstime.com/stock-images-spaghetti-noodles-close-up-image17566374"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28575">
            <a:solidFill>
              <a:schemeClr val="accent1"/>
            </a:solidFill>
          </a:ln>
        </p:spPr>
        <p:txBody>
          <a:bodyPr vert="horz" lIns="91440" tIns="45720" rIns="91440" bIns="45720" rtlCol="0" anchor="ctr">
            <a:normAutofit/>
          </a:bodyPr>
          <a:lstStyle/>
          <a:p>
            <a:r>
              <a:rPr lang="en-US" dirty="0"/>
              <a:t>The Point of This Course</a:t>
            </a:r>
          </a:p>
        </p:txBody>
      </p:sp>
      <p:sp>
        <p:nvSpPr>
          <p:cNvPr id="3" name="Subtitle 2"/>
          <p:cNvSpPr>
            <a:spLocks noGrp="1"/>
          </p:cNvSpPr>
          <p:nvPr>
            <p:ph type="subTitle" idx="1"/>
          </p:nvPr>
        </p:nvSpPr>
        <p:spPr/>
        <p:txBody>
          <a:bodyPr/>
          <a:lstStyle/>
          <a:p>
            <a:r>
              <a:rPr lang="en-US" dirty="0"/>
              <a:t>CS 5010 Program Design Paradigms “Bootcamp”</a:t>
            </a:r>
          </a:p>
          <a:p>
            <a:r>
              <a:rPr lang="en-US" dirty="0"/>
              <a:t>Lesson 0.1</a:t>
            </a:r>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solidFill>
                    <a:prstClr val="black"/>
                  </a:solidFill>
                </a:rPr>
                <a:t>© Mitchell Wand, 2012-2015</a:t>
              </a:r>
            </a:p>
            <a:p>
              <a:r>
                <a:rPr lang="en-US" sz="1000" dirty="0">
                  <a:solidFill>
                    <a:prstClr val="black"/>
                  </a:solidFill>
                </a:rPr>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solidFill>
                    <a:prstClr val="black"/>
                  </a:solidFill>
                </a:rPr>
                <a:t>.</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4443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a:t>
            </a:r>
          </a:p>
        </p:txBody>
      </p:sp>
      <p:sp>
        <p:nvSpPr>
          <p:cNvPr id="3" name="Content Placeholder 2"/>
          <p:cNvSpPr>
            <a:spLocks noGrp="1"/>
          </p:cNvSpPr>
          <p:nvPr>
            <p:ph idx="1"/>
          </p:nvPr>
        </p:nvSpPr>
        <p:spPr/>
        <p:txBody>
          <a:bodyPr/>
          <a:lstStyle/>
          <a:p>
            <a:r>
              <a:rPr lang="en-US" dirty="0"/>
              <a:t>Everything we do can be traced back to one or more of these principles.</a:t>
            </a:r>
          </a:p>
          <a:p>
            <a:r>
              <a:rPr lang="en-US" dirty="0"/>
              <a:t>We will expand on each of them as we go along.</a:t>
            </a:r>
          </a:p>
          <a:p>
            <a:r>
              <a:rPr lang="en-US" dirty="0"/>
              <a:t>Write these down, in your own handwriting.  Writing things down will help you remember them.</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10</a:t>
            </a:fld>
            <a:endParaRPr lang="en-US"/>
          </a:p>
        </p:txBody>
      </p:sp>
    </p:spTree>
    <p:extLst>
      <p:ext uri="{BB962C8B-B14F-4D97-AF65-F5344CB8AC3E}">
        <p14:creationId xmlns:p14="http://schemas.microsoft.com/office/powerpoint/2010/main" val="419155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 Few of Our Slogans</a:t>
            </a:r>
          </a:p>
        </p:txBody>
      </p:sp>
      <p:sp>
        <p:nvSpPr>
          <p:cNvPr id="7" name="Content Placeholder 6"/>
          <p:cNvSpPr>
            <a:spLocks noGrp="1"/>
          </p:cNvSpPr>
          <p:nvPr>
            <p:ph idx="1"/>
          </p:nvPr>
        </p:nvSpPr>
        <p:spPr/>
        <p:txBody>
          <a:bodyPr>
            <a:normAutofit fontScale="92500"/>
          </a:bodyPr>
          <a:lstStyle/>
          <a:p>
            <a:r>
              <a:rPr lang="en-US" dirty="0"/>
              <a:t>We are also big on slogans.  We think they help focus your mind. </a:t>
            </a:r>
          </a:p>
          <a:p>
            <a:r>
              <a:rPr lang="en-US" dirty="0"/>
              <a:t>Here are our first few slogans.  You should write them down, too, in your own handwriting.</a:t>
            </a:r>
          </a:p>
          <a:p>
            <a:r>
              <a:rPr lang="en-US" dirty="0"/>
              <a:t>In fact, whenever you see one of these blue tables, you should assume that this is something important, and you should probably write it down in your own handwriting so you can memorize it.</a:t>
            </a:r>
          </a:p>
          <a:p>
            <a:endParaRPr lang="en-US" dirty="0"/>
          </a:p>
        </p:txBody>
      </p:sp>
      <p:sp>
        <p:nvSpPr>
          <p:cNvPr id="4" name="Slide Number Placeholder 3"/>
          <p:cNvSpPr>
            <a:spLocks noGrp="1"/>
          </p:cNvSpPr>
          <p:nvPr>
            <p:ph type="sldNum" sz="quarter" idx="12"/>
          </p:nvPr>
        </p:nvSpPr>
        <p:spPr/>
        <p:txBody>
          <a:bodyPr/>
          <a:lstStyle/>
          <a:p>
            <a:fld id="{AB376464-0CAE-48CA-94A1-62F8E9374B4C}" type="slidenum">
              <a:rPr lang="en-US" smtClean="0"/>
              <a:pPr/>
              <a:t>11</a:t>
            </a:fld>
            <a:endParaRPr lang="en-US"/>
          </a:p>
        </p:txBody>
      </p:sp>
    </p:spTree>
    <p:extLst>
      <p:ext uri="{BB962C8B-B14F-4D97-AF65-F5344CB8AC3E}">
        <p14:creationId xmlns:p14="http://schemas.microsoft.com/office/powerpoint/2010/main" val="156279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914400"/>
          <a:ext cx="8229600" cy="44500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Some Slogans</a:t>
                      </a:r>
                    </a:p>
                  </a:txBody>
                  <a:tcPr/>
                </a:tc>
                <a:extLst>
                  <a:ext uri="{0D108BD9-81ED-4DB2-BD59-A6C34878D82A}">
                    <a16:rowId xmlns:a16="http://schemas.microsoft.com/office/drawing/2014/main" val="10000"/>
                  </a:ext>
                </a:extLst>
              </a:tr>
              <a:tr h="370840">
                <a:tc>
                  <a:txBody>
                    <a:bodyPr/>
                    <a:lstStyle/>
                    <a:p>
                      <a:r>
                        <a:rPr lang="en-US" sz="3200" dirty="0"/>
                        <a:t>1. Stick to the recipe!</a:t>
                      </a:r>
                    </a:p>
                  </a:txBody>
                  <a:tcPr/>
                </a:tc>
                <a:extLst>
                  <a:ext uri="{0D108BD9-81ED-4DB2-BD59-A6C34878D82A}">
                    <a16:rowId xmlns:a16="http://schemas.microsoft.com/office/drawing/2014/main" val="10001"/>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2. You</a:t>
                      </a:r>
                      <a:r>
                        <a:rPr lang="en-US" sz="3200" baseline="0" dirty="0"/>
                        <a:t> don't understand it until you can give an example.</a:t>
                      </a:r>
                      <a:endParaRPr lang="en-US" sz="3200" dirty="0"/>
                    </a:p>
                  </a:txBody>
                  <a:tcPr/>
                </a:tc>
                <a:extLst>
                  <a:ext uri="{0D108BD9-81ED-4DB2-BD59-A6C34878D82A}">
                    <a16:rowId xmlns:a16="http://schemas.microsoft.com/office/drawing/2014/main" val="10002"/>
                  </a:ext>
                </a:extLst>
              </a:tr>
              <a:tr h="289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 One</a:t>
                      </a:r>
                      <a:r>
                        <a:rPr lang="en-US" sz="3200" baseline="0" dirty="0"/>
                        <a:t> function, one task.</a:t>
                      </a:r>
                      <a:endParaRPr lang="en-US" sz="3200" dirty="0"/>
                    </a:p>
                  </a:txBody>
                  <a:tcPr/>
                </a:tc>
                <a:extLst>
                  <a:ext uri="{0D108BD9-81ED-4DB2-BD59-A6C34878D82A}">
                    <a16:rowId xmlns:a16="http://schemas.microsoft.com/office/drawing/2014/main" val="10003"/>
                  </a:ext>
                </a:extLst>
              </a:tr>
              <a:tr h="370840">
                <a:tc>
                  <a:txBody>
                    <a:bodyPr/>
                    <a:lstStyle/>
                    <a:p>
                      <a:r>
                        <a:rPr lang="en-US" sz="3200" dirty="0"/>
                        <a:t>4.</a:t>
                      </a:r>
                      <a:r>
                        <a:rPr lang="en-US" sz="3200" baseline="0" dirty="0"/>
                        <a:t> The Shape of the Data Determines the Shape of the Program.</a:t>
                      </a:r>
                      <a:endParaRPr lang="en-US" sz="32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5. Practice</a:t>
                      </a:r>
                      <a:r>
                        <a:rPr lang="en-US" sz="3200" baseline="0" dirty="0"/>
                        <a:t> makes perfect.</a:t>
                      </a:r>
                      <a:endParaRPr lang="en-US" sz="3200" dirty="0"/>
                    </a:p>
                  </a:txBody>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rPr>
              <a:pPr/>
              <a:t>12</a:t>
            </a:fld>
            <a:endParaRPr lang="en-US" dirty="0">
              <a:solidFill>
                <a:prstClr val="black">
                  <a:tint val="75000"/>
                </a:prstClr>
              </a:solidFill>
            </a:endParaRPr>
          </a:p>
        </p:txBody>
      </p:sp>
    </p:spTree>
    <p:extLst>
      <p:ext uri="{BB962C8B-B14F-4D97-AF65-F5344CB8AC3E}">
        <p14:creationId xmlns:p14="http://schemas.microsoft.com/office/powerpoint/2010/main" val="273860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sp>
        <p:nvSpPr>
          <p:cNvPr id="3" name="Content Placeholder 2"/>
          <p:cNvSpPr>
            <a:spLocks noGrp="1"/>
          </p:cNvSpPr>
          <p:nvPr>
            <p:ph idx="1"/>
          </p:nvPr>
        </p:nvSpPr>
        <p:spPr/>
        <p:txBody>
          <a:bodyPr>
            <a:normAutofit fontScale="92500" lnSpcReduction="20000"/>
          </a:bodyPr>
          <a:lstStyle/>
          <a:p>
            <a:r>
              <a:rPr lang="en-US" dirty="0"/>
              <a:t>The function design recipe is the most important thing in this course.  It is the basis for everything we do.</a:t>
            </a:r>
          </a:p>
          <a:p>
            <a:r>
              <a:rPr lang="en-US" dirty="0"/>
              <a:t>It will give you a framework for attacking any programming problem, in any language.  Indeed, students have reported that they have found it useful in other courses, and even in their everyday life.</a:t>
            </a:r>
          </a:p>
          <a:p>
            <a:r>
              <a:rPr lang="en-US" dirty="0"/>
              <a:t>With the recipe, you need never stare at an empty sheet of paper again. </a:t>
            </a:r>
          </a:p>
          <a:p>
            <a:r>
              <a:rPr lang="en-US" dirty="0"/>
              <a:t>Here it is:</a:t>
            </a:r>
          </a:p>
        </p:txBody>
      </p:sp>
      <p:sp>
        <p:nvSpPr>
          <p:cNvPr id="4" name="Slide Number Placeholder 3"/>
          <p:cNvSpPr>
            <a:spLocks noGrp="1"/>
          </p:cNvSpPr>
          <p:nvPr>
            <p:ph type="sldNum" sz="quarter" idx="12"/>
          </p:nvPr>
        </p:nvSpPr>
        <p:spPr/>
        <p:txBody>
          <a:bodyPr/>
          <a:lstStyle/>
          <a:p>
            <a:fld id="{AB376464-0CAE-48CA-94A1-62F8E9374B4C}" type="slidenum">
              <a:rPr lang="en-US" smtClean="0"/>
              <a:pPr/>
              <a:t>13</a:t>
            </a:fld>
            <a:endParaRPr lang="en-US"/>
          </a:p>
        </p:txBody>
      </p:sp>
    </p:spTree>
    <p:extLst>
      <p:ext uri="{BB962C8B-B14F-4D97-AF65-F5344CB8AC3E}">
        <p14:creationId xmlns:p14="http://schemas.microsoft.com/office/powerpoint/2010/main" val="30027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Function Design Recipe</a:t>
            </a:r>
          </a:p>
        </p:txBody>
      </p:sp>
      <p:graphicFrame>
        <p:nvGraphicFramePr>
          <p:cNvPr id="4" name="Content Placeholder 3"/>
          <p:cNvGraphicFramePr>
            <a:graphicFrameLocks noGrp="1"/>
          </p:cNvGraphicFramePr>
          <p:nvPr>
            <p:ph idx="1"/>
            <p:extLst/>
          </p:nvPr>
        </p:nvGraphicFramePr>
        <p:xfrm>
          <a:off x="457200" y="1600200"/>
          <a:ext cx="8229600" cy="40538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The Function Design Recipe</a:t>
                      </a:r>
                    </a:p>
                  </a:txBody>
                  <a:tcPr/>
                </a:tc>
                <a:extLst>
                  <a:ext uri="{0D108BD9-81ED-4DB2-BD59-A6C34878D82A}">
                    <a16:rowId xmlns:a16="http://schemas.microsoft.com/office/drawing/2014/main" val="10000"/>
                  </a:ext>
                </a:extLst>
              </a:tr>
              <a:tr h="370840">
                <a:tc>
                  <a:txBody>
                    <a:bodyPr/>
                    <a:lstStyle/>
                    <a:p>
                      <a:r>
                        <a:rPr lang="en-US" sz="3200" dirty="0"/>
                        <a:t>1. Data Design</a:t>
                      </a:r>
                    </a:p>
                  </a:txBody>
                  <a:tcPr/>
                </a:tc>
                <a:extLst>
                  <a:ext uri="{0D108BD9-81ED-4DB2-BD59-A6C34878D82A}">
                    <a16:rowId xmlns:a16="http://schemas.microsoft.com/office/drawing/2014/main" val="10001"/>
                  </a:ext>
                </a:extLst>
              </a:tr>
              <a:tr h="370840">
                <a:tc>
                  <a:txBody>
                    <a:bodyPr/>
                    <a:lstStyle/>
                    <a:p>
                      <a:r>
                        <a:rPr lang="en-US" sz="3200" dirty="0"/>
                        <a:t>2. Contract and Purpose Statement</a:t>
                      </a:r>
                    </a:p>
                  </a:txBody>
                  <a:tcPr/>
                </a:tc>
                <a:extLst>
                  <a:ext uri="{0D108BD9-81ED-4DB2-BD59-A6C34878D82A}">
                    <a16:rowId xmlns:a16="http://schemas.microsoft.com/office/drawing/2014/main" val="10002"/>
                  </a:ext>
                </a:extLst>
              </a:tr>
              <a:tr h="370840">
                <a:tc>
                  <a:txBody>
                    <a:bodyPr/>
                    <a:lstStyle/>
                    <a:p>
                      <a:r>
                        <a:rPr lang="en-US" sz="3200" dirty="0"/>
                        <a:t>3.</a:t>
                      </a:r>
                      <a:r>
                        <a:rPr lang="en-US" sz="3200" baseline="0" dirty="0"/>
                        <a:t> Examples and Tests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Strategy</a:t>
                      </a:r>
                    </a:p>
                  </a:txBody>
                  <a:tcPr/>
                </a:tc>
                <a:extLst>
                  <a:ext uri="{0D108BD9-81ED-4DB2-BD59-A6C34878D82A}">
                    <a16:rowId xmlns:a16="http://schemas.microsoft.com/office/drawing/2014/main" val="10004"/>
                  </a:ext>
                </a:extLst>
              </a:tr>
              <a:tr h="370840">
                <a:tc>
                  <a:txBody>
                    <a:bodyPr/>
                    <a:lstStyle/>
                    <a:p>
                      <a:r>
                        <a:rPr lang="en-US" sz="3200" dirty="0"/>
                        <a:t>5. Function Definition</a:t>
                      </a:r>
                    </a:p>
                  </a:txBody>
                  <a:tcPr/>
                </a:tc>
                <a:extLst>
                  <a:ext uri="{0D108BD9-81ED-4DB2-BD59-A6C34878D82A}">
                    <a16:rowId xmlns:a16="http://schemas.microsoft.com/office/drawing/2014/main" val="10005"/>
                  </a:ext>
                </a:extLst>
              </a:tr>
              <a:tr h="370840">
                <a:tc>
                  <a:txBody>
                    <a:bodyPr/>
                    <a:lstStyle/>
                    <a:p>
                      <a:r>
                        <a:rPr lang="en-US" sz="3200" dirty="0"/>
                        <a:t>6. Program</a:t>
                      </a:r>
                      <a:r>
                        <a:rPr lang="en-US" sz="3200" baseline="0" dirty="0"/>
                        <a:t> Review</a:t>
                      </a:r>
                      <a:endParaRPr lang="en-US" sz="32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3810000" y="5181600"/>
            <a:ext cx="5105400" cy="132343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28575">
            <a:solidFill>
              <a:schemeClr val="accent1"/>
            </a:solidFill>
          </a:ln>
        </p:spPr>
        <p:txBody>
          <a:bodyPr wrap="square" rtlCol="0">
            <a:spAutoFit/>
          </a:bodyPr>
          <a:lstStyle/>
          <a:p>
            <a:r>
              <a:rPr lang="en-US" sz="2000" i="1" dirty="0"/>
              <a:t>This is important.  Write it down, in your own handwriting.  Keep it with you at all times.  Put it on your mirror.  Put it under your pillow.  I’m not kidding!</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6437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 Map</a:t>
            </a:r>
          </a:p>
        </p:txBody>
      </p:sp>
      <p:sp>
        <p:nvSpPr>
          <p:cNvPr id="3" name="Content Placeholder 2"/>
          <p:cNvSpPr>
            <a:spLocks noGrp="1"/>
          </p:cNvSpPr>
          <p:nvPr>
            <p:ph idx="1"/>
          </p:nvPr>
        </p:nvSpPr>
        <p:spPr/>
        <p:txBody>
          <a:bodyPr/>
          <a:lstStyle/>
          <a:p>
            <a:r>
              <a:rPr lang="en-US" dirty="0"/>
              <a:t>As we go through the course, we will learn about more and more complicated kinds of data design and design strategies.  The map on the next slide, which we will show at the beginning of every module, will help you see where you are in the course content.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1003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Course Map</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16</a:t>
            </a:fld>
            <a:endParaRPr lang="en-US"/>
          </a:p>
        </p:txBody>
      </p:sp>
    </p:spTree>
    <p:extLst>
      <p:ext uri="{BB962C8B-B14F-4D97-AF65-F5344CB8AC3E}">
        <p14:creationId xmlns:p14="http://schemas.microsoft.com/office/powerpoint/2010/main" val="822679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Piazza</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826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time you complete this lesson, you should be able to :</a:t>
            </a:r>
          </a:p>
          <a:p>
            <a:pPr lvl="1"/>
            <a:r>
              <a:rPr lang="en-US" dirty="0"/>
              <a:t>Explain </a:t>
            </a:r>
            <a:r>
              <a:rPr lang="en-US" b="1" dirty="0"/>
              <a:t>the point </a:t>
            </a:r>
            <a:r>
              <a:rPr lang="en-US" dirty="0"/>
              <a:t>of the course</a:t>
            </a:r>
          </a:p>
          <a:p>
            <a:pPr lvl="1"/>
            <a:r>
              <a:rPr lang="en-US" dirty="0"/>
              <a:t>list the 6 principles for writing beautiful programs</a:t>
            </a:r>
          </a:p>
          <a:p>
            <a:pPr lvl="1"/>
            <a:r>
              <a:rPr lang="en-US" dirty="0"/>
              <a:t>list the 6 steps of the design recipe</a:t>
            </a:r>
          </a:p>
          <a:p>
            <a:pPr lvl="1"/>
            <a:r>
              <a:rPr lang="en-US" dirty="0"/>
              <a:t>recite some of the slogans that we will use throughout the course.</a:t>
            </a:r>
          </a:p>
        </p:txBody>
      </p:sp>
      <p:sp>
        <p:nvSpPr>
          <p:cNvPr id="4" name="Slide Number Placeholder 3"/>
          <p:cNvSpPr>
            <a:spLocks noGrp="1"/>
          </p:cNvSpPr>
          <p:nvPr>
            <p:ph type="sldNum" sz="quarter" idx="12"/>
          </p:nvPr>
        </p:nvSpPr>
        <p:spPr/>
        <p:txBody>
          <a:bodyPr/>
          <a:lstStyle/>
          <a:p>
            <a:fld id="{AB376464-0CAE-48CA-94A1-62F8E9374B4C}" type="slidenum">
              <a:rPr lang="en-US" smtClean="0"/>
              <a:pPr/>
              <a:t>2</a:t>
            </a:fld>
            <a:endParaRPr lang="en-US"/>
          </a:p>
        </p:txBody>
      </p:sp>
    </p:spTree>
    <p:extLst>
      <p:ext uri="{BB962C8B-B14F-4D97-AF65-F5344CB8AC3E}">
        <p14:creationId xmlns:p14="http://schemas.microsoft.com/office/powerpoint/2010/main" val="410014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339037"/>
              </p:ext>
            </p:extLst>
          </p:nvPr>
        </p:nvGraphicFramePr>
        <p:xfrm>
          <a:off x="228600" y="914400"/>
          <a:ext cx="8686800" cy="4023360"/>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20000"/>
                    </a:ext>
                  </a:extLst>
                </a:gridCol>
              </a:tblGrid>
              <a:tr h="1066800">
                <a:tc>
                  <a:txBody>
                    <a:bodyPr/>
                    <a:lstStyle/>
                    <a:p>
                      <a:pPr algn="ctr"/>
                      <a:r>
                        <a:rPr lang="en-US" sz="8000" dirty="0"/>
                        <a:t>The Point</a:t>
                      </a:r>
                    </a:p>
                  </a:txBody>
                  <a:tcPr/>
                </a:tc>
                <a:extLst>
                  <a:ext uri="{0D108BD9-81ED-4DB2-BD59-A6C34878D82A}">
                    <a16:rowId xmlns:a16="http://schemas.microsoft.com/office/drawing/2014/main" val="10000"/>
                  </a:ext>
                </a:extLst>
              </a:tr>
              <a:tr h="370840">
                <a:tc>
                  <a:txBody>
                    <a:bodyPr/>
                    <a:lstStyle/>
                    <a:p>
                      <a:r>
                        <a:rPr lang="en-US" sz="3200" dirty="0"/>
                        <a:t>1. It’s not calculus.</a:t>
                      </a:r>
                      <a:r>
                        <a:rPr lang="en-US" sz="3200" baseline="0" dirty="0"/>
                        <a:t>  Getting the right answer is </a:t>
                      </a:r>
                      <a:r>
                        <a:rPr lang="en-US" sz="3200" baseline="0" dirty="0">
                          <a:solidFill>
                            <a:srgbClr val="FF0000"/>
                          </a:solidFill>
                          <a:latin typeface="Algerian" panose="04020705040A02060702" pitchFamily="82" charset="0"/>
                        </a:rPr>
                        <a:t>not enough</a:t>
                      </a:r>
                      <a:r>
                        <a:rPr lang="en-US" sz="3200" baseline="0" dirty="0"/>
                        <a:t>.</a:t>
                      </a:r>
                      <a:endParaRPr lang="en-US" sz="3200" dirty="0"/>
                    </a:p>
                  </a:txBody>
                  <a:tcPr/>
                </a:tc>
                <a:extLst>
                  <a:ext uri="{0D108BD9-81ED-4DB2-BD59-A6C34878D82A}">
                    <a16:rowId xmlns:a16="http://schemas.microsoft.com/office/drawing/2014/main" val="10001"/>
                  </a:ext>
                </a:extLst>
              </a:tr>
              <a:tr h="370840">
                <a:tc>
                  <a:txBody>
                    <a:bodyPr/>
                    <a:lstStyle/>
                    <a:p>
                      <a:r>
                        <a:rPr lang="en-US" sz="3200" dirty="0"/>
                        <a:t>2. The goal</a:t>
                      </a:r>
                      <a:r>
                        <a:rPr lang="en-US" sz="3200" baseline="0" dirty="0"/>
                        <a:t> is to write </a:t>
                      </a:r>
                      <a:r>
                        <a:rPr lang="en-US" sz="3200" i="0" baseline="0" dirty="0">
                          <a:solidFill>
                            <a:srgbClr val="FF0000"/>
                          </a:solidFill>
                          <a:latin typeface="Algerian" panose="04020705040A02060702" pitchFamily="82" charset="0"/>
                        </a:rPr>
                        <a:t>beautiful programs</a:t>
                      </a:r>
                      <a:r>
                        <a:rPr lang="en-US" sz="3200" baseline="0" dirty="0"/>
                        <a:t>.</a:t>
                      </a:r>
                      <a:endParaRPr lang="en-US" sz="32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a:t>
                      </a:r>
                      <a:r>
                        <a:rPr lang="en-US" sz="3200" baseline="0" dirty="0"/>
                        <a:t> A beautiful program is one that is readable, understandable, and modifiable by people.</a:t>
                      </a:r>
                      <a:endParaRPr lang="en-US" sz="3200" dirty="0"/>
                    </a:p>
                  </a:txBody>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415001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programs should look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996281"/>
            <a:ext cx="7010400" cy="3733800"/>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77287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875" y="1915319"/>
            <a:ext cx="5810250" cy="3895725"/>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5</a:t>
            </a:fld>
            <a:endParaRPr lang="en-US" dirty="0">
              <a:solidFill>
                <a:prstClr val="black">
                  <a:tint val="75000"/>
                </a:prstClr>
              </a:solidFill>
            </a:endParaRPr>
          </a:p>
        </p:txBody>
      </p:sp>
      <p:sp>
        <p:nvSpPr>
          <p:cNvPr id="6" name="TextBox 5"/>
          <p:cNvSpPr txBox="1"/>
          <p:nvPr/>
        </p:nvSpPr>
        <p:spPr>
          <a:xfrm>
            <a:off x="6876320" y="6031726"/>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14995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programs should look like this</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8532" y="1783080"/>
            <a:ext cx="5676688" cy="425751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sp>
        <p:nvSpPr>
          <p:cNvPr id="6" name="TextBox 5"/>
          <p:cNvSpPr txBox="1"/>
          <p:nvPr/>
        </p:nvSpPr>
        <p:spPr>
          <a:xfrm>
            <a:off x="6874415" y="6274617"/>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0834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8720" y="1669625"/>
            <a:ext cx="6777990" cy="4394521"/>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sp>
        <p:nvSpPr>
          <p:cNvPr id="6" name="TextBox 5"/>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25165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never, ever like this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574" y="1874520"/>
            <a:ext cx="6325986" cy="4209656"/>
          </a:xfrm>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sp>
        <p:nvSpPr>
          <p:cNvPr id="7" name="TextBox 6"/>
          <p:cNvSpPr txBox="1"/>
          <p:nvPr/>
        </p:nvSpPr>
        <p:spPr>
          <a:xfrm>
            <a:off x="7365905" y="6217852"/>
            <a:ext cx="600805" cy="276999"/>
          </a:xfrm>
          <a:prstGeom prst="rect">
            <a:avLst/>
          </a:prstGeom>
          <a:noFill/>
        </p:spPr>
        <p:txBody>
          <a:bodyPr wrap="none" rtlCol="0">
            <a:spAutoFit/>
          </a:bodyPr>
          <a:lstStyle/>
          <a:p>
            <a:r>
              <a:rPr lang="en-US" sz="1200" dirty="0">
                <a:hlinkClick r:id="rId4"/>
              </a:rPr>
              <a:t>source</a:t>
            </a:r>
            <a:endParaRPr lang="en-US" sz="1200" dirty="0"/>
          </a:p>
        </p:txBody>
      </p:sp>
    </p:spTree>
    <p:extLst>
      <p:ext uri="{BB962C8B-B14F-4D97-AF65-F5344CB8AC3E}">
        <p14:creationId xmlns:p14="http://schemas.microsoft.com/office/powerpoint/2010/main" val="16893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21270488"/>
              </p:ext>
            </p:extLst>
          </p:nvPr>
        </p:nvGraphicFramePr>
        <p:xfrm>
          <a:off x="457200" y="426720"/>
          <a:ext cx="8229600" cy="600456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0000"/>
                    </a:ext>
                  </a:extLst>
                </a:gridCol>
              </a:tblGrid>
              <a:tr h="370840">
                <a:tc>
                  <a:txBody>
                    <a:bodyPr/>
                    <a:lstStyle/>
                    <a:p>
                      <a:pPr algn="ctr"/>
                      <a:r>
                        <a:rPr lang="en-US" sz="3200" dirty="0"/>
                        <a:t>Principles for writing beautiful programs</a:t>
                      </a:r>
                    </a:p>
                  </a:txBody>
                  <a:tcPr/>
                </a:tc>
                <a:extLst>
                  <a:ext uri="{0D108BD9-81ED-4DB2-BD59-A6C34878D82A}">
                    <a16:rowId xmlns:a16="http://schemas.microsoft.com/office/drawing/2014/main" val="10000"/>
                  </a:ext>
                </a:extLst>
              </a:tr>
              <a:tr h="370840">
                <a:tc>
                  <a:txBody>
                    <a:bodyPr/>
                    <a:lstStyle/>
                    <a:p>
                      <a:r>
                        <a:rPr lang="en-US" sz="3200" dirty="0"/>
                        <a:t>1. Always</a:t>
                      </a:r>
                      <a:r>
                        <a:rPr lang="en-US" sz="3200" baseline="0" dirty="0"/>
                        <a:t> remember: </a:t>
                      </a:r>
                      <a:r>
                        <a:rPr lang="en-US" sz="3200" dirty="0"/>
                        <a:t>Programming is a People Discipline</a:t>
                      </a:r>
                    </a:p>
                  </a:txBody>
                  <a:tcPr/>
                </a:tc>
                <a:extLst>
                  <a:ext uri="{0D108BD9-81ED-4DB2-BD59-A6C34878D82A}">
                    <a16:rowId xmlns:a16="http://schemas.microsoft.com/office/drawing/2014/main" val="10001"/>
                  </a:ext>
                </a:extLst>
              </a:tr>
              <a:tr h="370840">
                <a:tc>
                  <a:txBody>
                    <a:bodyPr/>
                    <a:lstStyle/>
                    <a:p>
                      <a:r>
                        <a:rPr lang="en-US" sz="3200" dirty="0"/>
                        <a:t>2. Represent Information as Data; Interpret Data as Information</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3.</a:t>
                      </a:r>
                      <a:r>
                        <a:rPr lang="en-US" sz="3200" baseline="0" dirty="0"/>
                        <a:t> Programs should consist of functions and methods that consume and produce values</a:t>
                      </a:r>
                      <a:endParaRPr lang="en-US" sz="3200" dirty="0"/>
                    </a:p>
                  </a:txBody>
                  <a:tcPr/>
                </a:tc>
                <a:extLst>
                  <a:ext uri="{0D108BD9-81ED-4DB2-BD59-A6C34878D82A}">
                    <a16:rowId xmlns:a16="http://schemas.microsoft.com/office/drawing/2014/main" val="10003"/>
                  </a:ext>
                </a:extLst>
              </a:tr>
              <a:tr h="370840">
                <a:tc>
                  <a:txBody>
                    <a:bodyPr/>
                    <a:lstStyle/>
                    <a:p>
                      <a:r>
                        <a:rPr lang="en-US" sz="3200" dirty="0"/>
                        <a:t>4. Design Functions</a:t>
                      </a:r>
                      <a:r>
                        <a:rPr lang="en-US" sz="3200" baseline="0" dirty="0"/>
                        <a:t> Systematically</a:t>
                      </a:r>
                      <a:endParaRPr lang="en-US" sz="3200" dirty="0"/>
                    </a:p>
                  </a:txBody>
                  <a:tcPr/>
                </a:tc>
                <a:extLst>
                  <a:ext uri="{0D108BD9-81ED-4DB2-BD59-A6C34878D82A}">
                    <a16:rowId xmlns:a16="http://schemas.microsoft.com/office/drawing/2014/main" val="10004"/>
                  </a:ext>
                </a:extLst>
              </a:tr>
              <a:tr h="370840">
                <a:tc>
                  <a:txBody>
                    <a:bodyPr/>
                    <a:lstStyle/>
                    <a:p>
                      <a:r>
                        <a:rPr lang="en-US" sz="3200" dirty="0"/>
                        <a:t>5. Design Systems Iteratively</a:t>
                      </a:r>
                    </a:p>
                  </a:txBody>
                  <a:tcPr/>
                </a:tc>
                <a:extLst>
                  <a:ext uri="{0D108BD9-81ED-4DB2-BD59-A6C34878D82A}">
                    <a16:rowId xmlns:a16="http://schemas.microsoft.com/office/drawing/2014/main" val="10005"/>
                  </a:ext>
                </a:extLst>
              </a:tr>
              <a:tr h="370840">
                <a:tc>
                  <a:txBody>
                    <a:bodyPr/>
                    <a:lstStyle/>
                    <a:p>
                      <a:r>
                        <a:rPr lang="en-US" sz="3200" dirty="0"/>
                        <a:t>6. Pass values when you can, share state only when you must.</a:t>
                      </a:r>
                    </a:p>
                  </a:txBody>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155993952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769</Words>
  <Application>Microsoft Office PowerPoint</Application>
  <PresentationFormat>On-screen Show (4:3)</PresentationFormat>
  <Paragraphs>123</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Calibri</vt:lpstr>
      <vt:lpstr>Helvetica Neue</vt:lpstr>
      <vt:lpstr>1_Office Theme</vt:lpstr>
      <vt:lpstr>The Point of This Course</vt:lpstr>
      <vt:lpstr>Learning Objectives</vt:lpstr>
      <vt:lpstr>PowerPoint Presentation</vt:lpstr>
      <vt:lpstr>Your programs should look like this:</vt:lpstr>
      <vt:lpstr>Not like this</vt:lpstr>
      <vt:lpstr>Your programs should look like this</vt:lpstr>
      <vt:lpstr>Not like this</vt:lpstr>
      <vt:lpstr>And never, ever like this</vt:lpstr>
      <vt:lpstr>PowerPoint Presentation</vt:lpstr>
      <vt:lpstr>Principles</vt:lpstr>
      <vt:lpstr>A Few of Our Slogans</vt:lpstr>
      <vt:lpstr>PowerPoint Presentation</vt:lpstr>
      <vt:lpstr>The Function Design Recipe</vt:lpstr>
      <vt:lpstr>The Function Design Recipe</vt:lpstr>
      <vt:lpstr>The Course Map</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13</cp:revision>
  <dcterms:created xsi:type="dcterms:W3CDTF">2014-06-21T14:26:17Z</dcterms:created>
  <dcterms:modified xsi:type="dcterms:W3CDTF">2016-07-26T01:41:12Z</dcterms:modified>
</cp:coreProperties>
</file>