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1"/>
  </p:handoutMasterIdLst>
  <p:sldIdLst>
    <p:sldId id="259" r:id="rId2"/>
    <p:sldId id="260" r:id="rId3"/>
    <p:sldId id="280" r:id="rId4"/>
    <p:sldId id="313" r:id="rId5"/>
    <p:sldId id="314" r:id="rId6"/>
    <p:sldId id="294" r:id="rId7"/>
    <p:sldId id="295" r:id="rId8"/>
    <p:sldId id="338" r:id="rId9"/>
    <p:sldId id="339" r:id="rId10"/>
    <p:sldId id="327" r:id="rId11"/>
    <p:sldId id="329" r:id="rId12"/>
    <p:sldId id="330" r:id="rId13"/>
    <p:sldId id="331" r:id="rId14"/>
    <p:sldId id="332" r:id="rId15"/>
    <p:sldId id="340" r:id="rId16"/>
    <p:sldId id="334" r:id="rId17"/>
    <p:sldId id="335" r:id="rId18"/>
    <p:sldId id="336" r:id="rId19"/>
    <p:sldId id="33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9" autoAdjust="0"/>
    <p:restoredTop sz="94660"/>
  </p:normalViewPr>
  <p:slideViewPr>
    <p:cSldViewPr snapToGrid="0">
      <p:cViewPr varScale="1">
        <p:scale>
          <a:sx n="124" d="100"/>
          <a:sy n="124" d="100"/>
        </p:scale>
        <p:origin x="632" y="1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1D01EE-0178-4C18-B12B-8222AF49BF6B}" type="datetimeFigureOut">
              <a:rPr lang="en-IN" smtClean="0"/>
              <a:t>27/01/24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A8542E-FA21-4BF5-A93E-11598020840A}" type="slidenum">
              <a:rPr lang="en-IN" smtClean="0"/>
              <a:t>‹#›</a:t>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081CF-2863-4A7F-A63B-DD33B92ADEC8}" type="datetimeFigureOut">
              <a:rPr lang="en-IN" smtClean="0"/>
              <a:t>27/01/24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47081CF-2863-4A7F-A63B-DD33B92ADEC8}" type="datetimeFigureOut">
              <a:rPr lang="en-IN" smtClean="0"/>
              <a:t>27/01/24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47081CF-2863-4A7F-A63B-DD33B92ADEC8}" type="datetimeFigureOut">
              <a:rPr lang="en-IN" smtClean="0"/>
              <a:t>27/01/24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47081CF-2863-4A7F-A63B-DD33B92ADEC8}" type="datetimeFigureOut">
              <a:rPr lang="en-IN" smtClean="0"/>
              <a:t>27/01/24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081CF-2863-4A7F-A63B-DD33B92ADEC8}" type="datetimeFigureOut">
              <a:rPr lang="en-IN" smtClean="0"/>
              <a:t>27/01/24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081CF-2863-4A7F-A63B-DD33B92ADEC8}" type="datetimeFigureOut">
              <a:rPr lang="en-IN" smtClean="0"/>
              <a:t>27/01/24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081CF-2863-4A7F-A63B-DD33B92ADEC8}" type="datetimeFigureOut">
              <a:rPr lang="en-IN" smtClean="0"/>
              <a:t>27/01/24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A1CADD-83EB-4198-9A48-5847633C07C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081CF-2863-4A7F-A63B-DD33B92ADEC8}" type="datetimeFigureOut">
              <a:rPr lang="en-IN" smtClean="0"/>
              <a:t>27/01/24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1CADD-83EB-4198-9A48-5847633C07C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lnSpcReduction="10000"/>
          </a:bodyPr>
          <a:lstStyle/>
          <a:p>
            <a:pPr marL="0" indent="0" algn="ctr">
              <a:buNone/>
            </a:pPr>
            <a:r>
              <a:rPr lang="en-US" sz="1800" dirty="0">
                <a:solidFill>
                  <a:schemeClr val="accent4">
                    <a:lumMod val="50000"/>
                  </a:schemeClr>
                </a:solidFill>
                <a:latin typeface="Arial Black" panose="020B0A04020102020204" pitchFamily="34" charset="0"/>
              </a:rPr>
              <a:t>A Project Phase I Presentation</a:t>
            </a:r>
          </a:p>
          <a:p>
            <a:pPr marL="0" indent="0" algn="ctr">
              <a:buNone/>
            </a:pPr>
            <a:r>
              <a:rPr lang="en-US" sz="1800" dirty="0">
                <a:solidFill>
                  <a:schemeClr val="accent4">
                    <a:lumMod val="50000"/>
                  </a:schemeClr>
                </a:solidFill>
                <a:latin typeface="Arial Black" panose="020B0A04020102020204" pitchFamily="34" charset="0"/>
              </a:rPr>
              <a:t>On</a:t>
            </a: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r>
              <a:rPr lang="en-US" sz="1800" dirty="0">
                <a:solidFill>
                  <a:schemeClr val="accent4">
                    <a:lumMod val="50000"/>
                  </a:schemeClr>
                </a:solidFill>
                <a:latin typeface="Arial Black" panose="020B0A04020102020204" pitchFamily="34" charset="0"/>
              </a:rPr>
              <a:t>Novelty driven </a:t>
            </a:r>
            <a:r>
              <a:rPr lang="en-US" sz="1800" dirty="0" err="1">
                <a:solidFill>
                  <a:schemeClr val="accent4">
                    <a:lumMod val="50000"/>
                  </a:schemeClr>
                </a:solidFill>
                <a:latin typeface="Arial Black" panose="020B0A04020102020204" pitchFamily="34" charset="0"/>
              </a:rPr>
              <a:t>AutoRecs</a:t>
            </a:r>
            <a:r>
              <a:rPr lang="en-US" sz="1800" dirty="0">
                <a:solidFill>
                  <a:schemeClr val="accent4">
                    <a:lumMod val="50000"/>
                  </a:schemeClr>
                </a:solidFill>
                <a:latin typeface="Arial Black" panose="020B0A04020102020204" pitchFamily="34" charset="0"/>
              </a:rPr>
              <a:t> Personalized Vehicle Recommendation System</a:t>
            </a:r>
          </a:p>
          <a:p>
            <a:pPr marL="0" indent="0" algn="ctr">
              <a:buNone/>
            </a:pPr>
            <a:r>
              <a:rPr lang="en-US" sz="1400" dirty="0">
                <a:solidFill>
                  <a:schemeClr val="accent4">
                    <a:lumMod val="50000"/>
                  </a:schemeClr>
                </a:solidFill>
                <a:latin typeface="Arial Black" panose="020B0A04020102020204" pitchFamily="34" charset="0"/>
                <a:sym typeface="+mn-ea"/>
              </a:rPr>
              <a:t>Building a Vehicle Recommendation Web Application with ML, Python and HTML using Flask</a:t>
            </a:r>
            <a:endParaRPr lang="en-US" sz="1400" dirty="0">
              <a:solidFill>
                <a:schemeClr val="accent4">
                  <a:lumMod val="50000"/>
                </a:schemeClr>
              </a:solidFill>
              <a:latin typeface="Arial Black" panose="020B0A04020102020204" pitchFamily="34" charset="0"/>
            </a:endParaRP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r>
              <a:rPr lang="en-US" sz="1800" dirty="0">
                <a:solidFill>
                  <a:schemeClr val="accent4">
                    <a:lumMod val="50000"/>
                  </a:schemeClr>
                </a:solidFill>
                <a:latin typeface="Arial Black" panose="020B0A04020102020204" pitchFamily="34" charset="0"/>
              </a:rPr>
              <a:t>Under the Guidance</a:t>
            </a:r>
          </a:p>
          <a:p>
            <a:pPr marL="0" indent="0" algn="ctr">
              <a:buNone/>
            </a:pPr>
            <a:r>
              <a:rPr lang="en-US" sz="1800" dirty="0">
                <a:solidFill>
                  <a:schemeClr val="accent4">
                    <a:lumMod val="50000"/>
                  </a:schemeClr>
                </a:solidFill>
                <a:latin typeface="Arial Black" panose="020B0A04020102020204" pitchFamily="34" charset="0"/>
              </a:rPr>
              <a:t>Of</a:t>
            </a:r>
          </a:p>
          <a:p>
            <a:pPr marL="0" indent="0" algn="ctr">
              <a:buNone/>
            </a:pPr>
            <a:r>
              <a:rPr lang="en-US" sz="1800" dirty="0">
                <a:solidFill>
                  <a:schemeClr val="accent4">
                    <a:lumMod val="50000"/>
                  </a:schemeClr>
                </a:solidFill>
                <a:latin typeface="Arial Black" panose="020B0A04020102020204" pitchFamily="34" charset="0"/>
              </a:rPr>
              <a:t>Mrs. Tejaswini Zope</a:t>
            </a: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r>
              <a:rPr lang="en-US" sz="1800" dirty="0">
                <a:solidFill>
                  <a:schemeClr val="accent4">
                    <a:lumMod val="50000"/>
                  </a:schemeClr>
                </a:solidFill>
                <a:latin typeface="Arial Black" panose="020B0A04020102020204" pitchFamily="34" charset="0"/>
              </a:rPr>
              <a:t>By</a:t>
            </a:r>
          </a:p>
          <a:p>
            <a:pPr marL="0" indent="0" algn="ctr">
              <a:buNone/>
            </a:pPr>
            <a:r>
              <a:rPr lang="en-US" sz="1800" dirty="0" err="1">
                <a:solidFill>
                  <a:schemeClr val="accent4">
                    <a:lumMod val="50000"/>
                  </a:schemeClr>
                </a:solidFill>
                <a:latin typeface="Arial Black" panose="020B0A04020102020204" pitchFamily="34" charset="0"/>
              </a:rPr>
              <a:t>Himaxi</a:t>
            </a:r>
            <a:r>
              <a:rPr lang="en-US" sz="1800" dirty="0">
                <a:solidFill>
                  <a:schemeClr val="accent4">
                    <a:lumMod val="50000"/>
                  </a:schemeClr>
                </a:solidFill>
                <a:latin typeface="Arial Black" panose="020B0A04020102020204" pitchFamily="34" charset="0"/>
              </a:rPr>
              <a:t> </a:t>
            </a:r>
            <a:r>
              <a:rPr lang="en-US" sz="1800" dirty="0" err="1">
                <a:solidFill>
                  <a:schemeClr val="accent4">
                    <a:lumMod val="50000"/>
                  </a:schemeClr>
                </a:solidFill>
                <a:latin typeface="Arial Black" panose="020B0A04020102020204" pitchFamily="34" charset="0"/>
              </a:rPr>
              <a:t>Vachhani</a:t>
            </a:r>
            <a:r>
              <a:rPr lang="en-US" sz="1800" dirty="0">
                <a:solidFill>
                  <a:schemeClr val="accent4">
                    <a:lumMod val="50000"/>
                  </a:schemeClr>
                </a:solidFill>
                <a:latin typeface="Arial Black" panose="020B0A04020102020204" pitchFamily="34" charset="0"/>
              </a:rPr>
              <a:t> (</a:t>
            </a:r>
            <a:r>
              <a:rPr lang="en-US" sz="1800" dirty="0">
                <a:solidFill>
                  <a:schemeClr val="accent4">
                    <a:lumMod val="50000"/>
                  </a:schemeClr>
                </a:solidFill>
                <a:latin typeface="Arial Black" panose="020B0A04020102020204" pitchFamily="34" charset="0"/>
                <a:sym typeface="+mn-ea"/>
              </a:rPr>
              <a:t>2064191242026</a:t>
            </a:r>
            <a:r>
              <a:rPr lang="en-US" sz="1800" dirty="0">
                <a:solidFill>
                  <a:schemeClr val="accent4">
                    <a:lumMod val="50000"/>
                  </a:schemeClr>
                </a:solidFill>
                <a:latin typeface="Arial Black" panose="020B0A04020102020204" pitchFamily="34" charset="0"/>
              </a:rPr>
              <a:t>)</a:t>
            </a:r>
          </a:p>
          <a:p>
            <a:pPr marL="0" indent="0" algn="ctr">
              <a:buNone/>
            </a:pPr>
            <a:r>
              <a:rPr lang="en-US" sz="1800" dirty="0">
                <a:solidFill>
                  <a:schemeClr val="accent4">
                    <a:lumMod val="50000"/>
                  </a:schemeClr>
                </a:solidFill>
                <a:latin typeface="Arial Black" panose="020B0A04020102020204" pitchFamily="34" charset="0"/>
              </a:rPr>
              <a:t>Manasi </a:t>
            </a:r>
            <a:r>
              <a:rPr lang="en-US" sz="1800" dirty="0" err="1">
                <a:solidFill>
                  <a:schemeClr val="accent4">
                    <a:lumMod val="50000"/>
                  </a:schemeClr>
                </a:solidFill>
                <a:latin typeface="Arial Black" panose="020B0A04020102020204" pitchFamily="34" charset="0"/>
              </a:rPr>
              <a:t>Chaugule</a:t>
            </a:r>
            <a:r>
              <a:rPr lang="en-US" sz="1800" dirty="0">
                <a:solidFill>
                  <a:schemeClr val="accent4">
                    <a:lumMod val="50000"/>
                  </a:schemeClr>
                </a:solidFill>
                <a:latin typeface="Arial Black" panose="020B0A04020102020204" pitchFamily="34" charset="0"/>
              </a:rPr>
              <a:t> (</a:t>
            </a:r>
            <a:r>
              <a:rPr lang="en-US" sz="1800" dirty="0">
                <a:solidFill>
                  <a:schemeClr val="accent4">
                    <a:lumMod val="50000"/>
                  </a:schemeClr>
                </a:solidFill>
                <a:latin typeface="Arial Black" panose="020B0A04020102020204" pitchFamily="34" charset="0"/>
                <a:sym typeface="+mn-ea"/>
              </a:rPr>
              <a:t>2064191242033</a:t>
            </a:r>
            <a:r>
              <a:rPr lang="en-US" sz="1800" dirty="0">
                <a:solidFill>
                  <a:schemeClr val="accent4">
                    <a:lumMod val="50000"/>
                  </a:schemeClr>
                </a:solidFill>
                <a:latin typeface="Arial Black" panose="020B0A04020102020204" pitchFamily="34" charset="0"/>
              </a:rPr>
              <a:t>)</a:t>
            </a:r>
          </a:p>
          <a:p>
            <a:pPr marL="0" indent="0" algn="ctr">
              <a:buNone/>
            </a:pPr>
            <a:r>
              <a:rPr lang="en-US" sz="1800" dirty="0" err="1">
                <a:solidFill>
                  <a:schemeClr val="accent4">
                    <a:lumMod val="50000"/>
                  </a:schemeClr>
                </a:solidFill>
                <a:latin typeface="Arial Black" panose="020B0A04020102020204" pitchFamily="34" charset="0"/>
              </a:rPr>
              <a:t>Mrunmai</a:t>
            </a:r>
            <a:r>
              <a:rPr lang="en-US" sz="1800" dirty="0">
                <a:solidFill>
                  <a:schemeClr val="accent4">
                    <a:lumMod val="50000"/>
                  </a:schemeClr>
                </a:solidFill>
                <a:latin typeface="Arial Black" panose="020B0A04020102020204" pitchFamily="34" charset="0"/>
              </a:rPr>
              <a:t> </a:t>
            </a:r>
            <a:r>
              <a:rPr lang="en-US" sz="1800" dirty="0" err="1">
                <a:solidFill>
                  <a:schemeClr val="accent4">
                    <a:lumMod val="50000"/>
                  </a:schemeClr>
                </a:solidFill>
                <a:latin typeface="Arial Black" panose="020B0A04020102020204" pitchFamily="34" charset="0"/>
              </a:rPr>
              <a:t>Kukudkar</a:t>
            </a:r>
            <a:r>
              <a:rPr lang="en-US" sz="1800" dirty="0">
                <a:solidFill>
                  <a:schemeClr val="accent4">
                    <a:lumMod val="50000"/>
                  </a:schemeClr>
                </a:solidFill>
                <a:latin typeface="Arial Black" panose="020B0A04020102020204" pitchFamily="34" charset="0"/>
              </a:rPr>
              <a:t> (</a:t>
            </a:r>
            <a:r>
              <a:rPr lang="en-US" sz="1800" dirty="0">
                <a:solidFill>
                  <a:schemeClr val="accent4">
                    <a:lumMod val="50000"/>
                  </a:schemeClr>
                </a:solidFill>
                <a:latin typeface="Arial Black" panose="020B0A04020102020204" pitchFamily="34" charset="0"/>
                <a:sym typeface="+mn-ea"/>
              </a:rPr>
              <a:t>2064191242036</a:t>
            </a:r>
            <a:r>
              <a:rPr lang="en-US" sz="1800" dirty="0">
                <a:solidFill>
                  <a:schemeClr val="accent4">
                    <a:lumMod val="50000"/>
                  </a:schemeClr>
                </a:solidFill>
                <a:latin typeface="Arial Black" panose="020B0A04020102020204" pitchFamily="34" charset="0"/>
              </a:rPr>
              <a:t>)</a:t>
            </a:r>
          </a:p>
          <a:p>
            <a:pPr marL="0" indent="0" algn="ctr">
              <a:buNone/>
            </a:pPr>
            <a:r>
              <a:rPr lang="en-US" sz="1800" dirty="0">
                <a:solidFill>
                  <a:schemeClr val="accent4">
                    <a:lumMod val="50000"/>
                  </a:schemeClr>
                </a:solidFill>
                <a:latin typeface="Arial Black" panose="020B0A04020102020204" pitchFamily="34" charset="0"/>
              </a:rPr>
              <a:t>Pratham Joshi (</a:t>
            </a:r>
            <a:r>
              <a:rPr lang="en-US" sz="1800" dirty="0">
                <a:solidFill>
                  <a:schemeClr val="accent4">
                    <a:lumMod val="50000"/>
                  </a:schemeClr>
                </a:solidFill>
                <a:latin typeface="Arial Black" panose="020B0A04020102020204" pitchFamily="34" charset="0"/>
                <a:sym typeface="+mn-ea"/>
              </a:rPr>
              <a:t>2064191242046</a:t>
            </a:r>
            <a:r>
              <a:rPr lang="en-US" sz="1800" dirty="0">
                <a:solidFill>
                  <a:schemeClr val="accent4">
                    <a:lumMod val="50000"/>
                  </a:schemeClr>
                </a:solidFill>
                <a:latin typeface="Arial Black" panose="020B0A04020102020204" pitchFamily="34" charset="0"/>
              </a:rPr>
              <a:t>)</a:t>
            </a: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endParaRPr lang="en-US" sz="1800" dirty="0">
              <a:solidFill>
                <a:schemeClr val="accent4">
                  <a:lumMod val="50000"/>
                </a:schemeClr>
              </a:solidFill>
              <a:latin typeface="Arial Black" panose="020B0A04020102020204" pitchFamily="34" charset="0"/>
            </a:endParaRPr>
          </a:p>
          <a:p>
            <a:pPr marL="0" indent="0" algn="ctr">
              <a:buNone/>
            </a:pPr>
            <a:endParaRPr lang="en-US" sz="4000" dirty="0">
              <a:solidFill>
                <a:schemeClr val="accent4">
                  <a:lumMod val="50000"/>
                </a:schemeClr>
              </a:solidFill>
              <a:latin typeface="Arial Black" panose="020B0A04020102020204" pitchFamily="34" charset="0"/>
            </a:endParaRPr>
          </a:p>
          <a:p>
            <a:pPr marL="0" indent="0" algn="ctr">
              <a:lnSpc>
                <a:spcPct val="100000"/>
              </a:lnSpc>
              <a:buNone/>
            </a:pPr>
            <a:endParaRPr lang="en-US" sz="4000" dirty="0">
              <a:solidFill>
                <a:schemeClr val="accent4">
                  <a:lumMod val="50000"/>
                </a:schemeClr>
              </a:solidFill>
              <a:latin typeface="Arial Black" panose="020B0A04020102020204"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latin typeface="Times New Roman Bold" panose="02020603050405020304" charset="0"/>
                <a:cs typeface="Times New Roman Bold" panose="02020603050405020304" charset="0"/>
                <a:sym typeface="+mn-ea"/>
              </a:rPr>
              <a:t>Aim</a:t>
            </a:r>
            <a:r>
              <a:rPr lang="en-US" b="1" dirty="0">
                <a:latin typeface="Times New Roman Regular" panose="02020603050405020304" charset="0"/>
                <a:cs typeface="Times New Roman Regular" panose="02020603050405020304" charset="0"/>
                <a:sym typeface="+mn-ea"/>
              </a:rPr>
              <a:t>-</a:t>
            </a:r>
          </a:p>
          <a:p>
            <a:pPr marL="0" indent="0">
              <a:buNone/>
            </a:pPr>
            <a:r>
              <a:rPr lang="en-US" sz="1800" dirty="0">
                <a:latin typeface="Times New Roman Regular" panose="02020603050405020304" charset="0"/>
                <a:cs typeface="Times New Roman Regular" panose="02020603050405020304" charset="0"/>
              </a:rPr>
              <a:t>To develop a user-centric and data-driven Vehicle Recommendation Web Application, '</a:t>
            </a:r>
            <a:r>
              <a:rPr lang="en-US" sz="1800" dirty="0" err="1">
                <a:latin typeface="Times New Roman Regular" panose="02020603050405020304" charset="0"/>
                <a:cs typeface="Times New Roman Regular" panose="02020603050405020304" charset="0"/>
              </a:rPr>
              <a:t>AutoRecs</a:t>
            </a:r>
            <a:r>
              <a:rPr lang="en-US" sz="1800" dirty="0">
                <a:latin typeface="Times New Roman Regular" panose="02020603050405020304" charset="0"/>
                <a:cs typeface="Times New Roman Regular" panose="02020603050405020304" charset="0"/>
              </a:rPr>
              <a:t>,' that leverages machine learning, Python, HTML, and the Flask web framework to provide users with highly personalized and accurate vehicle recommendations. The project aims to simplify the car shopping experience, save users time, and offer a user-friendly platform for discovering the ideal vehicle based on individual preferences, ultimately transforming the way people shop for cars.</a:t>
            </a:r>
          </a:p>
          <a:p>
            <a:pPr marL="0" indent="0">
              <a:buNone/>
            </a:pPr>
            <a:r>
              <a:rPr lang="en-US" sz="1800" dirty="0">
                <a:latin typeface="Times New Roman Regular" panose="02020603050405020304" charset="0"/>
                <a:cs typeface="Times New Roman Regular" panose="02020603050405020304" charset="0"/>
              </a:rPr>
              <a:t>This aim highlights the core objectives of your project, emphasizing the use of technology to enhance the user experience and make the process of finding the right vehicle more efficient and enjoyable.</a:t>
            </a:r>
          </a:p>
          <a:p>
            <a:pPr marL="0" indent="0">
              <a:buNone/>
            </a:pPr>
            <a:r>
              <a:rPr lang="en-US" b="1" dirty="0">
                <a:latin typeface="Times New Roman Bold" panose="02020603050405020304" charset="0"/>
                <a:cs typeface="Times New Roman Bold" panose="02020603050405020304" charset="0"/>
              </a:rPr>
              <a:t>Objective-</a:t>
            </a:r>
          </a:p>
          <a:p>
            <a:pPr marL="0" indent="0">
              <a:buNone/>
            </a:pPr>
            <a:r>
              <a:rPr lang="en-US" sz="1800" dirty="0">
                <a:latin typeface="Times New Roman Regular" panose="02020603050405020304" charset="0"/>
                <a:cs typeface="Times New Roman Regular" panose="02020603050405020304" charset="0"/>
                <a:sym typeface="+mn-ea"/>
              </a:rPr>
              <a:t>The primary objective of our project, '</a:t>
            </a:r>
            <a:r>
              <a:rPr lang="en-US" sz="1800" dirty="0" err="1">
                <a:latin typeface="Times New Roman Regular" panose="02020603050405020304" charset="0"/>
                <a:cs typeface="Times New Roman Regular" panose="02020603050405020304" charset="0"/>
                <a:sym typeface="+mn-ea"/>
              </a:rPr>
              <a:t>AutoRecs</a:t>
            </a:r>
            <a:r>
              <a:rPr lang="en-US" sz="1800" dirty="0">
                <a:latin typeface="Times New Roman Regular" panose="02020603050405020304" charset="0"/>
                <a:cs typeface="Times New Roman Regular" panose="02020603050405020304" charset="0"/>
                <a:sym typeface="+mn-ea"/>
              </a:rPr>
              <a:t> - Your Personal Vehicle Finder Made Easy,' is to develop a user-friendly Vehicle Recommendation Web Application that leverages machine learning, Python, HTML, and Flask. This application aims to provide highly accurate and personalized vehicle recommendations based on individual user preferences, ultimately simplifying and enhancing the car shopping experience</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0" indent="0">
              <a:buNone/>
            </a:pPr>
            <a:r>
              <a:rPr lang="en-US" sz="11200" b="1" dirty="0">
                <a:latin typeface="Times New Roman Regular" panose="02020603050405020304" charset="0"/>
                <a:cs typeface="Times New Roman Regular" panose="02020603050405020304" charset="0"/>
                <a:sym typeface="+mn-ea"/>
              </a:rPr>
              <a:t>Proposed System-</a:t>
            </a:r>
          </a:p>
          <a:p>
            <a:pPr marL="0" indent="0">
              <a:buNone/>
            </a:pPr>
            <a:r>
              <a:rPr lang="en-US" sz="7200">
                <a:latin typeface="Times New Roman Regular" panose="02020603050405020304" charset="0"/>
                <a:cs typeface="Times New Roman Regular" panose="02020603050405020304" charset="0"/>
              </a:rPr>
              <a:t>The Proposed system will work as follows:</a:t>
            </a:r>
          </a:p>
          <a:p>
            <a:pPr marL="0" indent="0">
              <a:buNone/>
            </a:pPr>
            <a:r>
              <a:rPr lang="en-US" sz="6400">
                <a:latin typeface="Times New Roman Regular" panose="02020603050405020304" charset="0"/>
                <a:cs typeface="Times New Roman Regular" panose="02020603050405020304" charset="0"/>
              </a:rPr>
              <a:t>Proposed System Overview:</a:t>
            </a:r>
          </a:p>
          <a:p>
            <a:pPr>
              <a:buAutoNum type="arabicPeriod"/>
            </a:pPr>
            <a:r>
              <a:rPr lang="en-US" sz="6400">
                <a:latin typeface="Times New Roman Regular" panose="02020603050405020304" charset="0"/>
                <a:cs typeface="Times New Roman Regular" panose="02020603050405020304" charset="0"/>
              </a:rPr>
              <a:t>User Input and Preferences: Users will access the AutoRecs web application through their web browsers. They will be presented with an intuitive and user-friendly interface where they can input their car preferences. This may include budget constraints, preferred fuel types (e.g., gasoline, electric), desired features (e.g., safety features, entertainment options), and any specific brand or model preferences.</a:t>
            </a:r>
          </a:p>
          <a:p>
            <a:pPr>
              <a:buAutoNum type="arabicPeriod"/>
            </a:pPr>
            <a:r>
              <a:rPr lang="en-US" sz="6400">
                <a:latin typeface="Times New Roman Regular" panose="02020603050405020304" charset="0"/>
                <a:cs typeface="Times New Roman Regular" panose="02020603050405020304" charset="0"/>
              </a:rPr>
              <a:t>Data Processing: Once the user submits their preferences, the system will gather and preprocess a comprehensive dataset of vehicles, including specifications, features, prices, and user reviews. This dataset will serve as the foundation for generating personalized recommendations.</a:t>
            </a:r>
          </a:p>
          <a:p>
            <a:pPr>
              <a:buAutoNum type="arabicPeriod"/>
            </a:pPr>
            <a:r>
              <a:rPr lang="en-US" sz="6400">
                <a:latin typeface="Times New Roman Regular" panose="02020603050405020304" charset="0"/>
                <a:cs typeface="Times New Roman Regular" panose="02020603050405020304" charset="0"/>
              </a:rPr>
              <a:t>Machine Learning Recommendation: The heart of the system lies in its machine learning recommendation engine. Using advanced algorithms, the system will analyze the user's input and match it against the dataset. It will take into account various factors, such as user preferences and historical data, to generate a list of highly tailored vehicle recommendations.</a:t>
            </a:r>
          </a:p>
          <a:p>
            <a:pPr>
              <a:buAutoNum type="arabicPeriod"/>
            </a:pPr>
            <a:endParaRPr lang="en-US" sz="6400">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b="1" dirty="0">
                <a:latin typeface="Times New Roman Regular" panose="02020603050405020304" charset="0"/>
                <a:cs typeface="Times New Roman Regular" panose="02020603050405020304" charset="0"/>
                <a:sym typeface="+mn-ea"/>
              </a:rPr>
              <a:t>Proposed System-</a:t>
            </a:r>
          </a:p>
          <a:p>
            <a:pPr marL="0" indent="0">
              <a:buNone/>
            </a:pPr>
            <a:r>
              <a:rPr lang="en-US" sz="2120" dirty="0">
                <a:latin typeface="Times New Roman Regular" panose="02020603050405020304" charset="0"/>
                <a:cs typeface="Times New Roman Regular" panose="02020603050405020304" charset="0"/>
              </a:rPr>
              <a:t>The proposed system will work as follows:</a:t>
            </a: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Presentation of Recommendations: The recommended vehicles will be presented to the user in an organized and user-friendly manner. Users will be able to view details, specifications, images, and user reviews for each recommended vehicle. This allows for an informed decision-making process.</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User Interaction: Users can interact with the recommended vehicles by exploring additional information, saving favorites, and even submitting their own reviews and ratings for vehicles they have experienced.</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Feedback and Continuous Improvement: The system will incorporate a feedback mechanism, allowing users to provide insights, suggestions, and ratings. This user feedback will be invaluable in improving the recommendation system's accuracy and enhancing the overall user experience.</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Deployment and Accessibility: </a:t>
            </a:r>
            <a:r>
              <a:rPr lang="en-US" sz="1800" dirty="0" err="1">
                <a:latin typeface="Times New Roman Regular" panose="02020603050405020304" charset="0"/>
                <a:cs typeface="Times New Roman Regular" panose="02020603050405020304" charset="0"/>
                <a:sym typeface="+mn-ea"/>
              </a:rPr>
              <a:t>AutoRecs</a:t>
            </a:r>
            <a:r>
              <a:rPr lang="en-US" sz="1800" dirty="0">
                <a:latin typeface="Times New Roman Regular" panose="02020603050405020304" charset="0"/>
                <a:cs typeface="Times New Roman Regular" panose="02020603050405020304" charset="0"/>
                <a:sym typeface="+mn-ea"/>
              </a:rPr>
              <a:t> will be deployed on a reliable server or cloud platform, ensuring easy access for users across various devices, including desktops, laptops, tablets, and smartphones.</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800" dirty="0">
                <a:latin typeface="Times New Roman Regular" panose="02020603050405020304" charset="0"/>
                <a:cs typeface="Times New Roman Regular" panose="02020603050405020304" charset="0"/>
                <a:sym typeface="+mn-ea"/>
              </a:rPr>
              <a:t>Future Enhancements: The system is designed with the potential for future enhancements in mind. These may include the development of a mobile application for on-the-go car shopping, user registration for personalized experiences, and additional community-driven features.</a:t>
            </a:r>
            <a:endParaRPr lang="en-US" sz="1800" dirty="0">
              <a:latin typeface="Times New Roman Regular" panose="02020603050405020304" charset="0"/>
              <a:cs typeface="Times New Roman Regular" panose="02020603050405020304" charset="0"/>
            </a:endParaRPr>
          </a:p>
          <a:p>
            <a:pPr marL="342900" indent="-342900">
              <a:buFont typeface="+mj-lt"/>
              <a:buAutoNum type="arabicPeriod" startAt="4"/>
            </a:pPr>
            <a:endParaRPr lang="en-US" sz="1800" dirty="0">
              <a:latin typeface="Times New Roman Regular" panose="02020603050405020304" charset="0"/>
              <a:cs typeface="Times New Roman Regular" panose="02020603050405020304" charset="0"/>
            </a:endParaRPr>
          </a:p>
          <a:p>
            <a:pPr marL="342900" indent="-342900">
              <a:buNone/>
            </a:pPr>
            <a:endParaRPr lang="en-US" sz="1800" dirty="0">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035" y="1509395"/>
            <a:ext cx="10807700" cy="4618990"/>
          </a:xfrm>
        </p:spPr>
        <p:txBody>
          <a:bodyPr>
            <a:noAutofit/>
          </a:bodyPr>
          <a:lstStyle/>
          <a:p>
            <a:pPr marL="0" indent="0">
              <a:buNone/>
            </a:pPr>
            <a:r>
              <a:rPr lang="en-US" b="1" dirty="0">
                <a:latin typeface="Times New Roman Bold" panose="02020603050405020304" charset="0"/>
                <a:cs typeface="Times New Roman Bold" panose="02020603050405020304" charset="0"/>
              </a:rPr>
              <a:t>Application</a:t>
            </a:r>
          </a:p>
          <a:p>
            <a:pPr marL="0" indent="0">
              <a:buNone/>
            </a:pPr>
            <a:endParaRPr lang="en-US" sz="1400" dirty="0">
              <a:latin typeface="Times New Roman Regular" panose="02020603050405020304" charset="0"/>
              <a:cs typeface="Times New Roman Regular" panose="02020603050405020304" charset="0"/>
            </a:endParaRPr>
          </a:p>
          <a:p>
            <a:pPr marL="0" indent="0">
              <a:buNone/>
            </a:pPr>
            <a:r>
              <a:rPr lang="en-US" sz="1600" dirty="0">
                <a:latin typeface="Times New Roman Regular" panose="02020603050405020304" charset="0"/>
                <a:cs typeface="Times New Roman Regular" panose="02020603050405020304" charset="0"/>
              </a:rPr>
              <a:t>The application of your project, "</a:t>
            </a:r>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 Your Personal Vehicle Finder Made Easy," lies in simplifying and enhancing the car shopping experience for users. It serves as a valuable tool for individuals looking to purchase a vehicle by providing the following applications:</a:t>
            </a:r>
          </a:p>
          <a:p>
            <a:pPr marL="0" indent="0">
              <a:buNone/>
            </a:pPr>
            <a:endParaRPr lang="en-US" sz="1600" dirty="0">
              <a:latin typeface="Times New Roman Regular" panose="02020603050405020304" charset="0"/>
              <a:cs typeface="Times New Roman Regular" panose="02020603050405020304" charset="0"/>
            </a:endParaRPr>
          </a:p>
          <a:p>
            <a:pPr marL="342900" indent="-342900">
              <a:buAutoNum type="arabicPeriod"/>
            </a:pPr>
            <a:r>
              <a:rPr lang="en-US" sz="1600" dirty="0">
                <a:latin typeface="Times New Roman Regular" panose="02020603050405020304" charset="0"/>
                <a:cs typeface="Times New Roman Regular" panose="02020603050405020304" charset="0"/>
              </a:rPr>
              <a:t>Effortless Vehicle Discovery: Users can easily discover a wide range of vehicle options that align with their preferences, saving them the time and effort required for extensive research.</a:t>
            </a:r>
          </a:p>
          <a:p>
            <a:pPr marL="342900" indent="-342900">
              <a:buAutoNum type="arabicPeriod"/>
            </a:pPr>
            <a:r>
              <a:rPr lang="en-US" sz="1600" dirty="0">
                <a:latin typeface="Times New Roman Regular" panose="02020603050405020304" charset="0"/>
                <a:cs typeface="Times New Roman Regular" panose="02020603050405020304" charset="0"/>
              </a:rPr>
              <a:t>Personalized Recommendations: The application employs machine learning to deliver highly personalized vehicle recommendations, taking into account factors such as budget, fuel efficiency, safety features, and user preferences. This personalization ensures that users receive tailored suggestions that closely match their needs.</a:t>
            </a:r>
          </a:p>
          <a:p>
            <a:pPr marL="342900" indent="-342900">
              <a:buAutoNum type="arabicPeriod"/>
            </a:pPr>
            <a:r>
              <a:rPr lang="en-US" sz="1600" dirty="0">
                <a:latin typeface="Times New Roman Regular" panose="02020603050405020304" charset="0"/>
                <a:cs typeface="Times New Roman Regular" panose="02020603050405020304" charset="0"/>
              </a:rPr>
              <a:t>Informed Decision-Making: Users have access to comprehensive vehicle information, including specifications, features, images, and user reviews. This empowers them to make informed decisions when selecting a vehicle that best suits their requirements.</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035" y="1509395"/>
            <a:ext cx="10807700" cy="4618990"/>
          </a:xfrm>
        </p:spPr>
        <p:txBody>
          <a:bodyPr>
            <a:noAutofit/>
          </a:bodyPr>
          <a:lstStyle/>
          <a:p>
            <a:pPr marL="0" indent="0">
              <a:buNone/>
            </a:pPr>
            <a:r>
              <a:rPr lang="en-US" b="1" dirty="0">
                <a:latin typeface="Times New Roman Bold" panose="02020603050405020304" charset="0"/>
                <a:cs typeface="Times New Roman Bold" panose="02020603050405020304" charset="0"/>
              </a:rPr>
              <a:t>Application</a:t>
            </a:r>
          </a:p>
          <a:p>
            <a:pPr marL="0" indent="0">
              <a:buNone/>
            </a:pPr>
            <a:endParaRPr lang="en-US" sz="1400" dirty="0">
              <a:latin typeface="Times New Roman Regular" panose="02020603050405020304" charset="0"/>
              <a:cs typeface="Times New Roman Regular" panose="02020603050405020304" charset="0"/>
            </a:endParaRPr>
          </a:p>
          <a:p>
            <a:pPr marL="0" indent="0">
              <a:buNone/>
            </a:pPr>
            <a:r>
              <a:rPr lang="en-US" sz="1600" dirty="0">
                <a:latin typeface="Times New Roman Regular" panose="02020603050405020304" charset="0"/>
                <a:cs typeface="Times New Roman Regular" panose="02020603050405020304" charset="0"/>
              </a:rPr>
              <a:t>The application of your project, "</a:t>
            </a:r>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 Your Personal Vehicle Finder Made Easy," lies in simplifying and enhancing the car shopping experience for users. It serves as a valuable tool for individuals looking to purchase a vehicle by providing the following applications:</a:t>
            </a:r>
          </a:p>
          <a:p>
            <a:pPr marL="0" indent="0">
              <a:buNone/>
            </a:pPr>
            <a:endParaRPr lang="en-US" sz="16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600" dirty="0">
                <a:latin typeface="Times New Roman Regular" panose="02020603050405020304" charset="0"/>
                <a:cs typeface="Times New Roman Regular" panose="02020603050405020304" charset="0"/>
                <a:sym typeface="+mn-ea"/>
              </a:rPr>
              <a:t>User Interaction and Engagement: The application encourages user interaction by allowing them to save favorite vehicles, submit ratings and reviews, and engage with the platform's community-driven features. This fosters a sense of participation and community among car shoppers.</a:t>
            </a:r>
            <a:endParaRPr lang="en-US" sz="16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600" dirty="0">
                <a:latin typeface="Times New Roman Regular" panose="02020603050405020304" charset="0"/>
                <a:cs typeface="Times New Roman Regular" panose="02020603050405020304" charset="0"/>
                <a:sym typeface="+mn-ea"/>
              </a:rPr>
              <a:t>Continuous Improvement: User feedback is integrated into the system, enabling continuous improvement of the recommendation engine and user interface. This ensures that the application evolves to better meet user needs over time.</a:t>
            </a:r>
            <a:endParaRPr lang="en-US" sz="16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600" dirty="0">
                <a:latin typeface="Times New Roman Regular" panose="02020603050405020304" charset="0"/>
                <a:cs typeface="Times New Roman Regular" panose="02020603050405020304" charset="0"/>
                <a:sym typeface="+mn-ea"/>
              </a:rPr>
              <a:t>Accessibility: The application is accessible via web browsers on various devices, including desktops, laptops, tablets, and smartphones, providing users with flexibility and convenience in their car shopping journey.</a:t>
            </a:r>
            <a:endParaRPr lang="en-US" sz="1600" dirty="0">
              <a:latin typeface="Times New Roman Regular" panose="02020603050405020304" charset="0"/>
              <a:cs typeface="Times New Roman Regular" panose="02020603050405020304" charset="0"/>
            </a:endParaRPr>
          </a:p>
          <a:p>
            <a:pPr marL="342900" indent="-342900">
              <a:buFont typeface="+mj-lt"/>
              <a:buAutoNum type="arabicPeriod" startAt="4"/>
            </a:pPr>
            <a:r>
              <a:rPr lang="en-US" sz="1600" dirty="0">
                <a:latin typeface="Times New Roman Regular" panose="02020603050405020304" charset="0"/>
                <a:cs typeface="Times New Roman Regular" panose="02020603050405020304" charset="0"/>
                <a:sym typeface="+mn-ea"/>
              </a:rPr>
              <a:t>Potential for Expansion: The project's design allows for potential future enhancements, including the development of a web application for on-the-go car shopping, user registration for personalized experiences, and additional community-driven features, further expanding its application.</a:t>
            </a:r>
            <a:endParaRPr lang="en-US" sz="1600" dirty="0">
              <a:latin typeface="Times New Roman Regular" panose="02020603050405020304" charset="0"/>
              <a:cs typeface="Times New Roman Regular" panose="02020603050405020304" charset="0"/>
            </a:endParaRPr>
          </a:p>
          <a:p>
            <a:pPr marL="0" indent="0">
              <a:buNone/>
            </a:pPr>
            <a:endParaRPr lang="en-US" sz="1600" dirty="0">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lowchart: Magnetic Disk 45">
            <a:extLst>
              <a:ext uri="{FF2B5EF4-FFF2-40B4-BE49-F238E27FC236}">
                <a16:creationId xmlns:a16="http://schemas.microsoft.com/office/drawing/2014/main" id="{F6A2420D-1062-B28C-860D-78B618D45BD1}"/>
              </a:ext>
            </a:extLst>
          </p:cNvPr>
          <p:cNvSpPr/>
          <p:nvPr/>
        </p:nvSpPr>
        <p:spPr>
          <a:xfrm>
            <a:off x="2767306" y="1781812"/>
            <a:ext cx="804359" cy="10392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DB</a:t>
            </a:r>
          </a:p>
        </p:txBody>
      </p:sp>
      <p:sp>
        <p:nvSpPr>
          <p:cNvPr id="47" name="Rectangles 4">
            <a:extLst>
              <a:ext uri="{FF2B5EF4-FFF2-40B4-BE49-F238E27FC236}">
                <a16:creationId xmlns:a16="http://schemas.microsoft.com/office/drawing/2014/main" id="{ADAD76EE-E89D-CD8A-4A46-8EB5F8F58D25}"/>
              </a:ext>
            </a:extLst>
          </p:cNvPr>
          <p:cNvSpPr/>
          <p:nvPr/>
        </p:nvSpPr>
        <p:spPr>
          <a:xfrm>
            <a:off x="754356" y="2758657"/>
            <a:ext cx="1137274" cy="699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Web Scrapping</a:t>
            </a:r>
          </a:p>
        </p:txBody>
      </p:sp>
      <p:sp>
        <p:nvSpPr>
          <p:cNvPr id="48" name="Rectangles 8">
            <a:extLst>
              <a:ext uri="{FF2B5EF4-FFF2-40B4-BE49-F238E27FC236}">
                <a16:creationId xmlns:a16="http://schemas.microsoft.com/office/drawing/2014/main" id="{6A9102A1-22F9-FFBA-3312-A06AF27D7B35}"/>
              </a:ext>
            </a:extLst>
          </p:cNvPr>
          <p:cNvSpPr/>
          <p:nvPr/>
        </p:nvSpPr>
        <p:spPr>
          <a:xfrm>
            <a:off x="2488541" y="3376691"/>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Testing Data</a:t>
            </a:r>
          </a:p>
        </p:txBody>
      </p:sp>
      <p:sp>
        <p:nvSpPr>
          <p:cNvPr id="49" name="Rectangles 9">
            <a:extLst>
              <a:ext uri="{FF2B5EF4-FFF2-40B4-BE49-F238E27FC236}">
                <a16:creationId xmlns:a16="http://schemas.microsoft.com/office/drawing/2014/main" id="{7CDCED67-D87F-21DA-DD6A-077C22BF6FBF}"/>
              </a:ext>
            </a:extLst>
          </p:cNvPr>
          <p:cNvSpPr/>
          <p:nvPr/>
        </p:nvSpPr>
        <p:spPr>
          <a:xfrm>
            <a:off x="4332581" y="1864121"/>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Traning Data</a:t>
            </a:r>
          </a:p>
        </p:txBody>
      </p:sp>
      <p:sp>
        <p:nvSpPr>
          <p:cNvPr id="50" name="Rectangles 10">
            <a:extLst>
              <a:ext uri="{FF2B5EF4-FFF2-40B4-BE49-F238E27FC236}">
                <a16:creationId xmlns:a16="http://schemas.microsoft.com/office/drawing/2014/main" id="{9CA08083-76C2-8245-4AEF-DBDBDD9567B6}"/>
              </a:ext>
            </a:extLst>
          </p:cNvPr>
          <p:cNvSpPr/>
          <p:nvPr/>
        </p:nvSpPr>
        <p:spPr>
          <a:xfrm>
            <a:off x="7176111" y="3337321"/>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Model</a:t>
            </a:r>
          </a:p>
        </p:txBody>
      </p:sp>
      <p:cxnSp>
        <p:nvCxnSpPr>
          <p:cNvPr id="51" name="Straight Arrow Connector 50">
            <a:extLst>
              <a:ext uri="{FF2B5EF4-FFF2-40B4-BE49-F238E27FC236}">
                <a16:creationId xmlns:a16="http://schemas.microsoft.com/office/drawing/2014/main" id="{0CA9134C-886D-B91E-5E7E-2F8C84FC6EE6}"/>
              </a:ext>
            </a:extLst>
          </p:cNvPr>
          <p:cNvCxnSpPr>
            <a:stCxn id="48" idx="3"/>
            <a:endCxn id="50" idx="1"/>
          </p:cNvCxnSpPr>
          <p:nvPr/>
        </p:nvCxnSpPr>
        <p:spPr>
          <a:xfrm flipV="1">
            <a:off x="3783894" y="3731652"/>
            <a:ext cx="3392217" cy="3937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51414B6C-63F9-7717-9A7D-141D0C75DA3E}"/>
              </a:ext>
            </a:extLst>
          </p:cNvPr>
          <p:cNvCxnSpPr>
            <a:stCxn id="46" idx="3"/>
            <a:endCxn id="48" idx="0"/>
          </p:cNvCxnSpPr>
          <p:nvPr/>
        </p:nvCxnSpPr>
        <p:spPr>
          <a:xfrm flipH="1">
            <a:off x="3136218" y="2821057"/>
            <a:ext cx="33268" cy="55563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F2DF00D-DB80-0A69-E30D-97476E2D7264}"/>
              </a:ext>
            </a:extLst>
          </p:cNvPr>
          <p:cNvCxnSpPr>
            <a:cxnSpLocks/>
          </p:cNvCxnSpPr>
          <p:nvPr/>
        </p:nvCxnSpPr>
        <p:spPr>
          <a:xfrm flipV="1">
            <a:off x="3681706" y="2138209"/>
            <a:ext cx="572547" cy="34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7FD21A64-AF7B-7DA0-5A0F-BF77662C9CCC}"/>
              </a:ext>
            </a:extLst>
          </p:cNvPr>
          <p:cNvCxnSpPr>
            <a:cxnSpLocks/>
          </p:cNvCxnSpPr>
          <p:nvPr/>
        </p:nvCxnSpPr>
        <p:spPr>
          <a:xfrm>
            <a:off x="5069181" y="2652783"/>
            <a:ext cx="2106930" cy="9575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5" name="Rectangles 17">
            <a:extLst>
              <a:ext uri="{FF2B5EF4-FFF2-40B4-BE49-F238E27FC236}">
                <a16:creationId xmlns:a16="http://schemas.microsoft.com/office/drawing/2014/main" id="{132FBE32-5E12-E275-A7E0-68ECB5216908}"/>
              </a:ext>
            </a:extLst>
          </p:cNvPr>
          <p:cNvSpPr/>
          <p:nvPr/>
        </p:nvSpPr>
        <p:spPr>
          <a:xfrm>
            <a:off x="10294596" y="3337321"/>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Prediction</a:t>
            </a:r>
          </a:p>
        </p:txBody>
      </p:sp>
      <p:cxnSp>
        <p:nvCxnSpPr>
          <p:cNvPr id="56" name="Straight Arrow Connector 55">
            <a:extLst>
              <a:ext uri="{FF2B5EF4-FFF2-40B4-BE49-F238E27FC236}">
                <a16:creationId xmlns:a16="http://schemas.microsoft.com/office/drawing/2014/main" id="{AD7C696B-A38F-2B0F-64A0-CB7DF128F5E5}"/>
              </a:ext>
            </a:extLst>
          </p:cNvPr>
          <p:cNvCxnSpPr>
            <a:stCxn id="50" idx="3"/>
            <a:endCxn id="55" idx="1"/>
          </p:cNvCxnSpPr>
          <p:nvPr/>
        </p:nvCxnSpPr>
        <p:spPr>
          <a:xfrm>
            <a:off x="8471464" y="3731652"/>
            <a:ext cx="1823132"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7" name="Rectangles 19">
            <a:extLst>
              <a:ext uri="{FF2B5EF4-FFF2-40B4-BE49-F238E27FC236}">
                <a16:creationId xmlns:a16="http://schemas.microsoft.com/office/drawing/2014/main" id="{16CF0680-4BA0-B212-3531-8BE0D0872C4A}"/>
              </a:ext>
            </a:extLst>
          </p:cNvPr>
          <p:cNvSpPr/>
          <p:nvPr/>
        </p:nvSpPr>
        <p:spPr>
          <a:xfrm>
            <a:off x="904530" y="4908234"/>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User</a:t>
            </a:r>
          </a:p>
        </p:txBody>
      </p:sp>
      <p:sp>
        <p:nvSpPr>
          <p:cNvPr id="58" name="Rectangles 20">
            <a:extLst>
              <a:ext uri="{FF2B5EF4-FFF2-40B4-BE49-F238E27FC236}">
                <a16:creationId xmlns:a16="http://schemas.microsoft.com/office/drawing/2014/main" id="{254FA8D5-C658-8EDF-B7BD-3911C92012CA}"/>
              </a:ext>
            </a:extLst>
          </p:cNvPr>
          <p:cNvSpPr/>
          <p:nvPr/>
        </p:nvSpPr>
        <p:spPr>
          <a:xfrm>
            <a:off x="6031841" y="4720986"/>
            <a:ext cx="1295353" cy="788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Website</a:t>
            </a:r>
          </a:p>
        </p:txBody>
      </p:sp>
      <p:cxnSp>
        <p:nvCxnSpPr>
          <p:cNvPr id="59" name="Straight Arrow Connector 58">
            <a:extLst>
              <a:ext uri="{FF2B5EF4-FFF2-40B4-BE49-F238E27FC236}">
                <a16:creationId xmlns:a16="http://schemas.microsoft.com/office/drawing/2014/main" id="{A0CBA20C-795B-8916-8DB1-710524E56114}"/>
              </a:ext>
            </a:extLst>
          </p:cNvPr>
          <p:cNvCxnSpPr>
            <a:stCxn id="63" idx="3"/>
            <a:endCxn id="55" idx="2"/>
          </p:cNvCxnSpPr>
          <p:nvPr/>
        </p:nvCxnSpPr>
        <p:spPr>
          <a:xfrm flipV="1">
            <a:off x="6858928" y="4125982"/>
            <a:ext cx="4083345" cy="2136776"/>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FDE4D0E6-CE44-F7A0-AFDB-8CC30CE6EAB0}"/>
              </a:ext>
            </a:extLst>
          </p:cNvPr>
          <p:cNvCxnSpPr>
            <a:stCxn id="57" idx="3"/>
            <a:endCxn id="58" idx="1"/>
          </p:cNvCxnSpPr>
          <p:nvPr/>
        </p:nvCxnSpPr>
        <p:spPr>
          <a:xfrm flipV="1">
            <a:off x="2199883" y="5115317"/>
            <a:ext cx="3831958" cy="187248"/>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105BFCAE-70C5-DF78-03B8-3A922E30C149}"/>
              </a:ext>
            </a:extLst>
          </p:cNvPr>
          <p:cNvCxnSpPr>
            <a:stCxn id="58" idx="2"/>
            <a:endCxn id="63" idx="0"/>
          </p:cNvCxnSpPr>
          <p:nvPr/>
        </p:nvCxnSpPr>
        <p:spPr>
          <a:xfrm flipH="1">
            <a:off x="6122646" y="5509647"/>
            <a:ext cx="556872" cy="237491"/>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2" name="Rectangles 2">
            <a:extLst>
              <a:ext uri="{FF2B5EF4-FFF2-40B4-BE49-F238E27FC236}">
                <a16:creationId xmlns:a16="http://schemas.microsoft.com/office/drawing/2014/main" id="{EEC7583F-CF63-E925-730F-159A52123D54}"/>
              </a:ext>
            </a:extLst>
          </p:cNvPr>
          <p:cNvSpPr/>
          <p:nvPr/>
        </p:nvSpPr>
        <p:spPr>
          <a:xfrm>
            <a:off x="10003766" y="5357080"/>
            <a:ext cx="1784113" cy="112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Personilised vehicle according to user prefrence</a:t>
            </a:r>
          </a:p>
        </p:txBody>
      </p:sp>
      <p:sp>
        <p:nvSpPr>
          <p:cNvPr id="63" name="Rectangles 5">
            <a:extLst>
              <a:ext uri="{FF2B5EF4-FFF2-40B4-BE49-F238E27FC236}">
                <a16:creationId xmlns:a16="http://schemas.microsoft.com/office/drawing/2014/main" id="{D700EAD4-0142-81C0-BB2F-02BD2EBFFB8D}"/>
              </a:ext>
            </a:extLst>
          </p:cNvPr>
          <p:cNvSpPr/>
          <p:nvPr/>
        </p:nvSpPr>
        <p:spPr>
          <a:xfrm>
            <a:off x="5386363" y="5747138"/>
            <a:ext cx="1472565" cy="103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Preference</a:t>
            </a:r>
          </a:p>
        </p:txBody>
      </p:sp>
      <p:cxnSp>
        <p:nvCxnSpPr>
          <p:cNvPr id="64" name="Straight Arrow Connector 63">
            <a:extLst>
              <a:ext uri="{FF2B5EF4-FFF2-40B4-BE49-F238E27FC236}">
                <a16:creationId xmlns:a16="http://schemas.microsoft.com/office/drawing/2014/main" id="{EF046C8D-F3C9-6B65-F6DC-6A617B4AD0C0}"/>
              </a:ext>
            </a:extLst>
          </p:cNvPr>
          <p:cNvCxnSpPr>
            <a:stCxn id="55" idx="2"/>
            <a:endCxn id="62" idx="0"/>
          </p:cNvCxnSpPr>
          <p:nvPr/>
        </p:nvCxnSpPr>
        <p:spPr>
          <a:xfrm flipH="1">
            <a:off x="10895823" y="4125982"/>
            <a:ext cx="46450" cy="1231098"/>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Elbow Connector 15">
            <a:extLst>
              <a:ext uri="{FF2B5EF4-FFF2-40B4-BE49-F238E27FC236}">
                <a16:creationId xmlns:a16="http://schemas.microsoft.com/office/drawing/2014/main" id="{36D26855-D386-619C-264E-9906491337C2}"/>
              </a:ext>
            </a:extLst>
          </p:cNvPr>
          <p:cNvCxnSpPr>
            <a:stCxn id="62" idx="2"/>
            <a:endCxn id="58" idx="3"/>
          </p:cNvCxnSpPr>
          <p:nvPr/>
        </p:nvCxnSpPr>
        <p:spPr>
          <a:xfrm rot="5400000" flipH="1">
            <a:off x="8427298" y="4015214"/>
            <a:ext cx="1368421" cy="3568629"/>
          </a:xfrm>
          <a:prstGeom prst="bentConnector4">
            <a:avLst>
              <a:gd name="adj1" fmla="val -16705"/>
              <a:gd name="adj2" fmla="val 62499"/>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Elbow Connector 16">
            <a:extLst>
              <a:ext uri="{FF2B5EF4-FFF2-40B4-BE49-F238E27FC236}">
                <a16:creationId xmlns:a16="http://schemas.microsoft.com/office/drawing/2014/main" id="{48B10B4B-2489-5469-689E-C2F12B82F0A7}"/>
              </a:ext>
            </a:extLst>
          </p:cNvPr>
          <p:cNvCxnSpPr>
            <a:cxnSpLocks/>
            <a:stCxn id="58" idx="0"/>
            <a:endCxn id="57" idx="0"/>
          </p:cNvCxnSpPr>
          <p:nvPr/>
        </p:nvCxnSpPr>
        <p:spPr>
          <a:xfrm rot="16200000" flipH="1" flipV="1">
            <a:off x="4022239" y="2250954"/>
            <a:ext cx="187248" cy="5127311"/>
          </a:xfrm>
          <a:prstGeom prst="bentConnector3">
            <a:avLst>
              <a:gd name="adj1" fmla="val -122084"/>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908EBC8D-7744-0A46-7920-FF57B3352183}"/>
              </a:ext>
            </a:extLst>
          </p:cNvPr>
          <p:cNvCxnSpPr>
            <a:stCxn id="47" idx="3"/>
          </p:cNvCxnSpPr>
          <p:nvPr/>
        </p:nvCxnSpPr>
        <p:spPr>
          <a:xfrm flipV="1">
            <a:off x="1891630" y="2165103"/>
            <a:ext cx="806461" cy="943207"/>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8" name="Text Box 24">
            <a:extLst>
              <a:ext uri="{FF2B5EF4-FFF2-40B4-BE49-F238E27FC236}">
                <a16:creationId xmlns:a16="http://schemas.microsoft.com/office/drawing/2014/main" id="{589270D6-E3EC-1622-E552-7F2F28714423}"/>
              </a:ext>
            </a:extLst>
          </p:cNvPr>
          <p:cNvSpPr txBox="1"/>
          <p:nvPr/>
        </p:nvSpPr>
        <p:spPr>
          <a:xfrm>
            <a:off x="2189457" y="2364121"/>
            <a:ext cx="383746" cy="307777"/>
          </a:xfrm>
          <a:prstGeom prst="rect">
            <a:avLst/>
          </a:prstGeom>
          <a:noFill/>
        </p:spPr>
        <p:txBody>
          <a:bodyPr wrap="square" rtlCol="0">
            <a:spAutoFit/>
          </a:bodyPr>
          <a:lstStyle/>
          <a:p>
            <a:r>
              <a:rPr lang="en-US" sz="1400"/>
              <a:t>1</a:t>
            </a:r>
          </a:p>
        </p:txBody>
      </p:sp>
      <p:sp>
        <p:nvSpPr>
          <p:cNvPr id="69" name="Text Box 25">
            <a:extLst>
              <a:ext uri="{FF2B5EF4-FFF2-40B4-BE49-F238E27FC236}">
                <a16:creationId xmlns:a16="http://schemas.microsoft.com/office/drawing/2014/main" id="{26EF8932-EBDF-E3CA-72A1-812DFDAFDB84}"/>
              </a:ext>
            </a:extLst>
          </p:cNvPr>
          <p:cNvSpPr txBox="1"/>
          <p:nvPr/>
        </p:nvSpPr>
        <p:spPr>
          <a:xfrm>
            <a:off x="3930627" y="1852946"/>
            <a:ext cx="134618" cy="307777"/>
          </a:xfrm>
          <a:prstGeom prst="rect">
            <a:avLst/>
          </a:prstGeom>
          <a:noFill/>
        </p:spPr>
        <p:txBody>
          <a:bodyPr wrap="square" rtlCol="0">
            <a:spAutoFit/>
          </a:bodyPr>
          <a:lstStyle/>
          <a:p>
            <a:r>
              <a:rPr lang="en-US" sz="1400"/>
              <a:t>2</a:t>
            </a:r>
          </a:p>
        </p:txBody>
      </p:sp>
      <p:sp>
        <p:nvSpPr>
          <p:cNvPr id="70" name="Text Box 26">
            <a:extLst>
              <a:ext uri="{FF2B5EF4-FFF2-40B4-BE49-F238E27FC236}">
                <a16:creationId xmlns:a16="http://schemas.microsoft.com/office/drawing/2014/main" id="{9268A310-AAFE-D7AB-07BE-8CFC53AE6181}"/>
              </a:ext>
            </a:extLst>
          </p:cNvPr>
          <p:cNvSpPr txBox="1"/>
          <p:nvPr/>
        </p:nvSpPr>
        <p:spPr>
          <a:xfrm>
            <a:off x="3286736" y="2873391"/>
            <a:ext cx="254100" cy="307777"/>
          </a:xfrm>
          <a:prstGeom prst="rect">
            <a:avLst/>
          </a:prstGeom>
          <a:noFill/>
        </p:spPr>
        <p:txBody>
          <a:bodyPr wrap="square" rtlCol="0" anchor="t">
            <a:spAutoFit/>
          </a:bodyPr>
          <a:lstStyle/>
          <a:p>
            <a:r>
              <a:rPr lang="en-US" sz="1400">
                <a:sym typeface="+mn-ea"/>
              </a:rPr>
              <a:t>2</a:t>
            </a:r>
            <a:endParaRPr lang="en-US" sz="1400"/>
          </a:p>
        </p:txBody>
      </p:sp>
      <p:sp>
        <p:nvSpPr>
          <p:cNvPr id="71" name="Text Box 27">
            <a:extLst>
              <a:ext uri="{FF2B5EF4-FFF2-40B4-BE49-F238E27FC236}">
                <a16:creationId xmlns:a16="http://schemas.microsoft.com/office/drawing/2014/main" id="{2B70D3DA-1EDB-6EC2-999C-BD0D36AF854A}"/>
              </a:ext>
            </a:extLst>
          </p:cNvPr>
          <p:cNvSpPr txBox="1"/>
          <p:nvPr/>
        </p:nvSpPr>
        <p:spPr>
          <a:xfrm>
            <a:off x="6031841" y="2732421"/>
            <a:ext cx="254100" cy="307777"/>
          </a:xfrm>
          <a:prstGeom prst="rect">
            <a:avLst/>
          </a:prstGeom>
          <a:noFill/>
        </p:spPr>
        <p:txBody>
          <a:bodyPr wrap="square" rtlCol="0" anchor="t">
            <a:spAutoFit/>
          </a:bodyPr>
          <a:lstStyle/>
          <a:p>
            <a:r>
              <a:rPr lang="en-US" sz="1400"/>
              <a:t>3</a:t>
            </a:r>
          </a:p>
        </p:txBody>
      </p:sp>
      <p:sp>
        <p:nvSpPr>
          <p:cNvPr id="72" name="Text Box 28">
            <a:extLst>
              <a:ext uri="{FF2B5EF4-FFF2-40B4-BE49-F238E27FC236}">
                <a16:creationId xmlns:a16="http://schemas.microsoft.com/office/drawing/2014/main" id="{06395FBF-C342-86E1-FA9E-F01AAC1907B7}"/>
              </a:ext>
            </a:extLst>
          </p:cNvPr>
          <p:cNvSpPr txBox="1"/>
          <p:nvPr/>
        </p:nvSpPr>
        <p:spPr>
          <a:xfrm>
            <a:off x="5069181" y="3321701"/>
            <a:ext cx="254100" cy="307777"/>
          </a:xfrm>
          <a:prstGeom prst="rect">
            <a:avLst/>
          </a:prstGeom>
          <a:noFill/>
        </p:spPr>
        <p:txBody>
          <a:bodyPr wrap="square" rtlCol="0" anchor="t">
            <a:spAutoFit/>
          </a:bodyPr>
          <a:lstStyle/>
          <a:p>
            <a:r>
              <a:rPr lang="en-US" sz="1400"/>
              <a:t>4</a:t>
            </a:r>
          </a:p>
        </p:txBody>
      </p:sp>
      <p:sp>
        <p:nvSpPr>
          <p:cNvPr id="73" name="Text Box 29">
            <a:extLst>
              <a:ext uri="{FF2B5EF4-FFF2-40B4-BE49-F238E27FC236}">
                <a16:creationId xmlns:a16="http://schemas.microsoft.com/office/drawing/2014/main" id="{357FC01C-2A2D-5EF8-C8EE-3A934E18C8D0}"/>
              </a:ext>
            </a:extLst>
          </p:cNvPr>
          <p:cNvSpPr txBox="1"/>
          <p:nvPr/>
        </p:nvSpPr>
        <p:spPr>
          <a:xfrm>
            <a:off x="9272881" y="3321701"/>
            <a:ext cx="254100" cy="307777"/>
          </a:xfrm>
          <a:prstGeom prst="rect">
            <a:avLst/>
          </a:prstGeom>
          <a:noFill/>
        </p:spPr>
        <p:txBody>
          <a:bodyPr wrap="square" rtlCol="0" anchor="t">
            <a:spAutoFit/>
          </a:bodyPr>
          <a:lstStyle/>
          <a:p>
            <a:r>
              <a:rPr lang="en-US" sz="1400"/>
              <a:t>5</a:t>
            </a:r>
          </a:p>
        </p:txBody>
      </p:sp>
      <p:sp>
        <p:nvSpPr>
          <p:cNvPr id="74" name="Text Box 30">
            <a:extLst>
              <a:ext uri="{FF2B5EF4-FFF2-40B4-BE49-F238E27FC236}">
                <a16:creationId xmlns:a16="http://schemas.microsoft.com/office/drawing/2014/main" id="{3BDC87F7-2884-50C4-667A-6A021E4F9A67}"/>
              </a:ext>
            </a:extLst>
          </p:cNvPr>
          <p:cNvSpPr txBox="1"/>
          <p:nvPr/>
        </p:nvSpPr>
        <p:spPr>
          <a:xfrm>
            <a:off x="4105886" y="5361956"/>
            <a:ext cx="254100" cy="307777"/>
          </a:xfrm>
          <a:prstGeom prst="rect">
            <a:avLst/>
          </a:prstGeom>
          <a:noFill/>
        </p:spPr>
        <p:txBody>
          <a:bodyPr wrap="square" rtlCol="0" anchor="t">
            <a:spAutoFit/>
          </a:bodyPr>
          <a:lstStyle/>
          <a:p>
            <a:r>
              <a:rPr lang="en-US" sz="1400"/>
              <a:t>6</a:t>
            </a:r>
          </a:p>
        </p:txBody>
      </p:sp>
      <p:sp>
        <p:nvSpPr>
          <p:cNvPr id="75" name="Text Box 31">
            <a:extLst>
              <a:ext uri="{FF2B5EF4-FFF2-40B4-BE49-F238E27FC236}">
                <a16:creationId xmlns:a16="http://schemas.microsoft.com/office/drawing/2014/main" id="{3FE33D4A-112C-307E-419E-0E5838CE65B0}"/>
              </a:ext>
            </a:extLst>
          </p:cNvPr>
          <p:cNvSpPr txBox="1"/>
          <p:nvPr/>
        </p:nvSpPr>
        <p:spPr>
          <a:xfrm>
            <a:off x="6866231" y="5573411"/>
            <a:ext cx="254100" cy="307777"/>
          </a:xfrm>
          <a:prstGeom prst="rect">
            <a:avLst/>
          </a:prstGeom>
          <a:noFill/>
        </p:spPr>
        <p:txBody>
          <a:bodyPr wrap="square" rtlCol="0" anchor="t">
            <a:spAutoFit/>
          </a:bodyPr>
          <a:lstStyle/>
          <a:p>
            <a:r>
              <a:rPr lang="en-US" sz="1400"/>
              <a:t>7</a:t>
            </a:r>
          </a:p>
        </p:txBody>
      </p:sp>
      <p:sp>
        <p:nvSpPr>
          <p:cNvPr id="76" name="Text Box 32">
            <a:extLst>
              <a:ext uri="{FF2B5EF4-FFF2-40B4-BE49-F238E27FC236}">
                <a16:creationId xmlns:a16="http://schemas.microsoft.com/office/drawing/2014/main" id="{AB353E61-53E8-883D-B9CD-6A57FDC9011E}"/>
              </a:ext>
            </a:extLst>
          </p:cNvPr>
          <p:cNvSpPr txBox="1"/>
          <p:nvPr/>
        </p:nvSpPr>
        <p:spPr>
          <a:xfrm>
            <a:off x="9642451" y="4638691"/>
            <a:ext cx="254100" cy="307777"/>
          </a:xfrm>
          <a:prstGeom prst="rect">
            <a:avLst/>
          </a:prstGeom>
          <a:noFill/>
        </p:spPr>
        <p:txBody>
          <a:bodyPr wrap="square" rtlCol="0" anchor="t">
            <a:spAutoFit/>
          </a:bodyPr>
          <a:lstStyle/>
          <a:p>
            <a:r>
              <a:rPr lang="en-US" sz="1400"/>
              <a:t>8</a:t>
            </a:r>
          </a:p>
        </p:txBody>
      </p:sp>
      <p:sp>
        <p:nvSpPr>
          <p:cNvPr id="77" name="Text Box 33">
            <a:extLst>
              <a:ext uri="{FF2B5EF4-FFF2-40B4-BE49-F238E27FC236}">
                <a16:creationId xmlns:a16="http://schemas.microsoft.com/office/drawing/2014/main" id="{6B81C5D4-DEF7-0E6C-46C9-A31FB58E0F06}"/>
              </a:ext>
            </a:extLst>
          </p:cNvPr>
          <p:cNvSpPr txBox="1"/>
          <p:nvPr/>
        </p:nvSpPr>
        <p:spPr>
          <a:xfrm>
            <a:off x="11041991" y="4471051"/>
            <a:ext cx="254100" cy="307777"/>
          </a:xfrm>
          <a:prstGeom prst="rect">
            <a:avLst/>
          </a:prstGeom>
          <a:noFill/>
        </p:spPr>
        <p:txBody>
          <a:bodyPr wrap="square" rtlCol="0" anchor="t">
            <a:spAutoFit/>
          </a:bodyPr>
          <a:lstStyle/>
          <a:p>
            <a:r>
              <a:rPr lang="en-US" sz="1400"/>
              <a:t>9</a:t>
            </a:r>
          </a:p>
        </p:txBody>
      </p:sp>
      <p:sp>
        <p:nvSpPr>
          <p:cNvPr id="78" name="Text Box 34">
            <a:extLst>
              <a:ext uri="{FF2B5EF4-FFF2-40B4-BE49-F238E27FC236}">
                <a16:creationId xmlns:a16="http://schemas.microsoft.com/office/drawing/2014/main" id="{B6A4AE0D-A4F0-C155-26D7-1928C01B1CA5}"/>
              </a:ext>
            </a:extLst>
          </p:cNvPr>
          <p:cNvSpPr txBox="1"/>
          <p:nvPr/>
        </p:nvSpPr>
        <p:spPr>
          <a:xfrm>
            <a:off x="9015071" y="6385576"/>
            <a:ext cx="511910" cy="307777"/>
          </a:xfrm>
          <a:prstGeom prst="rect">
            <a:avLst/>
          </a:prstGeom>
          <a:noFill/>
        </p:spPr>
        <p:txBody>
          <a:bodyPr wrap="square" rtlCol="0" anchor="t">
            <a:spAutoFit/>
          </a:bodyPr>
          <a:lstStyle/>
          <a:p>
            <a:r>
              <a:rPr lang="en-US" sz="1400" dirty="0"/>
              <a:t>10</a:t>
            </a:r>
          </a:p>
        </p:txBody>
      </p:sp>
      <p:sp>
        <p:nvSpPr>
          <p:cNvPr id="79" name="Text Box 35">
            <a:extLst>
              <a:ext uri="{FF2B5EF4-FFF2-40B4-BE49-F238E27FC236}">
                <a16:creationId xmlns:a16="http://schemas.microsoft.com/office/drawing/2014/main" id="{FB560BB7-D34F-8985-21AC-F32EC1B28F00}"/>
              </a:ext>
            </a:extLst>
          </p:cNvPr>
          <p:cNvSpPr txBox="1"/>
          <p:nvPr/>
        </p:nvSpPr>
        <p:spPr>
          <a:xfrm>
            <a:off x="4105886" y="4463431"/>
            <a:ext cx="518356" cy="307777"/>
          </a:xfrm>
          <a:prstGeom prst="rect">
            <a:avLst/>
          </a:prstGeom>
          <a:noFill/>
        </p:spPr>
        <p:txBody>
          <a:bodyPr wrap="square" rtlCol="0" anchor="t">
            <a:spAutoFit/>
          </a:bodyPr>
          <a:lstStyle/>
          <a:p>
            <a:r>
              <a:rPr lang="en-US" sz="1400"/>
              <a:t>11</a:t>
            </a:r>
          </a:p>
        </p:txBody>
      </p:sp>
      <p:sp>
        <p:nvSpPr>
          <p:cNvPr id="80" name="Oval 79">
            <a:extLst>
              <a:ext uri="{FF2B5EF4-FFF2-40B4-BE49-F238E27FC236}">
                <a16:creationId xmlns:a16="http://schemas.microsoft.com/office/drawing/2014/main" id="{AE0B24F6-5F36-0D38-7717-EE150DFB17FB}"/>
              </a:ext>
            </a:extLst>
          </p:cNvPr>
          <p:cNvSpPr/>
          <p:nvPr/>
        </p:nvSpPr>
        <p:spPr>
          <a:xfrm>
            <a:off x="823571" y="1571946"/>
            <a:ext cx="1015503" cy="356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Start</a:t>
            </a:r>
          </a:p>
        </p:txBody>
      </p:sp>
      <p:cxnSp>
        <p:nvCxnSpPr>
          <p:cNvPr id="81" name="Straight Arrow Connector 80">
            <a:extLst>
              <a:ext uri="{FF2B5EF4-FFF2-40B4-BE49-F238E27FC236}">
                <a16:creationId xmlns:a16="http://schemas.microsoft.com/office/drawing/2014/main" id="{080DF894-DF10-A05C-6F18-B9D6BB5139F3}"/>
              </a:ext>
            </a:extLst>
          </p:cNvPr>
          <p:cNvCxnSpPr>
            <a:stCxn id="80" idx="4"/>
            <a:endCxn id="47" idx="0"/>
          </p:cNvCxnSpPr>
          <p:nvPr/>
        </p:nvCxnSpPr>
        <p:spPr>
          <a:xfrm flipH="1">
            <a:off x="1322993" y="1928883"/>
            <a:ext cx="8330" cy="829774"/>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5D59BDC5-1BFB-076B-D29C-3A4BCA8A8A3F}"/>
              </a:ext>
            </a:extLst>
          </p:cNvPr>
          <p:cNvSpPr/>
          <p:nvPr/>
        </p:nvSpPr>
        <p:spPr>
          <a:xfrm>
            <a:off x="2864461" y="6182363"/>
            <a:ext cx="1015503" cy="356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End</a:t>
            </a:r>
          </a:p>
        </p:txBody>
      </p:sp>
      <p:cxnSp>
        <p:nvCxnSpPr>
          <p:cNvPr id="83" name="Straight Arrow Connector 82">
            <a:extLst>
              <a:ext uri="{FF2B5EF4-FFF2-40B4-BE49-F238E27FC236}">
                <a16:creationId xmlns:a16="http://schemas.microsoft.com/office/drawing/2014/main" id="{D2A8CF74-0808-BF3E-EB7D-CE6BF7678F00}"/>
              </a:ext>
            </a:extLst>
          </p:cNvPr>
          <p:cNvCxnSpPr>
            <a:stCxn id="57" idx="2"/>
            <a:endCxn id="82" idx="2"/>
          </p:cNvCxnSpPr>
          <p:nvPr/>
        </p:nvCxnSpPr>
        <p:spPr>
          <a:xfrm>
            <a:off x="1552207" y="5696895"/>
            <a:ext cx="1312254" cy="663937"/>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969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a:t>
            </a:r>
            <a:r>
              <a:rPr lang="en-US" sz="2800" b="1">
                <a:latin typeface="Times New Roman" panose="02020603050405020304" pitchFamily="18" charset="0"/>
                <a:cs typeface="Times New Roman" panose="02020603050405020304" pitchFamily="18" charset="0"/>
              </a:rPr>
              <a:t>, Pune</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fontScale="97500"/>
          </a:bodyPr>
          <a:lstStyle/>
          <a:p>
            <a:pPr marL="0" indent="0" algn="l">
              <a:buNone/>
            </a:pPr>
            <a:r>
              <a:rPr lang="en-US" sz="2400" b="1"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References</a:t>
            </a:r>
            <a:endPar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endParaRPr>
          </a:p>
          <a:p>
            <a:pPr marL="0" indent="0" algn="l">
              <a:buNone/>
            </a:pPr>
            <a:r>
              <a:rPr lang="en-US" sz="20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a:t>
            </a: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1] A.J. Patel, J.S. Patel, Ensemble systems and incremental learning, in: 2013 International Conference on Intelligent Systems and Signal Processing (ISSP), 2013, pp. 365–368.</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[2] A. Prioletti, A. Mogelmose, P. Grisleri, M.M. Trivedi, A. Broggi, T.B. Moeslund, Part-based pedestrian detection and feature-based tracking for driver assistance: real-time, robust algorithms, and evaluation, IEEE Trans. Intell. Transport. Syst. 14 (3) (2013) 1346–1359.</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[3] P. Viola, M. Jones, Rapid object detection using a boosted cascade of simple features, in: IEEE Conference on Computer Vision and Pattern Recognition, January 2001, pp. 511–518.</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[4] L. Shao, X. Zhen, D. Tao, X. Li, Spatio-temporal laplacian pyramid coding for action recognition, IEEE Trans. Cybernet. 44 (6) (2014) 817–827.</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[5] Ambeth Kumar, V. D., Malathi, S., Venkatesan, R., Ramalakshmi, K., Vengatesan, K., Ding, W., &amp; Kumar, A. (2019). Exploration of an innovative geometric</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parameter based on performance enhancement for foot print recognition. Journal of Intelligent &amp; Fuzzy Systems, 1–16.</a:t>
            </a:r>
          </a:p>
          <a:p>
            <a:pPr marL="0" indent="0" algn="l">
              <a:buNone/>
            </a:pPr>
            <a:r>
              <a:rPr lang="en-US" sz="18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[6] S. Sivaraman, M.M. Trivedi, Looking at vehicles on the road: a survey of vision-based vehicle detection, tracking, and behavior analysis, IEEE Trans. Intell. Transport. Syst. 14 (4) (2013) 1773</a:t>
            </a:r>
            <a:r>
              <a:rPr lang="en-US" sz="2000"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–1795.</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a:t>
            </a:r>
            <a:r>
              <a:rPr lang="en-US" sz="2800" b="1">
                <a:latin typeface="Times New Roman" panose="02020603050405020304" pitchFamily="18" charset="0"/>
                <a:cs typeface="Times New Roman" panose="02020603050405020304" pitchFamily="18" charset="0"/>
              </a:rPr>
              <a:t>, Pune</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fontScale="90000" lnSpcReduction="10000"/>
          </a:bodyPr>
          <a:lstStyle/>
          <a:p>
            <a:pPr marL="0" indent="0" algn="l">
              <a:buNone/>
            </a:pPr>
            <a:r>
              <a:rPr lang="en-US" sz="2400" b="1" dirty="0">
                <a:solidFill>
                  <a:schemeClr val="tx1"/>
                </a:solidFill>
                <a:effectLst>
                  <a:outerShdw blurRad="38100" dist="19050" dir="2700000" algn="tl" rotWithShape="0">
                    <a:schemeClr val="dk1">
                      <a:alpha val="40000"/>
                      <a:alpha val="40000"/>
                    </a:schemeClr>
                  </a:outerShdw>
                </a:effectLst>
                <a:latin typeface="+mj-lt"/>
                <a:cs typeface="Times New Roman" panose="02020603050405020304" pitchFamily="18" charset="0"/>
              </a:rPr>
              <a:t>References</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[7] Kesavan, S., Kumar, E. S., Kumar, A., &amp; Vengatesan, K. (2019). An investigation on adaptive HTTP media streaming Quality-of-Experience (QoE) and agility using cloud media services. International Journal of Computers and Applications.</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[8] Vengatesan, K., Kumar, A., Naik, R., &amp; Verma, D. K. (2019). Anomaly based novel intrusion detection system for network traffic reduction. Proceedings of the International Conference on I-SMAC (IoT in Social, Mobile, Analytics and Cloud), I-SMAC 2018.</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[9] M. Feng et al., "Big Data Analytics and Mining for Effective Visualization and Trends Forecasting of Crime Data," in IEEE Access, vol. 7, pp. 106111-106123, 2019.</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[10] M. Li, H. Wang and J. Li, "Mining conditional functional dependency rules on big data," in Big Data Mining and Analytics, vol. 3, no. 1, pp. 68-84, March 2020.</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[11] E. Lee et al., "Game Data Mining Competition on Churn Prediction and Survival Analysis Using Commercial Game Log Data," in IEEE Transactions on Games, vol. 11, no. 3, pp. 215-226, Sept. 2019.</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[12] S. G. Teo, J. Cao and V. C. S. Lee, "DAG: A General Model for Privacy-Preserving Data Mining," in IEEE Transactions on Knowledge and Data Engineering, vol. 32, no. 1, pp. 40-53, 1 Jan. 2020.</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[13] A. M. Sainju, D. Aghajarian, Z. Jiang and S. Prasad, "Parallel Grid-Based Colocation Mining Algorithms on GPUs for Big Spatial Event Data," in IEEE Transactions on Big Data, vol. 6, no. 1, pp. 107-118, 1 March 2020.</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[14] Z. Feng, S. Zhu, J. Wu and H. Guo, "Theory and Method of Time-varying Computational Experiments for the Fully Mechanized Mining Process in an Artificial System Environment," in IEEE Access, vol. 7, pp. 168162-168174, 2019.</a:t>
            </a:r>
          </a:p>
          <a:p>
            <a:pPr marL="0" indent="0" algn="l">
              <a:buNone/>
            </a:pPr>
            <a:r>
              <a:rPr lang="en-US" sz="1800" dirty="0">
                <a:effectLst>
                  <a:outerShdw blurRad="38100" dist="19050" dir="2700000" algn="tl" rotWithShape="0">
                    <a:schemeClr val="dk1">
                      <a:alpha val="40000"/>
                      <a:alpha val="40000"/>
                    </a:schemeClr>
                  </a:outerShdw>
                </a:effectLst>
                <a:latin typeface="+mj-lt"/>
                <a:cs typeface="Times New Roman" panose="02020603050405020304" pitchFamily="18" charset="0"/>
                <a:sym typeface="+mn-ea"/>
              </a:rPr>
              <a:t>[15] K. Vrotsou and A. Nordman, "Exploratory Visual Sequence Mining Based on Pattern-Growth," in IEEE Transactions on Visualization and Computer Graphics, vol. 25, no. 8, pp. 2597-2610, 1 Aug. 2019.</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a:t>
            </a:r>
            <a:r>
              <a:rPr lang="en-US" sz="2800" b="1">
                <a:latin typeface="Times New Roman" panose="02020603050405020304" pitchFamily="18" charset="0"/>
                <a:cs typeface="Times New Roman" panose="02020603050405020304" pitchFamily="18" charset="0"/>
              </a:rPr>
              <a:t>, Pune</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a:bodyPr>
          <a:lstStyle/>
          <a:p>
            <a:pPr marL="0" indent="0" algn="ctr">
              <a:buNone/>
            </a:pPr>
            <a:r>
              <a:rPr lang="en-US"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CONCLUSION</a:t>
            </a:r>
          </a:p>
          <a:p>
            <a:pPr marL="0" indent="0" algn="ctr">
              <a:buNone/>
            </a:pPr>
            <a:endParaRPr lang="en-US"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37094F94-607E-0124-6442-BF4B7AB8A8BD}"/>
              </a:ext>
            </a:extLst>
          </p:cNvPr>
          <p:cNvSpPr txBox="1"/>
          <p:nvPr/>
        </p:nvSpPr>
        <p:spPr>
          <a:xfrm>
            <a:off x="1483568" y="2677885"/>
            <a:ext cx="9629191" cy="218521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Car recommendation systems are indispensable in the automotive industry, providing users with dynamic and personalized purchasing insights. This Flask web app, utilizing a Random Forest Classifier model, refines recommendations based on user input, predicting fuel efficiency and suggesting suitable cars. As technology advances, there is a trend towards more sophisticated and user-centric systems, transforming the car-buying process. The app's versatility serves as both a search tool and a recommender, while envisioning a future where digital platforms seamlessly integrate, offering an enjoyable and empowering car-buying experience. The proposed system not only embodies current technological capabilities but also sets the stage for a revolutionized consumer journey in the digital real market.</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a:t>
            </a:r>
            <a:r>
              <a:rPr lang="en-US" sz="2800" b="1">
                <a:latin typeface="Times New Roman" panose="02020603050405020304" pitchFamily="18" charset="0"/>
                <a:cs typeface="Times New Roman" panose="02020603050405020304" pitchFamily="18" charset="0"/>
              </a:rPr>
              <a:t>, Pune</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1070"/>
            <a:ext cx="12192000" cy="5376930"/>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515" y="1529715"/>
            <a:ext cx="11317605" cy="450088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Presentation Outline:</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Literature Survey </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Aim and Objectives</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lang="en-US" sz="2200" b="1" dirty="0">
                <a:latin typeface="Times New Roman" panose="02020603050405020304" pitchFamily="18" charset="0"/>
                <a:cs typeface="Times New Roman" panose="02020603050405020304" pitchFamily="18" charset="0"/>
              </a:rPr>
              <a:t>Applications</a:t>
            </a:r>
          </a:p>
          <a:p>
            <a:pPr marL="0" indent="0">
              <a:lnSpc>
                <a:spcPct val="150000"/>
              </a:lnSpc>
              <a:buNone/>
            </a:pPr>
            <a:r>
              <a:rPr lang="en-US" sz="2200" b="1" dirty="0">
                <a:latin typeface="Times New Roman" panose="02020603050405020304" pitchFamily="18" charset="0"/>
                <a:cs typeface="Times New Roman" panose="02020603050405020304" pitchFamily="18" charset="0"/>
              </a:rPr>
              <a:t>References</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110" y="1412240"/>
            <a:ext cx="10515600" cy="4861560"/>
          </a:xfrm>
        </p:spPr>
        <p:txBody>
          <a:bodyPr>
            <a:noAutofit/>
          </a:bodyPr>
          <a:lstStyle/>
          <a:p>
            <a:pPr marL="0" indent="0">
              <a:buNone/>
            </a:pPr>
            <a:r>
              <a:rPr lang="en-US" sz="2400" b="1" dirty="0">
                <a:latin typeface="Times New Roman Bold" panose="02020603050405020304" charset="0"/>
                <a:cs typeface="Times New Roman Bold" panose="02020603050405020304" charset="0"/>
                <a:sym typeface="+mn-ea"/>
              </a:rPr>
              <a:t>Introduction</a:t>
            </a:r>
            <a:endParaRPr lang="en-US" sz="2400" b="1" dirty="0">
              <a:latin typeface="Times New Roman Regular" panose="02020603050405020304" charset="0"/>
              <a:cs typeface="Times New Roman Regular" panose="02020603050405020304" charset="0"/>
              <a:sym typeface="+mn-ea"/>
            </a:endParaRPr>
          </a:p>
          <a:p>
            <a:pPr marL="0" indent="0">
              <a:buNone/>
            </a:pPr>
            <a:endParaRPr lang="en-US" sz="1600" dirty="0">
              <a:latin typeface="Times New Roman Regular" panose="02020603050405020304" charset="0"/>
              <a:cs typeface="Times New Roman Regular" panose="02020603050405020304" charset="0"/>
            </a:endParaRPr>
          </a:p>
          <a:p>
            <a:r>
              <a:rPr lang="en-US" sz="1600" dirty="0">
                <a:latin typeface="Times New Roman Regular" panose="02020603050405020304" charset="0"/>
                <a:cs typeface="Times New Roman Regular" panose="02020603050405020304" charset="0"/>
              </a:rPr>
              <a:t>In a world filled with endless car choices, finding the perfect vehicle can feel like searching for a needle in a haystack. Whether you prioritize affordability, fuel efficiency, or luxurious features, making the right choice matters.</a:t>
            </a:r>
          </a:p>
          <a:p>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comes to the rescue, leveraging the power of machine learning, Python, and HTML, all seamlessly woven together with Flask, a web framework. The goal? To not only help you discover your dream vehicle but also make the entire process effortless and enjoyable.</a:t>
            </a:r>
          </a:p>
          <a:p>
            <a:r>
              <a:rPr lang="en-US" sz="1600" dirty="0">
                <a:latin typeface="Times New Roman Regular" panose="02020603050405020304" charset="0"/>
                <a:cs typeface="Times New Roman Regular" panose="02020603050405020304" charset="0"/>
              </a:rPr>
              <a:t>Throughout this presentation, we'll be your guides, unveiling the intricacies of building this intelligent web application - from gathering and analyzing vehicle data to providing user-friendly recommendations.</a:t>
            </a:r>
          </a:p>
          <a:p>
            <a:r>
              <a:rPr lang="en-US" sz="1600" dirty="0">
                <a:latin typeface="Times New Roman Regular" panose="02020603050405020304" charset="0"/>
                <a:cs typeface="Times New Roman Regular" panose="02020603050405020304" charset="0"/>
              </a:rPr>
              <a:t>But </a:t>
            </a:r>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isn't just about finding the right car; it's about transforming the way we shop for vehicles. We'll also explore its potential for further enhancements, including interactive user features, real-world reviews, and even on-the-go access through a web app.</a:t>
            </a:r>
          </a:p>
          <a:p>
            <a:r>
              <a:rPr lang="en-US" sz="1600" dirty="0">
                <a:latin typeface="Times New Roman Regular" panose="02020603050405020304" charset="0"/>
                <a:cs typeface="Times New Roman Regular" panose="02020603050405020304" charset="0"/>
              </a:rPr>
              <a:t>Whether you're a tech-savvy developer, a passionate car enthusiast, or simply someone on the hunt for the perfect set of wheels, join us on this exciting journey. Let's delve into how the fusion of machine learning, Python, and HTML has given birth to </a:t>
            </a:r>
            <a:r>
              <a:rPr lang="en-US" sz="1600" dirty="0" err="1">
                <a:latin typeface="Times New Roman Regular" panose="02020603050405020304" charset="0"/>
                <a:cs typeface="Times New Roman Regular" panose="02020603050405020304" charset="0"/>
              </a:rPr>
              <a:t>AutoRecs</a:t>
            </a:r>
            <a:r>
              <a:rPr lang="en-US" sz="1600" dirty="0">
                <a:latin typeface="Times New Roman Regular" panose="02020603050405020304" charset="0"/>
                <a:cs typeface="Times New Roman Regular" panose="02020603050405020304" charset="0"/>
              </a:rPr>
              <a:t> - Your Personal Vehicle Finder Made Easy.</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110" y="1412240"/>
            <a:ext cx="10515600" cy="4861560"/>
          </a:xfrm>
        </p:spPr>
        <p:txBody>
          <a:bodyPr>
            <a:noAutofit/>
          </a:bodyPr>
          <a:lstStyle/>
          <a:p>
            <a:pPr marL="0" indent="0">
              <a:buNone/>
            </a:pPr>
            <a:r>
              <a:rPr lang="en-US" sz="2400" b="1" dirty="0">
                <a:latin typeface="Times New Roman Bold" panose="02020603050405020304" charset="0"/>
                <a:cs typeface="Times New Roman Bold" panose="02020603050405020304" charset="0"/>
                <a:sym typeface="+mn-ea"/>
              </a:rPr>
              <a:t>Introduction</a:t>
            </a:r>
            <a:endParaRPr lang="en-US" sz="2400" b="1" dirty="0">
              <a:latin typeface="Times New Roman Regular" panose="02020603050405020304" charset="0"/>
              <a:cs typeface="Times New Roman Regular" panose="02020603050405020304" charset="0"/>
              <a:sym typeface="+mn-ea"/>
            </a:endParaRPr>
          </a:p>
          <a:p>
            <a:pPr marL="0" indent="0">
              <a:buNone/>
            </a:pPr>
            <a:endParaRPr lang="en-US" sz="1600" dirty="0">
              <a:latin typeface="Times New Roman Regular" panose="02020603050405020304" charset="0"/>
              <a:cs typeface="Times New Roman Regular" panose="02020603050405020304" charset="0"/>
            </a:endParaRPr>
          </a:p>
          <a:p>
            <a:r>
              <a:rPr lang="en-US" sz="2000" dirty="0">
                <a:latin typeface="Times New Roman Regular" panose="02020603050405020304" charset="0"/>
                <a:cs typeface="Times New Roman Regular" panose="02020603050405020304" charset="0"/>
              </a:rPr>
              <a:t>How </a:t>
            </a:r>
            <a:r>
              <a:rPr lang="en-US" sz="2000" dirty="0">
                <a:solidFill>
                  <a:schemeClr val="tx1"/>
                </a:solidFill>
                <a:effectLst>
                  <a:outerShdw blurRad="38100" dist="19050" dir="2700000" algn="tl" rotWithShape="0">
                    <a:schemeClr val="dk1">
                      <a:alpha val="40000"/>
                      <a:alpha val="40000"/>
                    </a:schemeClr>
                  </a:outerShdw>
                </a:effectLst>
                <a:latin typeface="Arial Black" panose="020B0A04020102020204" pitchFamily="34" charset="0"/>
                <a:sym typeface="+mn-ea"/>
              </a:rPr>
              <a:t>AutoRecs </a:t>
            </a:r>
            <a:r>
              <a:rPr lang="en-US" sz="2000" dirty="0">
                <a:latin typeface="Times New Roman Regular" panose="02020603050405020304" charset="0"/>
                <a:cs typeface="Times New Roman Regular" panose="02020603050405020304" charset="0"/>
                <a:sym typeface="+mn-ea"/>
              </a:rPr>
              <a:t>is different from other car search venture?</a:t>
            </a:r>
          </a:p>
          <a:p>
            <a:pPr marL="0" indent="0">
              <a:buNone/>
            </a:pPr>
            <a:endParaRPr lang="en-US" sz="2000" dirty="0">
              <a:latin typeface="Times New Roman Regular" panose="02020603050405020304" charset="0"/>
              <a:cs typeface="Times New Roman Regular" panose="02020603050405020304" charset="0"/>
              <a:sym typeface="+mn-ea"/>
            </a:endParaRPr>
          </a:p>
          <a:p>
            <a:pPr marL="342900" indent="-342900" algn="l">
              <a:buAutoNum type="arabicPeriod"/>
            </a:pPr>
            <a:r>
              <a:rPr lang="en-US" sz="1600" b="1"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Personalized Recommendations</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AutoRecs uses advanced machine learning algorithms to analyze your unique preferences, such as budget, fuel efficiency, safety features, and more. This enables the platform to provide highly personalized vehicle recommendations tailored specifically to your needs and desires.</a:t>
            </a:r>
          </a:p>
          <a:p>
            <a:pPr marL="342900" indent="-342900" algn="l">
              <a:buAutoNum type="arabicPeriod"/>
            </a:pPr>
            <a:r>
              <a:rPr lang="en-US" sz="1600" b="1"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User-Friendly Interface: </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Our web application boasts an intuitive and user-friendly interface, making the entire car shopping process a breeze. You won't need to sift through endless listings or deal with complicated filters; AutoRecs simplifies it all for you.</a:t>
            </a:r>
          </a:p>
          <a:p>
            <a:pPr marL="342900" indent="-342900" algn="l">
              <a:buAutoNum type="arabicPeriod"/>
            </a:pPr>
            <a:r>
              <a:rPr lang="en-US" sz="1600" b="1"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ML-Powered Accuracy</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Unlike traditional car search platforms, AutoRecs harnesses the power of machine learning to provide accurate and data-driven recommendations. This means you can trust the results you receive, backed by robust algorithms that continuously improve over time.</a:t>
            </a:r>
          </a:p>
          <a:p>
            <a:pPr marL="342900" indent="-342900" algn="l">
              <a:buAutoNum type="arabicPeriod"/>
            </a:pPr>
            <a:r>
              <a:rPr lang="en-US" sz="1600" b="1"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Efficiency</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AutoRecs saves you time by streamlining the search process. Instead of spending hours researching and comparing vehicles, you can quickly access a curated list of options that align with your preferences, putting you on the fast track to finding your dream car.</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110" y="1412240"/>
            <a:ext cx="10515600" cy="4861560"/>
          </a:xfrm>
        </p:spPr>
        <p:txBody>
          <a:bodyPr>
            <a:noAutofit/>
          </a:bodyPr>
          <a:lstStyle/>
          <a:p>
            <a:pPr marL="0" indent="0">
              <a:buNone/>
            </a:pPr>
            <a:r>
              <a:rPr lang="en-US" sz="2400" b="1" dirty="0">
                <a:latin typeface="Times New Roman Bold" panose="02020603050405020304" charset="0"/>
                <a:cs typeface="Times New Roman Bold" panose="02020603050405020304" charset="0"/>
                <a:sym typeface="+mn-ea"/>
              </a:rPr>
              <a:t>Introduction</a:t>
            </a:r>
            <a:endParaRPr lang="en-US" sz="2400" b="1" dirty="0">
              <a:latin typeface="Times New Roman Regular" panose="02020603050405020304" charset="0"/>
              <a:cs typeface="Times New Roman Regular" panose="02020603050405020304" charset="0"/>
              <a:sym typeface="+mn-ea"/>
            </a:endParaRPr>
          </a:p>
          <a:p>
            <a:pPr marL="0" indent="0">
              <a:buNone/>
            </a:pPr>
            <a:endParaRPr lang="en-US" sz="1600">
              <a:latin typeface="Times New Roman Regular" panose="02020603050405020304" charset="0"/>
              <a:cs typeface="Times New Roman Regular" panose="02020603050405020304" charset="0"/>
            </a:endParaRPr>
          </a:p>
          <a:p>
            <a:r>
              <a:rPr lang="en-US" sz="2000">
                <a:latin typeface="Times New Roman Regular" panose="02020603050405020304" charset="0"/>
                <a:cs typeface="Times New Roman Regular" panose="02020603050405020304" charset="0"/>
              </a:rPr>
              <a:t>How </a:t>
            </a:r>
            <a:r>
              <a:rPr lang="en-US" sz="2000" dirty="0">
                <a:solidFill>
                  <a:schemeClr val="tx1"/>
                </a:solidFill>
                <a:effectLst>
                  <a:outerShdw blurRad="38100" dist="19050" dir="2700000" algn="tl" rotWithShape="0">
                    <a:schemeClr val="dk1">
                      <a:alpha val="40000"/>
                      <a:alpha val="40000"/>
                    </a:schemeClr>
                  </a:outerShdw>
                </a:effectLst>
                <a:latin typeface="Arial Black" panose="020B0A04020102020204" pitchFamily="34" charset="0"/>
                <a:sym typeface="+mn-ea"/>
              </a:rPr>
              <a:t>AutoRecs </a:t>
            </a:r>
            <a:r>
              <a:rPr lang="en-US" sz="2000">
                <a:latin typeface="Times New Roman Regular" panose="02020603050405020304" charset="0"/>
                <a:cs typeface="Times New Roman Regular" panose="02020603050405020304" charset="0"/>
                <a:sym typeface="+mn-ea"/>
              </a:rPr>
              <a:t>is different from other car search venture?</a:t>
            </a:r>
          </a:p>
          <a:p>
            <a:pPr marL="0" indent="0">
              <a:buNone/>
            </a:pPr>
            <a:endParaRPr lang="en-US" sz="2000">
              <a:latin typeface="Times New Roman Regular" panose="02020603050405020304" charset="0"/>
              <a:cs typeface="Times New Roman Regular" panose="02020603050405020304" charset="0"/>
              <a:sym typeface="+mn-ea"/>
            </a:endParaRPr>
          </a:p>
          <a:p>
            <a:pPr marL="342900" indent="-342900" algn="l">
              <a:buFont typeface="+mj-lt"/>
              <a:buAutoNum type="arabicPeriod" startAt="5"/>
            </a:pPr>
            <a:r>
              <a:rPr lang="en-US" sz="1600" b="1" dirty="0">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sym typeface="+mn-ea"/>
              </a:rPr>
              <a:t>Potential for Growth</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AutoRecs is not just a static car search tool; it's a platform with immense growth potential. We're continually working to enhance the user experience, with future plans to incorporate interactive features, user reviews, and even a mobile app for on-the-go car shopping.</a:t>
            </a:r>
          </a:p>
          <a:p>
            <a:pPr marL="342900" indent="-342900" algn="l">
              <a:buFont typeface="+mj-lt"/>
              <a:buAutoNum type="arabicPeriod" startAt="5"/>
            </a:pPr>
            <a:r>
              <a:rPr lang="en-US" sz="1600" b="1" dirty="0">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sym typeface="+mn-ea"/>
              </a:rPr>
              <a:t>Community-Driven</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We will value your feedback and insights. AutoRecs aims to build a community of users who contribute to the platform's improvement. Opinions and experiences matter, and we're dedicated to creating a space where you can share them.</a:t>
            </a:r>
          </a:p>
          <a:p>
            <a:pPr marL="342900" indent="-342900" algn="l">
              <a:buFont typeface="+mj-lt"/>
              <a:buAutoNum type="arabicPeriod" startAt="5"/>
            </a:pPr>
            <a:r>
              <a:rPr lang="en-US" sz="1600" b="1" dirty="0">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sym typeface="+mn-ea"/>
              </a:rPr>
              <a:t>User-Centric Development</a:t>
            </a: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 Our primary focus is on you, the user. We understand that car shopping is a significant decision, and we're committed to making it as stress-free and enjoyable as possible. AutoRecs is designed with your needs and preferences at its core.</a:t>
            </a:r>
          </a:p>
          <a:p>
            <a:pPr marL="0" indent="0" algn="l">
              <a:buFont typeface="+mj-lt"/>
              <a:buNone/>
            </a:pPr>
            <a:r>
              <a:rPr 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In essence, AutoRecs is not just another car search venture; it's a cutting-edge, user-centric solution that leverages technology to transform your car shopping experience. With personalized recommendations, accuracy, efficiency, and a commitment to continuous improvement, we're here to simplify and enhance your journey to finding the perfect vehicle</a:t>
            </a: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940" y="1351915"/>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sym typeface="+mn-ea"/>
              </a:rPr>
              <a:t>Literature Survey</a:t>
            </a:r>
          </a:p>
          <a:p>
            <a:pPr marL="0" indent="0">
              <a:buNone/>
            </a:pPr>
            <a:endParaRPr lang="en-US" sz="1600" b="1">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p:nvPr>
            <p:extLst>
              <p:ext uri="{D42A27DB-BD31-4B8C-83A1-F6EECF244321}">
                <p14:modId xmlns:p14="http://schemas.microsoft.com/office/powerpoint/2010/main" val="2407919731"/>
              </p:ext>
            </p:extLst>
          </p:nvPr>
        </p:nvGraphicFramePr>
        <p:xfrm>
          <a:off x="383214" y="1804068"/>
          <a:ext cx="11595194" cy="5082540"/>
        </p:xfrm>
        <a:graphic>
          <a:graphicData uri="http://schemas.openxmlformats.org/drawingml/2006/table">
            <a:tbl>
              <a:tblPr bandRow="1">
                <a:tableStyleId>{B301B821-A1FF-4177-AEE7-76D212191A09}</a:tableStyleId>
              </a:tblPr>
              <a:tblGrid>
                <a:gridCol w="582168">
                  <a:extLst>
                    <a:ext uri="{9D8B030D-6E8A-4147-A177-3AD203B41FA5}">
                      <a16:colId xmlns:a16="http://schemas.microsoft.com/office/drawing/2014/main" val="20000"/>
                    </a:ext>
                  </a:extLst>
                </a:gridCol>
                <a:gridCol w="2545759">
                  <a:extLst>
                    <a:ext uri="{9D8B030D-6E8A-4147-A177-3AD203B41FA5}">
                      <a16:colId xmlns:a16="http://schemas.microsoft.com/office/drawing/2014/main" val="20001"/>
                    </a:ext>
                  </a:extLst>
                </a:gridCol>
                <a:gridCol w="720518">
                  <a:extLst>
                    <a:ext uri="{9D8B030D-6E8A-4147-A177-3AD203B41FA5}">
                      <a16:colId xmlns:a16="http://schemas.microsoft.com/office/drawing/2014/main" val="20002"/>
                    </a:ext>
                  </a:extLst>
                </a:gridCol>
                <a:gridCol w="1296655">
                  <a:extLst>
                    <a:ext uri="{9D8B030D-6E8A-4147-A177-3AD203B41FA5}">
                      <a16:colId xmlns:a16="http://schemas.microsoft.com/office/drawing/2014/main" val="20003"/>
                    </a:ext>
                  </a:extLst>
                </a:gridCol>
                <a:gridCol w="2585930">
                  <a:extLst>
                    <a:ext uri="{9D8B030D-6E8A-4147-A177-3AD203B41FA5}">
                      <a16:colId xmlns:a16="http://schemas.microsoft.com/office/drawing/2014/main" val="20004"/>
                    </a:ext>
                  </a:extLst>
                </a:gridCol>
                <a:gridCol w="1932082">
                  <a:extLst>
                    <a:ext uri="{9D8B030D-6E8A-4147-A177-3AD203B41FA5}">
                      <a16:colId xmlns:a16="http://schemas.microsoft.com/office/drawing/2014/main" val="20005"/>
                    </a:ext>
                  </a:extLst>
                </a:gridCol>
                <a:gridCol w="1932082">
                  <a:extLst>
                    <a:ext uri="{9D8B030D-6E8A-4147-A177-3AD203B41FA5}">
                      <a16:colId xmlns:a16="http://schemas.microsoft.com/office/drawing/2014/main" val="20006"/>
                    </a:ext>
                  </a:extLst>
                </a:gridCol>
              </a:tblGrid>
              <a:tr h="672769">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Sr. No.</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a:solidFill>
                            <a:srgbClr val="000000"/>
                          </a:solidFill>
                          <a:latin typeface="Times New Roman Regular" panose="02020603050405020304" charset="0"/>
                          <a:cs typeface="Times New Roman Regular" panose="02020603050405020304" charset="0"/>
                        </a:rPr>
                        <a:t>Title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a:solidFill>
                            <a:srgbClr val="000000"/>
                          </a:solidFill>
                          <a:latin typeface="Times New Roman Regular" panose="02020603050405020304" charset="0"/>
                          <a:cs typeface="Times New Roman Regular" panose="02020603050405020304" charset="0"/>
                        </a:rPr>
                        <a:t>Year of establishment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a:solidFill>
                            <a:srgbClr val="000000"/>
                          </a:solidFill>
                          <a:latin typeface="Times New Roman Regular" panose="02020603050405020304" charset="0"/>
                          <a:cs typeface="Times New Roman Regular" panose="02020603050405020304" charset="0"/>
                        </a:rPr>
                        <a:t>Author</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Accuracy</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a:solidFill>
                            <a:srgbClr val="000000"/>
                          </a:solidFill>
                          <a:latin typeface="Times New Roman Regular" panose="02020603050405020304" charset="0"/>
                          <a:cs typeface="Times New Roman Regular" panose="02020603050405020304" charset="0"/>
                        </a:rPr>
                        <a:t>Advantage</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Disadvantage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0"/>
                  </a:ext>
                </a:extLst>
              </a:tr>
              <a:tr h="2111271">
                <a:tc>
                  <a:txBody>
                    <a:bodyPr/>
                    <a:lstStyle/>
                    <a:p>
                      <a:pPr indent="0" algn="ctr">
                        <a:buNone/>
                      </a:pPr>
                      <a:r>
                        <a:rPr lang="en-US" sz="1400" b="1" u="sng">
                          <a:latin typeface="Times New Roman Bold" panose="02020603050405020304" charset="0"/>
                          <a:cs typeface="Times New Roman Bold" panose="02020603050405020304" charset="0"/>
                        </a:rPr>
                        <a:t>1</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b="1" dirty="0"/>
                        <a:t>A Novel Approach Of Car Recommendation Using Machine Learning Algorithm</a:t>
                      </a:r>
                      <a:endParaRPr lang="en-US" sz="1400" b="1" dirty="0">
                        <a:latin typeface="Times New Roman Regular" panose="02020603050405020304" charset="0"/>
                        <a:cs typeface="Times New Roman Regular" panose="02020603050405020304" charset="0"/>
                      </a:endParaRPr>
                    </a:p>
                    <a:p>
                      <a:pPr indent="0" algn="ctr">
                        <a:buNone/>
                      </a:pPr>
                      <a:endParaRPr lang="en-US" sz="1400" b="1" u="sng" dirty="0">
                        <a:latin typeface="Times New Roman Bold" panose="02020603050405020304" charset="0"/>
                        <a:cs typeface="Times New Roman Bold"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u="none" dirty="0">
                          <a:latin typeface="Times New Roman Bold" panose="02020603050405020304" charset="0"/>
                          <a:cs typeface="Times New Roman Bold" panose="02020603050405020304" charset="0"/>
                        </a:rPr>
                        <a:t>2020</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400" b="1" dirty="0"/>
                        <a:t>Venkatesan K, Ashutosh Srivastava, Abhishek Kumar, Sayyad Samee, Prasant Thecal Vijay, Punjabi Shiv Kumar Tanesha</a:t>
                      </a:r>
                      <a:endParaRPr lang="en-US" sz="1400" b="1" dirty="0">
                        <a:latin typeface="Times New Roman Regular" panose="02020603050405020304" charset="0"/>
                        <a:cs typeface="Times New Roman Regular" panose="02020603050405020304" charset="0"/>
                      </a:endParaRPr>
                    </a:p>
                    <a:p>
                      <a:pPr indent="0" algn="ctr">
                        <a:buNone/>
                      </a:pPr>
                      <a:endParaRPr lang="en-US" sz="1400" b="1" u="sng" dirty="0">
                        <a:latin typeface="Times New Roman Bold" panose="02020603050405020304" charset="0"/>
                        <a:cs typeface="Times New Roman Bold"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u="none" dirty="0">
                          <a:effectLst/>
                          <a:latin typeface="Times New Roman Bold" panose="02020603050405020304" charset="0"/>
                          <a:cs typeface="Times New Roman Bold" panose="02020603050405020304" charset="0"/>
                        </a:rPr>
                        <a:t>Accurate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1" u="none" dirty="0">
                          <a:latin typeface="Times New Roman Bold" panose="02020603050405020304" charset="0"/>
                          <a:cs typeface="Times New Roman Bold" panose="02020603050405020304" charset="0"/>
                        </a:rPr>
                        <a:t>Hassle free car searching system with up to date information on car </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1" u="none" dirty="0">
                          <a:latin typeface="Times New Roman Bold" panose="02020603050405020304" charset="0"/>
                          <a:cs typeface="Times New Roman Bold" panose="02020603050405020304" charset="0"/>
                        </a:rPr>
                        <a:t>User personalized recommendation is not possible</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1"/>
                  </a:ext>
                </a:extLst>
              </a:tr>
              <a:tr h="2111271">
                <a:tc>
                  <a:txBody>
                    <a:bodyPr/>
                    <a:lstStyle/>
                    <a:p>
                      <a:pPr indent="0" algn="ctr">
                        <a:buNone/>
                      </a:pPr>
                      <a:r>
                        <a:rPr lang="en-US" sz="1400" b="0" dirty="0">
                          <a:latin typeface="Times New Roman Regular" panose="02020603050405020304" charset="0"/>
                          <a:cs typeface="Times New Roman Regular" panose="02020603050405020304" charset="0"/>
                        </a:rPr>
                        <a:t>2</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dirty="0"/>
                        <a:t>Car Recommendation System Using Customer Reviews</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2022</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IN" sz="1400" dirty="0"/>
                        <a:t>Saumya Singh, Soumya Deepta Das, Ananya </a:t>
                      </a:r>
                      <a:r>
                        <a:rPr lang="en-IN" sz="1400" dirty="0" err="1"/>
                        <a:t>Sajwan</a:t>
                      </a:r>
                      <a:r>
                        <a:rPr lang="en-IN" sz="1400" dirty="0"/>
                        <a:t>, Ishanika Singh, Ashish Alok</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93%</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dirty="0"/>
                        <a:t>Integrating the machine learning notebook with</a:t>
                      </a:r>
                    </a:p>
                    <a:p>
                      <a:pPr indent="0" algn="ctr">
                        <a:buNone/>
                      </a:pPr>
                      <a:r>
                        <a:rPr lang="en-US" sz="1400" dirty="0"/>
                        <a:t>the Flask application to</a:t>
                      </a:r>
                    </a:p>
                    <a:p>
                      <a:pPr indent="0" algn="ctr">
                        <a:buNone/>
                      </a:pPr>
                      <a:r>
                        <a:rPr lang="en-US" sz="1400" dirty="0"/>
                        <a:t>create a fully functional</a:t>
                      </a:r>
                    </a:p>
                    <a:p>
                      <a:pPr indent="0" algn="ctr">
                        <a:buNone/>
                      </a:pPr>
                      <a:r>
                        <a:rPr lang="en-US" sz="1400" dirty="0"/>
                        <a:t>product, multiple testing scenarios and removing</a:t>
                      </a:r>
                    </a:p>
                    <a:p>
                      <a:pPr indent="0" algn="ctr">
                        <a:buNone/>
                      </a:pPr>
                      <a:r>
                        <a:rPr lang="en-US" sz="1400" dirty="0"/>
                        <a:t>bugs which improved the</a:t>
                      </a:r>
                    </a:p>
                    <a:p>
                      <a:pPr indent="0" algn="ctr">
                        <a:buNone/>
                      </a:pPr>
                      <a:r>
                        <a:rPr lang="en-US" sz="1400" dirty="0"/>
                        <a:t>accuracy and the efficiency of the</a:t>
                      </a:r>
                    </a:p>
                    <a:p>
                      <a:pPr indent="0" algn="ctr">
                        <a:buNone/>
                      </a:pPr>
                      <a:r>
                        <a:rPr lang="en-US" sz="1400" dirty="0"/>
                        <a:t>Recommender system.</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In the dataset new cars updating is not possible until and unless changing whole proposed system.</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940" y="1351915"/>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sym typeface="+mn-ea"/>
              </a:rPr>
              <a:t>Literature Survey</a:t>
            </a:r>
          </a:p>
          <a:p>
            <a:pPr marL="0" indent="0">
              <a:buNone/>
            </a:pPr>
            <a:endParaRPr lang="en-US" sz="1600" b="1">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p:nvPr>
            <p:extLst>
              <p:ext uri="{D42A27DB-BD31-4B8C-83A1-F6EECF244321}">
                <p14:modId xmlns:p14="http://schemas.microsoft.com/office/powerpoint/2010/main" val="3541377741"/>
              </p:ext>
            </p:extLst>
          </p:nvPr>
        </p:nvGraphicFramePr>
        <p:xfrm>
          <a:off x="403860" y="1462658"/>
          <a:ext cx="11287760" cy="5272392"/>
        </p:xfrm>
        <a:graphic>
          <a:graphicData uri="http://schemas.openxmlformats.org/drawingml/2006/table">
            <a:tbl>
              <a:tblPr bandRow="1">
                <a:tableStyleId>{B301B821-A1FF-4177-AEE7-76D212191A09}</a:tableStyleId>
              </a:tblPr>
              <a:tblGrid>
                <a:gridCol w="274955">
                  <a:extLst>
                    <a:ext uri="{9D8B030D-6E8A-4147-A177-3AD203B41FA5}">
                      <a16:colId xmlns:a16="http://schemas.microsoft.com/office/drawing/2014/main" val="20000"/>
                    </a:ext>
                  </a:extLst>
                </a:gridCol>
                <a:gridCol w="2545538">
                  <a:extLst>
                    <a:ext uri="{9D8B030D-6E8A-4147-A177-3AD203B41FA5}">
                      <a16:colId xmlns:a16="http://schemas.microsoft.com/office/drawing/2014/main" val="20001"/>
                    </a:ext>
                  </a:extLst>
                </a:gridCol>
                <a:gridCol w="720518">
                  <a:extLst>
                    <a:ext uri="{9D8B030D-6E8A-4147-A177-3AD203B41FA5}">
                      <a16:colId xmlns:a16="http://schemas.microsoft.com/office/drawing/2014/main" val="20002"/>
                    </a:ext>
                  </a:extLst>
                </a:gridCol>
                <a:gridCol w="1256301">
                  <a:extLst>
                    <a:ext uri="{9D8B030D-6E8A-4147-A177-3AD203B41FA5}">
                      <a16:colId xmlns:a16="http://schemas.microsoft.com/office/drawing/2014/main" val="20003"/>
                    </a:ext>
                  </a:extLst>
                </a:gridCol>
                <a:gridCol w="2626284">
                  <a:extLst>
                    <a:ext uri="{9D8B030D-6E8A-4147-A177-3AD203B41FA5}">
                      <a16:colId xmlns:a16="http://schemas.microsoft.com/office/drawing/2014/main" val="20004"/>
                    </a:ext>
                  </a:extLst>
                </a:gridCol>
                <a:gridCol w="1932082">
                  <a:extLst>
                    <a:ext uri="{9D8B030D-6E8A-4147-A177-3AD203B41FA5}">
                      <a16:colId xmlns:a16="http://schemas.microsoft.com/office/drawing/2014/main" val="20005"/>
                    </a:ext>
                  </a:extLst>
                </a:gridCol>
                <a:gridCol w="1932082">
                  <a:extLst>
                    <a:ext uri="{9D8B030D-6E8A-4147-A177-3AD203B41FA5}">
                      <a16:colId xmlns:a16="http://schemas.microsoft.com/office/drawing/2014/main" val="20006"/>
                    </a:ext>
                  </a:extLst>
                </a:gridCol>
              </a:tblGrid>
              <a:tr h="683396">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Sr. No.</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Title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Year of establishment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Author</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Accuracy</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Advantage</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Disadvantages</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0"/>
                  </a:ext>
                </a:extLst>
              </a:tr>
              <a:tr h="892143">
                <a:tc>
                  <a:txBody>
                    <a:bodyPr/>
                    <a:lstStyle/>
                    <a:p>
                      <a:pPr indent="0" algn="ctr">
                        <a:buNone/>
                      </a:pPr>
                      <a:r>
                        <a:rPr lang="en-US" sz="1400" b="0">
                          <a:latin typeface="Times New Roman Regular" panose="02020603050405020304" charset="0"/>
                          <a:cs typeface="Times New Roman Regular" panose="02020603050405020304" charset="0"/>
                        </a:rPr>
                        <a:t>3</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dirty="0"/>
                        <a:t>Application of Hybrid Algorithms for Car Recommendation System</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2022</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IN" sz="1400" dirty="0"/>
                        <a:t>Supriya Panday , Ujjawal Raj  , Sandeep Kumar , Shalini Kanwar</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Moderately accurate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User can update information on the internet.</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dirty="0"/>
                        <a:t>Displays products that are popular among the people in general during the time period.</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10001"/>
                  </a:ext>
                </a:extLst>
              </a:tr>
              <a:tr h="1727129">
                <a:tc>
                  <a:txBody>
                    <a:bodyPr/>
                    <a:lstStyle/>
                    <a:p>
                      <a:pPr indent="0" algn="ctr">
                        <a:buNone/>
                      </a:pPr>
                      <a:r>
                        <a:rPr lang="en-US" sz="1400" b="0" dirty="0">
                          <a:latin typeface="Times New Roman Regular" panose="02020603050405020304" charset="0"/>
                          <a:cs typeface="Times New Roman Regular" panose="02020603050405020304" charset="0"/>
                        </a:rPr>
                        <a:t>4</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A Machine Learning Based Bike Recommendation</a:t>
                      </a:r>
                    </a:p>
                    <a:p>
                      <a:pPr indent="0" algn="ctr">
                        <a:buNone/>
                      </a:pPr>
                      <a:r>
                        <a:rPr lang="en-US" sz="1400" b="0" dirty="0">
                          <a:latin typeface="Times New Roman Regular" panose="02020603050405020304" charset="0"/>
                          <a:cs typeface="Times New Roman Regular" panose="02020603050405020304" charset="0"/>
                        </a:rPr>
                        <a:t>System Catering To User’s Travel Needs</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2021</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Ananta Kumar Das, Amogha Manoj Joshi, Subhashish Dhal</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79.04% </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Bike usage optimization strategy used</a:t>
                      </a:r>
                    </a:p>
                    <a:p>
                      <a:pPr indent="0" algn="ctr">
                        <a:buNone/>
                      </a:pPr>
                      <a:r>
                        <a:rPr lang="en-US" sz="1400" b="0" dirty="0">
                          <a:latin typeface="Times New Roman Regular" panose="02020603050405020304" charset="0"/>
                          <a:cs typeface="Times New Roman Regular" panose="02020603050405020304" charset="0"/>
                        </a:rPr>
                        <a:t>in the system improves the circulation of active bikes</a:t>
                      </a:r>
                    </a:p>
                    <a:p>
                      <a:pPr indent="0" algn="ctr">
                        <a:buNone/>
                      </a:pPr>
                      <a:r>
                        <a:rPr lang="en-US" sz="1400" b="0" dirty="0">
                          <a:latin typeface="Times New Roman Regular" panose="02020603050405020304" charset="0"/>
                          <a:cs typeface="Times New Roman Regular" panose="02020603050405020304" charset="0"/>
                        </a:rPr>
                        <a:t>and maintains the bike flow between different stations.</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Recommending top 3 bikes by taking</a:t>
                      </a:r>
                    </a:p>
                    <a:p>
                      <a:pPr indent="0" algn="ctr">
                        <a:buNone/>
                      </a:pPr>
                      <a:r>
                        <a:rPr lang="en-US" sz="1400" b="0" dirty="0">
                          <a:latin typeface="Times New Roman Regular" panose="02020603050405020304" charset="0"/>
                          <a:cs typeface="Times New Roman Regular" panose="02020603050405020304" charset="0"/>
                        </a:rPr>
                        <a:t>the user’s travel needs and prevailing weather conditions</a:t>
                      </a:r>
                    </a:p>
                    <a:p>
                      <a:pPr indent="0" algn="ctr">
                        <a:buNone/>
                      </a:pPr>
                      <a:r>
                        <a:rPr lang="en-US" sz="1400" b="0" dirty="0">
                          <a:latin typeface="Times New Roman Regular" panose="02020603050405020304" charset="0"/>
                          <a:cs typeface="Times New Roman Regular" panose="02020603050405020304" charset="0"/>
                        </a:rPr>
                        <a:t>into consideration.</a:t>
                      </a:r>
                    </a:p>
                    <a:p>
                      <a:pPr indent="0" algn="ctr">
                        <a:buNone/>
                      </a:pP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2"/>
                  </a:ext>
                </a:extLst>
              </a:tr>
              <a:tr h="1896732">
                <a:tc>
                  <a:txBody>
                    <a:bodyPr/>
                    <a:lstStyle/>
                    <a:p>
                      <a:pPr indent="0" algn="ctr">
                        <a:buNone/>
                      </a:pPr>
                      <a:r>
                        <a:rPr lang="en-US" sz="1400" b="0" dirty="0">
                          <a:latin typeface="Times New Roman Regular" panose="02020603050405020304" charset="0"/>
                          <a:cs typeface="Times New Roman Regular" panose="02020603050405020304" charset="0"/>
                        </a:rPr>
                        <a:t>5</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Personalized Recommendation Systems (PRES) : A Comprehensive Study and Research Issues</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2018</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Mr. Raghavendra C K, Dr. </a:t>
                      </a:r>
                      <a:r>
                        <a:rPr lang="en-US" sz="1400" b="0" dirty="0" err="1">
                          <a:latin typeface="Times New Roman Regular" panose="02020603050405020304" charset="0"/>
                          <a:cs typeface="Times New Roman Regular" panose="02020603050405020304" charset="0"/>
                        </a:rPr>
                        <a:t>Srikantaiah</a:t>
                      </a:r>
                      <a:r>
                        <a:rPr lang="en-US" sz="1400" b="0" dirty="0">
                          <a:latin typeface="Times New Roman Regular" panose="02020603050405020304" charset="0"/>
                          <a:cs typeface="Times New Roman Regular" panose="02020603050405020304" charset="0"/>
                        </a:rPr>
                        <a:t> K.C,</a:t>
                      </a:r>
                    </a:p>
                    <a:p>
                      <a:pPr indent="0" algn="ctr">
                        <a:buNone/>
                      </a:pPr>
                      <a:r>
                        <a:rPr lang="en-US" sz="1400" b="0" dirty="0">
                          <a:latin typeface="Times New Roman Regular" panose="02020603050405020304" charset="0"/>
                          <a:cs typeface="Times New Roman Regular" panose="02020603050405020304" charset="0"/>
                        </a:rPr>
                        <a:t>Venugopal K.R</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 accuracy of the</a:t>
                      </a:r>
                    </a:p>
                    <a:p>
                      <a:pPr indent="0" algn="ctr">
                        <a:buNone/>
                      </a:pPr>
                      <a:r>
                        <a:rPr lang="en-US" sz="1400" b="0" dirty="0">
                          <a:latin typeface="Times New Roman Regular" panose="02020603050405020304" charset="0"/>
                          <a:cs typeface="Times New Roman Regular" panose="02020603050405020304" charset="0"/>
                        </a:rPr>
                        <a:t>recommendations depends on volume of item and user data.</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Hybrid filtering techniques lie in their ability to enhance</a:t>
                      </a:r>
                    </a:p>
                    <a:p>
                      <a:pPr indent="0" algn="ctr">
                        <a:buNone/>
                      </a:pPr>
                      <a:r>
                        <a:rPr lang="en-US" sz="1400" b="0" dirty="0">
                          <a:latin typeface="Times New Roman Regular" panose="02020603050405020304" charset="0"/>
                          <a:cs typeface="Times New Roman Regular" panose="02020603050405020304" charset="0"/>
                        </a:rPr>
                        <a:t>recommendation</a:t>
                      </a:r>
                    </a:p>
                    <a:p>
                      <a:pPr indent="0" algn="ctr">
                        <a:buNone/>
                      </a:pPr>
                      <a:r>
                        <a:rPr lang="en-US" sz="1400" b="0" dirty="0">
                          <a:latin typeface="Times New Roman Regular" panose="02020603050405020304" charset="0"/>
                          <a:cs typeface="Times New Roman Regular" panose="02020603050405020304" charset="0"/>
                        </a:rPr>
                        <a:t>accuracy.</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 setback of the</a:t>
                      </a:r>
                    </a:p>
                    <a:p>
                      <a:pPr indent="0" algn="ctr">
                        <a:buNone/>
                      </a:pPr>
                      <a:r>
                        <a:rPr lang="en-US" sz="1400" b="0" dirty="0">
                          <a:latin typeface="Times New Roman Regular" panose="02020603050405020304" charset="0"/>
                          <a:cs typeface="Times New Roman Regular" panose="02020603050405020304" charset="0"/>
                        </a:rPr>
                        <a:t>CBF technique is a</a:t>
                      </a:r>
                    </a:p>
                    <a:p>
                      <a:pPr indent="0" algn="ctr">
                        <a:buNone/>
                      </a:pPr>
                      <a:r>
                        <a:rPr lang="en-US" sz="1400" b="0" dirty="0">
                          <a:latin typeface="Times New Roman Regular" panose="02020603050405020304" charset="0"/>
                          <a:cs typeface="Times New Roman Regular" panose="02020603050405020304" charset="0"/>
                        </a:rPr>
                        <a:t>failure to appraise</a:t>
                      </a:r>
                    </a:p>
                    <a:p>
                      <a:pPr indent="0" algn="ctr">
                        <a:buNone/>
                      </a:pPr>
                      <a:r>
                        <a:rPr lang="en-US" sz="1400" b="0" dirty="0">
                          <a:latin typeface="Times New Roman Regular" panose="02020603050405020304" charset="0"/>
                          <a:cs typeface="Times New Roman Regular" panose="02020603050405020304" charset="0"/>
                        </a:rPr>
                        <a:t>the value of an item as it cannot differentiate quality documents from the poor when both</a:t>
                      </a:r>
                    </a:p>
                    <a:p>
                      <a:pPr indent="0" algn="ctr">
                        <a:buNone/>
                      </a:pPr>
                      <a:r>
                        <a:rPr lang="en-US" sz="1400" b="0" dirty="0">
                          <a:latin typeface="Times New Roman Regular" panose="02020603050405020304" charset="0"/>
                          <a:cs typeface="Times New Roman Regular" panose="02020603050405020304" charset="0"/>
                        </a:rPr>
                        <a:t>denoted with the terms.</a:t>
                      </a:r>
                    </a:p>
                  </a:txBody>
                  <a:tcPr marL="12700" marR="12700" marT="12700" anchor="ctr">
                    <a:lnL w="12700" cap="flat" cmpd="sng" algn="ctr">
                      <a:solidFill>
                        <a:schemeClr val="tx1"/>
                      </a:solidFill>
                      <a:prstDash val="sysDash"/>
                      <a:round/>
                      <a:headEnd type="none" w="med" len="med"/>
                      <a:tailEnd type="none" w="med" len="med"/>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97474524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940" y="1351915"/>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sym typeface="+mn-ea"/>
              </a:rPr>
              <a:t>Literature Survey</a:t>
            </a:r>
          </a:p>
          <a:p>
            <a:pPr marL="0" indent="0">
              <a:buNone/>
            </a:pPr>
            <a:endParaRPr lang="en-US" sz="1600" b="1">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p:nvPr>
            <p:extLst>
              <p:ext uri="{D42A27DB-BD31-4B8C-83A1-F6EECF244321}">
                <p14:modId xmlns:p14="http://schemas.microsoft.com/office/powerpoint/2010/main" val="3515735798"/>
              </p:ext>
            </p:extLst>
          </p:nvPr>
        </p:nvGraphicFramePr>
        <p:xfrm>
          <a:off x="452120" y="1378634"/>
          <a:ext cx="11287760" cy="5354320"/>
        </p:xfrm>
        <a:graphic>
          <a:graphicData uri="http://schemas.openxmlformats.org/drawingml/2006/table">
            <a:tbl>
              <a:tblPr bandRow="1">
                <a:tableStyleId>{B301B821-A1FF-4177-AEE7-76D212191A09}</a:tableStyleId>
              </a:tblPr>
              <a:tblGrid>
                <a:gridCol w="274955">
                  <a:extLst>
                    <a:ext uri="{9D8B030D-6E8A-4147-A177-3AD203B41FA5}">
                      <a16:colId xmlns:a16="http://schemas.microsoft.com/office/drawing/2014/main" val="20000"/>
                    </a:ext>
                  </a:extLst>
                </a:gridCol>
                <a:gridCol w="2545538">
                  <a:extLst>
                    <a:ext uri="{9D8B030D-6E8A-4147-A177-3AD203B41FA5}">
                      <a16:colId xmlns:a16="http://schemas.microsoft.com/office/drawing/2014/main" val="20001"/>
                    </a:ext>
                  </a:extLst>
                </a:gridCol>
                <a:gridCol w="748881">
                  <a:extLst>
                    <a:ext uri="{9D8B030D-6E8A-4147-A177-3AD203B41FA5}">
                      <a16:colId xmlns:a16="http://schemas.microsoft.com/office/drawing/2014/main" val="20002"/>
                    </a:ext>
                  </a:extLst>
                </a:gridCol>
                <a:gridCol w="1227938">
                  <a:extLst>
                    <a:ext uri="{9D8B030D-6E8A-4147-A177-3AD203B41FA5}">
                      <a16:colId xmlns:a16="http://schemas.microsoft.com/office/drawing/2014/main" val="20003"/>
                    </a:ext>
                  </a:extLst>
                </a:gridCol>
                <a:gridCol w="2626284">
                  <a:extLst>
                    <a:ext uri="{9D8B030D-6E8A-4147-A177-3AD203B41FA5}">
                      <a16:colId xmlns:a16="http://schemas.microsoft.com/office/drawing/2014/main" val="20004"/>
                    </a:ext>
                  </a:extLst>
                </a:gridCol>
                <a:gridCol w="1932082">
                  <a:extLst>
                    <a:ext uri="{9D8B030D-6E8A-4147-A177-3AD203B41FA5}">
                      <a16:colId xmlns:a16="http://schemas.microsoft.com/office/drawing/2014/main" val="20005"/>
                    </a:ext>
                  </a:extLst>
                </a:gridCol>
                <a:gridCol w="1932082">
                  <a:extLst>
                    <a:ext uri="{9D8B030D-6E8A-4147-A177-3AD203B41FA5}">
                      <a16:colId xmlns:a16="http://schemas.microsoft.com/office/drawing/2014/main" val="20006"/>
                    </a:ext>
                  </a:extLst>
                </a:gridCol>
              </a:tblGrid>
              <a:tr h="555425">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Sr. No.</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Title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Year of establishment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Author</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Accuracy</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Advantage</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Disadvantages</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0"/>
                  </a:ext>
                </a:extLst>
              </a:tr>
              <a:tr h="725083">
                <a:tc>
                  <a:txBody>
                    <a:bodyPr/>
                    <a:lstStyle/>
                    <a:p>
                      <a:pPr indent="0" algn="ctr">
                        <a:buNone/>
                      </a:pPr>
                      <a:r>
                        <a:rPr lang="en-US" sz="1400" b="0" dirty="0">
                          <a:latin typeface="Times New Roman Regular" panose="02020603050405020304" charset="0"/>
                          <a:cs typeface="Times New Roman Regular" panose="02020603050405020304" charset="0"/>
                        </a:rPr>
                        <a:t>5</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A Method of Personalized</a:t>
                      </a:r>
                    </a:p>
                    <a:p>
                      <a:pPr indent="0" algn="ctr">
                        <a:buNone/>
                      </a:pPr>
                      <a:r>
                        <a:rPr lang="en-US" sz="1400" b="0" dirty="0">
                          <a:latin typeface="Times New Roman Regular" panose="02020603050405020304" charset="0"/>
                          <a:cs typeface="Times New Roman Regular" panose="02020603050405020304" charset="0"/>
                        </a:rPr>
                        <a:t>Driving Decision for Smart Car Based on Deep Reinforcement</a:t>
                      </a:r>
                    </a:p>
                    <a:p>
                      <a:pPr indent="0" algn="ctr">
                        <a:buNone/>
                      </a:pPr>
                      <a:r>
                        <a:rPr lang="en-US" sz="1400" b="0" dirty="0">
                          <a:latin typeface="Times New Roman Regular" panose="02020603050405020304" charset="0"/>
                          <a:cs typeface="Times New Roman Regular" panose="02020603050405020304" charset="0"/>
                        </a:rPr>
                        <a:t>Learning</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2020</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Xin peng Wang</a:t>
                      </a:r>
                    </a:p>
                    <a:p>
                      <a:pPr indent="0" algn="ctr">
                        <a:buNone/>
                      </a:pPr>
                      <a:r>
                        <a:rPr lang="en-US" sz="1400" b="0" dirty="0">
                          <a:latin typeface="Times New Roman Regular" panose="02020603050405020304" charset="0"/>
                          <a:cs typeface="Times New Roman Regular" panose="02020603050405020304" charset="0"/>
                        </a:rPr>
                        <a:t>1, </a:t>
                      </a:r>
                      <a:r>
                        <a:rPr lang="en-US" sz="1400" b="0" dirty="0" err="1">
                          <a:latin typeface="Times New Roman Regular" panose="02020603050405020304" charset="0"/>
                          <a:cs typeface="Times New Roman Regular" panose="02020603050405020304" charset="0"/>
                        </a:rPr>
                        <a:t>Chaozhong</a:t>
                      </a:r>
                      <a:endParaRPr lang="en-US" sz="1400" b="0" dirty="0">
                        <a:latin typeface="Times New Roman Regular" panose="02020603050405020304" charset="0"/>
                        <a:cs typeface="Times New Roman Regular" panose="02020603050405020304" charset="0"/>
                      </a:endParaRPr>
                    </a:p>
                    <a:p>
                      <a:pPr indent="0" algn="ctr">
                        <a:buNone/>
                      </a:pPr>
                      <a:r>
                        <a:rPr lang="en-US" sz="1400" b="0" dirty="0">
                          <a:latin typeface="Times New Roman Regular" panose="02020603050405020304" charset="0"/>
                          <a:cs typeface="Times New Roman Regular" panose="02020603050405020304" charset="0"/>
                        </a:rPr>
                        <a:t>Wu 1, Jie Xue</a:t>
                      </a:r>
                    </a:p>
                    <a:p>
                      <a:pPr indent="0" algn="ctr">
                        <a:buNone/>
                      </a:pPr>
                      <a:r>
                        <a:rPr lang="en-US" sz="1400" b="0" dirty="0">
                          <a:latin typeface="Times New Roman Regular" panose="02020603050405020304" charset="0"/>
                          <a:cs typeface="Times New Roman Regular" panose="02020603050405020304" charset="0"/>
                        </a:rPr>
                        <a:t>1,2 and Zhijun</a:t>
                      </a:r>
                    </a:p>
                    <a:p>
                      <a:pPr indent="0" algn="ctr">
                        <a:buNone/>
                      </a:pPr>
                      <a:r>
                        <a:rPr lang="en-US" sz="1400" b="0" dirty="0">
                          <a:latin typeface="Times New Roman Regular" panose="02020603050405020304" charset="0"/>
                          <a:cs typeface="Times New Roman Regular" panose="02020603050405020304" charset="0"/>
                        </a:rPr>
                        <a:t>Chen 1,</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78%</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A personalized driving decision model is built</a:t>
                      </a:r>
                    </a:p>
                    <a:p>
                      <a:pPr indent="0" algn="ctr">
                        <a:buNone/>
                      </a:pPr>
                      <a:r>
                        <a:rPr lang="en-US" sz="1400" b="0" dirty="0">
                          <a:latin typeface="Times New Roman Regular" panose="02020603050405020304" charset="0"/>
                          <a:cs typeface="Times New Roman Regular" panose="02020603050405020304" charset="0"/>
                        </a:rPr>
                        <a:t>based on the decision-making self-learning ability.</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It is crucial to ensuring the</a:t>
                      </a:r>
                    </a:p>
                    <a:p>
                      <a:pPr indent="0" algn="ctr">
                        <a:buNone/>
                      </a:pPr>
                      <a:r>
                        <a:rPr lang="en-US" sz="1400" b="0" dirty="0">
                          <a:latin typeface="Times New Roman Regular" panose="02020603050405020304" charset="0"/>
                          <a:cs typeface="Times New Roman Regular" panose="02020603050405020304" charset="0"/>
                        </a:rPr>
                        <a:t>safety, reliability, and ethical implications of</a:t>
                      </a:r>
                    </a:p>
                    <a:p>
                      <a:pPr indent="0" algn="ctr">
                        <a:buNone/>
                      </a:pPr>
                      <a:r>
                        <a:rPr lang="en-US" sz="1400" b="0" dirty="0">
                          <a:latin typeface="Times New Roman Regular" panose="02020603050405020304" charset="0"/>
                          <a:cs typeface="Times New Roman Regular" panose="02020603050405020304" charset="0"/>
                        </a:rPr>
                        <a:t>such systems in real-world driving scenarios.</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10001"/>
                  </a:ext>
                </a:extLst>
              </a:tr>
              <a:tr h="1354284">
                <a:tc>
                  <a:txBody>
                    <a:bodyPr/>
                    <a:lstStyle/>
                    <a:p>
                      <a:pPr indent="0" algn="ctr">
                        <a:buNone/>
                      </a:pPr>
                      <a:r>
                        <a:rPr lang="en-US" sz="1400" b="0" dirty="0">
                          <a:latin typeface="Times New Roman Regular" panose="02020603050405020304" charset="0"/>
                          <a:cs typeface="Times New Roman Regular" panose="02020603050405020304" charset="0"/>
                        </a:rPr>
                        <a:t>6</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Exploring </a:t>
                      </a:r>
                      <a:r>
                        <a:rPr lang="en-US" sz="1400" b="0" dirty="0" err="1">
                          <a:latin typeface="Times New Roman Regular" panose="02020603050405020304" charset="0"/>
                          <a:cs typeface="Times New Roman Regular" panose="02020603050405020304" charset="0"/>
                        </a:rPr>
                        <a:t>Personalised</a:t>
                      </a:r>
                      <a:r>
                        <a:rPr lang="en-US" sz="1400" b="0" dirty="0">
                          <a:latin typeface="Times New Roman Regular" panose="02020603050405020304" charset="0"/>
                          <a:cs typeface="Times New Roman Regular" panose="02020603050405020304" charset="0"/>
                        </a:rPr>
                        <a:t> Autonomous Vehicles to</a:t>
                      </a:r>
                    </a:p>
                    <a:p>
                      <a:pPr indent="0" algn="ctr">
                        <a:buNone/>
                      </a:pPr>
                      <a:r>
                        <a:rPr lang="en-US" sz="1400" b="0" dirty="0">
                          <a:latin typeface="Times New Roman Regular" panose="02020603050405020304" charset="0"/>
                          <a:cs typeface="Times New Roman Regular" panose="02020603050405020304" charset="0"/>
                        </a:rPr>
                        <a:t>Influence User Trust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2020</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Xu Sun &amp;</a:t>
                      </a:r>
                      <a:r>
                        <a:rPr lang="en-US" sz="1400" b="0" dirty="0" err="1">
                          <a:latin typeface="Times New Roman Regular" panose="02020603050405020304" charset="0"/>
                          <a:cs typeface="Times New Roman Regular" panose="02020603050405020304" charset="0"/>
                        </a:rPr>
                        <a:t>Jingpeng</a:t>
                      </a:r>
                      <a:r>
                        <a:rPr lang="en-US" sz="1400" b="0" dirty="0">
                          <a:latin typeface="Times New Roman Regular" panose="02020603050405020304" charset="0"/>
                          <a:cs typeface="Times New Roman Regular" panose="02020603050405020304" charset="0"/>
                        </a:rPr>
                        <a:t> Li</a:t>
                      </a:r>
                    </a:p>
                    <a:p>
                      <a:pPr indent="0" algn="ctr">
                        <a:buNone/>
                      </a:pPr>
                      <a:r>
                        <a:rPr lang="en-US" sz="1400" b="0" dirty="0">
                          <a:latin typeface="Times New Roman Regular" panose="02020603050405020304" charset="0"/>
                          <a:cs typeface="Times New Roman Regular" panose="02020603050405020304" charset="0"/>
                        </a:rPr>
                        <a:t>&amp;</a:t>
                      </a:r>
                      <a:r>
                        <a:rPr lang="en-US" sz="1400" b="0" dirty="0" err="1">
                          <a:latin typeface="Times New Roman Regular" panose="02020603050405020304" charset="0"/>
                          <a:cs typeface="Times New Roman Regular" panose="02020603050405020304" charset="0"/>
                        </a:rPr>
                        <a:t>Pinyan</a:t>
                      </a:r>
                      <a:r>
                        <a:rPr lang="en-US" sz="1400" b="0" dirty="0">
                          <a:latin typeface="Times New Roman Regular" panose="02020603050405020304" charset="0"/>
                          <a:cs typeface="Times New Roman Regular" panose="02020603050405020304" charset="0"/>
                        </a:rPr>
                        <a:t> Tang</a:t>
                      </a:r>
                    </a:p>
                    <a:p>
                      <a:pPr indent="0" algn="ctr">
                        <a:buNone/>
                      </a:pPr>
                      <a:r>
                        <a:rPr lang="en-US" sz="1400" b="0" dirty="0">
                          <a:latin typeface="Times New Roman Regular" panose="02020603050405020304" charset="0"/>
                          <a:cs typeface="Times New Roman Regular" panose="02020603050405020304" charset="0"/>
                        </a:rPr>
                        <a:t>&amp;</a:t>
                      </a:r>
                      <a:r>
                        <a:rPr lang="en-US" sz="1400" b="0" dirty="0" err="1">
                          <a:latin typeface="Times New Roman Regular" panose="02020603050405020304" charset="0"/>
                          <a:cs typeface="Times New Roman Regular" panose="02020603050405020304" charset="0"/>
                        </a:rPr>
                        <a:t>Siyuan</a:t>
                      </a:r>
                      <a:r>
                        <a:rPr lang="en-US" sz="1400" b="0" dirty="0">
                          <a:latin typeface="Times New Roman Regular" panose="02020603050405020304" charset="0"/>
                          <a:cs typeface="Times New Roman Regular" panose="02020603050405020304" charset="0"/>
                        </a:rPr>
                        <a:t> Zhou</a:t>
                      </a:r>
                    </a:p>
                    <a:p>
                      <a:pPr indent="0" algn="ctr">
                        <a:buNone/>
                      </a:pPr>
                      <a:r>
                        <a:rPr lang="en-US" sz="1400" b="0" dirty="0">
                          <a:latin typeface="Times New Roman Regular" panose="02020603050405020304" charset="0"/>
                          <a:cs typeface="Times New Roman Regular" panose="02020603050405020304" charset="0"/>
                        </a:rPr>
                        <a:t>&amp;</a:t>
                      </a:r>
                      <a:r>
                        <a:rPr lang="en-US" sz="1400" b="0" dirty="0" err="1">
                          <a:latin typeface="Times New Roman Regular" panose="02020603050405020304" charset="0"/>
                          <a:cs typeface="Times New Roman Regular" panose="02020603050405020304" charset="0"/>
                        </a:rPr>
                        <a:t>Xiangjun</a:t>
                      </a:r>
                      <a:r>
                        <a:rPr lang="en-US" sz="1400" b="0" dirty="0">
                          <a:latin typeface="Times New Roman Regular" panose="02020603050405020304" charset="0"/>
                          <a:cs typeface="Times New Roman Regular" panose="02020603050405020304" charset="0"/>
                        </a:rPr>
                        <a:t> Peng</a:t>
                      </a:r>
                    </a:p>
                    <a:p>
                      <a:pPr indent="0" algn="ctr">
                        <a:buNone/>
                      </a:pPr>
                      <a:r>
                        <a:rPr lang="en-US" sz="1400" b="0" dirty="0">
                          <a:latin typeface="Times New Roman Regular" panose="02020603050405020304" charset="0"/>
                          <a:cs typeface="Times New Roman Regular" panose="02020603050405020304" charset="0"/>
                        </a:rPr>
                        <a:t>&amp;Hao Nan Li</a:t>
                      </a:r>
                    </a:p>
                    <a:p>
                      <a:pPr indent="0" algn="ctr">
                        <a:buNone/>
                      </a:pPr>
                      <a:r>
                        <a:rPr lang="en-US" sz="1400" b="0" dirty="0">
                          <a:latin typeface="Times New Roman Regular" panose="02020603050405020304" charset="0"/>
                          <a:cs typeface="Times New Roman Regular" panose="02020603050405020304" charset="0"/>
                        </a:rPr>
                        <a:t>&amp;</a:t>
                      </a:r>
                      <a:r>
                        <a:rPr lang="en-US" sz="1400" b="0" dirty="0" err="1">
                          <a:latin typeface="Times New Roman Regular" panose="02020603050405020304" charset="0"/>
                          <a:cs typeface="Times New Roman Regular" panose="02020603050405020304" charset="0"/>
                        </a:rPr>
                        <a:t>Qingfeng</a:t>
                      </a:r>
                      <a:r>
                        <a:rPr lang="en-US" sz="1400" b="0" dirty="0">
                          <a:latin typeface="Times New Roman Regular" panose="02020603050405020304" charset="0"/>
                          <a:cs typeface="Times New Roman Regular" panose="02020603050405020304" charset="0"/>
                        </a:rPr>
                        <a:t> Wang</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75%</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AVs have proved successful in convoy situations and have</a:t>
                      </a:r>
                    </a:p>
                    <a:p>
                      <a:pPr indent="0" algn="ctr">
                        <a:buNone/>
                      </a:pPr>
                      <a:r>
                        <a:rPr lang="en-US" sz="1400" b="0" dirty="0">
                          <a:latin typeface="Times New Roman Regular" panose="02020603050405020304" charset="0"/>
                          <a:cs typeface="Times New Roman Regular" panose="02020603050405020304" charset="0"/>
                        </a:rPr>
                        <a:t>Demonstrated the ability to improve the maintenance of a consistent safe distance and emergency stopping</a:t>
                      </a:r>
                    </a:p>
                    <a:p>
                      <a:pPr indent="0" algn="ctr">
                        <a:buNone/>
                      </a:pPr>
                      <a:r>
                        <a:rPr lang="en-US" sz="1400" b="0" dirty="0">
                          <a:latin typeface="Times New Roman Regular" panose="02020603050405020304" charset="0"/>
                          <a:cs typeface="Times New Roman Regular" panose="02020603050405020304" charset="0"/>
                        </a:rPr>
                        <a:t>Distances compared with</a:t>
                      </a:r>
                    </a:p>
                    <a:p>
                      <a:pPr indent="0" algn="ctr">
                        <a:buNone/>
                      </a:pPr>
                      <a:r>
                        <a:rPr lang="en-US" sz="1400" b="0" dirty="0">
                          <a:latin typeface="Times New Roman Regular" panose="02020603050405020304" charset="0"/>
                          <a:cs typeface="Times New Roman Regular" panose="02020603050405020304" charset="0"/>
                        </a:rPr>
                        <a:t>non-automated systems.</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It is difficult to</a:t>
                      </a:r>
                    </a:p>
                    <a:p>
                      <a:pPr indent="0" algn="ctr">
                        <a:buNone/>
                      </a:pPr>
                      <a:r>
                        <a:rPr lang="en-US" sz="1400" b="0" dirty="0">
                          <a:latin typeface="Times New Roman Regular" panose="02020603050405020304" charset="0"/>
                          <a:cs typeface="Times New Roman Regular" panose="02020603050405020304" charset="0"/>
                        </a:rPr>
                        <a:t>ensure that drivers in the driving simulator will</a:t>
                      </a:r>
                    </a:p>
                    <a:p>
                      <a:pPr indent="0" algn="ctr">
                        <a:buNone/>
                      </a:pPr>
                      <a:r>
                        <a:rPr lang="en-US" sz="1400" b="0" dirty="0">
                          <a:latin typeface="Times New Roman Regular" panose="02020603050405020304" charset="0"/>
                          <a:cs typeface="Times New Roman Regular" panose="02020603050405020304" charset="0"/>
                        </a:rPr>
                        <a:t>behave as they would in the real world.</a:t>
                      </a:r>
                    </a:p>
                    <a:p>
                      <a:pPr indent="0" algn="ctr">
                        <a:buNone/>
                      </a:pP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2"/>
                  </a:ext>
                </a:extLst>
              </a:tr>
              <a:tr h="1314289">
                <a:tc>
                  <a:txBody>
                    <a:bodyPr/>
                    <a:lstStyle/>
                    <a:p>
                      <a:pPr indent="0" algn="ctr">
                        <a:buNone/>
                      </a:pPr>
                      <a:r>
                        <a:rPr lang="en-US" sz="1400" b="0" dirty="0">
                          <a:latin typeface="Times New Roman Regular" panose="02020603050405020304" charset="0"/>
                          <a:cs typeface="Times New Roman Regular" panose="02020603050405020304" charset="0"/>
                        </a:rPr>
                        <a:t>7</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Enhancement of Mobile-Based</a:t>
                      </a:r>
                    </a:p>
                    <a:p>
                      <a:pPr indent="0" algn="ctr">
                        <a:buNone/>
                      </a:pPr>
                      <a:r>
                        <a:rPr lang="en-US" sz="1400" b="0" dirty="0">
                          <a:latin typeface="Times New Roman Regular" panose="02020603050405020304" charset="0"/>
                          <a:cs typeface="Times New Roman Regular" panose="02020603050405020304" charset="0"/>
                        </a:rPr>
                        <a:t>Application for Vehicle Rental</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2021</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Falah Y H</a:t>
                      </a:r>
                    </a:p>
                    <a:p>
                      <a:pPr indent="0" algn="ctr">
                        <a:buNone/>
                      </a:pPr>
                      <a:r>
                        <a:rPr lang="en-US" sz="1400" b="0" dirty="0">
                          <a:latin typeface="Times New Roman Regular" panose="02020603050405020304" charset="0"/>
                          <a:cs typeface="Times New Roman Regular" panose="02020603050405020304" charset="0"/>
                        </a:rPr>
                        <a:t>Ahmed, </a:t>
                      </a:r>
                      <a:r>
                        <a:rPr lang="en-US" sz="1400" b="0" dirty="0" err="1">
                          <a:latin typeface="Times New Roman Regular" panose="02020603050405020304" charset="0"/>
                          <a:cs typeface="Times New Roman Regular" panose="02020603050405020304" charset="0"/>
                        </a:rPr>
                        <a:t>Eizwan</a:t>
                      </a:r>
                      <a:endParaRPr lang="en-US" sz="1400" b="0" dirty="0">
                        <a:latin typeface="Times New Roman Regular" panose="02020603050405020304" charset="0"/>
                        <a:cs typeface="Times New Roman Regular" panose="02020603050405020304" charset="0"/>
                      </a:endParaRPr>
                    </a:p>
                    <a:p>
                      <a:pPr indent="0" algn="ctr">
                        <a:buNone/>
                      </a:pPr>
                      <a:r>
                        <a:rPr lang="en-US" sz="1400" b="0" dirty="0">
                          <a:latin typeface="Times New Roman Regular" panose="02020603050405020304" charset="0"/>
                          <a:cs typeface="Times New Roman Regular" panose="02020603050405020304" charset="0"/>
                        </a:rPr>
                        <a:t>Bin </a:t>
                      </a:r>
                      <a:r>
                        <a:rPr lang="en-US" sz="1400" b="0" dirty="0" err="1">
                          <a:latin typeface="Times New Roman Regular" panose="02020603050405020304" charset="0"/>
                          <a:cs typeface="Times New Roman Regular" panose="02020603050405020304" charset="0"/>
                        </a:rPr>
                        <a:t>Hazlan</a:t>
                      </a:r>
                      <a:r>
                        <a:rPr lang="en-US" sz="1400" b="0" dirty="0">
                          <a:latin typeface="Times New Roman Regular" panose="02020603050405020304" charset="0"/>
                          <a:cs typeface="Times New Roman Regular" panose="02020603050405020304" charset="0"/>
                        </a:rPr>
                        <a:t>,</a:t>
                      </a:r>
                    </a:p>
                    <a:p>
                      <a:pPr indent="0" algn="ctr">
                        <a:buNone/>
                      </a:pPr>
                      <a:r>
                        <a:rPr lang="en-US" sz="1400" b="0" dirty="0">
                          <a:latin typeface="Times New Roman Regular" panose="02020603050405020304" charset="0"/>
                          <a:cs typeface="Times New Roman Regular" panose="02020603050405020304" charset="0"/>
                        </a:rPr>
                        <a:t>Muhammad</a:t>
                      </a:r>
                    </a:p>
                    <a:p>
                      <a:pPr indent="0" algn="ctr">
                        <a:buNone/>
                      </a:pPr>
                      <a:r>
                        <a:rPr lang="en-US" sz="1400" b="0" dirty="0" err="1">
                          <a:latin typeface="Times New Roman Regular" panose="02020603050405020304" charset="0"/>
                          <a:cs typeface="Times New Roman Regular" panose="02020603050405020304" charset="0"/>
                        </a:rPr>
                        <a:t>Irsyad</a:t>
                      </a:r>
                      <a:r>
                        <a:rPr lang="en-US" sz="1400" b="0" dirty="0">
                          <a:latin typeface="Times New Roman Regular" panose="02020603050405020304" charset="0"/>
                          <a:cs typeface="Times New Roman Regular" panose="02020603050405020304" charset="0"/>
                        </a:rPr>
                        <a:t> Abdulla</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 accuracy depends on the vehicle availability.</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It can lead to a system that is not only informed by</a:t>
                      </a:r>
                    </a:p>
                    <a:p>
                      <a:pPr indent="0" algn="ctr">
                        <a:buNone/>
                      </a:pPr>
                      <a:r>
                        <a:rPr lang="en-US" sz="1400" b="0" dirty="0">
                          <a:latin typeface="Times New Roman Regular" panose="02020603050405020304" charset="0"/>
                          <a:cs typeface="Times New Roman Regular" panose="02020603050405020304" charset="0"/>
                        </a:rPr>
                        <a:t>Explicit knowledge but</a:t>
                      </a:r>
                    </a:p>
                    <a:p>
                      <a:pPr indent="0" algn="ctr">
                        <a:buNone/>
                      </a:pPr>
                      <a:r>
                        <a:rPr lang="en-US" sz="1400" b="0" dirty="0">
                          <a:latin typeface="Times New Roman Regular" panose="02020603050405020304" charset="0"/>
                          <a:cs typeface="Times New Roman Regular" panose="02020603050405020304" charset="0"/>
                        </a:rPr>
                        <a:t>also agile and responsive to user needs and industry changes.</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There is no particular</a:t>
                      </a:r>
                    </a:p>
                    <a:p>
                      <a:pPr indent="0" algn="ctr">
                        <a:buNone/>
                      </a:pPr>
                      <a:r>
                        <a:rPr lang="en-US" sz="1400" b="0" dirty="0">
                          <a:latin typeface="Times New Roman Regular" panose="02020603050405020304" charset="0"/>
                          <a:cs typeface="Times New Roman Regular" panose="02020603050405020304" charset="0"/>
                        </a:rPr>
                        <a:t>disadvantage but 0.5% error is there as a disadvantage.</a:t>
                      </a:r>
                    </a:p>
                  </a:txBody>
                  <a:tcPr marL="12700" marR="12700" marT="12700" anchor="ctr">
                    <a:lnL w="12700" cap="flat" cmpd="sng" algn="ctr">
                      <a:solidFill>
                        <a:schemeClr val="tx1"/>
                      </a:solidFill>
                      <a:prstDash val="sysDash"/>
                      <a:round/>
                      <a:headEnd type="none" w="med" len="med"/>
                      <a:tailEnd type="none" w="med" len="med"/>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974745246"/>
                  </a:ext>
                </a:extLst>
              </a:tr>
            </a:tbl>
          </a:graphicData>
        </a:graphic>
      </p:graphicFrame>
    </p:spTree>
    <p:extLst>
      <p:ext uri="{BB962C8B-B14F-4D97-AF65-F5344CB8AC3E}">
        <p14:creationId xmlns:p14="http://schemas.microsoft.com/office/powerpoint/2010/main" val="6775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940" y="1351915"/>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sym typeface="+mn-ea"/>
              </a:rPr>
              <a:t>Literature Survey</a:t>
            </a:r>
          </a:p>
          <a:p>
            <a:pPr marL="0" indent="0">
              <a:buNone/>
            </a:pPr>
            <a:endParaRPr lang="en-US" sz="1600" b="1">
              <a:latin typeface="Times New Roman Regular" panose="02020603050405020304" charset="0"/>
              <a:cs typeface="Times New Roman Regular" panose="02020603050405020304" charset="0"/>
            </a:endParaRPr>
          </a:p>
        </p:txBody>
      </p:sp>
      <p:sp>
        <p:nvSpPr>
          <p:cNvPr id="5" name="Title 1"/>
          <p:cNvSpPr>
            <a:spLocks noGrp="1"/>
          </p:cNvSpPr>
          <p:nvPr/>
        </p:nvSpPr>
        <p:spPr>
          <a:xfrm>
            <a:off x="0" y="0"/>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Times New Roman" panose="02020603050405020304" pitchFamily="18" charset="0"/>
                <a:cs typeface="Times New Roman" panose="02020603050405020304" pitchFamily="18" charset="0"/>
              </a:rPr>
              <a:t>PCET-NMVPM’s</a:t>
            </a:r>
            <a:br>
              <a:rPr lang="en-US" sz="3200" b="1" dirty="0"/>
            </a:br>
            <a:r>
              <a:rPr lang="en-US" sz="3200" b="1" dirty="0"/>
              <a:t> </a:t>
            </a:r>
            <a:r>
              <a:rPr lang="en-US" sz="2800" b="1" dirty="0">
                <a:latin typeface="Times New Roman" panose="02020603050405020304" pitchFamily="18" charset="0"/>
                <a:cs typeface="Times New Roman" panose="02020603050405020304" pitchFamily="18" charset="0"/>
              </a:rPr>
              <a:t>Nutan College of Engineering and Research, Talegaon, Pune</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Computer Science and Engineering </a:t>
            </a:r>
            <a:endParaRPr lang="en-IN" sz="32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309"/>
            <a:ext cx="1564202" cy="134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60098" y="0"/>
            <a:ext cx="143190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p:nvPr>
            <p:extLst>
              <p:ext uri="{D42A27DB-BD31-4B8C-83A1-F6EECF244321}">
                <p14:modId xmlns:p14="http://schemas.microsoft.com/office/powerpoint/2010/main" val="4236138955"/>
              </p:ext>
            </p:extLst>
          </p:nvPr>
        </p:nvGraphicFramePr>
        <p:xfrm>
          <a:off x="452120" y="1462657"/>
          <a:ext cx="11287760" cy="5140960"/>
        </p:xfrm>
        <a:graphic>
          <a:graphicData uri="http://schemas.openxmlformats.org/drawingml/2006/table">
            <a:tbl>
              <a:tblPr bandRow="1">
                <a:tableStyleId>{B301B821-A1FF-4177-AEE7-76D212191A09}</a:tableStyleId>
              </a:tblPr>
              <a:tblGrid>
                <a:gridCol w="274955">
                  <a:extLst>
                    <a:ext uri="{9D8B030D-6E8A-4147-A177-3AD203B41FA5}">
                      <a16:colId xmlns:a16="http://schemas.microsoft.com/office/drawing/2014/main" val="20000"/>
                    </a:ext>
                  </a:extLst>
                </a:gridCol>
                <a:gridCol w="2545538">
                  <a:extLst>
                    <a:ext uri="{9D8B030D-6E8A-4147-A177-3AD203B41FA5}">
                      <a16:colId xmlns:a16="http://schemas.microsoft.com/office/drawing/2014/main" val="20001"/>
                    </a:ext>
                  </a:extLst>
                </a:gridCol>
                <a:gridCol w="748881">
                  <a:extLst>
                    <a:ext uri="{9D8B030D-6E8A-4147-A177-3AD203B41FA5}">
                      <a16:colId xmlns:a16="http://schemas.microsoft.com/office/drawing/2014/main" val="20002"/>
                    </a:ext>
                  </a:extLst>
                </a:gridCol>
                <a:gridCol w="1231641">
                  <a:extLst>
                    <a:ext uri="{9D8B030D-6E8A-4147-A177-3AD203B41FA5}">
                      <a16:colId xmlns:a16="http://schemas.microsoft.com/office/drawing/2014/main" val="20003"/>
                    </a:ext>
                  </a:extLst>
                </a:gridCol>
                <a:gridCol w="2622581">
                  <a:extLst>
                    <a:ext uri="{9D8B030D-6E8A-4147-A177-3AD203B41FA5}">
                      <a16:colId xmlns:a16="http://schemas.microsoft.com/office/drawing/2014/main" val="20004"/>
                    </a:ext>
                  </a:extLst>
                </a:gridCol>
                <a:gridCol w="1932082">
                  <a:extLst>
                    <a:ext uri="{9D8B030D-6E8A-4147-A177-3AD203B41FA5}">
                      <a16:colId xmlns:a16="http://schemas.microsoft.com/office/drawing/2014/main" val="20005"/>
                    </a:ext>
                  </a:extLst>
                </a:gridCol>
                <a:gridCol w="1932082">
                  <a:extLst>
                    <a:ext uri="{9D8B030D-6E8A-4147-A177-3AD203B41FA5}">
                      <a16:colId xmlns:a16="http://schemas.microsoft.com/office/drawing/2014/main" val="20006"/>
                    </a:ext>
                  </a:extLst>
                </a:gridCol>
              </a:tblGrid>
              <a:tr h="555425">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Sr. No.</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Title</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Year of establishment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Author</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Accuracy</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Advantage</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1" dirty="0">
                          <a:solidFill>
                            <a:srgbClr val="000000"/>
                          </a:solidFill>
                          <a:latin typeface="Times New Roman Regular" panose="02020603050405020304" charset="0"/>
                          <a:cs typeface="Times New Roman Regular" panose="02020603050405020304" charset="0"/>
                        </a:rPr>
                        <a:t>Disadvantages</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0"/>
                  </a:ext>
                </a:extLst>
              </a:tr>
              <a:tr h="725083">
                <a:tc>
                  <a:txBody>
                    <a:bodyPr/>
                    <a:lstStyle/>
                    <a:p>
                      <a:pPr indent="0" algn="ctr">
                        <a:buNone/>
                      </a:pPr>
                      <a:r>
                        <a:rPr lang="en-US" sz="1400" b="0" dirty="0">
                          <a:latin typeface="Times New Roman Regular" panose="02020603050405020304" charset="0"/>
                          <a:cs typeface="Times New Roman Regular" panose="02020603050405020304" charset="0"/>
                        </a:rPr>
                        <a:t>9</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Smart Recommendation System based on Product Reviews using</a:t>
                      </a:r>
                    </a:p>
                    <a:p>
                      <a:pPr indent="0" algn="ctr">
                        <a:buNone/>
                      </a:pPr>
                      <a:r>
                        <a:rPr lang="en-US" sz="1400" b="0" dirty="0">
                          <a:latin typeface="Times New Roman Regular" panose="02020603050405020304" charset="0"/>
                          <a:cs typeface="Times New Roman Regular" panose="02020603050405020304" charset="0"/>
                        </a:rPr>
                        <a:t>Random Forest</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2019</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Gayatri </a:t>
                      </a:r>
                      <a:r>
                        <a:rPr lang="en-US" sz="1400" b="0" dirty="0" err="1">
                          <a:latin typeface="Times New Roman Regular" panose="02020603050405020304" charset="0"/>
                          <a:cs typeface="Times New Roman Regular" panose="02020603050405020304" charset="0"/>
                        </a:rPr>
                        <a:t>Khanvilkar</a:t>
                      </a:r>
                      <a:r>
                        <a:rPr lang="en-US" sz="1400" b="0" dirty="0">
                          <a:latin typeface="Times New Roman Regular" panose="02020603050405020304" charset="0"/>
                          <a:cs typeface="Times New Roman Regular" panose="02020603050405020304" charset="0"/>
                        </a:rPr>
                        <a:t>,</a:t>
                      </a:r>
                    </a:p>
                    <a:p>
                      <a:pPr indent="0" algn="ctr">
                        <a:buNone/>
                      </a:pPr>
                      <a:r>
                        <a:rPr lang="en-US" sz="1400" b="0" dirty="0">
                          <a:latin typeface="Times New Roman Regular" panose="02020603050405020304" charset="0"/>
                          <a:cs typeface="Times New Roman Regular" panose="02020603050405020304" charset="0"/>
                        </a:rPr>
                        <a:t>Prof. Deepali</a:t>
                      </a:r>
                    </a:p>
                    <a:p>
                      <a:pPr indent="0" algn="ctr">
                        <a:buNone/>
                      </a:pPr>
                      <a:r>
                        <a:rPr lang="en-US" sz="1400" b="0" dirty="0">
                          <a:latin typeface="Times New Roman Regular" panose="02020603050405020304" charset="0"/>
                          <a:cs typeface="Times New Roman Regular" panose="02020603050405020304" charset="0"/>
                        </a:rPr>
                        <a:t>Vora</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95.03%</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It can focus on interpretability, efficiency,</a:t>
                      </a:r>
                    </a:p>
                    <a:p>
                      <a:pPr indent="0" algn="ctr">
                        <a:buNone/>
                      </a:pPr>
                      <a:r>
                        <a:rPr lang="en-US" sz="1400" b="0" dirty="0">
                          <a:latin typeface="Times New Roman Regular" panose="02020603050405020304" charset="0"/>
                          <a:cs typeface="Times New Roman Regular" panose="02020603050405020304" charset="0"/>
                        </a:rPr>
                        <a:t>handling non-linearity, and scalability of the</a:t>
                      </a:r>
                    </a:p>
                    <a:p>
                      <a:pPr indent="0" algn="ctr">
                        <a:buNone/>
                      </a:pPr>
                      <a:r>
                        <a:rPr lang="en-US" sz="1400" b="0" dirty="0">
                          <a:latin typeface="Times New Roman Regular" panose="02020603050405020304" charset="0"/>
                          <a:cs typeface="Times New Roman Regular" panose="02020603050405020304" charset="0"/>
                        </a:rPr>
                        <a:t>system.</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Sometimes, the specific context and implementation details of the system product review is not provide the essential</a:t>
                      </a:r>
                    </a:p>
                    <a:p>
                      <a:pPr indent="0" algn="ctr">
                        <a:buNone/>
                      </a:pPr>
                      <a:r>
                        <a:rPr lang="en-US" sz="1400" b="0" dirty="0">
                          <a:latin typeface="Times New Roman Regular" panose="02020603050405020304" charset="0"/>
                          <a:cs typeface="Times New Roman Regular" panose="02020603050405020304" charset="0"/>
                        </a:rPr>
                        <a:t>information.</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10001"/>
                  </a:ext>
                </a:extLst>
              </a:tr>
              <a:tr h="1354284">
                <a:tc>
                  <a:txBody>
                    <a:bodyPr/>
                    <a:lstStyle/>
                    <a:p>
                      <a:pPr indent="0" algn="ctr">
                        <a:buNone/>
                      </a:pPr>
                      <a:r>
                        <a:rPr lang="en-US" sz="1400" b="0" dirty="0">
                          <a:latin typeface="Times New Roman Regular" panose="02020603050405020304" charset="0"/>
                          <a:cs typeface="Times New Roman Regular" panose="02020603050405020304" charset="0"/>
                        </a:rPr>
                        <a:t>10</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Recommendations for Car</a:t>
                      </a:r>
                    </a:p>
                    <a:p>
                      <a:pPr indent="0" algn="ctr">
                        <a:buNone/>
                      </a:pPr>
                      <a:r>
                        <a:rPr lang="en-US" sz="1400" b="0" dirty="0">
                          <a:latin typeface="Times New Roman Regular" panose="02020603050405020304" charset="0"/>
                          <a:cs typeface="Times New Roman Regular" panose="02020603050405020304" charset="0"/>
                        </a:rPr>
                        <a:t>Selection System Using Item-</a:t>
                      </a:r>
                    </a:p>
                    <a:p>
                      <a:pPr indent="0" algn="ctr">
                        <a:buNone/>
                      </a:pPr>
                      <a:r>
                        <a:rPr lang="en-US" sz="1400" b="0" dirty="0">
                          <a:latin typeface="Times New Roman Regular" panose="02020603050405020304" charset="0"/>
                          <a:cs typeface="Times New Roman Regular" panose="02020603050405020304" charset="0"/>
                        </a:rPr>
                        <a:t>Based Collaborative Filtering (CF)</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2019</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it-IT" sz="1400" b="0" dirty="0">
                          <a:latin typeface="Times New Roman Regular" panose="02020603050405020304" charset="0"/>
                          <a:cs typeface="Times New Roman Regular" panose="02020603050405020304" charset="0"/>
                        </a:rPr>
                        <a:t>Gusti Prabowol,</a:t>
                      </a:r>
                    </a:p>
                    <a:p>
                      <a:pPr indent="0" algn="ctr">
                        <a:buNone/>
                      </a:pPr>
                      <a:r>
                        <a:rPr lang="it-IT" sz="1400" b="0" dirty="0">
                          <a:latin typeface="Times New Roman Regular" panose="02020603050405020304" charset="0"/>
                          <a:cs typeface="Times New Roman Regular" panose="02020603050405020304" charset="0"/>
                        </a:rPr>
                        <a:t>Muhammad</a:t>
                      </a:r>
                    </a:p>
                    <a:p>
                      <a:pPr indent="0" algn="ctr">
                        <a:buNone/>
                      </a:pPr>
                      <a:r>
                        <a:rPr lang="it-IT" sz="1400" b="0" dirty="0">
                          <a:latin typeface="Times New Roman Regular" panose="02020603050405020304" charset="0"/>
                          <a:cs typeface="Times New Roman Regular" panose="02020603050405020304" charset="0"/>
                        </a:rPr>
                        <a:t>Nasrun, Ratna</a:t>
                      </a:r>
                    </a:p>
                    <a:p>
                      <a:pPr indent="0" algn="ctr">
                        <a:buNone/>
                      </a:pPr>
                      <a:r>
                        <a:rPr lang="it-IT" sz="1400" b="0" dirty="0">
                          <a:latin typeface="Times New Roman Regular" panose="02020603050405020304" charset="0"/>
                          <a:cs typeface="Times New Roman Regular" panose="02020603050405020304" charset="0"/>
                        </a:rPr>
                        <a:t>Astuti</a:t>
                      </a:r>
                    </a:p>
                    <a:p>
                      <a:pPr indent="0" algn="ctr">
                        <a:buNone/>
                      </a:pPr>
                      <a:r>
                        <a:rPr lang="it-IT" sz="1400" b="0" dirty="0">
                          <a:latin typeface="Times New Roman Regular" panose="02020603050405020304" charset="0"/>
                          <a:cs typeface="Times New Roman Regular" panose="02020603050405020304" charset="0"/>
                        </a:rPr>
                        <a:t>Nugrahaeni</a:t>
                      </a:r>
                      <a:endParaRPr lang="en-US" sz="1400" b="0" dirty="0">
                        <a:latin typeface="Times New Roman Regular" panose="02020603050405020304" charset="0"/>
                        <a:cs typeface="Times New Roman Regular" panose="02020603050405020304" charset="0"/>
                      </a:endParaRP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95.955% </a:t>
                      </a:r>
                    </a:p>
                  </a:txBody>
                  <a:tcPr marL="12700" marR="12700" marT="12700" anchor="ctr">
                    <a:lnL w="12700">
                      <a:solidFill>
                        <a:schemeClr val="tx1"/>
                      </a:solidFill>
                      <a:prstDash val="sysDash"/>
                    </a:lnL>
                    <a:lnR w="12700">
                      <a:solidFill>
                        <a:schemeClr val="tx1"/>
                      </a:solidFill>
                      <a:prstDash val="sysDash"/>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It increases the scalability and flexibility of the system.</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cap="flat" cmpd="sng" algn="ctr">
                      <a:solidFill>
                        <a:schemeClr val="tx1"/>
                      </a:solidFill>
                      <a:prstDash val="sysDash"/>
                      <a:round/>
                      <a:headEnd type="none" w="med" len="med"/>
                      <a:tailEnd type="none" w="med" len="med"/>
                    </a:lnB>
                  </a:tcPr>
                </a:tc>
                <a:tc>
                  <a:txBody>
                    <a:bodyPr/>
                    <a:lstStyle/>
                    <a:p>
                      <a:pPr indent="0" algn="ctr">
                        <a:buNone/>
                      </a:pPr>
                      <a:r>
                        <a:rPr lang="en-US" sz="1400" b="0" dirty="0">
                          <a:latin typeface="Times New Roman Regular" panose="02020603050405020304" charset="0"/>
                          <a:cs typeface="Times New Roman Regular" panose="02020603050405020304" charset="0"/>
                        </a:rPr>
                        <a:t>It can arise the privacy concern for the user. Recommending items for new users, who have not</a:t>
                      </a:r>
                    </a:p>
                    <a:p>
                      <a:pPr indent="0" algn="ctr">
                        <a:buNone/>
                      </a:pPr>
                      <a:r>
                        <a:rPr lang="en-US" sz="1400" b="0" dirty="0">
                          <a:latin typeface="Times New Roman Regular" panose="02020603050405020304" charset="0"/>
                          <a:cs typeface="Times New Roman Regular" panose="02020603050405020304" charset="0"/>
                        </a:rPr>
                        <a:t>provided sufficient</a:t>
                      </a:r>
                    </a:p>
                    <a:p>
                      <a:pPr indent="0" algn="ctr">
                        <a:buNone/>
                      </a:pPr>
                      <a:r>
                        <a:rPr lang="en-US" sz="1400" b="0" dirty="0">
                          <a:latin typeface="Times New Roman Regular" panose="02020603050405020304" charset="0"/>
                          <a:cs typeface="Times New Roman Regular" panose="02020603050405020304" charset="0"/>
                        </a:rPr>
                        <a:t>interactions, can be challenging.</a:t>
                      </a:r>
                    </a:p>
                  </a:txBody>
                  <a:tcPr marL="12700" marR="12700" marT="12700" anchor="ctr">
                    <a:lnL w="12700">
                      <a:solidFill>
                        <a:schemeClr val="tx1"/>
                      </a:solidFill>
                      <a:prstDash val="sysDash"/>
                    </a:lnL>
                    <a:lnR w="12700">
                      <a:solidFill>
                        <a:schemeClr val="tx1"/>
                      </a:solidFill>
                      <a:prstDash val="sysDash"/>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2"/>
                  </a:ext>
                </a:extLst>
              </a:tr>
              <a:tr h="1314289">
                <a:tc>
                  <a:txBody>
                    <a:bodyPr/>
                    <a:lstStyle/>
                    <a:p>
                      <a:pPr indent="0" algn="ctr">
                        <a:buNone/>
                      </a:pPr>
                      <a:r>
                        <a:rPr lang="en-US" sz="1400" b="0" dirty="0">
                          <a:latin typeface="Times New Roman Regular" panose="02020603050405020304" charset="0"/>
                          <a:cs typeface="Times New Roman Regular" panose="02020603050405020304" charset="0"/>
                        </a:rPr>
                        <a:t>11</a:t>
                      </a:r>
                    </a:p>
                  </a:txBody>
                  <a:tcPr marL="12700" marR="12700" marT="12700" anchor="ctr">
                    <a:lnL w="12700">
                      <a:solidFill>
                        <a:schemeClr val="tx1"/>
                      </a:solidFill>
                      <a:prstDash val="sysDash"/>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Personalized Car Recommendations Using Knowledge-Based Methods</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2023</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err="1">
                          <a:latin typeface="Times New Roman Regular" panose="02020603050405020304" charset="0"/>
                          <a:cs typeface="Times New Roman Regular" panose="02020603050405020304" charset="0"/>
                        </a:rPr>
                        <a:t>Reham</a:t>
                      </a:r>
                      <a:endParaRPr lang="en-US" sz="1400" b="0" dirty="0">
                        <a:latin typeface="Times New Roman Regular" panose="02020603050405020304" charset="0"/>
                        <a:cs typeface="Times New Roman Regular" panose="02020603050405020304" charset="0"/>
                      </a:endParaRPr>
                    </a:p>
                    <a:p>
                      <a:pPr indent="0" algn="ctr">
                        <a:buNone/>
                      </a:pPr>
                      <a:r>
                        <a:rPr lang="en-US" sz="1400" b="0" dirty="0" err="1">
                          <a:latin typeface="Times New Roman Regular" panose="02020603050405020304" charset="0"/>
                          <a:cs typeface="Times New Roman Regular" panose="02020603050405020304" charset="0"/>
                        </a:rPr>
                        <a:t>Alabduljabbar</a:t>
                      </a:r>
                      <a:r>
                        <a:rPr lang="en-US" sz="1400" b="0" dirty="0">
                          <a:latin typeface="Times New Roman Regular" panose="02020603050405020304" charset="0"/>
                          <a:cs typeface="Times New Roman Regular" panose="02020603050405020304" charset="0"/>
                        </a:rPr>
                        <a:t>,</a:t>
                      </a:r>
                    </a:p>
                    <a:p>
                      <a:pPr indent="0" algn="ctr">
                        <a:buNone/>
                      </a:pPr>
                      <a:r>
                        <a:rPr lang="en-US" sz="1400" b="0" dirty="0">
                          <a:latin typeface="Times New Roman Regular" panose="02020603050405020304" charset="0"/>
                          <a:cs typeface="Times New Roman Regular" panose="02020603050405020304" charset="0"/>
                        </a:rPr>
                        <a:t>Maha Alghamdi,</a:t>
                      </a:r>
                    </a:p>
                    <a:p>
                      <a:pPr indent="0" algn="ctr">
                        <a:buNone/>
                      </a:pPr>
                      <a:r>
                        <a:rPr lang="en-US" sz="1400" b="0" dirty="0">
                          <a:latin typeface="Times New Roman Regular" panose="02020603050405020304" charset="0"/>
                          <a:cs typeface="Times New Roman Regular" panose="02020603050405020304" charset="0"/>
                        </a:rPr>
                        <a:t>Hala </a:t>
                      </a:r>
                      <a:r>
                        <a:rPr lang="en-US" sz="1400" b="0" dirty="0" err="1">
                          <a:latin typeface="Times New Roman Regular" panose="02020603050405020304" charset="0"/>
                          <a:cs typeface="Times New Roman Regular" panose="02020603050405020304" charset="0"/>
                        </a:rPr>
                        <a:t>Alshamlan</a:t>
                      </a:r>
                      <a:endParaRPr lang="en-US" sz="1400" b="0" dirty="0">
                        <a:latin typeface="Times New Roman Regular" panose="02020603050405020304" charset="0"/>
                        <a:cs typeface="Times New Roman Regular" panose="02020603050405020304" charset="0"/>
                      </a:endParaRP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89% </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It provides an effective and personalized solution to the car selection</a:t>
                      </a:r>
                    </a:p>
                    <a:p>
                      <a:pPr indent="0" algn="ctr">
                        <a:buNone/>
                      </a:pPr>
                      <a:r>
                        <a:rPr lang="en-US" sz="1400" b="0" dirty="0">
                          <a:latin typeface="Times New Roman Regular" panose="02020603050405020304" charset="0"/>
                          <a:cs typeface="Times New Roman Regular" panose="02020603050405020304" charset="0"/>
                        </a:rPr>
                        <a:t>process, making it easier</a:t>
                      </a:r>
                    </a:p>
                    <a:p>
                      <a:pPr indent="0" algn="ctr">
                        <a:buNone/>
                      </a:pPr>
                      <a:r>
                        <a:rPr lang="en-US" sz="1400" b="0" dirty="0">
                          <a:latin typeface="Times New Roman Regular" panose="02020603050405020304" charset="0"/>
                          <a:cs typeface="Times New Roman Regular" panose="02020603050405020304" charset="0"/>
                        </a:rPr>
                        <a:t>for users to find the cars that best match their preferences and needs.</a:t>
                      </a:r>
                    </a:p>
                  </a:txBody>
                  <a:tcPr marL="12700" marR="12700" marT="1270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a:solidFill>
                        <a:schemeClr val="tx1"/>
                      </a:solidFill>
                      <a:prstDash val="sysDash"/>
                    </a:lnT>
                    <a:lnB w="12700">
                      <a:solidFill>
                        <a:schemeClr val="tx1"/>
                      </a:solidFill>
                      <a:prstDash val="sysDash"/>
                    </a:lnB>
                  </a:tcPr>
                </a:tc>
                <a:tc>
                  <a:txBody>
                    <a:bodyPr/>
                    <a:lstStyle/>
                    <a:p>
                      <a:pPr indent="0" algn="ctr">
                        <a:buNone/>
                      </a:pPr>
                      <a:r>
                        <a:rPr lang="en-US" sz="1400" b="0" dirty="0">
                          <a:latin typeface="Times New Roman Regular" panose="02020603050405020304" charset="0"/>
                          <a:cs typeface="Times New Roman Regular" panose="02020603050405020304" charset="0"/>
                        </a:rPr>
                        <a:t>The deal between the interpretability of rule-based systems and the</a:t>
                      </a:r>
                    </a:p>
                    <a:p>
                      <a:pPr indent="0" algn="ctr">
                        <a:buNone/>
                      </a:pPr>
                      <a:r>
                        <a:rPr lang="en-US" sz="1400" b="0" dirty="0">
                          <a:latin typeface="Times New Roman Regular" panose="02020603050405020304" charset="0"/>
                          <a:cs typeface="Times New Roman Regular" panose="02020603050405020304" charset="0"/>
                        </a:rPr>
                        <a:t>adaptability of collaborative filtering.</a:t>
                      </a:r>
                    </a:p>
                  </a:txBody>
                  <a:tcPr marL="12700" marR="12700" marT="12700" anchor="ctr">
                    <a:lnL w="12700" cap="flat" cmpd="sng" algn="ctr">
                      <a:solidFill>
                        <a:schemeClr val="tx1"/>
                      </a:solidFill>
                      <a:prstDash val="sysDash"/>
                      <a:round/>
                      <a:headEnd type="none" w="med" len="med"/>
                      <a:tailEnd type="none" w="med" len="med"/>
                    </a:lnL>
                    <a:lnR w="12700">
                      <a:solidFill>
                        <a:schemeClr val="tx1"/>
                      </a:solidFill>
                      <a:prstDash val="sysDash"/>
                    </a:lnR>
                    <a:lnT w="12700" cap="flat" cmpd="sng" algn="ctr">
                      <a:solidFill>
                        <a:schemeClr val="tx1"/>
                      </a:solidFill>
                      <a:prstDash val="sysDash"/>
                      <a:round/>
                      <a:headEnd type="none" w="med" len="med"/>
                      <a:tailEnd type="none" w="med" len="med"/>
                    </a:lnT>
                    <a:lnB w="12700">
                      <a:solidFill>
                        <a:schemeClr val="tx1"/>
                      </a:solidFill>
                      <a:prstDash val="sysDash"/>
                    </a:lnB>
                  </a:tcPr>
                </a:tc>
                <a:extLst>
                  <a:ext uri="{0D108BD9-81ED-4DB2-BD59-A6C34878D82A}">
                    <a16:rowId xmlns:a16="http://schemas.microsoft.com/office/drawing/2014/main" val="974745246"/>
                  </a:ext>
                </a:extLst>
              </a:tr>
            </a:tbl>
          </a:graphicData>
        </a:graphic>
      </p:graphicFrame>
    </p:spTree>
    <p:extLst>
      <p:ext uri="{BB962C8B-B14F-4D97-AF65-F5344CB8AC3E}">
        <p14:creationId xmlns:p14="http://schemas.microsoft.com/office/powerpoint/2010/main" val="1022281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3737</Words>
  <Application>Microsoft Macintosh PowerPoint</Application>
  <PresentationFormat>Widescreen</PresentationFormat>
  <Paragraphs>326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Times New Roman</vt:lpstr>
      <vt:lpstr>Times New Roman Bold</vt:lpstr>
      <vt:lpstr>Times New Roman Regular</vt:lpstr>
      <vt:lpstr>Office Theme</vt:lpstr>
      <vt:lpstr>PCET-NMVPM’s  Nutan College of Engineering and Research, Talegaon, Pune Department of Computer Science and Engineering </vt:lpstr>
      <vt:lpstr>PCET-NMVPM’s  Nutan College of Engineering and Research, Talegaon, Pune Department of Computer Science and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PCET-NMVPM’s  Nutan College of Engineering and Research, Talegaon, Pune Department of Computer Science and Engineering </vt:lpstr>
      <vt:lpstr>PCET-NMVPM’s  Nutan College of Engineering and Research, Talegaon, Pune Department of Computer Science and Engineering </vt:lpstr>
      <vt:lpstr>PCET-NMVPM’s  Nutan College of Engineering and Research, Talegaon, Pune Department of Computer Science and Engineering </vt:lpstr>
      <vt:lpstr>PCET-NMVPM’s  Nutan College of Engineering and Research, Talegaon, Pune Department of Computer Science and Engineering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PCET-NMVPM’s  Nutan College of Engineering and Research, Talegaon, Pune</dc:title>
  <dc:creator>Microsoft account</dc:creator>
  <cp:lastModifiedBy>Microsoft Office User</cp:lastModifiedBy>
  <cp:revision>71</cp:revision>
  <dcterms:created xsi:type="dcterms:W3CDTF">2023-09-09T06:16:39Z</dcterms:created>
  <dcterms:modified xsi:type="dcterms:W3CDTF">2024-01-27T08:02:53Z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1033-5.4.4.8063</vt:lpwstr>
  </property>
</Properties>
</file>