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CE6D9-53E5-47FF-ACB1-BC4BA8571895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2A7BF-EDE5-4C3B-A802-609FA816B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2A7BF-EDE5-4C3B-A802-609FA816B5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60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61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1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779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7591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2555" y="1351920"/>
            <a:ext cx="4815205" cy="3562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0940" y="1338580"/>
            <a:ext cx="5012055" cy="398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45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2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0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14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39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94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6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7" y="5876414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60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77185" y="1541660"/>
            <a:ext cx="8757920" cy="2928620"/>
            <a:chOff x="2877185" y="1541660"/>
            <a:chExt cx="8757920" cy="2928620"/>
          </a:xfrm>
        </p:grpSpPr>
        <p:sp>
          <p:nvSpPr>
            <p:cNvPr id="3" name="object 3"/>
            <p:cNvSpPr/>
            <p:nvPr/>
          </p:nvSpPr>
          <p:spPr>
            <a:xfrm>
              <a:off x="2880360" y="3649111"/>
              <a:ext cx="2852420" cy="0"/>
            </a:xfrm>
            <a:custGeom>
              <a:avLst/>
              <a:gdLst/>
              <a:ahLst/>
              <a:cxnLst/>
              <a:rect l="l" t="t" r="r" b="b"/>
              <a:pathLst>
                <a:path w="2852420">
                  <a:moveTo>
                    <a:pt x="0" y="0"/>
                  </a:moveTo>
                  <a:lnTo>
                    <a:pt x="2851898" y="0"/>
                  </a:lnTo>
                </a:path>
              </a:pathLst>
            </a:custGeom>
            <a:ln w="6351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32258" y="1541660"/>
              <a:ext cx="5902325" cy="2928620"/>
            </a:xfrm>
            <a:custGeom>
              <a:avLst/>
              <a:gdLst/>
              <a:ahLst/>
              <a:cxnLst/>
              <a:rect l="l" t="t" r="r" b="b"/>
              <a:pathLst>
                <a:path w="5902325" h="2928620">
                  <a:moveTo>
                    <a:pt x="5902225" y="0"/>
                  </a:moveTo>
                  <a:lnTo>
                    <a:pt x="0" y="0"/>
                  </a:lnTo>
                  <a:lnTo>
                    <a:pt x="0" y="2928472"/>
                  </a:lnTo>
                  <a:lnTo>
                    <a:pt x="5902225" y="2928472"/>
                  </a:lnTo>
                  <a:lnTo>
                    <a:pt x="5902225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559376" y="1447800"/>
            <a:ext cx="9800740" cy="295144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790440" marR="5080">
              <a:lnSpc>
                <a:spcPct val="90100"/>
              </a:lnSpc>
              <a:spcBef>
                <a:spcPts val="575"/>
              </a:spcBef>
            </a:pPr>
            <a:r>
              <a:rPr sz="4000" b="1" spc="-5" dirty="0">
                <a:solidFill>
                  <a:srgbClr val="2F5597"/>
                </a:solidFill>
                <a:latin typeface="Courier New"/>
                <a:cs typeface="Courier New"/>
              </a:rPr>
              <a:t>TRENDING </a:t>
            </a:r>
            <a:r>
              <a:rPr sz="4000" b="1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2F5597"/>
                </a:solidFill>
                <a:latin typeface="Courier New"/>
                <a:cs typeface="Courier New"/>
              </a:rPr>
              <a:t>TECHNOLOGIES: </a:t>
            </a:r>
            <a:r>
              <a:rPr sz="4000" b="1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2F5597"/>
                </a:solidFill>
                <a:latin typeface="Courier New"/>
                <a:cs typeface="Courier New"/>
              </a:rPr>
              <a:t>STACK OVERFLOW </a:t>
            </a:r>
            <a:r>
              <a:rPr sz="4000" b="1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2F5597"/>
                </a:solidFill>
                <a:latin typeface="Courier New"/>
                <a:cs typeface="Courier New"/>
              </a:rPr>
              <a:t>DEVELOPER</a:t>
            </a:r>
            <a:r>
              <a:rPr sz="4000" b="1" spc="-35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2F5597"/>
                </a:solidFill>
                <a:latin typeface="Courier New"/>
                <a:cs typeface="Courier New"/>
              </a:rPr>
              <a:t>SURVEY, </a:t>
            </a:r>
            <a:r>
              <a:rPr sz="4000" b="1" spc="-239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2F5597"/>
                </a:solidFill>
                <a:latin typeface="Courier New"/>
                <a:cs typeface="Courier New"/>
              </a:rPr>
              <a:t>2019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5400" y="4957636"/>
            <a:ext cx="2803525" cy="91630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lang="en-IN" sz="2400" b="1" spc="-5" dirty="0">
                <a:solidFill>
                  <a:srgbClr val="2E75B6"/>
                </a:solidFill>
                <a:latin typeface="Segoe UI"/>
                <a:cs typeface="Segoe UI"/>
              </a:rPr>
              <a:t>Pratham Kuril</a:t>
            </a:r>
            <a:endParaRPr sz="2400" dirty="0">
              <a:latin typeface="Segoe UI"/>
              <a:cs typeface="Segoe UI"/>
            </a:endParaRPr>
          </a:p>
          <a:p>
            <a:pPr marL="1435735">
              <a:lnSpc>
                <a:spcPct val="100000"/>
              </a:lnSpc>
              <a:spcBef>
                <a:spcPts val="900"/>
              </a:spcBef>
            </a:pPr>
            <a:r>
              <a:rPr lang="en-IN" sz="1400" b="1" spc="-10" dirty="0">
                <a:solidFill>
                  <a:srgbClr val="2E75B6"/>
                </a:solidFill>
                <a:latin typeface="Segoe UI"/>
                <a:cs typeface="Segoe UI"/>
              </a:rPr>
              <a:t>15/10/</a:t>
            </a:r>
            <a:r>
              <a:rPr sz="1400" b="1" spc="-10" dirty="0">
                <a:solidFill>
                  <a:srgbClr val="2E75B6"/>
                </a:solidFill>
                <a:latin typeface="Segoe UI"/>
                <a:cs typeface="Segoe UI"/>
              </a:rPr>
              <a:t>2024</a:t>
            </a:r>
            <a:endParaRPr sz="1400" dirty="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3753" y="856081"/>
            <a:ext cx="184785" cy="360045"/>
          </a:xfrm>
          <a:custGeom>
            <a:avLst/>
            <a:gdLst/>
            <a:ahLst/>
            <a:cxnLst/>
            <a:rect l="l" t="t" r="r" b="b"/>
            <a:pathLst>
              <a:path w="184785" h="360044">
                <a:moveTo>
                  <a:pt x="184683" y="0"/>
                </a:moveTo>
                <a:lnTo>
                  <a:pt x="179997" y="0"/>
                </a:lnTo>
                <a:lnTo>
                  <a:pt x="4686" y="0"/>
                </a:lnTo>
                <a:lnTo>
                  <a:pt x="0" y="0"/>
                </a:lnTo>
                <a:lnTo>
                  <a:pt x="4686" y="360006"/>
                </a:lnTo>
                <a:lnTo>
                  <a:pt x="184683" y="360006"/>
                </a:lnTo>
                <a:lnTo>
                  <a:pt x="184683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0511" y="770762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45" y="0"/>
                </a:moveTo>
                <a:lnTo>
                  <a:pt x="109448" y="0"/>
                </a:lnTo>
                <a:lnTo>
                  <a:pt x="109448" y="97205"/>
                </a:lnTo>
                <a:lnTo>
                  <a:pt x="0" y="97205"/>
                </a:lnTo>
                <a:lnTo>
                  <a:pt x="0" y="457200"/>
                </a:lnTo>
                <a:lnTo>
                  <a:pt x="179997" y="457200"/>
                </a:lnTo>
                <a:lnTo>
                  <a:pt x="179997" y="360006"/>
                </a:lnTo>
                <a:lnTo>
                  <a:pt x="289445" y="360006"/>
                </a:lnTo>
                <a:lnTo>
                  <a:pt x="28944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7189" y="831608"/>
            <a:ext cx="281940" cy="372745"/>
          </a:xfrm>
          <a:custGeom>
            <a:avLst/>
            <a:gdLst/>
            <a:ahLst/>
            <a:cxnLst/>
            <a:rect l="l" t="t" r="r" b="b"/>
            <a:pathLst>
              <a:path w="281939" h="372744">
                <a:moveTo>
                  <a:pt x="281889" y="12242"/>
                </a:moveTo>
                <a:lnTo>
                  <a:pt x="240487" y="12242"/>
                </a:lnTo>
                <a:lnTo>
                  <a:pt x="180009" y="12242"/>
                </a:lnTo>
                <a:lnTo>
                  <a:pt x="180009" y="0"/>
                </a:lnTo>
                <a:lnTo>
                  <a:pt x="0" y="0"/>
                </a:lnTo>
                <a:lnTo>
                  <a:pt x="0" y="359994"/>
                </a:lnTo>
                <a:lnTo>
                  <a:pt x="60490" y="359994"/>
                </a:lnTo>
                <a:lnTo>
                  <a:pt x="60490" y="372237"/>
                </a:lnTo>
                <a:lnTo>
                  <a:pt x="97205" y="372237"/>
                </a:lnTo>
                <a:lnTo>
                  <a:pt x="240487" y="372237"/>
                </a:lnTo>
                <a:lnTo>
                  <a:pt x="281889" y="372237"/>
                </a:lnTo>
                <a:lnTo>
                  <a:pt x="281889" y="12242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930" y="1550565"/>
            <a:ext cx="5186326" cy="29106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9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82255" y="1878765"/>
            <a:ext cx="8890" cy="4187825"/>
          </a:xfrm>
          <a:custGeom>
            <a:avLst/>
            <a:gdLst/>
            <a:ahLst/>
            <a:cxnLst/>
            <a:rect l="l" t="t" r="r" b="b"/>
            <a:pathLst>
              <a:path w="8889" h="4187825">
                <a:moveTo>
                  <a:pt x="0" y="0"/>
                </a:moveTo>
                <a:lnTo>
                  <a:pt x="8747" y="4187253"/>
                </a:lnTo>
              </a:path>
            </a:pathLst>
          </a:custGeom>
          <a:ln w="28575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2555" y="1341351"/>
            <a:ext cx="4907915" cy="312610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245745" algn="ctr">
              <a:lnSpc>
                <a:spcPct val="100000"/>
              </a:lnSpc>
              <a:spcBef>
                <a:spcPts val="1900"/>
              </a:spcBef>
            </a:pPr>
            <a:r>
              <a:rPr sz="2800" b="1" spc="-10" dirty="0">
                <a:solidFill>
                  <a:srgbClr val="005493"/>
                </a:solidFill>
                <a:latin typeface="Courier New"/>
                <a:cs typeface="Courier New"/>
              </a:rPr>
              <a:t>FINDINGS</a:t>
            </a:r>
            <a:endParaRPr sz="2800">
              <a:latin typeface="Courier New"/>
              <a:cs typeface="Courier New"/>
            </a:endParaRPr>
          </a:p>
          <a:p>
            <a:pPr marL="241300" marR="5080" indent="-228600">
              <a:lnSpc>
                <a:spcPct val="102699"/>
              </a:lnSpc>
              <a:spcBef>
                <a:spcPts val="1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MySQL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leads as the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most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used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DBMS </a:t>
            </a:r>
            <a:r>
              <a:rPr sz="2200" spc="-59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among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all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respondents.</a:t>
            </a:r>
            <a:endParaRPr sz="2200">
              <a:latin typeface="Segoe UI"/>
              <a:cs typeface="Segoe UI"/>
            </a:endParaRPr>
          </a:p>
          <a:p>
            <a:pPr marL="241300" marR="82550" indent="-228600">
              <a:lnSpc>
                <a:spcPct val="101800"/>
              </a:lnSpc>
              <a:spcBef>
                <a:spcPts val="9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0070C0"/>
                </a:solidFill>
                <a:latin typeface="Segoe UI"/>
                <a:cs typeface="Segoe UI"/>
              </a:rPr>
              <a:t>PostgreSQL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Microsoft 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SQL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5" dirty="0">
                <a:solidFill>
                  <a:srgbClr val="0070C0"/>
                </a:solidFill>
                <a:latin typeface="Segoe UI"/>
                <a:cs typeface="Segoe UI"/>
              </a:rPr>
              <a:t>Server</a:t>
            </a:r>
            <a:r>
              <a:rPr sz="2200" b="1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follow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closely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behind</a:t>
            </a:r>
            <a:r>
              <a:rPr sz="22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endParaRPr sz="2200">
              <a:latin typeface="Segoe UI"/>
              <a:cs typeface="Segoe UI"/>
            </a:endParaRPr>
          </a:p>
          <a:p>
            <a:pPr marL="241300" indent="-228600">
              <a:lnSpc>
                <a:spcPts val="2615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MongoDB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ranks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as the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top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NoSQL</a:t>
            </a:r>
            <a:endParaRPr sz="2200">
              <a:latin typeface="Segoe UI"/>
              <a:cs typeface="Segoe UI"/>
            </a:endParaRPr>
          </a:p>
          <a:p>
            <a:pPr marL="241300">
              <a:lnSpc>
                <a:spcPts val="2615"/>
              </a:lnSpc>
            </a:pP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database.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0" y="1551940"/>
            <a:ext cx="5006975" cy="474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3345" algn="ctr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5493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241300" marR="255270" indent="-228600">
              <a:lnSpc>
                <a:spcPct val="98500"/>
              </a:lnSpc>
              <a:spcBef>
                <a:spcPts val="1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popularity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b="1" spc="-5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, </a:t>
            </a:r>
            <a:r>
              <a:rPr sz="1800" b="1" spc="-10" dirty="0">
                <a:solidFill>
                  <a:srgbClr val="0070C0"/>
                </a:solidFill>
                <a:latin typeface="Segoe UI"/>
                <a:cs typeface="Segoe UI"/>
              </a:rPr>
              <a:t>PostgreSQL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,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Segoe UI"/>
                <a:cs typeface="Segoe UI"/>
              </a:rPr>
              <a:t>Microsoft SQL </a:t>
            </a:r>
            <a:r>
              <a:rPr sz="1800" b="1" spc="5" dirty="0">
                <a:solidFill>
                  <a:srgbClr val="0070C0"/>
                </a:solidFill>
                <a:latin typeface="Segoe UI"/>
                <a:cs typeface="Segoe UI"/>
              </a:rPr>
              <a:t>Server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underscores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importance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relational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databases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various </a:t>
            </a:r>
            <a:r>
              <a:rPr sz="1800" spc="-4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applications.</a:t>
            </a:r>
            <a:endParaRPr sz="1800">
              <a:latin typeface="Segoe UI"/>
              <a:cs typeface="Segoe UI"/>
            </a:endParaRPr>
          </a:p>
          <a:p>
            <a:pPr marL="241300" marR="5080" indent="-228600">
              <a:lnSpc>
                <a:spcPct val="99400"/>
              </a:lnSpc>
              <a:spcBef>
                <a:spcPts val="10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high usage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b="1" spc="-5" dirty="0">
                <a:solidFill>
                  <a:srgbClr val="0070C0"/>
                </a:solidFill>
                <a:latin typeface="Segoe UI"/>
                <a:cs typeface="Segoe UI"/>
              </a:rPr>
              <a:t>MongoDB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reflects the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growing trend towards </a:t>
            </a:r>
            <a:r>
              <a:rPr sz="1800" b="1" spc="-5" dirty="0">
                <a:solidFill>
                  <a:srgbClr val="0070C0"/>
                </a:solidFill>
                <a:latin typeface="Segoe UI"/>
                <a:cs typeface="Segoe UI"/>
              </a:rPr>
              <a:t>NoSQL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databases,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driven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by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the need for flexible data models and </a:t>
            </a:r>
            <a:r>
              <a:rPr sz="1800" spc="-4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scalability,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particularly in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modern web and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mobile</a:t>
            </a:r>
            <a:r>
              <a:rPr sz="18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applications.</a:t>
            </a:r>
            <a:endParaRPr sz="1800">
              <a:latin typeface="Segoe UI"/>
              <a:cs typeface="Segoe UI"/>
            </a:endParaRPr>
          </a:p>
          <a:p>
            <a:pPr marL="241300" marR="73025" indent="-228600">
              <a:lnSpc>
                <a:spcPct val="9970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diverse range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database systems utilized </a:t>
            </a:r>
            <a:r>
              <a:rPr sz="1800" spc="-4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by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developers indicates the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importance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selecting the right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tool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for the job, considering </a:t>
            </a:r>
            <a:r>
              <a:rPr sz="1800" spc="-4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factors such as data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structure, scalability,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performance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requirements.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1324" y="716787"/>
            <a:ext cx="459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DATABASE</a:t>
            </a:r>
            <a:r>
              <a:rPr u="none" spc="-40" dirty="0"/>
              <a:t> </a:t>
            </a:r>
            <a:r>
              <a:rPr u="none" spc="-5" dirty="0"/>
              <a:t>TRENDS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10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lang="en-IN" spc="-5" dirty="0"/>
              <a:t>DASHBOARD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3815" y="2499867"/>
            <a:ext cx="5881370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70" dirty="0">
                <a:solidFill>
                  <a:srgbClr val="0070C0"/>
                </a:solidFill>
                <a:latin typeface="Segoe UI"/>
                <a:cs typeface="Segoe UI"/>
              </a:rPr>
              <a:t>You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can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find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dashboard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link</a:t>
            </a:r>
            <a:r>
              <a:rPr sz="22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below:</a:t>
            </a:r>
            <a:endParaRPr sz="2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33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75" y="1901818"/>
            <a:ext cx="3054360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64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11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8" y="520902"/>
            <a:ext cx="10284461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CURRENT TECHNOLOGY USAGE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859" y="1360265"/>
            <a:ext cx="8296281" cy="48364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64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12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8" y="520902"/>
            <a:ext cx="10208261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FUTURE</a:t>
            </a:r>
            <a:r>
              <a:rPr u="none" spc="-10" dirty="0"/>
              <a:t> </a:t>
            </a:r>
            <a:r>
              <a:rPr u="none" spc="-5" dirty="0"/>
              <a:t>TECHNOLOGY TREND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615" y="1316182"/>
            <a:ext cx="8452900" cy="5050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13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924" y="1335075"/>
            <a:ext cx="8782149" cy="49750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8673" y="1066800"/>
            <a:ext cx="10058400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pc="-5" dirty="0"/>
              <a:t>DEMOGRAPHICS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14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330" y="1825625"/>
            <a:ext cx="4351337" cy="43513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5467" y="1279652"/>
            <a:ext cx="10058400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pc="-5" dirty="0"/>
              <a:t>DISCUSSION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08335" y="1736852"/>
            <a:ext cx="5283200" cy="42652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474345" indent="-228600">
              <a:lnSpc>
                <a:spcPct val="903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The dominance </a:t>
            </a:r>
            <a:r>
              <a:rPr sz="24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2400" b="1" spc="-10" dirty="0">
                <a:solidFill>
                  <a:srgbClr val="0070C0"/>
                </a:solidFill>
                <a:latin typeface="Segoe UI"/>
                <a:cs typeface="Segoe UI"/>
              </a:rPr>
              <a:t>JavaScript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2400" spc="-6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HTML/CSS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adoption </a:t>
            </a:r>
            <a:r>
              <a:rPr sz="24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24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MySQL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as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the leading 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database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 management 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system</a:t>
            </a:r>
            <a:endParaRPr sz="2400" dirty="0">
              <a:latin typeface="Segoe UI"/>
              <a:cs typeface="Segoe UI"/>
            </a:endParaRPr>
          </a:p>
          <a:p>
            <a:pPr marL="241300" marR="353695" indent="-228600">
              <a:lnSpc>
                <a:spcPct val="887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Highlights the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central</a:t>
            </a:r>
            <a:r>
              <a:rPr sz="24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role </a:t>
            </a:r>
            <a:r>
              <a:rPr sz="2400" spc="-2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web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development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the programming </a:t>
            </a:r>
            <a:r>
              <a:rPr sz="2400" spc="-6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landscape</a:t>
            </a:r>
            <a:endParaRPr sz="2400" dirty="0">
              <a:latin typeface="Segoe UI"/>
              <a:cs typeface="Segoe UI"/>
            </a:endParaRPr>
          </a:p>
          <a:p>
            <a:pPr marL="241300" marR="5080" indent="-228600">
              <a:lnSpc>
                <a:spcPct val="89400"/>
              </a:lnSpc>
              <a:spcBef>
                <a:spcPts val="1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Opens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up</a:t>
            </a:r>
            <a:r>
              <a:rPr sz="24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discussions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on</a:t>
            </a:r>
            <a:r>
              <a:rPr sz="2400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24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significance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15" dirty="0">
                <a:solidFill>
                  <a:srgbClr val="0070C0"/>
                </a:solidFill>
                <a:latin typeface="Segoe UI"/>
                <a:cs typeface="Segoe UI"/>
              </a:rPr>
              <a:t>client-side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 scripting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and styling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24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trends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4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web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 development frameworks,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 and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 the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evolving 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nature</a:t>
            </a:r>
            <a:r>
              <a:rPr sz="24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Segoe UI"/>
                <a:cs typeface="Segoe UI"/>
              </a:rPr>
              <a:t>web technologies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15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5511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CONCLUDING</a:t>
            </a:r>
            <a:r>
              <a:rPr u="none" spc="-30" dirty="0"/>
              <a:t> </a:t>
            </a:r>
            <a:r>
              <a:rPr u="none" spc="-5" dirty="0"/>
              <a:t>REMARKS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R="98425" algn="ctr">
              <a:lnSpc>
                <a:spcPct val="100000"/>
              </a:lnSpc>
              <a:spcBef>
                <a:spcPts val="1780"/>
              </a:spcBef>
            </a:pPr>
            <a:r>
              <a:rPr spc="-10" dirty="0"/>
              <a:t>IMPLICATIONS</a:t>
            </a:r>
          </a:p>
          <a:p>
            <a:pPr marL="241300" marR="177165" indent="-228600">
              <a:lnSpc>
                <a:spcPct val="985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 Dominance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widespread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usage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HTML/CSS indicates the dominance 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web development in the </a:t>
            </a:r>
            <a:r>
              <a:rPr sz="1300" b="0" spc="-3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programming ecosystem, reflecting the growing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importance 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b="0" spc="-3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online</a:t>
            </a:r>
            <a:r>
              <a:rPr sz="1300" b="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platforms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digital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experiences.</a:t>
            </a:r>
            <a:endParaRPr sz="1300" dirty="0">
              <a:latin typeface="Segoe UI"/>
              <a:cs typeface="Segoe UI"/>
            </a:endParaRPr>
          </a:p>
          <a:p>
            <a:pPr marL="241300" marR="549275" indent="-228600">
              <a:lnSpc>
                <a:spcPct val="99200"/>
              </a:lnSpc>
              <a:spcBef>
                <a:spcPts val="10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Database Diversity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: The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variety 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database management </a:t>
            </a:r>
            <a:r>
              <a:rPr sz="1300" b="0" spc="-3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systems used highlights the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importance 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flexibility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adaptability in data storage solutions. Organizations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must </a:t>
            </a:r>
            <a:r>
              <a:rPr sz="1300" b="0" spc="-3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consider factors such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as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data structure,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scalability,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performance</a:t>
            </a:r>
            <a:r>
              <a:rPr sz="1300" b="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when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selecting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database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system.</a:t>
            </a:r>
            <a:endParaRPr sz="1300" dirty="0">
              <a:latin typeface="Segoe UI"/>
              <a:cs typeface="Segoe UI"/>
            </a:endParaRPr>
          </a:p>
          <a:p>
            <a:pPr marL="241300" marR="5080" indent="-22860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Industry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Standardization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: The popularity 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certain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technologies </a:t>
            </a:r>
            <a:r>
              <a:rPr sz="1300" b="0" spc="-3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like JavaScript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MySQL suggests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degree 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industry </a:t>
            </a:r>
            <a:r>
              <a:rPr sz="1300" b="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standardization,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where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certain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tools become widely adopted due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to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their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proven reliability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effectiveness. This can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simplify </a:t>
            </a:r>
            <a:r>
              <a:rPr sz="1300" b="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collaboration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interoperability </a:t>
            </a:r>
            <a:r>
              <a:rPr sz="1300" b="0" spc="-5" dirty="0">
                <a:solidFill>
                  <a:srgbClr val="0070C0"/>
                </a:solidFill>
                <a:latin typeface="Segoe UI"/>
                <a:cs typeface="Segoe UI"/>
              </a:rPr>
              <a:t>within the developer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community.</a:t>
            </a:r>
            <a:endParaRPr sz="1300" dirty="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2255" y="1878765"/>
            <a:ext cx="8890" cy="4187825"/>
          </a:xfrm>
          <a:custGeom>
            <a:avLst/>
            <a:gdLst/>
            <a:ahLst/>
            <a:cxnLst/>
            <a:rect l="l" t="t" r="r" b="b"/>
            <a:pathLst>
              <a:path w="8889" h="4187825">
                <a:moveTo>
                  <a:pt x="0" y="0"/>
                </a:moveTo>
                <a:lnTo>
                  <a:pt x="8747" y="4187253"/>
                </a:lnTo>
              </a:path>
            </a:pathLst>
          </a:custGeom>
          <a:ln w="28575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05122" y="1287779"/>
            <a:ext cx="4993005" cy="293814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60655" algn="ctr">
              <a:lnSpc>
                <a:spcPct val="100000"/>
              </a:lnSpc>
              <a:spcBef>
                <a:spcPts val="1470"/>
              </a:spcBef>
            </a:pPr>
            <a:r>
              <a:rPr sz="2800" b="1" spc="-10" dirty="0">
                <a:solidFill>
                  <a:srgbClr val="005493"/>
                </a:solidFill>
                <a:latin typeface="Courier New"/>
                <a:cs typeface="Courier New"/>
              </a:rPr>
              <a:t>FINDINGS</a:t>
            </a:r>
            <a:endParaRPr sz="2800" dirty="0">
              <a:latin typeface="Courier New"/>
              <a:cs typeface="Courier New"/>
            </a:endParaRPr>
          </a:p>
          <a:p>
            <a:pPr marL="241300" marR="74295" indent="-228600">
              <a:lnSpc>
                <a:spcPct val="99200"/>
              </a:lnSpc>
              <a:spcBef>
                <a:spcPts val="6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b="1" spc="-15" dirty="0">
                <a:solidFill>
                  <a:srgbClr val="0070C0"/>
                </a:solidFill>
                <a:latin typeface="Segoe UI"/>
                <a:cs typeface="Segoe UI"/>
              </a:rPr>
              <a:t>Technology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spc="-20" dirty="0">
                <a:solidFill>
                  <a:srgbClr val="0070C0"/>
                </a:solidFill>
                <a:latin typeface="Segoe UI"/>
                <a:cs typeface="Segoe UI"/>
              </a:rPr>
              <a:t>Trends</a:t>
            </a:r>
            <a:r>
              <a:rPr sz="1300" spc="-20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 The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dominance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 of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spc="-5" dirty="0">
                <a:solidFill>
                  <a:srgbClr val="0070C0"/>
                </a:solidFill>
                <a:latin typeface="Segoe UI"/>
                <a:cs typeface="Segoe UI"/>
              </a:rPr>
              <a:t>HTML/CSS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underscores the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importance 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staying updated with </a:t>
            </a:r>
            <a:r>
              <a:rPr sz="1300" spc="-3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technology</a:t>
            </a:r>
            <a:r>
              <a:rPr sz="13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trends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web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development.</a:t>
            </a:r>
            <a:endParaRPr sz="1300" dirty="0">
              <a:latin typeface="Segoe UI"/>
              <a:cs typeface="Segoe UI"/>
            </a:endParaRPr>
          </a:p>
          <a:p>
            <a:pPr marL="241300" marR="12700" indent="-228600" algn="just">
              <a:lnSpc>
                <a:spcPct val="103099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</a:tabLst>
            </a:pPr>
            <a:r>
              <a:rPr sz="1300" b="1" spc="-5" dirty="0">
                <a:solidFill>
                  <a:srgbClr val="0070C0"/>
                </a:solidFill>
                <a:latin typeface="Segoe UI"/>
                <a:cs typeface="Segoe UI"/>
              </a:rPr>
              <a:t>Data Management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: The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prevalence 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b="1" spc="-5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, </a:t>
            </a:r>
            <a:r>
              <a:rPr sz="1300" b="1" spc="-10" dirty="0">
                <a:solidFill>
                  <a:srgbClr val="0070C0"/>
                </a:solidFill>
                <a:latin typeface="Segoe UI"/>
                <a:cs typeface="Segoe UI"/>
              </a:rPr>
              <a:t>PostgreSQL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,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spc="-3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Microsoft </a:t>
            </a:r>
            <a:r>
              <a:rPr sz="1300" b="1" spc="-5" dirty="0">
                <a:solidFill>
                  <a:srgbClr val="0070C0"/>
                </a:solidFill>
                <a:latin typeface="Segoe UI"/>
                <a:cs typeface="Segoe UI"/>
              </a:rPr>
              <a:t>SQL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Server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highlights the critical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role 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effective data </a:t>
            </a:r>
            <a:r>
              <a:rPr sz="1300" spc="-3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management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in software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development.</a:t>
            </a:r>
            <a:endParaRPr sz="1300" dirty="0">
              <a:latin typeface="Segoe UI"/>
              <a:cs typeface="Segoe UI"/>
            </a:endParaRPr>
          </a:p>
          <a:p>
            <a:pPr marL="241300" marR="5080" indent="-228600">
              <a:lnSpc>
                <a:spcPct val="100499"/>
              </a:lnSpc>
              <a:spcBef>
                <a:spcPts val="9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b="1" spc="-5" dirty="0">
                <a:solidFill>
                  <a:srgbClr val="0070C0"/>
                </a:solidFill>
                <a:latin typeface="Segoe UI"/>
                <a:cs typeface="Segoe UI"/>
              </a:rPr>
              <a:t>Diversity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spc="-20" dirty="0">
                <a:solidFill>
                  <a:srgbClr val="0070C0"/>
                </a:solidFill>
                <a:latin typeface="Segoe UI"/>
                <a:cs typeface="Segoe UI"/>
              </a:rPr>
              <a:t>Tools</a:t>
            </a:r>
            <a:r>
              <a:rPr sz="1300" spc="-20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diverse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range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 programming languages </a:t>
            </a:r>
            <a:r>
              <a:rPr sz="1300" spc="-3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database systems utilized by developers underscores the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 importance 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understanding the strengths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weaknesses 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different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5" dirty="0">
                <a:solidFill>
                  <a:srgbClr val="0070C0"/>
                </a:solidFill>
                <a:latin typeface="Segoe UI"/>
                <a:cs typeface="Segoe UI"/>
              </a:rPr>
              <a:t>tools.</a:t>
            </a:r>
            <a:endParaRPr sz="13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16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1312164"/>
            <a:ext cx="10058400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pc="-5" dirty="0"/>
              <a:t>CONCLUSION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3030" y="1769364"/>
            <a:ext cx="6438900" cy="392937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1300" marR="29845" indent="-228600">
              <a:lnSpc>
                <a:spcPct val="80300"/>
              </a:lnSpc>
              <a:spcBef>
                <a:spcPts val="71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findings underscore the dynamic </a:t>
            </a:r>
            <a:r>
              <a:rPr sz="26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nature </a:t>
            </a:r>
            <a:r>
              <a:rPr sz="2600" spc="-25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 programming</a:t>
            </a:r>
            <a:r>
              <a:rPr sz="26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landscape </a:t>
            </a:r>
            <a:r>
              <a:rPr sz="260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2600" spc="-7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critical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15" dirty="0">
                <a:solidFill>
                  <a:srgbClr val="0070C0"/>
                </a:solidFill>
                <a:latin typeface="Segoe UI"/>
                <a:cs typeface="Segoe UI"/>
              </a:rPr>
              <a:t>role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25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technology in driving </a:t>
            </a:r>
            <a:r>
              <a:rPr sz="26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innovation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across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 industries.</a:t>
            </a:r>
            <a:endParaRPr sz="2600" dirty="0">
              <a:latin typeface="Segoe UI"/>
              <a:cs typeface="Segoe UI"/>
            </a:endParaRPr>
          </a:p>
          <a:p>
            <a:pPr marL="241300" marR="48895" indent="-228600">
              <a:lnSpc>
                <a:spcPts val="2520"/>
              </a:lnSpc>
              <a:spcBef>
                <a:spcPts val="94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As developers</a:t>
            </a:r>
            <a:r>
              <a:rPr sz="26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navigate</a:t>
            </a:r>
            <a:r>
              <a:rPr sz="26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Segoe UI"/>
                <a:cs typeface="Segoe UI"/>
              </a:rPr>
              <a:t>this</a:t>
            </a:r>
            <a:r>
              <a:rPr sz="26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20" dirty="0">
                <a:solidFill>
                  <a:srgbClr val="0070C0"/>
                </a:solidFill>
                <a:latin typeface="Segoe UI"/>
                <a:cs typeface="Segoe UI"/>
              </a:rPr>
              <a:t>ever-changing </a:t>
            </a:r>
            <a:r>
              <a:rPr sz="2600" spc="-69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600" spc="-10" dirty="0">
                <a:solidFill>
                  <a:srgbClr val="0070C0"/>
                </a:solidFill>
                <a:latin typeface="Segoe UI"/>
                <a:cs typeface="Segoe UI"/>
              </a:rPr>
              <a:t>terrain,</a:t>
            </a:r>
            <a:endParaRPr sz="2600" dirty="0">
              <a:latin typeface="Segoe UI"/>
              <a:cs typeface="Segoe UI"/>
            </a:endParaRPr>
          </a:p>
          <a:p>
            <a:pPr marL="698500" marR="5080" indent="-228600">
              <a:lnSpc>
                <a:spcPct val="80000"/>
              </a:lnSpc>
              <a:spcBef>
                <a:spcPts val="515"/>
              </a:spcBef>
            </a:pPr>
            <a:r>
              <a:rPr sz="2200" dirty="0">
                <a:solidFill>
                  <a:srgbClr val="0070C0"/>
                </a:solidFill>
                <a:latin typeface="Courier New"/>
                <a:cs typeface="Courier New"/>
              </a:rPr>
              <a:t>o</a:t>
            </a:r>
            <a:r>
              <a:rPr sz="2200" spc="-84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 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k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ee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n 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un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</a:t>
            </a:r>
            <a:r>
              <a:rPr sz="2200" spc="10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st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an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ding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45" dirty="0">
                <a:solidFill>
                  <a:srgbClr val="0070C0"/>
                </a:solidFill>
                <a:latin typeface="Segoe UI"/>
                <a:cs typeface="Segoe UI"/>
              </a:rPr>
              <a:t>o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di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v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</a:t>
            </a:r>
            <a:r>
              <a:rPr sz="2200" spc="10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se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p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o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g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amming 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languages</a:t>
            </a:r>
            <a:endParaRPr sz="2200" dirty="0">
              <a:latin typeface="Segoe UI"/>
              <a:cs typeface="Segoe UI"/>
            </a:endParaRPr>
          </a:p>
          <a:p>
            <a:pPr marL="698500" marR="208915" indent="-228600">
              <a:lnSpc>
                <a:spcPct val="79100"/>
              </a:lnSpc>
              <a:spcBef>
                <a:spcPts val="505"/>
              </a:spcBef>
            </a:pPr>
            <a:r>
              <a:rPr sz="2200" dirty="0">
                <a:solidFill>
                  <a:srgbClr val="0070C0"/>
                </a:solidFill>
                <a:latin typeface="Courier New"/>
                <a:cs typeface="Courier New"/>
              </a:rPr>
              <a:t>o</a:t>
            </a:r>
            <a:r>
              <a:rPr sz="2200" spc="-84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database systems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becomes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essential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to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meet </a:t>
            </a:r>
            <a:r>
              <a:rPr sz="2200" spc="-59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demands 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modern applications</a:t>
            </a:r>
            <a:endParaRPr sz="2200" dirty="0">
              <a:latin typeface="Segoe UI"/>
              <a:cs typeface="Segoe UI"/>
            </a:endParaRPr>
          </a:p>
          <a:p>
            <a:pPr marL="698500" marR="1174115" indent="-228600">
              <a:lnSpc>
                <a:spcPct val="79100"/>
              </a:lnSpc>
              <a:spcBef>
                <a:spcPts val="525"/>
              </a:spcBef>
            </a:pPr>
            <a:r>
              <a:rPr sz="2200" dirty="0">
                <a:solidFill>
                  <a:srgbClr val="0070C0"/>
                </a:solidFill>
                <a:latin typeface="Courier New"/>
                <a:cs typeface="Courier New"/>
              </a:rPr>
              <a:t>o</a:t>
            </a:r>
            <a:r>
              <a:rPr sz="2200" spc="-84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n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o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p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ima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o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u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co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m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 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i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n s</a:t>
            </a:r>
            <a:r>
              <a:rPr sz="2200" spc="-45" dirty="0">
                <a:solidFill>
                  <a:srgbClr val="0070C0"/>
                </a:solidFill>
                <a:latin typeface="Segoe UI"/>
                <a:cs typeface="Segoe UI"/>
              </a:rPr>
              <a:t>o</a:t>
            </a:r>
            <a:r>
              <a:rPr sz="2200" spc="35" dirty="0">
                <a:solidFill>
                  <a:srgbClr val="0070C0"/>
                </a:solidFill>
                <a:latin typeface="Segoe UI"/>
                <a:cs typeface="Segoe UI"/>
              </a:rPr>
              <a:t>f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w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 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development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projects.</a:t>
            </a:r>
            <a:endParaRPr sz="22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996" y="2133600"/>
            <a:ext cx="3054361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17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8645" y="914400"/>
            <a:ext cx="10058400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pc="-5" dirty="0"/>
              <a:t>APPENDIX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3030" y="2728467"/>
            <a:ext cx="4629785" cy="106807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70C0"/>
                </a:solidFill>
                <a:latin typeface="Segoe UI"/>
                <a:cs typeface="Segoe UI"/>
              </a:rPr>
              <a:t>A-</a:t>
            </a:r>
            <a:r>
              <a:rPr sz="28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Segoe UI"/>
                <a:cs typeface="Segoe UI"/>
              </a:rPr>
              <a:t>Job</a:t>
            </a:r>
            <a:r>
              <a:rPr sz="2800" spc="-20" dirty="0">
                <a:solidFill>
                  <a:srgbClr val="0070C0"/>
                </a:solidFill>
                <a:latin typeface="Segoe UI"/>
                <a:cs typeface="Segoe UI"/>
              </a:rPr>
              <a:t> Postings</a:t>
            </a:r>
            <a:r>
              <a:rPr sz="28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15" dirty="0">
                <a:solidFill>
                  <a:srgbClr val="0070C0"/>
                </a:solidFill>
                <a:latin typeface="Segoe UI"/>
                <a:cs typeface="Segoe UI"/>
              </a:rPr>
              <a:t>Chart</a:t>
            </a:r>
            <a:endParaRPr sz="28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70C0"/>
                </a:solidFill>
                <a:latin typeface="Segoe UI"/>
                <a:cs typeface="Segoe UI"/>
              </a:rPr>
              <a:t>B-</a:t>
            </a:r>
            <a:r>
              <a:rPr sz="28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-20" dirty="0">
                <a:solidFill>
                  <a:srgbClr val="0070C0"/>
                </a:solidFill>
                <a:latin typeface="Segoe UI"/>
                <a:cs typeface="Segoe UI"/>
              </a:rPr>
              <a:t>Popular </a:t>
            </a:r>
            <a:r>
              <a:rPr sz="2800" spc="-5" dirty="0">
                <a:solidFill>
                  <a:srgbClr val="0070C0"/>
                </a:solidFill>
                <a:latin typeface="Segoe UI"/>
                <a:cs typeface="Segoe UI"/>
              </a:rPr>
              <a:t>Languages</a:t>
            </a:r>
            <a:r>
              <a:rPr sz="28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15" dirty="0">
                <a:solidFill>
                  <a:srgbClr val="0070C0"/>
                </a:solidFill>
                <a:latin typeface="Segoe UI"/>
                <a:cs typeface="Segoe UI"/>
              </a:rPr>
              <a:t>Chart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71600"/>
            <a:ext cx="3194580" cy="31945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18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1788" y="539190"/>
            <a:ext cx="8527012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A-</a:t>
            </a:r>
            <a:r>
              <a:rPr u="none" spc="-15" dirty="0"/>
              <a:t> </a:t>
            </a:r>
            <a:r>
              <a:rPr u="none" spc="-5" dirty="0"/>
              <a:t>JOB</a:t>
            </a:r>
            <a:r>
              <a:rPr u="none" spc="-10" dirty="0"/>
              <a:t> </a:t>
            </a:r>
            <a:r>
              <a:rPr u="none" spc="-5" dirty="0"/>
              <a:t>POSTINGS</a:t>
            </a:r>
            <a:r>
              <a:rPr u="none" spc="-10" dirty="0"/>
              <a:t> </a:t>
            </a:r>
            <a:r>
              <a:rPr u="none" spc="-5" dirty="0"/>
              <a:t>CHART</a:t>
            </a:r>
          </a:p>
        </p:txBody>
      </p:sp>
      <p:sp>
        <p:nvSpPr>
          <p:cNvPr id="5" name="object 5"/>
          <p:cNvSpPr/>
          <p:nvPr/>
        </p:nvSpPr>
        <p:spPr>
          <a:xfrm>
            <a:off x="9215120" y="1878197"/>
            <a:ext cx="0" cy="4201160"/>
          </a:xfrm>
          <a:custGeom>
            <a:avLst/>
            <a:gdLst/>
            <a:ahLst/>
            <a:cxnLst/>
            <a:rect l="l" t="t" r="r" b="b"/>
            <a:pathLst>
              <a:path h="4201160">
                <a:moveTo>
                  <a:pt x="0" y="0"/>
                </a:moveTo>
                <a:lnTo>
                  <a:pt x="0" y="4200917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236354" y="1878197"/>
            <a:ext cx="4411345" cy="4201160"/>
            <a:chOff x="4236354" y="1878197"/>
            <a:chExt cx="4411345" cy="4201160"/>
          </a:xfrm>
        </p:grpSpPr>
        <p:sp>
          <p:nvSpPr>
            <p:cNvPr id="7" name="object 7"/>
            <p:cNvSpPr/>
            <p:nvPr/>
          </p:nvSpPr>
          <p:spPr>
            <a:xfrm>
              <a:off x="5068823" y="1878197"/>
              <a:ext cx="3316604" cy="4201160"/>
            </a:xfrm>
            <a:custGeom>
              <a:avLst/>
              <a:gdLst/>
              <a:ahLst/>
              <a:cxnLst/>
              <a:rect l="l" t="t" r="r" b="b"/>
              <a:pathLst>
                <a:path w="3316604" h="4201160">
                  <a:moveTo>
                    <a:pt x="0" y="2206122"/>
                  </a:moveTo>
                  <a:lnTo>
                    <a:pt x="0" y="4200917"/>
                  </a:lnTo>
                </a:path>
                <a:path w="3316604" h="4201160">
                  <a:moveTo>
                    <a:pt x="0" y="1605666"/>
                  </a:moveTo>
                  <a:lnTo>
                    <a:pt x="0" y="1992762"/>
                  </a:lnTo>
                </a:path>
                <a:path w="3316604" h="4201160">
                  <a:moveTo>
                    <a:pt x="0" y="1005210"/>
                  </a:moveTo>
                  <a:lnTo>
                    <a:pt x="0" y="1395354"/>
                  </a:lnTo>
                </a:path>
                <a:path w="3316604" h="4201160">
                  <a:moveTo>
                    <a:pt x="0" y="407802"/>
                  </a:moveTo>
                  <a:lnTo>
                    <a:pt x="0" y="794898"/>
                  </a:lnTo>
                </a:path>
                <a:path w="3316604" h="4201160">
                  <a:moveTo>
                    <a:pt x="0" y="0"/>
                  </a:moveTo>
                  <a:lnTo>
                    <a:pt x="0" y="194442"/>
                  </a:lnTo>
                </a:path>
                <a:path w="3316604" h="4201160">
                  <a:moveTo>
                    <a:pt x="829056" y="407802"/>
                  </a:moveTo>
                  <a:lnTo>
                    <a:pt x="829056" y="794898"/>
                  </a:lnTo>
                </a:path>
                <a:path w="3316604" h="4201160">
                  <a:moveTo>
                    <a:pt x="829056" y="0"/>
                  </a:moveTo>
                  <a:lnTo>
                    <a:pt x="829056" y="194442"/>
                  </a:lnTo>
                </a:path>
                <a:path w="3316604" h="4201160">
                  <a:moveTo>
                    <a:pt x="1658112" y="407802"/>
                  </a:moveTo>
                  <a:lnTo>
                    <a:pt x="1658112" y="794898"/>
                  </a:lnTo>
                </a:path>
                <a:path w="3316604" h="4201160">
                  <a:moveTo>
                    <a:pt x="1658112" y="0"/>
                  </a:moveTo>
                  <a:lnTo>
                    <a:pt x="1658112" y="194442"/>
                  </a:lnTo>
                </a:path>
                <a:path w="3316604" h="4201160">
                  <a:moveTo>
                    <a:pt x="2487168" y="407802"/>
                  </a:moveTo>
                  <a:lnTo>
                    <a:pt x="2487168" y="4200917"/>
                  </a:lnTo>
                </a:path>
                <a:path w="3316604" h="4201160">
                  <a:moveTo>
                    <a:pt x="2487168" y="0"/>
                  </a:moveTo>
                  <a:lnTo>
                    <a:pt x="2487168" y="194442"/>
                  </a:lnTo>
                </a:path>
                <a:path w="3316604" h="4201160">
                  <a:moveTo>
                    <a:pt x="3316224" y="407802"/>
                  </a:moveTo>
                  <a:lnTo>
                    <a:pt x="3316224" y="4200917"/>
                  </a:lnTo>
                </a:path>
                <a:path w="3316604" h="4201160">
                  <a:moveTo>
                    <a:pt x="3316224" y="0"/>
                  </a:moveTo>
                  <a:lnTo>
                    <a:pt x="3316224" y="194442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1115" y="2072640"/>
              <a:ext cx="4406265" cy="213360"/>
            </a:xfrm>
            <a:custGeom>
              <a:avLst/>
              <a:gdLst/>
              <a:ahLst/>
              <a:cxnLst/>
              <a:rect l="l" t="t" r="r" b="b"/>
              <a:pathLst>
                <a:path w="4406265" h="213360">
                  <a:moveTo>
                    <a:pt x="4406060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4406060" y="213360"/>
                  </a:lnTo>
                  <a:lnTo>
                    <a:pt x="4406060" y="0"/>
                  </a:lnTo>
                  <a:close/>
                </a:path>
              </a:pathLst>
            </a:custGeom>
            <a:solidFill>
              <a:srgbClr val="366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97879" y="2883408"/>
              <a:ext cx="829310" cy="390525"/>
            </a:xfrm>
            <a:custGeom>
              <a:avLst/>
              <a:gdLst/>
              <a:ahLst/>
              <a:cxnLst/>
              <a:rect l="l" t="t" r="r" b="b"/>
              <a:pathLst>
                <a:path w="829309" h="390525">
                  <a:moveTo>
                    <a:pt x="0" y="0"/>
                  </a:moveTo>
                  <a:lnTo>
                    <a:pt x="0" y="390143"/>
                  </a:lnTo>
                </a:path>
                <a:path w="829309" h="390525">
                  <a:moveTo>
                    <a:pt x="829056" y="0"/>
                  </a:moveTo>
                  <a:lnTo>
                    <a:pt x="829056" y="390143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1115" y="2673096"/>
              <a:ext cx="3269615" cy="210820"/>
            </a:xfrm>
            <a:custGeom>
              <a:avLst/>
              <a:gdLst/>
              <a:ahLst/>
              <a:cxnLst/>
              <a:rect l="l" t="t" r="r" b="b"/>
              <a:pathLst>
                <a:path w="3269615" h="210819">
                  <a:moveTo>
                    <a:pt x="326915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3269156" y="210312"/>
                  </a:lnTo>
                  <a:lnTo>
                    <a:pt x="3269156" y="0"/>
                  </a:lnTo>
                  <a:close/>
                </a:path>
              </a:pathLst>
            </a:custGeom>
            <a:solidFill>
              <a:srgbClr val="366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97879" y="3483863"/>
              <a:ext cx="829310" cy="387350"/>
            </a:xfrm>
            <a:custGeom>
              <a:avLst/>
              <a:gdLst/>
              <a:ahLst/>
              <a:cxnLst/>
              <a:rect l="l" t="t" r="r" b="b"/>
              <a:pathLst>
                <a:path w="829309" h="387350">
                  <a:moveTo>
                    <a:pt x="0" y="0"/>
                  </a:moveTo>
                  <a:lnTo>
                    <a:pt x="0" y="387096"/>
                  </a:lnTo>
                </a:path>
                <a:path w="829309" h="387350">
                  <a:moveTo>
                    <a:pt x="829056" y="0"/>
                  </a:moveTo>
                  <a:lnTo>
                    <a:pt x="829056" y="38709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1115" y="3273552"/>
              <a:ext cx="2797175" cy="210820"/>
            </a:xfrm>
            <a:custGeom>
              <a:avLst/>
              <a:gdLst/>
              <a:ahLst/>
              <a:cxnLst/>
              <a:rect l="l" t="t" r="r" b="b"/>
              <a:pathLst>
                <a:path w="2797175" h="210820">
                  <a:moveTo>
                    <a:pt x="279671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796716" y="210312"/>
                  </a:lnTo>
                  <a:lnTo>
                    <a:pt x="2796716" y="0"/>
                  </a:lnTo>
                  <a:close/>
                </a:path>
              </a:pathLst>
            </a:custGeom>
            <a:solidFill>
              <a:srgbClr val="366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97879" y="4084320"/>
              <a:ext cx="829310" cy="1995170"/>
            </a:xfrm>
            <a:custGeom>
              <a:avLst/>
              <a:gdLst/>
              <a:ahLst/>
              <a:cxnLst/>
              <a:rect l="l" t="t" r="r" b="b"/>
              <a:pathLst>
                <a:path w="829309" h="1995170">
                  <a:moveTo>
                    <a:pt x="0" y="0"/>
                  </a:moveTo>
                  <a:lnTo>
                    <a:pt x="0" y="1994794"/>
                  </a:lnTo>
                </a:path>
                <a:path w="829309" h="1995170">
                  <a:moveTo>
                    <a:pt x="829056" y="0"/>
                  </a:moveTo>
                  <a:lnTo>
                    <a:pt x="829056" y="1994794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41114" y="3870959"/>
              <a:ext cx="2675255" cy="2014855"/>
            </a:xfrm>
            <a:custGeom>
              <a:avLst/>
              <a:gdLst/>
              <a:ahLst/>
              <a:cxnLst/>
              <a:rect l="l" t="t" r="r" b="b"/>
              <a:pathLst>
                <a:path w="2675254" h="2014854">
                  <a:moveTo>
                    <a:pt x="358317" y="1801368"/>
                  </a:moveTo>
                  <a:lnTo>
                    <a:pt x="0" y="1801368"/>
                  </a:lnTo>
                  <a:lnTo>
                    <a:pt x="0" y="2014728"/>
                  </a:lnTo>
                  <a:lnTo>
                    <a:pt x="358317" y="2014728"/>
                  </a:lnTo>
                  <a:lnTo>
                    <a:pt x="358317" y="1801368"/>
                  </a:lnTo>
                  <a:close/>
                </a:path>
                <a:path w="2675254" h="2014854">
                  <a:moveTo>
                    <a:pt x="361365" y="1200912"/>
                  </a:moveTo>
                  <a:lnTo>
                    <a:pt x="0" y="1200912"/>
                  </a:lnTo>
                  <a:lnTo>
                    <a:pt x="0" y="1414272"/>
                  </a:lnTo>
                  <a:lnTo>
                    <a:pt x="361365" y="1414272"/>
                  </a:lnTo>
                  <a:lnTo>
                    <a:pt x="361365" y="1200912"/>
                  </a:lnTo>
                  <a:close/>
                </a:path>
                <a:path w="2675254" h="2014854">
                  <a:moveTo>
                    <a:pt x="532053" y="600456"/>
                  </a:moveTo>
                  <a:lnTo>
                    <a:pt x="0" y="600456"/>
                  </a:lnTo>
                  <a:lnTo>
                    <a:pt x="0" y="813816"/>
                  </a:lnTo>
                  <a:lnTo>
                    <a:pt x="532053" y="813816"/>
                  </a:lnTo>
                  <a:lnTo>
                    <a:pt x="532053" y="600456"/>
                  </a:lnTo>
                  <a:close/>
                </a:path>
                <a:path w="2675254" h="2014854">
                  <a:moveTo>
                    <a:pt x="2674797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674797" y="213360"/>
                  </a:lnTo>
                  <a:lnTo>
                    <a:pt x="2674797" y="0"/>
                  </a:lnTo>
                  <a:close/>
                </a:path>
              </a:pathLst>
            </a:custGeom>
            <a:solidFill>
              <a:srgbClr val="366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1116" y="1878197"/>
              <a:ext cx="0" cy="4201160"/>
            </a:xfrm>
            <a:custGeom>
              <a:avLst/>
              <a:gdLst/>
              <a:ahLst/>
              <a:cxnLst/>
              <a:rect l="l" t="t" r="r" b="b"/>
              <a:pathLst>
                <a:path h="4201160">
                  <a:moveTo>
                    <a:pt x="0" y="0"/>
                  </a:moveTo>
                  <a:lnTo>
                    <a:pt x="1" y="420091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711585" y="2088388"/>
            <a:ext cx="283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04040"/>
                </a:solidFill>
                <a:latin typeface="Calibri"/>
                <a:cs typeface="Calibri"/>
              </a:rPr>
              <a:t>5316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75025" y="2688844"/>
            <a:ext cx="283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04040"/>
                </a:solidFill>
                <a:latin typeface="Calibri"/>
                <a:cs typeface="Calibri"/>
              </a:rPr>
              <a:t>3945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02494" y="3289300"/>
            <a:ext cx="283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04040"/>
                </a:solidFill>
                <a:latin typeface="Calibri"/>
                <a:cs typeface="Calibri"/>
              </a:rPr>
              <a:t>3375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78974" y="3889755"/>
            <a:ext cx="283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04040"/>
                </a:solidFill>
                <a:latin typeface="Calibri"/>
                <a:cs typeface="Calibri"/>
              </a:rPr>
              <a:t>3226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35175" y="4487164"/>
            <a:ext cx="2190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04040"/>
                </a:solidFill>
                <a:latin typeface="Calibri"/>
                <a:cs typeface="Calibri"/>
              </a:rPr>
              <a:t>640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5230" y="5087620"/>
            <a:ext cx="2190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04040"/>
                </a:solidFill>
                <a:latin typeface="Calibri"/>
                <a:cs typeface="Calibri"/>
              </a:rPr>
              <a:t>435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64402" y="5688076"/>
            <a:ext cx="2190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04040"/>
                </a:solidFill>
                <a:latin typeface="Calibri"/>
                <a:cs typeface="Calibri"/>
              </a:rPr>
              <a:t>434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93015" y="1572767"/>
            <a:ext cx="96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15811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r>
              <a:rPr sz="1100" spc="-6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44812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r>
              <a:rPr sz="1100" spc="-6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73813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r>
              <a:rPr sz="1100" spc="-6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02813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4</a:t>
            </a:r>
            <a:r>
              <a:rPr sz="1100" spc="-6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31813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r>
              <a:rPr sz="1100" spc="-6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60815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6</a:t>
            </a:r>
            <a:r>
              <a:rPr sz="1100" spc="-6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r>
              <a:rPr sz="1100" spc="40" dirty="0">
                <a:solidFill>
                  <a:srgbClr val="595959"/>
                </a:solidFill>
                <a:latin typeface="Calibri"/>
                <a:cs typeface="Calibri"/>
              </a:rPr>
              <a:t>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65267" y="2018284"/>
            <a:ext cx="1302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Washington</a:t>
            </a:r>
            <a:r>
              <a:rPr sz="16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Calibri"/>
                <a:cs typeface="Calibri"/>
              </a:rPr>
              <a:t>DC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2974" y="2618740"/>
            <a:ext cx="6140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595959"/>
                </a:solidFill>
                <a:latin typeface="Calibri"/>
                <a:cs typeface="Calibri"/>
              </a:rPr>
              <a:t>D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600" spc="4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600" spc="3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64278" y="3219196"/>
            <a:ext cx="596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600" spc="3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600" spc="6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600" spc="-70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46979" y="3819652"/>
            <a:ext cx="816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595959"/>
                </a:solidFill>
                <a:latin typeface="Calibri"/>
                <a:cs typeface="Calibri"/>
              </a:rPr>
              <a:t>New</a:t>
            </a:r>
            <a:r>
              <a:rPr sz="1600" spc="-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York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73624" y="4420108"/>
            <a:ext cx="993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Los</a:t>
            </a:r>
            <a:r>
              <a:rPr sz="16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Angeles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23128" y="5020564"/>
            <a:ext cx="1136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San</a:t>
            </a:r>
            <a:r>
              <a:rPr sz="16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Francisco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14632" y="5617972"/>
            <a:ext cx="551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Austin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023872"/>
            <a:ext cx="3200400" cy="31973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0794" y="417270"/>
            <a:ext cx="3711206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OUTLINE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95185" y="1707387"/>
            <a:ext cx="3801215" cy="43396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Executive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15" dirty="0">
                <a:solidFill>
                  <a:srgbClr val="0070C0"/>
                </a:solidFill>
                <a:latin typeface="Segoe UI"/>
                <a:cs typeface="Segoe UI"/>
              </a:rPr>
              <a:t>Summary</a:t>
            </a:r>
            <a:endParaRPr sz="22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Introduction</a:t>
            </a:r>
            <a:endParaRPr sz="22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Methodology</a:t>
            </a:r>
            <a:endParaRPr sz="22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Results</a:t>
            </a:r>
            <a:endParaRPr sz="22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Visualization</a:t>
            </a:r>
            <a:r>
              <a:rPr sz="18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–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5" dirty="0">
                <a:solidFill>
                  <a:srgbClr val="0070C0"/>
                </a:solidFill>
                <a:latin typeface="Segoe UI"/>
                <a:cs typeface="Segoe UI"/>
              </a:rPr>
              <a:t>Charts</a:t>
            </a:r>
            <a:endParaRPr sz="18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Dashboard</a:t>
            </a:r>
            <a:endParaRPr sz="18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Discussion</a:t>
            </a:r>
            <a:endParaRPr sz="22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Findings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&amp;</a:t>
            </a:r>
            <a:r>
              <a:rPr sz="18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Implications</a:t>
            </a:r>
            <a:endParaRPr sz="18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Conclusion</a:t>
            </a:r>
            <a:endParaRPr sz="22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Appendix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07901" y="1789612"/>
            <a:ext cx="5570220" cy="4305300"/>
            <a:chOff x="3357595" y="1789612"/>
            <a:chExt cx="5570220" cy="4305300"/>
          </a:xfrm>
        </p:grpSpPr>
        <p:sp>
          <p:nvSpPr>
            <p:cNvPr id="5" name="object 5"/>
            <p:cNvSpPr/>
            <p:nvPr/>
          </p:nvSpPr>
          <p:spPr>
            <a:xfrm>
              <a:off x="4187951" y="1789612"/>
              <a:ext cx="4124325" cy="4305300"/>
            </a:xfrm>
            <a:custGeom>
              <a:avLst/>
              <a:gdLst/>
              <a:ahLst/>
              <a:cxnLst/>
              <a:rect l="l" t="t" r="r" b="b"/>
              <a:pathLst>
                <a:path w="4124325" h="4305300">
                  <a:moveTo>
                    <a:pt x="0" y="603067"/>
                  </a:moveTo>
                  <a:lnTo>
                    <a:pt x="0" y="4304800"/>
                  </a:lnTo>
                </a:path>
                <a:path w="4124325" h="4305300">
                  <a:moveTo>
                    <a:pt x="0" y="243403"/>
                  </a:moveTo>
                  <a:lnTo>
                    <a:pt x="0" y="475051"/>
                  </a:lnTo>
                </a:path>
                <a:path w="4124325" h="4305300">
                  <a:moveTo>
                    <a:pt x="0" y="0"/>
                  </a:moveTo>
                  <a:lnTo>
                    <a:pt x="0" y="115387"/>
                  </a:lnTo>
                </a:path>
                <a:path w="4124325" h="4305300">
                  <a:moveTo>
                    <a:pt x="822960" y="243403"/>
                  </a:moveTo>
                  <a:lnTo>
                    <a:pt x="822960" y="4304800"/>
                  </a:lnTo>
                </a:path>
                <a:path w="4124325" h="4305300">
                  <a:moveTo>
                    <a:pt x="822960" y="0"/>
                  </a:moveTo>
                  <a:lnTo>
                    <a:pt x="822960" y="115387"/>
                  </a:lnTo>
                </a:path>
                <a:path w="4124325" h="4305300">
                  <a:moveTo>
                    <a:pt x="1648968" y="243403"/>
                  </a:moveTo>
                  <a:lnTo>
                    <a:pt x="1648968" y="4304800"/>
                  </a:lnTo>
                </a:path>
                <a:path w="4124325" h="4305300">
                  <a:moveTo>
                    <a:pt x="1648968" y="0"/>
                  </a:moveTo>
                  <a:lnTo>
                    <a:pt x="1648968" y="115387"/>
                  </a:lnTo>
                </a:path>
                <a:path w="4124325" h="4305300">
                  <a:moveTo>
                    <a:pt x="2474976" y="243403"/>
                  </a:moveTo>
                  <a:lnTo>
                    <a:pt x="2474976" y="4304800"/>
                  </a:lnTo>
                </a:path>
                <a:path w="4124325" h="4305300">
                  <a:moveTo>
                    <a:pt x="2474976" y="0"/>
                  </a:moveTo>
                  <a:lnTo>
                    <a:pt x="2474976" y="115387"/>
                  </a:lnTo>
                </a:path>
                <a:path w="4124325" h="4305300">
                  <a:moveTo>
                    <a:pt x="3297936" y="243403"/>
                  </a:moveTo>
                  <a:lnTo>
                    <a:pt x="3297936" y="4304800"/>
                  </a:lnTo>
                </a:path>
                <a:path w="4124325" h="4305300">
                  <a:moveTo>
                    <a:pt x="3297936" y="0"/>
                  </a:moveTo>
                  <a:lnTo>
                    <a:pt x="3297936" y="115387"/>
                  </a:lnTo>
                </a:path>
                <a:path w="4124325" h="4305300">
                  <a:moveTo>
                    <a:pt x="4123944" y="243403"/>
                  </a:moveTo>
                  <a:lnTo>
                    <a:pt x="4123944" y="4304800"/>
                  </a:lnTo>
                </a:path>
                <a:path w="4124325" h="4305300">
                  <a:moveTo>
                    <a:pt x="4123944" y="0"/>
                  </a:moveTo>
                  <a:lnTo>
                    <a:pt x="4123944" y="1153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2350" y="1904999"/>
              <a:ext cx="5565775" cy="3716020"/>
            </a:xfrm>
            <a:custGeom>
              <a:avLst/>
              <a:gdLst/>
              <a:ahLst/>
              <a:cxnLst/>
              <a:rect l="l" t="t" r="r" b="b"/>
              <a:pathLst>
                <a:path w="5565775" h="3716020">
                  <a:moveTo>
                    <a:pt x="2641" y="3587496"/>
                  </a:moveTo>
                  <a:lnTo>
                    <a:pt x="0" y="3587496"/>
                  </a:lnTo>
                  <a:lnTo>
                    <a:pt x="0" y="3715512"/>
                  </a:lnTo>
                  <a:lnTo>
                    <a:pt x="2641" y="3715512"/>
                  </a:lnTo>
                  <a:lnTo>
                    <a:pt x="2641" y="3587496"/>
                  </a:lnTo>
                  <a:close/>
                </a:path>
                <a:path w="5565775" h="3716020">
                  <a:moveTo>
                    <a:pt x="14833" y="3227832"/>
                  </a:moveTo>
                  <a:lnTo>
                    <a:pt x="0" y="3227832"/>
                  </a:lnTo>
                  <a:lnTo>
                    <a:pt x="0" y="3355848"/>
                  </a:lnTo>
                  <a:lnTo>
                    <a:pt x="14833" y="3355848"/>
                  </a:lnTo>
                  <a:lnTo>
                    <a:pt x="14833" y="3227832"/>
                  </a:lnTo>
                  <a:close/>
                </a:path>
                <a:path w="5565775" h="3716020">
                  <a:moveTo>
                    <a:pt x="72745" y="2871216"/>
                  </a:moveTo>
                  <a:lnTo>
                    <a:pt x="0" y="2871216"/>
                  </a:lnTo>
                  <a:lnTo>
                    <a:pt x="0" y="2996184"/>
                  </a:lnTo>
                  <a:lnTo>
                    <a:pt x="72745" y="2996184"/>
                  </a:lnTo>
                  <a:lnTo>
                    <a:pt x="72745" y="2871216"/>
                  </a:lnTo>
                  <a:close/>
                </a:path>
                <a:path w="5565775" h="3716020">
                  <a:moveTo>
                    <a:pt x="103225" y="2511552"/>
                  </a:moveTo>
                  <a:lnTo>
                    <a:pt x="0" y="2511552"/>
                  </a:lnTo>
                  <a:lnTo>
                    <a:pt x="0" y="2639568"/>
                  </a:lnTo>
                  <a:lnTo>
                    <a:pt x="103225" y="2639568"/>
                  </a:lnTo>
                  <a:lnTo>
                    <a:pt x="103225" y="2511552"/>
                  </a:lnTo>
                  <a:close/>
                </a:path>
                <a:path w="5565775" h="3716020">
                  <a:moveTo>
                    <a:pt x="124561" y="2151888"/>
                  </a:moveTo>
                  <a:lnTo>
                    <a:pt x="0" y="2151888"/>
                  </a:lnTo>
                  <a:lnTo>
                    <a:pt x="0" y="2279904"/>
                  </a:lnTo>
                  <a:lnTo>
                    <a:pt x="124561" y="2279904"/>
                  </a:lnTo>
                  <a:lnTo>
                    <a:pt x="124561" y="2151888"/>
                  </a:lnTo>
                  <a:close/>
                </a:path>
                <a:path w="5565775" h="3716020">
                  <a:moveTo>
                    <a:pt x="136753" y="1795272"/>
                  </a:moveTo>
                  <a:lnTo>
                    <a:pt x="0" y="1795272"/>
                  </a:lnTo>
                  <a:lnTo>
                    <a:pt x="0" y="1920240"/>
                  </a:lnTo>
                  <a:lnTo>
                    <a:pt x="136753" y="1920240"/>
                  </a:lnTo>
                  <a:lnTo>
                    <a:pt x="136753" y="1795272"/>
                  </a:lnTo>
                  <a:close/>
                </a:path>
                <a:path w="5565775" h="3716020">
                  <a:moveTo>
                    <a:pt x="145897" y="1435608"/>
                  </a:moveTo>
                  <a:lnTo>
                    <a:pt x="0" y="1435608"/>
                  </a:lnTo>
                  <a:lnTo>
                    <a:pt x="0" y="1563624"/>
                  </a:lnTo>
                  <a:lnTo>
                    <a:pt x="145897" y="1563624"/>
                  </a:lnTo>
                  <a:lnTo>
                    <a:pt x="145897" y="1435608"/>
                  </a:lnTo>
                  <a:close/>
                </a:path>
                <a:path w="5565775" h="3716020">
                  <a:moveTo>
                    <a:pt x="322681" y="1075944"/>
                  </a:moveTo>
                  <a:lnTo>
                    <a:pt x="0" y="1075944"/>
                  </a:lnTo>
                  <a:lnTo>
                    <a:pt x="0" y="1203960"/>
                  </a:lnTo>
                  <a:lnTo>
                    <a:pt x="322681" y="1203960"/>
                  </a:lnTo>
                  <a:lnTo>
                    <a:pt x="322681" y="1075944"/>
                  </a:lnTo>
                  <a:close/>
                </a:path>
                <a:path w="5565775" h="3716020">
                  <a:moveTo>
                    <a:pt x="484225" y="719328"/>
                  </a:moveTo>
                  <a:lnTo>
                    <a:pt x="0" y="719328"/>
                  </a:lnTo>
                  <a:lnTo>
                    <a:pt x="0" y="844296"/>
                  </a:lnTo>
                  <a:lnTo>
                    <a:pt x="484225" y="844296"/>
                  </a:lnTo>
                  <a:lnTo>
                    <a:pt x="484225" y="719328"/>
                  </a:lnTo>
                  <a:close/>
                </a:path>
                <a:path w="5565775" h="3716020">
                  <a:moveTo>
                    <a:pt x="1075537" y="359664"/>
                  </a:moveTo>
                  <a:lnTo>
                    <a:pt x="0" y="359664"/>
                  </a:lnTo>
                  <a:lnTo>
                    <a:pt x="0" y="487680"/>
                  </a:lnTo>
                  <a:lnTo>
                    <a:pt x="1075537" y="487680"/>
                  </a:lnTo>
                  <a:lnTo>
                    <a:pt x="1075537" y="359664"/>
                  </a:lnTo>
                  <a:close/>
                </a:path>
                <a:path w="5565775" h="3716020">
                  <a:moveTo>
                    <a:pt x="5565241" y="0"/>
                  </a:moveTo>
                  <a:lnTo>
                    <a:pt x="0" y="0"/>
                  </a:lnTo>
                  <a:lnTo>
                    <a:pt x="0" y="128016"/>
                  </a:lnTo>
                  <a:lnTo>
                    <a:pt x="5565241" y="128016"/>
                  </a:lnTo>
                  <a:lnTo>
                    <a:pt x="5565241" y="0"/>
                  </a:lnTo>
                  <a:close/>
                </a:path>
              </a:pathLst>
            </a:custGeom>
            <a:solidFill>
              <a:srgbClr val="366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62357" y="1789612"/>
              <a:ext cx="0" cy="4305300"/>
            </a:xfrm>
            <a:custGeom>
              <a:avLst/>
              <a:gdLst/>
              <a:ahLst/>
              <a:cxnLst/>
              <a:rect l="l" t="t" r="r" b="b"/>
              <a:pathLst>
                <a:path h="4305300">
                  <a:moveTo>
                    <a:pt x="0" y="0"/>
                  </a:moveTo>
                  <a:lnTo>
                    <a:pt x="1" y="43048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134856" y="1789612"/>
            <a:ext cx="0" cy="4305300"/>
          </a:xfrm>
          <a:custGeom>
            <a:avLst/>
            <a:gdLst/>
            <a:ahLst/>
            <a:cxnLst/>
            <a:rect l="l" t="t" r="r" b="b"/>
            <a:pathLst>
              <a:path h="4305300">
                <a:moveTo>
                  <a:pt x="0" y="0"/>
                </a:moveTo>
                <a:lnTo>
                  <a:pt x="0" y="430480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60485" y="1789612"/>
            <a:ext cx="0" cy="4305300"/>
          </a:xfrm>
          <a:custGeom>
            <a:avLst/>
            <a:gdLst/>
            <a:ahLst/>
            <a:cxnLst/>
            <a:rect l="l" t="t" r="r" b="b"/>
            <a:pathLst>
              <a:path h="4305300">
                <a:moveTo>
                  <a:pt x="0" y="0"/>
                </a:moveTo>
                <a:lnTo>
                  <a:pt x="0" y="430480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92202" y="1887728"/>
            <a:ext cx="3155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13498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1763" y="2244344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2609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9581" y="2604008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1173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9165" y="2963671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784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2253" y="3320288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355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63181" y="3679952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333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1635" y="4039616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305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28953" y="4396232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97612" y="4755895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174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39466" y="5115559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25856" y="5831840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17463" y="1521459"/>
            <a:ext cx="51631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0410" algn="l"/>
                <a:tab pos="1565275" algn="l"/>
                <a:tab pos="2390140" algn="l"/>
                <a:tab pos="3215005" algn="l"/>
                <a:tab pos="4007485" algn="l"/>
                <a:tab pos="4832350" algn="l"/>
              </a:tabLst>
            </a:pP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0	</a:t>
            </a: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200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0	</a:t>
            </a: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400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0	</a:t>
            </a: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600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0	</a:t>
            </a: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800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0	</a:t>
            </a: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1000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0	</a:t>
            </a: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12000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62046" y="1521459"/>
            <a:ext cx="342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14000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86812" y="1521459"/>
            <a:ext cx="342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16000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5063" y="1692147"/>
            <a:ext cx="1566545" cy="433260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R="389255" algn="r">
              <a:lnSpc>
                <a:spcPct val="100000"/>
              </a:lnSpc>
              <a:spcBef>
                <a:spcPts val="1010"/>
              </a:spcBef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  <a:p>
            <a:pPr marL="345440" marR="385445" indent="471170" algn="r">
              <a:lnSpc>
                <a:spcPct val="147100"/>
              </a:lnSpc>
              <a:spcBef>
                <a:spcPts val="10"/>
              </a:spcBef>
            </a:pPr>
            <a:r>
              <a:rPr sz="1600" spc="-15" dirty="0">
                <a:solidFill>
                  <a:srgbClr val="595959"/>
                </a:solidFill>
                <a:latin typeface="Calibri"/>
                <a:cs typeface="Calibri"/>
              </a:rPr>
              <a:t>J</a:t>
            </a:r>
            <a:r>
              <a:rPr sz="1600" spc="3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a  Python </a:t>
            </a:r>
            <a:r>
              <a:rPr sz="1600" spc="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Oracle </a:t>
            </a: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JavaScript</a:t>
            </a:r>
            <a:endParaRPr sz="1600">
              <a:latin typeface="Calibri"/>
              <a:cs typeface="Calibri"/>
            </a:endParaRPr>
          </a:p>
          <a:p>
            <a:pPr marL="857885" marR="377825" indent="100965" algn="r">
              <a:lnSpc>
                <a:spcPct val="147500"/>
              </a:lnSpc>
            </a:pPr>
            <a:r>
              <a:rPr sz="1600" spc="45" dirty="0">
                <a:solidFill>
                  <a:srgbClr val="595959"/>
                </a:solidFill>
                <a:latin typeface="Calibri"/>
                <a:cs typeface="Calibri"/>
              </a:rPr>
              <a:t>C#  C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++</a:t>
            </a:r>
            <a:endParaRPr sz="1600">
              <a:latin typeface="Calibri"/>
              <a:cs typeface="Calibri"/>
            </a:endParaRPr>
          </a:p>
          <a:p>
            <a:pPr marL="342265" marR="382905" indent="-64769" algn="r">
              <a:lnSpc>
                <a:spcPts val="2830"/>
              </a:lnSpc>
              <a:spcBef>
                <a:spcPts val="220"/>
              </a:spcBef>
            </a:pP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600" spc="20" dirty="0">
                <a:solidFill>
                  <a:srgbClr val="595959"/>
                </a:solidFill>
                <a:latin typeface="Calibri"/>
                <a:cs typeface="Calibri"/>
              </a:rPr>
              <a:t>Q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600" spc="-6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600" spc="75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er 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MongoDB</a:t>
            </a:r>
            <a:endParaRPr sz="1600">
              <a:latin typeface="Calibri"/>
              <a:cs typeface="Calibri"/>
            </a:endParaRPr>
          </a:p>
          <a:p>
            <a:pPr marL="225425" marR="5080" indent="521970">
              <a:lnSpc>
                <a:spcPts val="2810"/>
              </a:lnSpc>
              <a:spcBef>
                <a:spcPts val="20"/>
              </a:spcBef>
              <a:tabLst>
                <a:tab pos="1437005" algn="l"/>
              </a:tabLst>
            </a:pPr>
            <a:r>
              <a:rPr sz="1600" spc="-15" dirty="0">
                <a:solidFill>
                  <a:srgbClr val="595959"/>
                </a:solidFill>
                <a:latin typeface="Calibri"/>
                <a:cs typeface="Calibri"/>
              </a:rPr>
              <a:t>Scala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600" spc="5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600" spc="45" dirty="0">
                <a:solidFill>
                  <a:srgbClr val="595959"/>
                </a:solidFill>
                <a:latin typeface="Calibri"/>
                <a:cs typeface="Calibri"/>
              </a:rPr>
              <a:t>g</a:t>
            </a:r>
            <a:r>
              <a:rPr sz="1600" spc="-6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600" spc="6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600" spc="20" dirty="0">
                <a:solidFill>
                  <a:srgbClr val="595959"/>
                </a:solidFill>
                <a:latin typeface="Calibri"/>
                <a:cs typeface="Calibri"/>
              </a:rPr>
              <a:t>Q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L	</a:t>
            </a:r>
            <a:r>
              <a:rPr sz="1350" spc="-7" baseline="3086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endParaRPr sz="1350" baseline="3086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MySQL</a:t>
            </a:r>
            <a:r>
              <a:rPr sz="16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066800" y="616135"/>
            <a:ext cx="9982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5" dirty="0"/>
              <a:t>B- POPULAR LANGUAGES</a:t>
            </a:r>
            <a:r>
              <a:rPr sz="4400" u="none" dirty="0"/>
              <a:t> </a:t>
            </a:r>
            <a:r>
              <a:rPr sz="4400" u="none" spc="-5" dirty="0"/>
              <a:t>CHART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2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2664" y="459942"/>
            <a:ext cx="7264535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EXECUTIVE</a:t>
            </a:r>
            <a:r>
              <a:rPr u="none" spc="-35" dirty="0"/>
              <a:t> </a:t>
            </a:r>
            <a:r>
              <a:rPr u="none" spc="-5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63815" y="1567349"/>
            <a:ext cx="6555105" cy="441515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70" dirty="0">
                <a:solidFill>
                  <a:srgbClr val="0070C0"/>
                </a:solidFill>
                <a:latin typeface="Segoe UI"/>
                <a:cs typeface="Segoe UI"/>
              </a:rPr>
              <a:t>Top</a:t>
            </a: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5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1900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5" dirty="0">
                <a:solidFill>
                  <a:srgbClr val="0070C0"/>
                </a:solidFill>
                <a:latin typeface="Segoe UI"/>
                <a:cs typeface="Segoe UI"/>
              </a:rPr>
              <a:t>languages</a:t>
            </a: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1900" spc="-5" dirty="0">
                <a:solidFill>
                  <a:srgbClr val="0070C0"/>
                </a:solidFill>
                <a:latin typeface="Segoe UI"/>
                <a:cs typeface="Segoe UI"/>
              </a:rPr>
              <a:t>demand:</a:t>
            </a:r>
            <a:endParaRPr sz="19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JavaScript,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HTML/CSS, SQL,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Bash/Shell/PowerShell, Python</a:t>
            </a:r>
            <a:endParaRPr sz="15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70" dirty="0">
                <a:solidFill>
                  <a:srgbClr val="0070C0"/>
                </a:solidFill>
                <a:latin typeface="Segoe UI"/>
                <a:cs typeface="Segoe UI"/>
              </a:rPr>
              <a:t>Top</a:t>
            </a:r>
            <a:r>
              <a:rPr sz="19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database</a:t>
            </a:r>
            <a:r>
              <a:rPr sz="1900" spc="-5" dirty="0">
                <a:solidFill>
                  <a:srgbClr val="0070C0"/>
                </a:solidFill>
                <a:latin typeface="Segoe UI"/>
                <a:cs typeface="Segoe UI"/>
              </a:rPr>
              <a:t> skills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1900" spc="-5" dirty="0">
                <a:solidFill>
                  <a:srgbClr val="0070C0"/>
                </a:solidFill>
                <a:latin typeface="Segoe UI"/>
                <a:cs typeface="Segoe UI"/>
              </a:rPr>
              <a:t>demand:</a:t>
            </a:r>
            <a:endParaRPr sz="19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My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SQL,</a:t>
            </a:r>
            <a:r>
              <a:rPr sz="15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Microsoft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SQL </a:t>
            </a:r>
            <a:r>
              <a:rPr sz="1500" b="1" spc="-15" dirty="0">
                <a:solidFill>
                  <a:srgbClr val="0070C0"/>
                </a:solidFill>
                <a:latin typeface="Segoe UI"/>
                <a:cs typeface="Segoe UI"/>
              </a:rPr>
              <a:t>Server,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Postgre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 SQL,</a:t>
            </a:r>
            <a:r>
              <a:rPr sz="15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SQLite,</a:t>
            </a:r>
            <a:r>
              <a:rPr sz="15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MongoDB</a:t>
            </a:r>
            <a:endParaRPr sz="15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15" dirty="0">
                <a:solidFill>
                  <a:srgbClr val="0070C0"/>
                </a:solidFill>
                <a:latin typeface="Segoe UI"/>
                <a:cs typeface="Segoe UI"/>
              </a:rPr>
              <a:t>Popular</a:t>
            </a:r>
            <a:r>
              <a:rPr sz="19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5" dirty="0">
                <a:solidFill>
                  <a:srgbClr val="0070C0"/>
                </a:solidFill>
                <a:latin typeface="Segoe UI"/>
                <a:cs typeface="Segoe UI"/>
              </a:rPr>
              <a:t>platforms:</a:t>
            </a:r>
            <a:endParaRPr sz="19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Windows,</a:t>
            </a:r>
            <a:r>
              <a:rPr sz="15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Linux,</a:t>
            </a:r>
            <a:r>
              <a:rPr sz="15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25" dirty="0">
                <a:solidFill>
                  <a:srgbClr val="0070C0"/>
                </a:solidFill>
                <a:latin typeface="Segoe UI"/>
                <a:cs typeface="Segoe UI"/>
              </a:rPr>
              <a:t>Docker,</a:t>
            </a:r>
            <a:r>
              <a:rPr sz="15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5" dirty="0">
                <a:solidFill>
                  <a:srgbClr val="0070C0"/>
                </a:solidFill>
                <a:latin typeface="Segoe UI"/>
                <a:cs typeface="Segoe UI"/>
              </a:rPr>
              <a:t>AWS,</a:t>
            </a:r>
            <a:r>
              <a:rPr sz="15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Slack</a:t>
            </a:r>
            <a:endParaRPr sz="15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15" dirty="0">
                <a:solidFill>
                  <a:srgbClr val="0070C0"/>
                </a:solidFill>
                <a:latin typeface="Segoe UI"/>
                <a:cs typeface="Segoe UI"/>
              </a:rPr>
              <a:t>Popular</a:t>
            </a:r>
            <a:r>
              <a:rPr sz="19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2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9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5" dirty="0">
                <a:solidFill>
                  <a:srgbClr val="0070C0"/>
                </a:solidFill>
                <a:latin typeface="Segoe UI"/>
                <a:cs typeface="Segoe UI"/>
              </a:rPr>
              <a:t>Frames:</a:t>
            </a:r>
            <a:endParaRPr sz="19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jQuery,</a:t>
            </a:r>
            <a:r>
              <a:rPr sz="15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Angular/Angular.js,</a:t>
            </a:r>
            <a:r>
              <a:rPr sz="15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React.js,</a:t>
            </a:r>
            <a:r>
              <a:rPr sz="15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45" dirty="0">
                <a:solidFill>
                  <a:srgbClr val="0070C0"/>
                </a:solidFill>
                <a:latin typeface="Segoe UI"/>
                <a:cs typeface="Segoe UI"/>
              </a:rPr>
              <a:t>ASP.NET,</a:t>
            </a:r>
            <a:r>
              <a:rPr sz="15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Express</a:t>
            </a:r>
            <a:endParaRPr sz="15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Future</a:t>
            </a:r>
            <a:r>
              <a:rPr sz="19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25" dirty="0">
                <a:solidFill>
                  <a:srgbClr val="0070C0"/>
                </a:solidFill>
                <a:latin typeface="Segoe UI"/>
                <a:cs typeface="Segoe UI"/>
              </a:rPr>
              <a:t>Technology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35" dirty="0">
                <a:solidFill>
                  <a:srgbClr val="0070C0"/>
                </a:solidFill>
                <a:latin typeface="Segoe UI"/>
                <a:cs typeface="Segoe UI"/>
              </a:rPr>
              <a:t>Trend:</a:t>
            </a:r>
            <a:endParaRPr sz="19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Python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0070C0"/>
                </a:solidFill>
                <a:latin typeface="Segoe UI"/>
                <a:cs typeface="Segoe UI"/>
              </a:rPr>
              <a:t>takes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the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third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25" dirty="0">
                <a:solidFill>
                  <a:srgbClr val="0070C0"/>
                </a:solidFill>
                <a:latin typeface="Segoe UI"/>
                <a:cs typeface="Segoe UI"/>
              </a:rPr>
              <a:t>row,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followed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by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SQL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TypeScript</a:t>
            </a:r>
            <a:endParaRPr sz="15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b="1" spc="-15" dirty="0">
                <a:solidFill>
                  <a:srgbClr val="0070C0"/>
                </a:solidFill>
                <a:latin typeface="Segoe UI"/>
                <a:cs typeface="Segoe UI"/>
              </a:rPr>
              <a:t>Redis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Elasticsearch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also place</a:t>
            </a:r>
            <a:r>
              <a:rPr sz="1500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5" dirty="0">
                <a:solidFill>
                  <a:srgbClr val="0070C0"/>
                </a:solidFill>
                <a:latin typeface="Segoe UI"/>
                <a:cs typeface="Segoe UI"/>
              </a:rPr>
              <a:t>Top</a:t>
            </a:r>
            <a:r>
              <a:rPr sz="1500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5</a:t>
            </a:r>
            <a:endParaRPr sz="15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Android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is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the </a:t>
            </a:r>
            <a:r>
              <a:rPr sz="1500" spc="-55" dirty="0">
                <a:solidFill>
                  <a:srgbClr val="0070C0"/>
                </a:solidFill>
                <a:latin typeface="Segoe UI"/>
                <a:cs typeface="Segoe UI"/>
              </a:rPr>
              <a:t>Top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5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demanded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platforms,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the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rest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remains</a:t>
            </a:r>
            <a:endParaRPr sz="1500" dirty="0">
              <a:latin typeface="Segoe UI"/>
              <a:cs typeface="Segoe UI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b="1" spc="-5" dirty="0">
                <a:solidFill>
                  <a:srgbClr val="0070C0"/>
                </a:solidFill>
                <a:latin typeface="Segoe UI"/>
                <a:cs typeface="Segoe UI"/>
              </a:rPr>
              <a:t>React.js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0070C0"/>
                </a:solidFill>
                <a:latin typeface="Segoe UI"/>
                <a:cs typeface="Segoe UI"/>
              </a:rPr>
              <a:t>takes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the first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0070C0"/>
                </a:solidFill>
                <a:latin typeface="Segoe UI"/>
                <a:cs typeface="Segoe UI"/>
              </a:rPr>
              <a:t>row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Vue.js</a:t>
            </a:r>
            <a:r>
              <a:rPr sz="15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is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the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latest</a:t>
            </a:r>
            <a:r>
              <a:rPr sz="15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addition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 the </a:t>
            </a:r>
            <a:r>
              <a:rPr sz="1500" spc="-5" dirty="0">
                <a:solidFill>
                  <a:srgbClr val="0070C0"/>
                </a:solidFill>
                <a:latin typeface="Segoe UI"/>
                <a:cs typeface="Segoe UI"/>
              </a:rPr>
              <a:t>last</a:t>
            </a:r>
            <a:endParaRPr sz="1500" dirty="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493" y="2302761"/>
            <a:ext cx="3194580" cy="3194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3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760" y="520902"/>
            <a:ext cx="5399640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752600" y="1441354"/>
            <a:ext cx="10134600" cy="462947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772535" marR="390525" indent="-228600">
              <a:lnSpc>
                <a:spcPts val="2400"/>
              </a:lnSpc>
              <a:spcBef>
                <a:spcPts val="380"/>
              </a:spcBef>
              <a:buFont typeface="Arial MT"/>
              <a:buChar char="•"/>
              <a:tabLst>
                <a:tab pos="3772535" algn="l"/>
                <a:tab pos="3773170" algn="l"/>
              </a:tabLst>
            </a:pPr>
            <a:r>
              <a:rPr dirty="0"/>
              <a:t>In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realm</a:t>
            </a:r>
            <a:r>
              <a:rPr spc="-5" dirty="0"/>
              <a:t> </a:t>
            </a:r>
            <a:r>
              <a:rPr spc="-25" dirty="0"/>
              <a:t>of</a:t>
            </a:r>
            <a:r>
              <a:rPr spc="-10" dirty="0"/>
              <a:t> </a:t>
            </a:r>
            <a:r>
              <a:rPr spc="-5" dirty="0"/>
              <a:t>programming </a:t>
            </a:r>
            <a:r>
              <a:rPr dirty="0"/>
              <a:t>and</a:t>
            </a:r>
            <a:r>
              <a:rPr spc="-5" dirty="0"/>
              <a:t> </a:t>
            </a:r>
            <a:r>
              <a:rPr spc="-15" dirty="0"/>
              <a:t>technology, </a:t>
            </a:r>
            <a:r>
              <a:rPr spc="-10" dirty="0"/>
              <a:t> </a:t>
            </a:r>
            <a:r>
              <a:rPr spc="-5" dirty="0"/>
              <a:t>several</a:t>
            </a:r>
            <a:r>
              <a:rPr spc="-10" dirty="0"/>
              <a:t> </a:t>
            </a:r>
            <a:r>
              <a:rPr spc="-20" dirty="0"/>
              <a:t>key</a:t>
            </a:r>
            <a:r>
              <a:rPr spc="-10" dirty="0"/>
              <a:t> </a:t>
            </a:r>
            <a:r>
              <a:rPr spc="-5" dirty="0"/>
              <a:t>trends</a:t>
            </a:r>
            <a:r>
              <a:rPr spc="-10" dirty="0"/>
              <a:t> </a:t>
            </a:r>
            <a:r>
              <a:rPr spc="-5" dirty="0"/>
              <a:t>have</a:t>
            </a:r>
            <a:r>
              <a:rPr spc="-10" dirty="0"/>
              <a:t> </a:t>
            </a:r>
            <a:r>
              <a:rPr spc="-5" dirty="0"/>
              <a:t>emerged </a:t>
            </a:r>
            <a:r>
              <a:rPr dirty="0"/>
              <a:t>in</a:t>
            </a:r>
            <a:r>
              <a:rPr spc="-10" dirty="0"/>
              <a:t> recent</a:t>
            </a:r>
            <a:r>
              <a:rPr spc="-5" dirty="0"/>
              <a:t> </a:t>
            </a:r>
            <a:r>
              <a:rPr dirty="0"/>
              <a:t>years.</a:t>
            </a:r>
          </a:p>
          <a:p>
            <a:pPr marL="3772535" marR="5080" indent="-228600">
              <a:lnSpc>
                <a:spcPts val="2400"/>
              </a:lnSpc>
              <a:spcBef>
                <a:spcPts val="910"/>
              </a:spcBef>
              <a:buFont typeface="Arial MT"/>
              <a:buChar char="•"/>
              <a:tabLst>
                <a:tab pos="3772535" algn="l"/>
                <a:tab pos="3773170" algn="l"/>
              </a:tabLst>
            </a:pPr>
            <a:r>
              <a:rPr spc="-5" dirty="0"/>
              <a:t>These</a:t>
            </a:r>
            <a:r>
              <a:rPr spc="-10" dirty="0"/>
              <a:t> </a:t>
            </a:r>
            <a:r>
              <a:rPr dirty="0"/>
              <a:t>insights shed light </a:t>
            </a:r>
            <a:r>
              <a:rPr spc="-5" dirty="0"/>
              <a:t>on</a:t>
            </a:r>
            <a:r>
              <a:rPr dirty="0"/>
              <a:t> the</a:t>
            </a:r>
            <a:r>
              <a:rPr spc="-5" dirty="0"/>
              <a:t> evolving</a:t>
            </a:r>
            <a:r>
              <a:rPr dirty="0"/>
              <a:t> landscape </a:t>
            </a:r>
            <a:r>
              <a:rPr spc="-590" dirty="0"/>
              <a:t> </a:t>
            </a:r>
            <a:r>
              <a:rPr spc="-25" dirty="0"/>
              <a:t>of</a:t>
            </a:r>
            <a:r>
              <a:rPr spc="-10" dirty="0"/>
              <a:t> </a:t>
            </a:r>
            <a:r>
              <a:rPr spc="-5" dirty="0"/>
              <a:t>programming</a:t>
            </a:r>
            <a:r>
              <a:rPr dirty="0"/>
              <a:t> languages,</a:t>
            </a:r>
            <a:r>
              <a:rPr spc="-10" dirty="0"/>
              <a:t> web </a:t>
            </a:r>
            <a:r>
              <a:rPr spc="-5" dirty="0"/>
              <a:t>frameworks,</a:t>
            </a:r>
            <a:r>
              <a:rPr spc="-10" dirty="0"/>
              <a:t> </a:t>
            </a:r>
            <a:r>
              <a:rPr dirty="0"/>
              <a:t>and 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demographics</a:t>
            </a:r>
            <a:r>
              <a:rPr dirty="0"/>
              <a:t> </a:t>
            </a:r>
            <a:r>
              <a:rPr spc="-25" dirty="0"/>
              <a:t>of</a:t>
            </a:r>
            <a:r>
              <a:rPr spc="-5" dirty="0"/>
              <a:t> </a:t>
            </a:r>
            <a:r>
              <a:rPr spc="-10" dirty="0"/>
              <a:t>professional</a:t>
            </a:r>
            <a:r>
              <a:rPr dirty="0"/>
              <a:t> </a:t>
            </a:r>
            <a:r>
              <a:rPr spc="-5" dirty="0"/>
              <a:t>developers.</a:t>
            </a:r>
          </a:p>
          <a:p>
            <a:pPr marL="3772535" marR="467359" indent="-228600">
              <a:lnSpc>
                <a:spcPts val="2300"/>
              </a:lnSpc>
              <a:spcBef>
                <a:spcPts val="1065"/>
              </a:spcBef>
              <a:buFont typeface="Arial MT"/>
              <a:buChar char="•"/>
              <a:tabLst>
                <a:tab pos="3772535" algn="l"/>
                <a:tab pos="3773170" algn="l"/>
              </a:tabLst>
            </a:pPr>
            <a:r>
              <a:rPr b="1" spc="-15" dirty="0">
                <a:latin typeface="Segoe UI"/>
                <a:cs typeface="Segoe UI"/>
              </a:rPr>
              <a:t>Stack </a:t>
            </a:r>
            <a:r>
              <a:rPr b="1" dirty="0">
                <a:latin typeface="Segoe UI"/>
                <a:cs typeface="Segoe UI"/>
              </a:rPr>
              <a:t>Overflow </a:t>
            </a:r>
            <a:r>
              <a:rPr dirty="0"/>
              <a:t>conducts an </a:t>
            </a:r>
            <a:r>
              <a:rPr spc="-5" dirty="0"/>
              <a:t>inclusive </a:t>
            </a:r>
            <a:r>
              <a:rPr spc="10" dirty="0"/>
              <a:t>survey </a:t>
            </a:r>
            <a:r>
              <a:rPr spc="-25" dirty="0"/>
              <a:t>of </a:t>
            </a:r>
            <a:r>
              <a:rPr spc="-590" dirty="0"/>
              <a:t> </a:t>
            </a:r>
            <a:r>
              <a:rPr spc="-5" dirty="0"/>
              <a:t>individuals </a:t>
            </a:r>
            <a:r>
              <a:rPr dirty="0"/>
              <a:t>engaged in coding </a:t>
            </a:r>
            <a:r>
              <a:rPr spc="-20" dirty="0"/>
              <a:t>globally.</a:t>
            </a:r>
          </a:p>
          <a:p>
            <a:pPr marL="3772535" marR="1574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3772535" algn="l"/>
                <a:tab pos="3773170" algn="l"/>
              </a:tabLst>
            </a:pPr>
            <a:r>
              <a:rPr spc="-5" dirty="0"/>
              <a:t>Covering </a:t>
            </a:r>
            <a:r>
              <a:rPr dirty="0"/>
              <a:t>a wide</a:t>
            </a:r>
            <a:r>
              <a:rPr spc="-5" dirty="0"/>
              <a:t> </a:t>
            </a:r>
            <a:r>
              <a:rPr dirty="0"/>
              <a:t>array</a:t>
            </a:r>
            <a:r>
              <a:rPr spc="-5" dirty="0"/>
              <a:t> </a:t>
            </a:r>
            <a:r>
              <a:rPr spc="-25" dirty="0"/>
              <a:t>of</a:t>
            </a:r>
            <a:r>
              <a:rPr spc="-15" dirty="0"/>
              <a:t> </a:t>
            </a:r>
            <a:r>
              <a:rPr spc="-10" dirty="0"/>
              <a:t>topics</a:t>
            </a:r>
            <a:r>
              <a:rPr dirty="0"/>
              <a:t> </a:t>
            </a:r>
            <a:r>
              <a:rPr spc="-15" dirty="0"/>
              <a:t>from</a:t>
            </a:r>
            <a:r>
              <a:rPr dirty="0"/>
              <a:t> </a:t>
            </a:r>
            <a:r>
              <a:rPr spc="-15" dirty="0"/>
              <a:t>preferred </a:t>
            </a:r>
            <a:r>
              <a:rPr spc="-10" dirty="0"/>
              <a:t> </a:t>
            </a:r>
            <a:r>
              <a:rPr spc="-5" dirty="0"/>
              <a:t>technologies</a:t>
            </a:r>
            <a:r>
              <a:rPr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10" dirty="0"/>
              <a:t>career</a:t>
            </a:r>
            <a:r>
              <a:rPr spc="-5" dirty="0"/>
              <a:t> </a:t>
            </a:r>
            <a:r>
              <a:rPr dirty="0"/>
              <a:t>aspirations,</a:t>
            </a:r>
            <a:r>
              <a:rPr spc="-5" dirty="0"/>
              <a:t> </a:t>
            </a:r>
            <a:r>
              <a:rPr dirty="0"/>
              <a:t>2019 </a:t>
            </a:r>
            <a:r>
              <a:rPr spc="-5" dirty="0"/>
              <a:t>marks</a:t>
            </a:r>
            <a:r>
              <a:rPr dirty="0"/>
              <a:t> the </a:t>
            </a:r>
            <a:r>
              <a:rPr spc="-590" dirty="0"/>
              <a:t> </a:t>
            </a:r>
            <a:r>
              <a:rPr dirty="0"/>
              <a:t>9th</a:t>
            </a:r>
            <a:r>
              <a:rPr spc="-5" dirty="0"/>
              <a:t> consecutive year</a:t>
            </a:r>
            <a:r>
              <a:rPr spc="-10" dirty="0"/>
              <a:t> </a:t>
            </a:r>
            <a:r>
              <a:rPr spc="-25" dirty="0"/>
              <a:t>of</a:t>
            </a:r>
            <a:r>
              <a:rPr spc="-5" dirty="0"/>
              <a:t> </a:t>
            </a:r>
            <a:r>
              <a:rPr spc="10" dirty="0"/>
              <a:t>survey</a:t>
            </a:r>
            <a:r>
              <a:rPr spc="-10" dirty="0"/>
              <a:t> </a:t>
            </a:r>
            <a:r>
              <a:rPr spc="-5" dirty="0"/>
              <a:t>publication.</a:t>
            </a:r>
          </a:p>
          <a:p>
            <a:pPr marL="3772535" marR="411480" indent="-228600">
              <a:lnSpc>
                <a:spcPts val="2400"/>
              </a:lnSpc>
              <a:spcBef>
                <a:spcPts val="890"/>
              </a:spcBef>
              <a:buFont typeface="Arial MT"/>
              <a:buChar char="•"/>
              <a:tabLst>
                <a:tab pos="3772535" algn="l"/>
                <a:tab pos="3773170" algn="l"/>
              </a:tabLst>
            </a:pPr>
            <a:r>
              <a:rPr spc="-5" dirty="0"/>
              <a:t>Nearly</a:t>
            </a:r>
            <a:r>
              <a:rPr spc="-10" dirty="0"/>
              <a:t> </a:t>
            </a:r>
            <a:r>
              <a:rPr spc="-5" dirty="0"/>
              <a:t>90,000</a:t>
            </a:r>
            <a:r>
              <a:rPr dirty="0"/>
              <a:t> </a:t>
            </a:r>
            <a:r>
              <a:rPr spc="-5" dirty="0"/>
              <a:t>developers</a:t>
            </a:r>
            <a:r>
              <a:rPr dirty="0"/>
              <a:t> </a:t>
            </a:r>
            <a:r>
              <a:rPr spc="-5" dirty="0"/>
              <a:t>participated</a:t>
            </a:r>
            <a:r>
              <a:rPr dirty="0"/>
              <a:t> in the</a:t>
            </a:r>
            <a:r>
              <a:rPr spc="-5" dirty="0"/>
              <a:t> </a:t>
            </a:r>
            <a:r>
              <a:rPr dirty="0"/>
              <a:t>20- </a:t>
            </a:r>
            <a:r>
              <a:rPr spc="-590" dirty="0"/>
              <a:t> </a:t>
            </a:r>
            <a:r>
              <a:rPr dirty="0"/>
              <a:t>minute</a:t>
            </a:r>
            <a:r>
              <a:rPr spc="-10" dirty="0"/>
              <a:t> </a:t>
            </a:r>
            <a:r>
              <a:rPr spc="10" dirty="0"/>
              <a:t>survey</a:t>
            </a:r>
            <a:r>
              <a:rPr spc="-15" dirty="0"/>
              <a:t> </a:t>
            </a:r>
            <a:r>
              <a:rPr dirty="0"/>
              <a:t>in 2019</a:t>
            </a:r>
            <a:r>
              <a:rPr spc="-10" dirty="0"/>
              <a:t> Survey.</a:t>
            </a:r>
          </a:p>
          <a:p>
            <a:pPr marL="3772535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772535" algn="l"/>
                <a:tab pos="3773170" algn="l"/>
              </a:tabLst>
            </a:pPr>
            <a:r>
              <a:rPr spc="-20" dirty="0"/>
              <a:t>Let's</a:t>
            </a:r>
            <a:r>
              <a:rPr spc="-5" dirty="0"/>
              <a:t> </a:t>
            </a:r>
            <a:r>
              <a:rPr spc="-10" dirty="0"/>
              <a:t>explore </a:t>
            </a:r>
            <a:r>
              <a:rPr dirty="0"/>
              <a:t>some</a:t>
            </a:r>
            <a:r>
              <a:rPr spc="-5" dirty="0"/>
              <a:t> </a:t>
            </a:r>
            <a:r>
              <a:rPr spc="-25"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notable</a:t>
            </a:r>
            <a:r>
              <a:rPr spc="-10" dirty="0"/>
              <a:t> </a:t>
            </a:r>
            <a:r>
              <a:rPr dirty="0"/>
              <a:t>findings.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46" y="2262036"/>
            <a:ext cx="3054360" cy="3054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4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793" y="664971"/>
            <a:ext cx="105092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95915" algn="l"/>
              </a:tabLst>
            </a:pPr>
            <a:r>
              <a:rPr spc="-5" dirty="0"/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3815" y="1844547"/>
            <a:ext cx="6906895" cy="397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2009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Data is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based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on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2200" spc="10" dirty="0">
                <a:solidFill>
                  <a:srgbClr val="0070C0"/>
                </a:solidFill>
                <a:latin typeface="Segoe UI"/>
                <a:cs typeface="Segoe UI"/>
              </a:rPr>
              <a:t>survey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conducted by </a:t>
            </a:r>
            <a:r>
              <a:rPr sz="2200" b="1" spc="-15" dirty="0">
                <a:solidFill>
                  <a:srgbClr val="0070C0"/>
                </a:solidFill>
                <a:latin typeface="Segoe UI"/>
                <a:cs typeface="Segoe UI"/>
              </a:rPr>
              <a:t>Stack </a:t>
            </a:r>
            <a:r>
              <a:rPr sz="2200" b="1" spc="-59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Overflow </a:t>
            </a:r>
            <a:r>
              <a:rPr sz="2200" spc="-15" dirty="0">
                <a:solidFill>
                  <a:srgbClr val="0070C0"/>
                </a:solidFill>
                <a:latin typeface="Segoe UI"/>
                <a:cs typeface="Segoe UI"/>
              </a:rPr>
              <a:t>from </a:t>
            </a:r>
            <a:r>
              <a:rPr sz="2200" spc="10" dirty="0">
                <a:solidFill>
                  <a:srgbClr val="0070C0"/>
                </a:solidFill>
                <a:latin typeface="Segoe UI"/>
                <a:cs typeface="Segoe UI"/>
              </a:rPr>
              <a:t>January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23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to 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February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14 and 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involved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88,883 software developers</a:t>
            </a:r>
            <a:r>
              <a:rPr sz="2200" b="1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5" dirty="0">
                <a:solidFill>
                  <a:srgbClr val="0070C0"/>
                </a:solidFill>
                <a:latin typeface="Segoe UI"/>
                <a:cs typeface="Segoe UI"/>
              </a:rPr>
              <a:t>from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179 </a:t>
            </a:r>
            <a:r>
              <a:rPr sz="2200" b="1" spc="-59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countries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endParaRPr sz="2200" dirty="0">
              <a:latin typeface="Segoe UI"/>
              <a:cs typeface="Segoe UI"/>
            </a:endParaRPr>
          </a:p>
          <a:p>
            <a:pPr marL="241300" marR="5080" indent="-228600">
              <a:lnSpc>
                <a:spcPct val="100200"/>
              </a:lnSpc>
              <a:spcBef>
                <a:spcPts val="10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Familiarization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with this dataset was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achieved through </a:t>
            </a:r>
            <a:r>
              <a:rPr sz="2200" spc="-59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completing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IBM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labs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on</a:t>
            </a:r>
            <a:r>
              <a:rPr sz="22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Coursera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, which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encompassed topics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such as 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Web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Scraping,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Dataset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Exploration, Data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Wrangling, Exploratory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Data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Analysis,</a:t>
            </a:r>
            <a:r>
              <a:rPr sz="22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 Visualization.</a:t>
            </a:r>
            <a:endParaRPr sz="2200" dirty="0">
              <a:latin typeface="Segoe UI"/>
              <a:cs typeface="Segoe UI"/>
            </a:endParaRPr>
          </a:p>
          <a:p>
            <a:pPr marL="241300" indent="-228600">
              <a:lnSpc>
                <a:spcPts val="2630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analysis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visualization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was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 conducted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via</a:t>
            </a:r>
            <a:endParaRPr sz="2200" dirty="0">
              <a:latin typeface="Segoe UI"/>
              <a:cs typeface="Segoe UI"/>
            </a:endParaRPr>
          </a:p>
          <a:p>
            <a:pPr marL="241300">
              <a:lnSpc>
                <a:spcPts val="2630"/>
              </a:lnSpc>
            </a:pP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IBM</a:t>
            </a:r>
            <a:r>
              <a:rPr sz="2200" b="1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Cognos</a:t>
            </a:r>
            <a:r>
              <a:rPr sz="2200" b="1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0070C0"/>
                </a:solidFill>
                <a:latin typeface="Segoe UI"/>
                <a:cs typeface="Segoe UI"/>
              </a:rPr>
              <a:t>Analytics</a:t>
            </a:r>
            <a:r>
              <a:rPr sz="2200" spc="-5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endParaRPr sz="22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655" y="1831709"/>
            <a:ext cx="3194580" cy="3194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5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760" y="246582"/>
            <a:ext cx="3951840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RESULTS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46" y="2262036"/>
            <a:ext cx="3054360" cy="30543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33553" y="1473708"/>
            <a:ext cx="7006590" cy="48018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marR="309245" indent="-228600">
              <a:lnSpc>
                <a:spcPct val="89500"/>
              </a:lnSpc>
              <a:spcBef>
                <a:spcPts val="3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0070C0"/>
                </a:solidFill>
                <a:latin typeface="Segoe UI"/>
                <a:cs typeface="Segoe UI"/>
              </a:rPr>
              <a:t>Python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overtakes </a:t>
            </a:r>
            <a:r>
              <a:rPr sz="2000" b="1" spc="-15" dirty="0">
                <a:solidFill>
                  <a:srgbClr val="0070C0"/>
                </a:solidFill>
                <a:latin typeface="Segoe UI"/>
                <a:cs typeface="Segoe UI"/>
              </a:rPr>
              <a:t>Java</a:t>
            </a:r>
            <a:r>
              <a:rPr sz="2000" spc="-15" dirty="0">
                <a:solidFill>
                  <a:srgbClr val="0070C0"/>
                </a:solidFill>
                <a:latin typeface="Segoe UI"/>
                <a:cs typeface="Segoe UI"/>
              </a:rPr>
              <a:t>,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becoming the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5th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most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preferred </a:t>
            </a:r>
            <a:r>
              <a:rPr sz="2000" spc="-5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language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with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significant growth.</a:t>
            </a:r>
            <a:r>
              <a:rPr sz="2000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It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 stands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fastest- </a:t>
            </a:r>
            <a:r>
              <a:rPr sz="20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growing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major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language.</a:t>
            </a:r>
            <a:endParaRPr sz="200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0070C0"/>
                </a:solidFill>
                <a:latin typeface="Segoe UI"/>
                <a:cs typeface="Segoe UI"/>
              </a:rPr>
              <a:t>JavaScript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remains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the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most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used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 programming language.</a:t>
            </a:r>
            <a:endParaRPr sz="2000">
              <a:latin typeface="Segoe UI"/>
              <a:cs typeface="Segoe UI"/>
            </a:endParaRPr>
          </a:p>
          <a:p>
            <a:pPr marL="241300" marR="356235" indent="-228600">
              <a:lnSpc>
                <a:spcPct val="91500"/>
              </a:lnSpc>
              <a:spcBef>
                <a:spcPts val="9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10" dirty="0">
                <a:solidFill>
                  <a:srgbClr val="0070C0"/>
                </a:solidFill>
                <a:latin typeface="Segoe UI"/>
                <a:cs typeface="Segoe UI"/>
              </a:rPr>
              <a:t>jQuery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is the most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widely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used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among web frameworks,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with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Segoe UI"/>
                <a:cs typeface="Segoe UI"/>
              </a:rPr>
              <a:t>React.js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surpassing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Segoe UI"/>
                <a:cs typeface="Segoe UI"/>
              </a:rPr>
              <a:t>Angular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developer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usage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this </a:t>
            </a:r>
            <a:r>
              <a:rPr sz="2000" spc="-5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year.</a:t>
            </a:r>
            <a:endParaRPr sz="2000">
              <a:latin typeface="Segoe UI"/>
              <a:cs typeface="Segoe UI"/>
            </a:endParaRPr>
          </a:p>
          <a:p>
            <a:pPr marL="241300" marR="5080" indent="-228600">
              <a:lnSpc>
                <a:spcPct val="90300"/>
              </a:lnSpc>
              <a:spcBef>
                <a:spcPts val="9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Globally,</a:t>
            </a:r>
            <a:r>
              <a:rPr sz="2000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i="1" spc="-5" dirty="0">
                <a:solidFill>
                  <a:srgbClr val="0070C0"/>
                </a:solidFill>
                <a:latin typeface="Segoe UI"/>
                <a:cs typeface="Segoe UI"/>
              </a:rPr>
              <a:t>men</a:t>
            </a:r>
            <a:r>
              <a:rPr sz="2000" i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represent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approximately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Segoe UI"/>
                <a:cs typeface="Segoe UI"/>
              </a:rPr>
              <a:t>90%</a:t>
            </a:r>
            <a:r>
              <a:rPr sz="20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000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respondents,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with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higher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i="1" spc="-5" dirty="0">
                <a:solidFill>
                  <a:srgbClr val="0070C0"/>
                </a:solidFill>
                <a:latin typeface="Segoe UI"/>
                <a:cs typeface="Segoe UI"/>
              </a:rPr>
              <a:t>female</a:t>
            </a:r>
            <a:r>
              <a:rPr sz="2000" i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representation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among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students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than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professional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regions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like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US,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India,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and the </a:t>
            </a:r>
            <a:r>
              <a:rPr sz="2000" spc="-5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UK.</a:t>
            </a:r>
            <a:endParaRPr sz="2000">
              <a:latin typeface="Segoe UI"/>
              <a:cs typeface="Segoe UI"/>
            </a:endParaRPr>
          </a:p>
          <a:p>
            <a:pPr marL="241300" marR="64769" indent="-228600">
              <a:lnSpc>
                <a:spcPts val="2110"/>
              </a:lnSpc>
              <a:spcBef>
                <a:spcPts val="1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Around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3/4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professional</a:t>
            </a:r>
            <a:r>
              <a:rPr sz="2000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globally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hold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at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least </a:t>
            </a:r>
            <a:r>
              <a:rPr sz="2000" spc="-5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spc="-15" dirty="0">
                <a:solidFill>
                  <a:srgbClr val="0070C0"/>
                </a:solidFill>
                <a:latin typeface="Segoe UI"/>
                <a:cs typeface="Segoe UI"/>
              </a:rPr>
              <a:t>bachelor's</a:t>
            </a:r>
            <a:r>
              <a:rPr sz="20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Segoe UI"/>
                <a:cs typeface="Segoe UI"/>
              </a:rPr>
              <a:t>degree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aligning with</a:t>
            </a:r>
            <a:r>
              <a:rPr sz="2000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past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 findings.</a:t>
            </a:r>
            <a:endParaRPr sz="2000">
              <a:latin typeface="Segoe UI"/>
              <a:cs typeface="Segoe UI"/>
            </a:endParaRPr>
          </a:p>
          <a:p>
            <a:pPr marL="241300" marR="334645" indent="-228600">
              <a:lnSpc>
                <a:spcPts val="2110"/>
              </a:lnSpc>
              <a:spcBef>
                <a:spcPts val="10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3/4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000" spc="10" dirty="0">
                <a:solidFill>
                  <a:srgbClr val="0070C0"/>
                </a:solidFill>
                <a:latin typeface="Segoe UI"/>
                <a:cs typeface="Segoe UI"/>
              </a:rPr>
              <a:t> survey</a:t>
            </a:r>
            <a:r>
              <a:rPr sz="20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respondents</a:t>
            </a:r>
            <a:r>
              <a:rPr sz="2000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000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professional</a:t>
            </a:r>
            <a:r>
              <a:rPr sz="2000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developer</a:t>
            </a:r>
            <a:r>
              <a:rPr sz="2000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roles </a:t>
            </a:r>
            <a:r>
              <a:rPr sz="2000" spc="-5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are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under </a:t>
            </a:r>
            <a:r>
              <a:rPr sz="2000" b="1" spc="-5" dirty="0">
                <a:solidFill>
                  <a:srgbClr val="0070C0"/>
                </a:solidFill>
                <a:latin typeface="Segoe UI"/>
                <a:cs typeface="Segoe UI"/>
              </a:rPr>
              <a:t>35 years</a:t>
            </a:r>
            <a:r>
              <a:rPr sz="2000" b="1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Segoe UI"/>
                <a:cs typeface="Segoe UI"/>
              </a:rPr>
              <a:t>old</a:t>
            </a:r>
            <a:r>
              <a:rPr sz="2000" spc="-5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6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652779"/>
            <a:ext cx="8255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005493"/>
                </a:solidFill>
                <a:latin typeface="Courier New"/>
                <a:cs typeface="Courier New"/>
              </a:rPr>
              <a:t>PROGRAMMING</a:t>
            </a:r>
            <a:r>
              <a:rPr sz="4000" b="1" dirty="0">
                <a:solidFill>
                  <a:srgbClr val="005493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493"/>
                </a:solidFill>
                <a:latin typeface="Courier New"/>
                <a:cs typeface="Courier New"/>
              </a:rPr>
              <a:t>LANGUAGE</a:t>
            </a:r>
            <a:r>
              <a:rPr sz="4000" b="1" spc="5" dirty="0">
                <a:solidFill>
                  <a:srgbClr val="005493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493"/>
                </a:solidFill>
                <a:latin typeface="Courier New"/>
                <a:cs typeface="Courier New"/>
              </a:rPr>
              <a:t>TRENDS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239" y="2577767"/>
            <a:ext cx="4865428" cy="33209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4055" y="2579684"/>
            <a:ext cx="5311333" cy="33289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30343" y="1807971"/>
            <a:ext cx="6812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2630" algn="l"/>
              </a:tabLst>
            </a:pPr>
            <a:r>
              <a:rPr sz="4200" baseline="1984" dirty="0">
                <a:solidFill>
                  <a:srgbClr val="0070C0"/>
                </a:solidFill>
                <a:latin typeface="Segoe UI"/>
                <a:cs typeface="Segoe UI"/>
              </a:rPr>
              <a:t>2019	</a:t>
            </a:r>
            <a:r>
              <a:rPr sz="2800" spc="-5" dirty="0">
                <a:solidFill>
                  <a:srgbClr val="0070C0"/>
                </a:solidFill>
                <a:latin typeface="Segoe UI"/>
                <a:cs typeface="Segoe UI"/>
              </a:rPr>
              <a:t>Following</a:t>
            </a:r>
            <a:r>
              <a:rPr sz="28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-65" dirty="0">
                <a:solidFill>
                  <a:srgbClr val="0070C0"/>
                </a:solidFill>
                <a:latin typeface="Segoe UI"/>
                <a:cs typeface="Segoe UI"/>
              </a:rPr>
              <a:t>Year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7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82255" y="1878765"/>
            <a:ext cx="8890" cy="4187825"/>
          </a:xfrm>
          <a:custGeom>
            <a:avLst/>
            <a:gdLst/>
            <a:ahLst/>
            <a:cxnLst/>
            <a:rect l="l" t="t" r="r" b="b"/>
            <a:pathLst>
              <a:path w="8889" h="4187825">
                <a:moveTo>
                  <a:pt x="0" y="0"/>
                </a:moveTo>
                <a:lnTo>
                  <a:pt x="8747" y="4187253"/>
                </a:lnTo>
              </a:path>
            </a:pathLst>
          </a:custGeom>
          <a:ln w="28575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8255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PROGRAMMING</a:t>
            </a:r>
            <a:r>
              <a:rPr u="none" dirty="0"/>
              <a:t> </a:t>
            </a:r>
            <a:r>
              <a:rPr u="none" spc="-5" dirty="0"/>
              <a:t>LANGUAGE</a:t>
            </a:r>
            <a:r>
              <a:rPr u="none" spc="5" dirty="0"/>
              <a:t> </a:t>
            </a:r>
            <a:r>
              <a:rPr u="none" spc="-5" dirty="0"/>
              <a:t>TRENDS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39090" algn="ctr">
              <a:lnSpc>
                <a:spcPct val="100000"/>
              </a:lnSpc>
              <a:spcBef>
                <a:spcPts val="1814"/>
              </a:spcBef>
            </a:pPr>
            <a:r>
              <a:rPr spc="-10" dirty="0"/>
              <a:t>FINDINGS</a:t>
            </a:r>
          </a:p>
          <a:p>
            <a:pPr marL="241300" marR="5080" indent="-228600">
              <a:lnSpc>
                <a:spcPct val="99600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spc="-10" dirty="0">
                <a:solidFill>
                  <a:srgbClr val="0070C0"/>
                </a:solidFill>
                <a:latin typeface="Segoe UI"/>
                <a:cs typeface="Segoe UI"/>
              </a:rPr>
              <a:t>JavaScript </a:t>
            </a:r>
            <a:r>
              <a:rPr sz="2300" b="0" spc="-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2300" spc="-5" dirty="0">
                <a:solidFill>
                  <a:srgbClr val="0070C0"/>
                </a:solidFill>
                <a:latin typeface="Segoe UI"/>
                <a:cs typeface="Segoe UI"/>
              </a:rPr>
              <a:t>HTML/CSS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emerge </a:t>
            </a:r>
            <a:r>
              <a:rPr sz="2300" b="0" spc="-6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as </a:t>
            </a:r>
            <a:r>
              <a:rPr sz="2300" b="0" spc="-5" dirty="0">
                <a:solidFill>
                  <a:srgbClr val="0070C0"/>
                </a:solidFill>
                <a:latin typeface="Segoe UI"/>
                <a:cs typeface="Segoe UI"/>
              </a:rPr>
              <a:t>the most used programming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5" dirty="0">
                <a:solidFill>
                  <a:srgbClr val="0070C0"/>
                </a:solidFill>
                <a:latin typeface="Segoe UI"/>
                <a:cs typeface="Segoe UI"/>
              </a:rPr>
              <a:t>languages</a:t>
            </a:r>
            <a:r>
              <a:rPr sz="2300" b="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5" dirty="0">
                <a:solidFill>
                  <a:srgbClr val="0070C0"/>
                </a:solidFill>
                <a:latin typeface="Segoe UI"/>
                <a:cs typeface="Segoe UI"/>
              </a:rPr>
              <a:t>among</a:t>
            </a:r>
            <a:r>
              <a:rPr sz="2300" b="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all</a:t>
            </a:r>
            <a:r>
              <a:rPr sz="2300" b="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respondents</a:t>
            </a:r>
            <a:endParaRPr sz="2300" dirty="0">
              <a:latin typeface="Segoe UI"/>
              <a:cs typeface="Segoe UI"/>
            </a:endParaRPr>
          </a:p>
          <a:p>
            <a:pPr marL="241300" marR="486409" indent="-228600">
              <a:lnSpc>
                <a:spcPct val="100899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0070C0"/>
                </a:solidFill>
                <a:latin typeface="Segoe UI"/>
                <a:cs typeface="Segoe UI"/>
              </a:rPr>
              <a:t>SQL</a:t>
            </a:r>
            <a:r>
              <a:rPr sz="23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also</a:t>
            </a:r>
            <a:r>
              <a:rPr sz="2300" b="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5" dirty="0">
                <a:solidFill>
                  <a:srgbClr val="0070C0"/>
                </a:solidFill>
                <a:latin typeface="Segoe UI"/>
                <a:cs typeface="Segoe UI"/>
              </a:rPr>
              <a:t>maintains</a:t>
            </a:r>
            <a:r>
              <a:rPr sz="2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2300" b="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significant </a:t>
            </a:r>
            <a:r>
              <a:rPr sz="2300" b="0" spc="-6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presence.</a:t>
            </a:r>
            <a:endParaRPr sz="2300" dirty="0">
              <a:latin typeface="Segoe UI"/>
              <a:cs typeface="Segoe UI"/>
            </a:endParaRPr>
          </a:p>
          <a:p>
            <a:pPr marL="241300" marR="638810" indent="-228600">
              <a:lnSpc>
                <a:spcPct val="100899"/>
              </a:lnSpc>
              <a:spcBef>
                <a:spcPts val="93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spc="-5" dirty="0">
                <a:solidFill>
                  <a:srgbClr val="0070C0"/>
                </a:solidFill>
                <a:latin typeface="Segoe UI"/>
                <a:cs typeface="Segoe UI"/>
              </a:rPr>
              <a:t>Python </a:t>
            </a:r>
            <a:r>
              <a:rPr sz="2300" b="0" spc="-5" dirty="0">
                <a:solidFill>
                  <a:srgbClr val="0070C0"/>
                </a:solidFill>
                <a:latin typeface="Segoe UI"/>
                <a:cs typeface="Segoe UI"/>
              </a:rPr>
              <a:t>just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edged </a:t>
            </a:r>
            <a:r>
              <a:rPr sz="2300" b="0" spc="-5" dirty="0">
                <a:solidFill>
                  <a:srgbClr val="0070C0"/>
                </a:solidFill>
                <a:latin typeface="Segoe UI"/>
                <a:cs typeface="Segoe UI"/>
              </a:rPr>
              <a:t>out </a:t>
            </a:r>
            <a:r>
              <a:rPr sz="2300" spc="-20" dirty="0">
                <a:solidFill>
                  <a:srgbClr val="0070C0"/>
                </a:solidFill>
                <a:latin typeface="Segoe UI"/>
                <a:cs typeface="Segoe UI"/>
              </a:rPr>
              <a:t>Java </a:t>
            </a:r>
            <a:r>
              <a:rPr sz="2300" b="0" spc="5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2300" b="0" spc="-6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5" dirty="0">
                <a:solidFill>
                  <a:srgbClr val="0070C0"/>
                </a:solidFill>
                <a:latin typeface="Segoe UI"/>
                <a:cs typeface="Segoe UI"/>
              </a:rPr>
              <a:t>overall ranking.</a:t>
            </a:r>
            <a:endParaRPr sz="23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0" y="1551940"/>
            <a:ext cx="4996180" cy="420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0" algn="ctr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5493"/>
                </a:solidFill>
                <a:latin typeface="Courier New"/>
                <a:cs typeface="Courier New"/>
              </a:rPr>
              <a:t>IMPLICATIONS</a:t>
            </a:r>
            <a:endParaRPr sz="2800" dirty="0">
              <a:latin typeface="Courier New"/>
              <a:cs typeface="Courier New"/>
            </a:endParaRPr>
          </a:p>
          <a:p>
            <a:pPr marL="241300" marR="5080" indent="-228600">
              <a:lnSpc>
                <a:spcPct val="98500"/>
              </a:lnSpc>
              <a:spcBef>
                <a:spcPts val="1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dominance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b="1" spc="-10" dirty="0">
                <a:solidFill>
                  <a:srgbClr val="0070C0"/>
                </a:solidFill>
                <a:latin typeface="Segoe UI"/>
                <a:cs typeface="Segoe UI"/>
              </a:rPr>
              <a:t>JavaScript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800" b="1" spc="-5" dirty="0">
                <a:solidFill>
                  <a:srgbClr val="0070C0"/>
                </a:solidFill>
                <a:latin typeface="Segoe UI"/>
                <a:cs typeface="Segoe UI"/>
              </a:rPr>
              <a:t>HTML/CSS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underscores their indispensability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modern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web development, highlighting the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importance </a:t>
            </a:r>
            <a:r>
              <a:rPr sz="1800" spc="-4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mastering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 them for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developers.</a:t>
            </a:r>
            <a:endParaRPr sz="1800" dirty="0">
              <a:latin typeface="Segoe UI"/>
              <a:cs typeface="Segoe UI"/>
            </a:endParaRPr>
          </a:p>
          <a:p>
            <a:pPr marL="241300" marR="12065" indent="-22860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high usage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b="1" spc="-5" dirty="0">
                <a:solidFill>
                  <a:srgbClr val="0070C0"/>
                </a:solidFill>
                <a:latin typeface="Segoe UI"/>
                <a:cs typeface="Segoe UI"/>
              </a:rPr>
              <a:t>SQL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emphasizes the critical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role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data management and </a:t>
            </a:r>
            <a:r>
              <a:rPr sz="1800" spc="5" dirty="0">
                <a:solidFill>
                  <a:srgbClr val="0070C0"/>
                </a:solidFill>
                <a:latin typeface="Segoe UI"/>
                <a:cs typeface="Segoe UI"/>
              </a:rPr>
              <a:t>querying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18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modern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software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applications,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across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both web </a:t>
            </a:r>
            <a:r>
              <a:rPr sz="1800" spc="-4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 non-web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environments.</a:t>
            </a:r>
            <a:endParaRPr sz="1800" dirty="0">
              <a:latin typeface="Segoe UI"/>
              <a:cs typeface="Segoe UI"/>
            </a:endParaRPr>
          </a:p>
          <a:p>
            <a:pPr marL="241300" marR="210185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rise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b="1" spc="-5" dirty="0">
                <a:solidFill>
                  <a:srgbClr val="0070C0"/>
                </a:solidFill>
                <a:latin typeface="Segoe UI"/>
                <a:cs typeface="Segoe UI"/>
              </a:rPr>
              <a:t>Python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might also reflect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its </a:t>
            </a:r>
            <a:r>
              <a:rPr sz="180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versatility and ease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use, attracting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developers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across various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domains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from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data </a:t>
            </a:r>
            <a:r>
              <a:rPr sz="1800" spc="-4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science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to</a:t>
            </a:r>
            <a:r>
              <a:rPr sz="18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software</a:t>
            </a:r>
            <a:r>
              <a:rPr sz="18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Segoe UI"/>
                <a:cs typeface="Segoe UI"/>
              </a:rPr>
              <a:t>development.</a:t>
            </a: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8</a:t>
            </a:r>
            <a:r>
              <a:rPr sz="1000" b="1" spc="-5" dirty="0">
                <a:solidFill>
                  <a:srgbClr val="2F5597"/>
                </a:solidFill>
                <a:latin typeface="Microsoft JhengHei UI"/>
                <a:cs typeface="Microsoft JhengHei UI"/>
              </a:rPr>
              <a:t>/</a:t>
            </a:r>
            <a:r>
              <a:rPr sz="1000" b="1" dirty="0">
                <a:solidFill>
                  <a:srgbClr val="2F5597"/>
                </a:solidFill>
                <a:latin typeface="Microsoft JhengHei UI"/>
                <a:cs typeface="Microsoft JhengHei UI"/>
              </a:rPr>
              <a:t>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1324" y="584910"/>
            <a:ext cx="6983476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DATABASE</a:t>
            </a:r>
            <a:r>
              <a:rPr u="none" spc="-40" dirty="0"/>
              <a:t> </a:t>
            </a:r>
            <a:r>
              <a:rPr u="none" spc="-5" dirty="0"/>
              <a:t>TRENDS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04" y="2404433"/>
            <a:ext cx="5206262" cy="30592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811" y="2436995"/>
            <a:ext cx="5491866" cy="30649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30343" y="1795779"/>
            <a:ext cx="794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2019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0702" y="1807971"/>
            <a:ext cx="2291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70C0"/>
                </a:solidFill>
                <a:latin typeface="Segoe UI"/>
                <a:cs typeface="Segoe UI"/>
              </a:rPr>
              <a:t>Following</a:t>
            </a:r>
            <a:r>
              <a:rPr sz="28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-65" dirty="0">
                <a:solidFill>
                  <a:srgbClr val="0070C0"/>
                </a:solidFill>
                <a:latin typeface="Segoe UI"/>
                <a:cs typeface="Segoe UI"/>
              </a:rPr>
              <a:t>Year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668</TotalTime>
  <Words>1134</Words>
  <Application>Microsoft Office PowerPoint</Application>
  <PresentationFormat>Widescreen</PresentationFormat>
  <Paragraphs>161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Microsoft JhengHei UI</vt:lpstr>
      <vt:lpstr>Aptos</vt:lpstr>
      <vt:lpstr>Arial</vt:lpstr>
      <vt:lpstr>Arial MT</vt:lpstr>
      <vt:lpstr>Calibri</vt:lpstr>
      <vt:lpstr>Calibri Light</vt:lpstr>
      <vt:lpstr>Courier New</vt:lpstr>
      <vt:lpstr>Segoe UI</vt:lpstr>
      <vt:lpstr>Theme2</vt:lpstr>
      <vt:lpstr>PowerPoint Presentation</vt:lpstr>
      <vt:lpstr>OUTLINE</vt:lpstr>
      <vt:lpstr>EXECUTIVE SUMMARY</vt:lpstr>
      <vt:lpstr>INTRODUCTION</vt:lpstr>
      <vt:lpstr>METHODOLOGY </vt:lpstr>
      <vt:lpstr>RESULTS</vt:lpstr>
      <vt:lpstr>PowerPoint Presentation</vt:lpstr>
      <vt:lpstr>PROGRAMMING LANGUAGE TRENDS</vt:lpstr>
      <vt:lpstr>DATABASE TRENDS</vt:lpstr>
      <vt:lpstr>DATABASE TRENDS</vt:lpstr>
      <vt:lpstr>DASHBOARD </vt:lpstr>
      <vt:lpstr>CURRENT TECHNOLOGY USAGE</vt:lpstr>
      <vt:lpstr>FUTURE TECHNOLOGY TREND</vt:lpstr>
      <vt:lpstr>DEMOGRAPHICS </vt:lpstr>
      <vt:lpstr>DISCUSSION </vt:lpstr>
      <vt:lpstr>CONCLUDING REMARKS</vt:lpstr>
      <vt:lpstr>CONCLUSION </vt:lpstr>
      <vt:lpstr>APPENDIX </vt:lpstr>
      <vt:lpstr>A- JOB POSTINGS CHART</vt:lpstr>
      <vt:lpstr>B- POPULAR LANGUAGES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PG-Kuril, Pratham</cp:lastModifiedBy>
  <cp:revision>2</cp:revision>
  <dcterms:created xsi:type="dcterms:W3CDTF">2024-10-15T22:12:16Z</dcterms:created>
  <dcterms:modified xsi:type="dcterms:W3CDTF">2024-10-16T09:21:37Z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2024-02-06T00:00:00Z</vt:filetime>
  </property>
  <property fmtid="{D5CDD505-2E9C-101B-9397-08002B2CF9AE}" pid="3" name="LastSaved">
    <vt:filetime>2024-10-15T00:00:00Z</vt:filetime>
  </property>
</Properties>
</file>