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56" r:id="rId2"/>
    <p:sldId id="258" r:id="rId3"/>
    <p:sldId id="270" r:id="rId4"/>
    <p:sldId id="272" r:id="rId5"/>
    <p:sldId id="273" r:id="rId6"/>
    <p:sldId id="259" r:id="rId7"/>
    <p:sldId id="264" r:id="rId8"/>
    <p:sldId id="262" r:id="rId9"/>
    <p:sldId id="265" r:id="rId10"/>
    <p:sldId id="261" r:id="rId11"/>
    <p:sldId id="266" r:id="rId12"/>
    <p:sldId id="267" r:id="rId13"/>
    <p:sldId id="268" r:id="rId14"/>
    <p:sldId id="263"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3160D8-15BB-4253-BD9B-2FD15F7FE4C6}" type="datetimeFigureOut">
              <a:rPr lang="en-IN" smtClean="0"/>
              <a:t>20-04-2023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59C9F6F-83B6-43B2-9F00-FEE57C1288F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255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160D8-15BB-4253-BD9B-2FD15F7FE4C6}"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C9F6F-83B6-43B2-9F00-FEE57C1288F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19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160D8-15BB-4253-BD9B-2FD15F7FE4C6}"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C9F6F-83B6-43B2-9F00-FEE57C1288F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09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160D8-15BB-4253-BD9B-2FD15F7FE4C6}"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C9F6F-83B6-43B2-9F00-FEE57C1288F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559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160D8-15BB-4253-BD9B-2FD15F7FE4C6}"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C9F6F-83B6-43B2-9F00-FEE57C1288F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063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3160D8-15BB-4253-BD9B-2FD15F7FE4C6}"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C9F6F-83B6-43B2-9F00-FEE57C1288F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192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3160D8-15BB-4253-BD9B-2FD15F7FE4C6}"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9C9F6F-83B6-43B2-9F00-FEE57C1288F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09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3160D8-15BB-4253-BD9B-2FD15F7FE4C6}"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9C9F6F-83B6-43B2-9F00-FEE57C1288F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678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160D8-15BB-4253-BD9B-2FD15F7FE4C6}"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9C9F6F-83B6-43B2-9F00-FEE57C1288F1}" type="slidenum">
              <a:rPr lang="en-IN" smtClean="0"/>
              <a:t>‹#›</a:t>
            </a:fld>
            <a:endParaRPr lang="en-IN"/>
          </a:p>
        </p:txBody>
      </p:sp>
    </p:spTree>
    <p:extLst>
      <p:ext uri="{BB962C8B-B14F-4D97-AF65-F5344CB8AC3E}">
        <p14:creationId xmlns:p14="http://schemas.microsoft.com/office/powerpoint/2010/main" val="3877924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3160D8-15BB-4253-BD9B-2FD15F7FE4C6}"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C9F6F-83B6-43B2-9F00-FEE57C1288F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85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63160D8-15BB-4253-BD9B-2FD15F7FE4C6}" type="datetimeFigureOut">
              <a:rPr lang="en-IN" smtClean="0"/>
              <a:t>20-04-2023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59C9F6F-83B6-43B2-9F00-FEE57C1288F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616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3160D8-15BB-4253-BD9B-2FD15F7FE4C6}" type="datetimeFigureOut">
              <a:rPr lang="en-IN" smtClean="0"/>
              <a:t>20-04-2023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9C9F6F-83B6-43B2-9F00-FEE57C1288F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813676"/>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CD4A-96CB-9288-8CC6-99AC7FBF518A}"/>
              </a:ext>
            </a:extLst>
          </p:cNvPr>
          <p:cNvSpPr>
            <a:spLocks noGrp="1"/>
          </p:cNvSpPr>
          <p:nvPr>
            <p:ph type="ctrTitle"/>
          </p:nvPr>
        </p:nvSpPr>
        <p:spPr>
          <a:xfrm>
            <a:off x="2326640" y="1595120"/>
            <a:ext cx="7528560" cy="924560"/>
          </a:xfrm>
        </p:spPr>
        <p:txBody>
          <a:bodyPr>
            <a:normAutofit fontScale="90000"/>
          </a:bodyPr>
          <a:lstStyle/>
          <a:p>
            <a:pPr algn="ctr"/>
            <a:r>
              <a:rPr lang="en-IN" dirty="0"/>
              <a:t>AI in Smart Parking</a:t>
            </a:r>
          </a:p>
        </p:txBody>
      </p:sp>
      <p:pic>
        <p:nvPicPr>
          <p:cNvPr id="4" name="Picture 3">
            <a:extLst>
              <a:ext uri="{FF2B5EF4-FFF2-40B4-BE49-F238E27FC236}">
                <a16:creationId xmlns:a16="http://schemas.microsoft.com/office/drawing/2014/main" id="{860737C5-643E-671F-68BC-F10F2DD06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31" y="3076834"/>
            <a:ext cx="5310473" cy="2522973"/>
          </a:xfrm>
          <a:prstGeom prst="rect">
            <a:avLst/>
          </a:prstGeom>
        </p:spPr>
      </p:pic>
      <p:pic>
        <p:nvPicPr>
          <p:cNvPr id="3" name="Content Placeholder 4">
            <a:extLst>
              <a:ext uri="{FF2B5EF4-FFF2-40B4-BE49-F238E27FC236}">
                <a16:creationId xmlns:a16="http://schemas.microsoft.com/office/drawing/2014/main" id="{3438806E-0AF8-6DFF-A280-283205A8A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807" y="3076834"/>
            <a:ext cx="4745167" cy="2543743"/>
          </a:xfrm>
          <a:prstGeom prst="rect">
            <a:avLst/>
          </a:prstGeom>
        </p:spPr>
      </p:pic>
    </p:spTree>
    <p:extLst>
      <p:ext uri="{BB962C8B-B14F-4D97-AF65-F5344CB8AC3E}">
        <p14:creationId xmlns:p14="http://schemas.microsoft.com/office/powerpoint/2010/main" val="2401573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8EFD-136B-FEF2-4378-AF445A1A531C}"/>
              </a:ext>
            </a:extLst>
          </p:cNvPr>
          <p:cNvSpPr>
            <a:spLocks noGrp="1"/>
          </p:cNvSpPr>
          <p:nvPr>
            <p:ph type="title"/>
          </p:nvPr>
        </p:nvSpPr>
        <p:spPr/>
        <p:txBody>
          <a:bodyPr>
            <a:normAutofit/>
          </a:bodyPr>
          <a:lstStyle/>
          <a:p>
            <a:r>
              <a:rPr lang="en-IN" sz="4000" dirty="0"/>
              <a:t>Future Scope </a:t>
            </a:r>
          </a:p>
        </p:txBody>
      </p:sp>
      <p:sp>
        <p:nvSpPr>
          <p:cNvPr id="3" name="Content Placeholder 2">
            <a:extLst>
              <a:ext uri="{FF2B5EF4-FFF2-40B4-BE49-F238E27FC236}">
                <a16:creationId xmlns:a16="http://schemas.microsoft.com/office/drawing/2014/main" id="{60FE1411-EBAE-8925-50FA-BEB0D1F36575}"/>
              </a:ext>
            </a:extLst>
          </p:cNvPr>
          <p:cNvSpPr>
            <a:spLocks noGrp="1"/>
          </p:cNvSpPr>
          <p:nvPr>
            <p:ph idx="1"/>
          </p:nvPr>
        </p:nvSpPr>
        <p:spPr/>
        <p:txBody>
          <a:bodyPr>
            <a:normAutofit fontScale="92500" lnSpcReduction="10000"/>
          </a:bodyPr>
          <a:lstStyle/>
          <a:p>
            <a:r>
              <a:rPr lang="en-GB" sz="2000" dirty="0">
                <a:solidFill>
                  <a:srgbClr val="000000"/>
                </a:solidFill>
                <a:effectLst/>
                <a:ea typeface="Calibri" panose="020F0502020204030204" pitchFamily="34" charset="0"/>
              </a:rPr>
              <a:t>1. </a:t>
            </a:r>
            <a:r>
              <a:rPr lang="en-GB" sz="2000" b="1" dirty="0">
                <a:solidFill>
                  <a:srgbClr val="000000"/>
                </a:solidFill>
                <a:effectLst/>
                <a:ea typeface="Calibri" panose="020F0502020204030204" pitchFamily="34" charset="0"/>
              </a:rPr>
              <a:t>Real-time parking availability</a:t>
            </a:r>
            <a:r>
              <a:rPr lang="en-GB" sz="2000" dirty="0">
                <a:solidFill>
                  <a:srgbClr val="000000"/>
                </a:solidFill>
                <a:effectLst/>
                <a:ea typeface="Calibri" panose="020F0502020204030204" pitchFamily="34" charset="0"/>
              </a:rPr>
              <a:t>: AI-powered sensors and cameras can be used to monitor parking spaces and provide real-time information about available parking spots to drivers. This can help drivers save time and reduce traffic congestion. </a:t>
            </a:r>
          </a:p>
          <a:p>
            <a:r>
              <a:rPr lang="en-GB" sz="2000" dirty="0">
                <a:solidFill>
                  <a:srgbClr val="000000"/>
                </a:solidFill>
                <a:effectLst/>
                <a:ea typeface="Calibri" panose="020F0502020204030204" pitchFamily="34" charset="0"/>
              </a:rPr>
              <a:t>2. </a:t>
            </a:r>
            <a:r>
              <a:rPr lang="en-GB" sz="2000" b="1" dirty="0">
                <a:solidFill>
                  <a:srgbClr val="000000"/>
                </a:solidFill>
                <a:effectLst/>
                <a:ea typeface="Calibri" panose="020F0502020204030204" pitchFamily="34" charset="0"/>
              </a:rPr>
              <a:t>Automated payment and ticketing</a:t>
            </a:r>
            <a:r>
              <a:rPr lang="en-GB" sz="2000" dirty="0">
                <a:solidFill>
                  <a:srgbClr val="000000"/>
                </a:solidFill>
                <a:effectLst/>
                <a:ea typeface="Calibri" panose="020F0502020204030204" pitchFamily="34" charset="0"/>
              </a:rPr>
              <a:t>: AI can be used to automate the payment and ticketing process, eliminating the need for drivers to interact with parking attendants or kiosks. This can make the parking experience more seamless and convenient. </a:t>
            </a:r>
            <a:endParaRPr lang="en-IN" sz="2000" dirty="0">
              <a:solidFill>
                <a:srgbClr val="000000"/>
              </a:solidFill>
              <a:effectLst/>
              <a:ea typeface="Calibri" panose="020F0502020204030204" pitchFamily="34" charset="0"/>
            </a:endParaRPr>
          </a:p>
          <a:p>
            <a:r>
              <a:rPr lang="en-GB" sz="2000" dirty="0">
                <a:solidFill>
                  <a:srgbClr val="000000"/>
                </a:solidFill>
                <a:effectLst/>
                <a:ea typeface="Calibri" panose="020F0502020204030204" pitchFamily="34" charset="0"/>
              </a:rPr>
              <a:t>3</a:t>
            </a:r>
            <a:r>
              <a:rPr lang="en-GB" sz="2000" b="1" dirty="0">
                <a:solidFill>
                  <a:srgbClr val="000000"/>
                </a:solidFill>
                <a:effectLst/>
                <a:ea typeface="Calibri" panose="020F0502020204030204" pitchFamily="34" charset="0"/>
              </a:rPr>
              <a:t>. Predictive maintenance</a:t>
            </a:r>
            <a:r>
              <a:rPr lang="en-GB" sz="2000" dirty="0">
                <a:solidFill>
                  <a:srgbClr val="000000"/>
                </a:solidFill>
                <a:effectLst/>
                <a:ea typeface="Calibri" panose="020F0502020204030204" pitchFamily="34" charset="0"/>
              </a:rPr>
              <a:t>: AI can be used to monitor parking structures and equipment, detecting issues before they become major problems. This can help reduce downtime and maintenance costs. </a:t>
            </a:r>
            <a:endParaRPr lang="en-IN" sz="2000" dirty="0">
              <a:solidFill>
                <a:srgbClr val="000000"/>
              </a:solidFill>
              <a:effectLst/>
              <a:ea typeface="Calibri" panose="020F0502020204030204" pitchFamily="34" charset="0"/>
            </a:endParaRPr>
          </a:p>
          <a:p>
            <a:endParaRPr lang="en-IN" sz="20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151332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8EFD-136B-FEF2-4378-AF445A1A531C}"/>
              </a:ext>
            </a:extLst>
          </p:cNvPr>
          <p:cNvSpPr>
            <a:spLocks noGrp="1"/>
          </p:cNvSpPr>
          <p:nvPr>
            <p:ph type="title"/>
          </p:nvPr>
        </p:nvSpPr>
        <p:spPr/>
        <p:txBody>
          <a:bodyPr>
            <a:normAutofit/>
          </a:bodyPr>
          <a:lstStyle/>
          <a:p>
            <a:r>
              <a:rPr lang="en-IN" sz="4000" dirty="0"/>
              <a:t>Future Scope </a:t>
            </a:r>
          </a:p>
        </p:txBody>
      </p:sp>
      <p:sp>
        <p:nvSpPr>
          <p:cNvPr id="3" name="Content Placeholder 2">
            <a:extLst>
              <a:ext uri="{FF2B5EF4-FFF2-40B4-BE49-F238E27FC236}">
                <a16:creationId xmlns:a16="http://schemas.microsoft.com/office/drawing/2014/main" id="{60FE1411-EBAE-8925-50FA-BEB0D1F36575}"/>
              </a:ext>
            </a:extLst>
          </p:cNvPr>
          <p:cNvSpPr>
            <a:spLocks noGrp="1"/>
          </p:cNvSpPr>
          <p:nvPr>
            <p:ph idx="1"/>
          </p:nvPr>
        </p:nvSpPr>
        <p:spPr/>
        <p:txBody>
          <a:bodyPr/>
          <a:lstStyle/>
          <a:p>
            <a:r>
              <a:rPr lang="en-GB" sz="2000" dirty="0">
                <a:solidFill>
                  <a:srgbClr val="000000"/>
                </a:solidFill>
                <a:effectLst/>
                <a:ea typeface="Calibri" panose="020F0502020204030204" pitchFamily="34" charset="0"/>
              </a:rPr>
              <a:t>4. </a:t>
            </a:r>
            <a:r>
              <a:rPr lang="en-GB" sz="2000" b="1" dirty="0">
                <a:solidFill>
                  <a:srgbClr val="000000"/>
                </a:solidFill>
                <a:effectLst/>
                <a:ea typeface="Calibri" panose="020F0502020204030204" pitchFamily="34" charset="0"/>
              </a:rPr>
              <a:t>Parking enforcement</a:t>
            </a:r>
            <a:r>
              <a:rPr lang="en-GB" sz="2000" dirty="0">
                <a:solidFill>
                  <a:srgbClr val="000000"/>
                </a:solidFill>
                <a:effectLst/>
                <a:ea typeface="Calibri" panose="020F0502020204030204" pitchFamily="34" charset="0"/>
              </a:rPr>
              <a:t>: AI-powered cameras can be used to monitor parking violations and issue citations automatically. This can help ensure that parking rules are being followed and deter illegal parking. </a:t>
            </a:r>
            <a:endParaRPr lang="en-IN" sz="2000" dirty="0">
              <a:solidFill>
                <a:srgbClr val="000000"/>
              </a:solidFill>
              <a:effectLst/>
              <a:ea typeface="Calibri" panose="020F0502020204030204" pitchFamily="34" charset="0"/>
            </a:endParaRPr>
          </a:p>
          <a:p>
            <a:r>
              <a:rPr lang="en-GB" sz="2000" dirty="0">
                <a:solidFill>
                  <a:srgbClr val="000000"/>
                </a:solidFill>
                <a:effectLst/>
                <a:ea typeface="Calibri" panose="020F0502020204030204" pitchFamily="34" charset="0"/>
              </a:rPr>
              <a:t>5. </a:t>
            </a:r>
            <a:r>
              <a:rPr lang="en-GB" sz="2000" b="1" dirty="0">
                <a:solidFill>
                  <a:srgbClr val="000000"/>
                </a:solidFill>
                <a:effectLst/>
                <a:ea typeface="Calibri" panose="020F0502020204030204" pitchFamily="34" charset="0"/>
              </a:rPr>
              <a:t>Personalized parking recommendations</a:t>
            </a:r>
            <a:r>
              <a:rPr lang="en-GB" sz="2000" dirty="0">
                <a:solidFill>
                  <a:srgbClr val="000000"/>
                </a:solidFill>
                <a:effectLst/>
                <a:ea typeface="Calibri" panose="020F0502020204030204" pitchFamily="34" charset="0"/>
              </a:rPr>
              <a:t>: AI can </a:t>
            </a:r>
            <a:r>
              <a:rPr lang="en-GB" sz="2000" dirty="0" err="1">
                <a:solidFill>
                  <a:srgbClr val="000000"/>
                </a:solidFill>
                <a:effectLst/>
                <a:ea typeface="Calibri" panose="020F0502020204030204" pitchFamily="34" charset="0"/>
              </a:rPr>
              <a:t>analyze</a:t>
            </a:r>
            <a:r>
              <a:rPr lang="en-GB" sz="2000" dirty="0">
                <a:solidFill>
                  <a:srgbClr val="000000"/>
                </a:solidFill>
                <a:effectLst/>
                <a:ea typeface="Calibri" panose="020F0502020204030204" pitchFamily="34" charset="0"/>
              </a:rPr>
              <a:t> a driver's habits and preferences to provide personalized parking recommendations based on their location and destination. This can help drivers find the most convenient and efficient parking options.</a:t>
            </a:r>
            <a:endParaRPr lang="en-IN" sz="20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15787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8FC3-AD15-FCAF-DBC1-B774A739F5C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7F2895F3-2AEF-A638-24AF-3BD7FDB5387D}"/>
              </a:ext>
            </a:extLst>
          </p:cNvPr>
          <p:cNvSpPr>
            <a:spLocks noGrp="1"/>
          </p:cNvSpPr>
          <p:nvPr>
            <p:ph idx="1"/>
          </p:nvPr>
        </p:nvSpPr>
        <p:spPr/>
        <p:txBody>
          <a:bodyPr>
            <a:normAutofit/>
          </a:bodyPr>
          <a:lstStyle/>
          <a:p>
            <a:r>
              <a:rPr lang="en-IN" dirty="0"/>
              <a:t>Optimized Parking</a:t>
            </a:r>
          </a:p>
          <a:p>
            <a:r>
              <a:rPr lang="en-IN" dirty="0"/>
              <a:t>Reduced Traffic</a:t>
            </a:r>
          </a:p>
          <a:p>
            <a:r>
              <a:rPr lang="en-IN" dirty="0"/>
              <a:t>Reduced Pollution</a:t>
            </a:r>
          </a:p>
          <a:p>
            <a:r>
              <a:rPr lang="en-IN" dirty="0"/>
              <a:t>Enhanced User Experience</a:t>
            </a:r>
          </a:p>
          <a:p>
            <a:r>
              <a:rPr lang="en-IN" dirty="0"/>
              <a:t>Integrated Payments</a:t>
            </a:r>
          </a:p>
          <a:p>
            <a:r>
              <a:rPr lang="en-IN" dirty="0"/>
              <a:t>Increased Safety</a:t>
            </a:r>
          </a:p>
          <a:p>
            <a:endParaRPr lang="en-IN" dirty="0"/>
          </a:p>
          <a:p>
            <a:endParaRPr lang="en-IN" dirty="0"/>
          </a:p>
        </p:txBody>
      </p:sp>
    </p:spTree>
    <p:extLst>
      <p:ext uri="{BB962C8B-B14F-4D97-AF65-F5344CB8AC3E}">
        <p14:creationId xmlns:p14="http://schemas.microsoft.com/office/powerpoint/2010/main" val="86180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4D89-E1F8-C9F2-41A7-AFDE5CCA45DC}"/>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A0581F9-2A5C-5573-BCE6-E90B1196F145}"/>
              </a:ext>
            </a:extLst>
          </p:cNvPr>
          <p:cNvSpPr>
            <a:spLocks noGrp="1"/>
          </p:cNvSpPr>
          <p:nvPr>
            <p:ph idx="1"/>
          </p:nvPr>
        </p:nvSpPr>
        <p:spPr/>
        <p:txBody>
          <a:bodyPr/>
          <a:lstStyle/>
          <a:p>
            <a:r>
              <a:rPr lang="en-IN" dirty="0"/>
              <a:t>Use of redundant systems will result in a greater cost</a:t>
            </a:r>
          </a:p>
          <a:p>
            <a:r>
              <a:rPr lang="en-IN" dirty="0"/>
              <a:t>Requires Regular Maintenance</a:t>
            </a:r>
          </a:p>
          <a:p>
            <a:r>
              <a:rPr lang="en-IN" dirty="0"/>
              <a:t>Expensive Construction and Installation</a:t>
            </a:r>
          </a:p>
          <a:p>
            <a:r>
              <a:rPr lang="en-IN" dirty="0"/>
              <a:t>System Breakdown :</a:t>
            </a:r>
          </a:p>
          <a:p>
            <a:pPr marL="0" indent="0">
              <a:buNone/>
            </a:pPr>
            <a:r>
              <a:rPr lang="en-IN" dirty="0"/>
              <a:t>There may be a fear of breakdown </a:t>
            </a:r>
          </a:p>
          <a:p>
            <a:pPr marL="0" indent="0">
              <a:buNone/>
            </a:pPr>
            <a:r>
              <a:rPr lang="en-IN" dirty="0"/>
              <a:t>(How do I get my car out?)</a:t>
            </a:r>
          </a:p>
          <a:p>
            <a:pPr marL="0" indent="0">
              <a:buNone/>
            </a:pPr>
            <a:endParaRPr lang="en-IN" dirty="0"/>
          </a:p>
        </p:txBody>
      </p:sp>
    </p:spTree>
    <p:extLst>
      <p:ext uri="{BB962C8B-B14F-4D97-AF65-F5344CB8AC3E}">
        <p14:creationId xmlns:p14="http://schemas.microsoft.com/office/powerpoint/2010/main" val="396347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5E7-9A7B-D22D-9C75-E22C68481B48}"/>
              </a:ext>
            </a:extLst>
          </p:cNvPr>
          <p:cNvSpPr>
            <a:spLocks noGrp="1"/>
          </p:cNvSpPr>
          <p:nvPr>
            <p:ph type="title"/>
          </p:nvPr>
        </p:nvSpPr>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722D206B-EC18-55D2-12CA-53D55E38498A}"/>
              </a:ext>
            </a:extLst>
          </p:cNvPr>
          <p:cNvSpPr>
            <a:spLocks noGrp="1"/>
          </p:cNvSpPr>
          <p:nvPr>
            <p:ph idx="1"/>
          </p:nvPr>
        </p:nvSpPr>
        <p:spPr/>
        <p:txBody>
          <a:bodyPr>
            <a:normAutofit/>
          </a:bodyPr>
          <a:lstStyle/>
          <a:p>
            <a:r>
              <a:rPr lang="en-GB" sz="2000" dirty="0">
                <a:solidFill>
                  <a:srgbClr val="000000"/>
                </a:solidFill>
                <a:effectLst/>
                <a:ea typeface="Calibri" panose="020F0502020204030204" pitchFamily="34" charset="0"/>
              </a:rPr>
              <a:t>Smart Parking in AI has a lot of potential to improve the parking experience for drivers, reduce traffic congestion, and increase efficiency in parking management. With the use of AI-powered sensors, cameras, and algorithms, we can expect real-time parking availability, automated payment and ticketing, predictive maintenance, parking enforcement, and personalized parking recommendations. These advancements can greatly enhance the convenience, safety, and sustainability of urban mobility as AI technology continues to evolve and become more accessible, we can expect to see even more innovative solutions for smart parking in the future.</a:t>
            </a:r>
            <a:endParaRPr lang="en-IN" sz="20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13876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CD4A-96CB-9288-8CC6-99AC7FBF518A}"/>
              </a:ext>
            </a:extLst>
          </p:cNvPr>
          <p:cNvSpPr>
            <a:spLocks noGrp="1"/>
          </p:cNvSpPr>
          <p:nvPr>
            <p:ph type="ctrTitle"/>
          </p:nvPr>
        </p:nvSpPr>
        <p:spPr>
          <a:xfrm>
            <a:off x="2853732" y="1828801"/>
            <a:ext cx="6650101" cy="1411181"/>
          </a:xfrm>
        </p:spPr>
        <p:txBody>
          <a:bodyPr/>
          <a:lstStyle/>
          <a:p>
            <a:pPr algn="ctr"/>
            <a:r>
              <a:rPr lang="en-IN" sz="4000" dirty="0"/>
              <a:t>Thankyou</a:t>
            </a:r>
          </a:p>
        </p:txBody>
      </p:sp>
      <p:sp>
        <p:nvSpPr>
          <p:cNvPr id="3" name="Subtitle 2">
            <a:extLst>
              <a:ext uri="{FF2B5EF4-FFF2-40B4-BE49-F238E27FC236}">
                <a16:creationId xmlns:a16="http://schemas.microsoft.com/office/drawing/2014/main" id="{7EF72EAF-1BC1-EFC1-4E4B-C66838F6C2C2}"/>
              </a:ext>
            </a:extLst>
          </p:cNvPr>
          <p:cNvSpPr>
            <a:spLocks noGrp="1"/>
          </p:cNvSpPr>
          <p:nvPr>
            <p:ph type="subTitle" idx="1"/>
          </p:nvPr>
        </p:nvSpPr>
        <p:spPr>
          <a:xfrm>
            <a:off x="154005" y="4744175"/>
            <a:ext cx="6063916" cy="1411182"/>
          </a:xfrm>
        </p:spPr>
        <p:txBody>
          <a:bodyPr>
            <a:normAutofit fontScale="47500" lnSpcReduction="20000"/>
          </a:bodyPr>
          <a:lstStyle/>
          <a:p>
            <a:r>
              <a:rPr lang="en-IN" sz="2600" dirty="0">
                <a:latin typeface="Times New Roman" panose="02020603050405020304" pitchFamily="18" charset="0"/>
                <a:cs typeface="Times New Roman" panose="02020603050405020304" pitchFamily="18" charset="0"/>
              </a:rPr>
              <a:t>Made by: </a:t>
            </a:r>
          </a:p>
          <a:p>
            <a:r>
              <a:rPr lang="en-IN" sz="2600" dirty="0">
                <a:latin typeface="Times New Roman" panose="02020603050405020304" pitchFamily="18" charset="0"/>
                <a:cs typeface="Times New Roman" panose="02020603050405020304" pitchFamily="18" charset="0"/>
              </a:rPr>
              <a:t>Pratham Malviya (</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12102861</a:t>
            </a:r>
            <a:r>
              <a:rPr lang="en-IN" sz="2600" dirty="0">
                <a:latin typeface="Times New Roman" panose="02020603050405020304" pitchFamily="18" charset="0"/>
                <a:cs typeface="Times New Roman" panose="02020603050405020304" pitchFamily="18" charset="0"/>
              </a:rPr>
              <a:t>)</a:t>
            </a:r>
          </a:p>
          <a:p>
            <a:r>
              <a:rPr lang="en-IN" sz="2600" dirty="0" err="1">
                <a:latin typeface="Times New Roman" panose="02020603050405020304" pitchFamily="18" charset="0"/>
                <a:cs typeface="Times New Roman" panose="02020603050405020304" pitchFamily="18" charset="0"/>
              </a:rPr>
              <a:t>Madhushalne</a:t>
            </a:r>
            <a:r>
              <a:rPr lang="en-IN" sz="2600" dirty="0">
                <a:latin typeface="Times New Roman" panose="02020603050405020304" pitchFamily="18" charset="0"/>
                <a:cs typeface="Times New Roman" panose="02020603050405020304" pitchFamily="18" charset="0"/>
              </a:rPr>
              <a:t> (12103044)</a:t>
            </a:r>
          </a:p>
          <a:p>
            <a:r>
              <a:rPr lang="en-IN"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Roopam</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Kumar Roy (12111846)</a:t>
            </a:r>
            <a:endParaRPr lang="en-IN" sz="2600" dirty="0">
              <a:latin typeface="Times New Roman" panose="02020603050405020304" pitchFamily="18" charset="0"/>
              <a:cs typeface="Times New Roman" panose="02020603050405020304" pitchFamily="18" charset="0"/>
            </a:endParaRPr>
          </a:p>
          <a:p>
            <a:endParaRPr lang="en-IN" sz="3600" dirty="0"/>
          </a:p>
        </p:txBody>
      </p:sp>
    </p:spTree>
    <p:extLst>
      <p:ext uri="{BB962C8B-B14F-4D97-AF65-F5344CB8AC3E}">
        <p14:creationId xmlns:p14="http://schemas.microsoft.com/office/powerpoint/2010/main" val="76974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CC52-DB37-F1E9-3705-5E9A06C2B64A}"/>
              </a:ext>
            </a:extLst>
          </p:cNvPr>
          <p:cNvSpPr>
            <a:spLocks noGrp="1"/>
          </p:cNvSpPr>
          <p:nvPr>
            <p:ph type="title"/>
          </p:nvPr>
        </p:nvSpPr>
        <p:spPr>
          <a:xfrm>
            <a:off x="1643116" y="982133"/>
            <a:ext cx="9220199" cy="1319108"/>
          </a:xfrm>
        </p:spPr>
        <p:txBody>
          <a:bodyPr>
            <a:normAutofit/>
          </a:bodyPr>
          <a:lstStyle/>
          <a:p>
            <a:r>
              <a:rPr lang="en-IN" sz="4000" dirty="0">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4400" dirty="0">
                <a:effectLst/>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801756B-1C06-4BAC-0463-3E07E7BFABA7}"/>
              </a:ext>
            </a:extLst>
          </p:cNvPr>
          <p:cNvSpPr>
            <a:spLocks noGrp="1"/>
          </p:cNvSpPr>
          <p:nvPr>
            <p:ph idx="1"/>
          </p:nvPr>
        </p:nvSpPr>
        <p:spPr/>
        <p:txBody>
          <a:bodyPr>
            <a:normAutofit fontScale="70000" lnSpcReduction="20000"/>
          </a:bodyPr>
          <a:lstStyle/>
          <a:p>
            <a:r>
              <a:rPr lang="en-IN" sz="2800" dirty="0"/>
              <a:t>As AI is only field which we can apply in each and everything.</a:t>
            </a:r>
          </a:p>
          <a:p>
            <a:r>
              <a:rPr lang="en-IN" sz="2800" dirty="0"/>
              <a:t>So why not in Smart parking that’s why we are here to show you guys our project based on smart parking system using AI.</a:t>
            </a:r>
          </a:p>
          <a:p>
            <a:r>
              <a:rPr lang="en-IN" sz="2800" dirty="0"/>
              <a:t>We have used an Arduino ide for our code part to link that with our model that I have used to make using </a:t>
            </a:r>
            <a:r>
              <a:rPr lang="en-IN" sz="2800" dirty="0" err="1"/>
              <a:t>Proteous</a:t>
            </a:r>
            <a:r>
              <a:rPr lang="en-IN" sz="2800" dirty="0"/>
              <a:t> platform but now as I am the student of machine learning student I will go further to make it’s physical model as well currently we are facing some issue in that in execution and time not allow us to do that so.  So first, I will show how the simulation part looks like in </a:t>
            </a:r>
            <a:r>
              <a:rPr lang="en-IN" sz="2800" dirty="0" err="1"/>
              <a:t>proteous</a:t>
            </a:r>
            <a:r>
              <a:rPr lang="en-IN" sz="2800" dirty="0"/>
              <a:t> then I will show the code and simulation part. So without wasting more further time let’s begin.</a:t>
            </a:r>
          </a:p>
        </p:txBody>
      </p:sp>
      <p:pic>
        <p:nvPicPr>
          <p:cNvPr id="4" name="Picture 3">
            <a:extLst>
              <a:ext uri="{FF2B5EF4-FFF2-40B4-BE49-F238E27FC236}">
                <a16:creationId xmlns:a16="http://schemas.microsoft.com/office/drawing/2014/main" id="{EBA470A1-D665-77F5-6F75-2BC0649D8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5145" y="142048"/>
            <a:ext cx="2191711" cy="1641668"/>
          </a:xfrm>
          <a:prstGeom prst="rect">
            <a:avLst/>
          </a:prstGeom>
        </p:spPr>
      </p:pic>
    </p:spTree>
    <p:extLst>
      <p:ext uri="{BB962C8B-B14F-4D97-AF65-F5344CB8AC3E}">
        <p14:creationId xmlns:p14="http://schemas.microsoft.com/office/powerpoint/2010/main" val="193497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EE90-CF62-4529-FA67-FB3600BEA303}"/>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C8EDB0B1-636E-985E-E0FD-37B744FE3F05}"/>
              </a:ext>
            </a:extLst>
          </p:cNvPr>
          <p:cNvSpPr>
            <a:spLocks noGrp="1"/>
          </p:cNvSpPr>
          <p:nvPr>
            <p:ph idx="1"/>
          </p:nvPr>
        </p:nvSpPr>
        <p:spPr/>
        <p:txBody>
          <a:bodyPr>
            <a:normAutofit/>
          </a:bodyPr>
          <a:lstStyle/>
          <a:p>
            <a:r>
              <a:rPr lang="en-IN" dirty="0"/>
              <a:t>LCD display (to check the amount of space is available or not)</a:t>
            </a:r>
          </a:p>
          <a:p>
            <a:r>
              <a:rPr lang="en-IN" dirty="0"/>
              <a:t>Servo motor</a:t>
            </a:r>
          </a:p>
          <a:p>
            <a:r>
              <a:rPr lang="en-IN" dirty="0"/>
              <a:t>IR sensor(for in and out)</a:t>
            </a:r>
          </a:p>
          <a:p>
            <a:r>
              <a:rPr lang="en-IN" dirty="0"/>
              <a:t>Arduino</a:t>
            </a:r>
          </a:p>
          <a:p>
            <a:r>
              <a:rPr lang="en-IN" dirty="0"/>
              <a:t>Arduino ide</a:t>
            </a:r>
          </a:p>
          <a:p>
            <a:r>
              <a:rPr lang="en-IN" dirty="0" err="1"/>
              <a:t>Proteous</a:t>
            </a:r>
            <a:r>
              <a:rPr lang="en-IN" dirty="0"/>
              <a:t> ide</a:t>
            </a:r>
          </a:p>
          <a:p>
            <a:endParaRPr lang="en-IN" dirty="0"/>
          </a:p>
        </p:txBody>
      </p:sp>
    </p:spTree>
    <p:extLst>
      <p:ext uri="{BB962C8B-B14F-4D97-AF65-F5344CB8AC3E}">
        <p14:creationId xmlns:p14="http://schemas.microsoft.com/office/powerpoint/2010/main" val="174544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78FFD-3505-6CBC-767C-9AD2C9894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84" y="300174"/>
            <a:ext cx="11579192" cy="6283506"/>
          </a:xfrm>
          <a:prstGeom prst="rect">
            <a:avLst/>
          </a:prstGeom>
        </p:spPr>
      </p:pic>
      <p:sp>
        <p:nvSpPr>
          <p:cNvPr id="6" name="Content Placeholder 5">
            <a:extLst>
              <a:ext uri="{FF2B5EF4-FFF2-40B4-BE49-F238E27FC236}">
                <a16:creationId xmlns:a16="http://schemas.microsoft.com/office/drawing/2014/main" id="{4687F04D-1827-3AC3-A594-56D78F662F3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4282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CC52-DB37-F1E9-3705-5E9A06C2B64A}"/>
              </a:ext>
            </a:extLst>
          </p:cNvPr>
          <p:cNvSpPr>
            <a:spLocks noGrp="1"/>
          </p:cNvSpPr>
          <p:nvPr>
            <p:ph type="title"/>
          </p:nvPr>
        </p:nvSpPr>
        <p:spPr>
          <a:xfrm>
            <a:off x="1295401" y="982132"/>
            <a:ext cx="9220199" cy="1319108"/>
          </a:xfrm>
        </p:spPr>
        <p:txBody>
          <a:bodyPr>
            <a:normAutofit/>
          </a:bodyPr>
          <a:lstStyle/>
          <a:p>
            <a:r>
              <a:rPr lang="en-IN" sz="4400" dirty="0">
                <a:effectLst/>
                <a:ea typeface="Calibri" panose="020F0502020204030204" pitchFamily="34" charset="0"/>
                <a:cs typeface="Times New Roman" panose="02020603050405020304" pitchFamily="18" charset="0"/>
              </a:rPr>
              <a:t>What is Smart Parking System</a:t>
            </a:r>
            <a:br>
              <a:rPr lang="en-IN" sz="4400" dirty="0">
                <a:effectLst/>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801756B-1C06-4BAC-0463-3E07E7BFABA7}"/>
              </a:ext>
            </a:extLst>
          </p:cNvPr>
          <p:cNvSpPr>
            <a:spLocks noGrp="1"/>
          </p:cNvSpPr>
          <p:nvPr>
            <p:ph idx="1"/>
          </p:nvPr>
        </p:nvSpPr>
        <p:spPr/>
        <p:txBody>
          <a:bodyPr>
            <a:normAutofit/>
          </a:bodyPr>
          <a:lstStyle/>
          <a:p>
            <a:r>
              <a:rPr lang="en-IN" sz="2800" dirty="0"/>
              <a:t>Smart Parking is an integrated system to organize cars in public areas.</a:t>
            </a:r>
          </a:p>
          <a:p>
            <a:r>
              <a:rPr lang="en-IN" sz="2800" dirty="0"/>
              <a:t>All vehicles enter into the parking and waste time for searching for parking slot.</a:t>
            </a:r>
          </a:p>
          <a:p>
            <a:r>
              <a:rPr lang="en-IN" sz="2800" dirty="0"/>
              <a:t>The motivation of this project is to help drivers and make the payment way easier.</a:t>
            </a:r>
          </a:p>
        </p:txBody>
      </p:sp>
    </p:spTree>
    <p:extLst>
      <p:ext uri="{BB962C8B-B14F-4D97-AF65-F5344CB8AC3E}">
        <p14:creationId xmlns:p14="http://schemas.microsoft.com/office/powerpoint/2010/main" val="71604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B6C7-D36F-69C1-C606-B65CD16B1247}"/>
              </a:ext>
            </a:extLst>
          </p:cNvPr>
          <p:cNvSpPr>
            <a:spLocks noGrp="1"/>
          </p:cNvSpPr>
          <p:nvPr>
            <p:ph type="title"/>
          </p:nvPr>
        </p:nvSpPr>
        <p:spPr/>
        <p:txBody>
          <a:bodyPr>
            <a:normAutofit fontScale="90000"/>
          </a:bodyPr>
          <a:lstStyle/>
          <a:p>
            <a:r>
              <a:rPr lang="en-IN" sz="4400" dirty="0">
                <a:effectLst/>
                <a:ea typeface="Calibri" panose="020F0502020204030204" pitchFamily="34" charset="0"/>
                <a:cs typeface="Times New Roman" panose="02020603050405020304" pitchFamily="18" charset="0"/>
              </a:rPr>
              <a:t>Different applications of AI in Smart Parking</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28D0D4-3652-0FFA-CA2B-B1F84E8C00DD}"/>
              </a:ext>
            </a:extLst>
          </p:cNvPr>
          <p:cNvSpPr>
            <a:spLocks noGrp="1"/>
          </p:cNvSpPr>
          <p:nvPr>
            <p:ph idx="1"/>
          </p:nvPr>
        </p:nvSpPr>
        <p:spPr/>
        <p:txBody>
          <a:bodyPr>
            <a:normAutofit fontScale="92500" lnSpcReduction="20000"/>
          </a:bodyPr>
          <a:lstStyle/>
          <a:p>
            <a:r>
              <a:rPr lang="en-GB" sz="2000" b="1" dirty="0">
                <a:solidFill>
                  <a:srgbClr val="000000"/>
                </a:solidFill>
                <a:effectLst/>
                <a:ea typeface="Calibri" panose="020F0502020204030204" pitchFamily="34" charset="0"/>
              </a:rPr>
              <a:t>Real-time parking availability</a:t>
            </a:r>
            <a:r>
              <a:rPr lang="en-GB" sz="2000" dirty="0">
                <a:solidFill>
                  <a:srgbClr val="000000"/>
                </a:solidFill>
                <a:effectLst/>
                <a:ea typeface="Calibri" panose="020F0502020204030204" pitchFamily="34" charset="0"/>
              </a:rPr>
              <a:t>: AI algorithms can </a:t>
            </a:r>
            <a:r>
              <a:rPr lang="en-GB" sz="2000" dirty="0" err="1">
                <a:solidFill>
                  <a:srgbClr val="000000"/>
                </a:solidFill>
                <a:effectLst/>
                <a:ea typeface="Calibri" panose="020F0502020204030204" pitchFamily="34" charset="0"/>
              </a:rPr>
              <a:t>analyze</a:t>
            </a:r>
            <a:r>
              <a:rPr lang="en-GB" sz="2000" dirty="0">
                <a:solidFill>
                  <a:srgbClr val="000000"/>
                </a:solidFill>
                <a:effectLst/>
                <a:ea typeface="Calibri" panose="020F0502020204030204" pitchFamily="34" charset="0"/>
              </a:rPr>
              <a:t> data collected from sensors and cameras installed in parking lots and on streets to provide real-time information about available parking spaces. This can help drivers save time and reduce frustration by enabling them to quickly find and reserve parking spaces.  </a:t>
            </a:r>
            <a:endParaRPr lang="en-IN" sz="2000" dirty="0">
              <a:solidFill>
                <a:srgbClr val="000000"/>
              </a:solidFill>
              <a:effectLst/>
              <a:ea typeface="Calibri" panose="020F0502020204030204" pitchFamily="34" charset="0"/>
            </a:endParaRPr>
          </a:p>
          <a:p>
            <a:r>
              <a:rPr lang="en-GB" sz="2000" b="1" dirty="0">
                <a:solidFill>
                  <a:srgbClr val="000000"/>
                </a:solidFill>
                <a:effectLst/>
                <a:ea typeface="Calibri" panose="020F0502020204030204" pitchFamily="34" charset="0"/>
              </a:rPr>
              <a:t>Predictive parking</a:t>
            </a:r>
            <a:r>
              <a:rPr lang="en-GB" sz="2000" dirty="0">
                <a:solidFill>
                  <a:srgbClr val="000000"/>
                </a:solidFill>
                <a:effectLst/>
                <a:ea typeface="Calibri" panose="020F0502020204030204" pitchFamily="34" charset="0"/>
              </a:rPr>
              <a:t>: AI can use historical parking data and machine learning algorithms to predict parking availability in specific locations and times of day. This can help drivers plan their trips in advance and avoid areas with high parking demand.  </a:t>
            </a:r>
            <a:endParaRPr lang="en-IN" sz="2000" dirty="0">
              <a:solidFill>
                <a:srgbClr val="000000"/>
              </a:solidFill>
              <a:effectLst/>
              <a:ea typeface="Calibri" panose="020F0502020204030204" pitchFamily="34" charset="0"/>
            </a:endParaRPr>
          </a:p>
          <a:p>
            <a:r>
              <a:rPr lang="en-GB" sz="2000" b="1" dirty="0">
                <a:solidFill>
                  <a:srgbClr val="000000"/>
                </a:solidFill>
                <a:effectLst/>
                <a:ea typeface="Calibri" panose="020F0502020204030204" pitchFamily="34" charset="0"/>
              </a:rPr>
              <a:t>Parking enforcement</a:t>
            </a:r>
            <a:r>
              <a:rPr lang="en-GB" sz="2000" dirty="0">
                <a:solidFill>
                  <a:srgbClr val="000000"/>
                </a:solidFill>
                <a:effectLst/>
                <a:ea typeface="Calibri" panose="020F0502020204030204" pitchFamily="34" charset="0"/>
              </a:rPr>
              <a:t>: AI can be used to detect parking violations and issue tickets automatically. This can improve parking enforcement efficiency and reduce the workload of parking officers.  </a:t>
            </a:r>
            <a:endParaRPr lang="en-IN" sz="20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347668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B6C7-D36F-69C1-C606-B65CD16B1247}"/>
              </a:ext>
            </a:extLst>
          </p:cNvPr>
          <p:cNvSpPr>
            <a:spLocks noGrp="1"/>
          </p:cNvSpPr>
          <p:nvPr>
            <p:ph type="title"/>
          </p:nvPr>
        </p:nvSpPr>
        <p:spPr/>
        <p:txBody>
          <a:bodyPr>
            <a:noAutofit/>
          </a:bodyPr>
          <a:lstStyle/>
          <a:p>
            <a:r>
              <a:rPr lang="en-IN" sz="4000" dirty="0">
                <a:effectLst/>
                <a:ea typeface="Calibri" panose="020F0502020204030204" pitchFamily="34" charset="0"/>
                <a:cs typeface="Times New Roman" panose="02020603050405020304" pitchFamily="18" charset="0"/>
              </a:rPr>
              <a:t>Different applications of AI in Smart Parking</a:t>
            </a:r>
            <a:br>
              <a:rPr lang="en-IN" sz="4000" dirty="0">
                <a:effectLst/>
                <a:ea typeface="Calibri" panose="020F0502020204030204" pitchFamily="34"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1E28D0D4-3652-0FFA-CA2B-B1F84E8C00DD}"/>
              </a:ext>
            </a:extLst>
          </p:cNvPr>
          <p:cNvSpPr>
            <a:spLocks noGrp="1"/>
          </p:cNvSpPr>
          <p:nvPr>
            <p:ph idx="1"/>
          </p:nvPr>
        </p:nvSpPr>
        <p:spPr/>
        <p:txBody>
          <a:bodyPr/>
          <a:lstStyle/>
          <a:p>
            <a:r>
              <a:rPr lang="en-GB" sz="2000" b="1" dirty="0">
                <a:solidFill>
                  <a:srgbClr val="000000"/>
                </a:solidFill>
                <a:effectLst/>
                <a:ea typeface="Calibri" panose="020F0502020204030204" pitchFamily="34" charset="0"/>
              </a:rPr>
              <a:t>Parking guidance</a:t>
            </a:r>
            <a:r>
              <a:rPr lang="en-GB" sz="2000" dirty="0">
                <a:solidFill>
                  <a:srgbClr val="000000"/>
                </a:solidFill>
                <a:effectLst/>
                <a:ea typeface="Calibri" panose="020F0502020204030204" pitchFamily="34" charset="0"/>
              </a:rPr>
              <a:t>: AI can guide drivers to available parking spaces using digital signs and mobile apps. This can reduce traffic congestion and help drivers save time and fuel.  </a:t>
            </a:r>
            <a:endParaRPr lang="en-IN" sz="2000" dirty="0">
              <a:solidFill>
                <a:srgbClr val="000000"/>
              </a:solidFill>
              <a:effectLst/>
              <a:ea typeface="Calibri" panose="020F0502020204030204" pitchFamily="34" charset="0"/>
            </a:endParaRPr>
          </a:p>
          <a:p>
            <a:r>
              <a:rPr lang="en-GB" sz="2000" b="1" dirty="0">
                <a:solidFill>
                  <a:srgbClr val="000000"/>
                </a:solidFill>
                <a:effectLst/>
                <a:ea typeface="Calibri" panose="020F0502020204030204" pitchFamily="34" charset="0"/>
              </a:rPr>
              <a:t>Payment systems</a:t>
            </a:r>
            <a:r>
              <a:rPr lang="en-GB" sz="2000" dirty="0">
                <a:solidFill>
                  <a:srgbClr val="000000"/>
                </a:solidFill>
                <a:effectLst/>
                <a:ea typeface="Calibri" panose="020F0502020204030204" pitchFamily="34" charset="0"/>
              </a:rPr>
              <a:t>: AI can automate payment systems and reduce the need for human interaction. This can improve payment efficiency and reduce the risk of fraud.  </a:t>
            </a:r>
            <a:endParaRPr lang="en-IN" sz="2000" dirty="0">
              <a:solidFill>
                <a:srgbClr val="000000"/>
              </a:solidFill>
              <a:effectLst/>
              <a:ea typeface="Calibri" panose="020F0502020204030204" pitchFamily="34" charset="0"/>
            </a:endParaRPr>
          </a:p>
          <a:p>
            <a:r>
              <a:rPr lang="en-GB" sz="2000" b="1" dirty="0">
                <a:solidFill>
                  <a:srgbClr val="000000"/>
                </a:solidFill>
                <a:effectLst/>
                <a:ea typeface="Calibri" panose="020F0502020204030204" pitchFamily="34" charset="0"/>
              </a:rPr>
              <a:t>Sustainability</a:t>
            </a:r>
            <a:r>
              <a:rPr lang="en-GB" sz="2000" dirty="0">
                <a:solidFill>
                  <a:srgbClr val="000000"/>
                </a:solidFill>
                <a:effectLst/>
                <a:ea typeface="Calibri" panose="020F0502020204030204" pitchFamily="34" charset="0"/>
              </a:rPr>
              <a:t>: AI can optimize the use of parking spaces and reduce traffic congestion, thereby reducing carbon emissions and improving air quality.</a:t>
            </a:r>
            <a:endParaRPr lang="en-IN" sz="20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382158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570F-2E0B-1B1F-B806-518DA201F8E0}"/>
              </a:ext>
            </a:extLst>
          </p:cNvPr>
          <p:cNvSpPr>
            <a:spLocks noGrp="1"/>
          </p:cNvSpPr>
          <p:nvPr>
            <p:ph type="title"/>
          </p:nvPr>
        </p:nvSpPr>
        <p:spPr/>
        <p:txBody>
          <a:bodyPr>
            <a:normAutofit fontScale="90000"/>
          </a:bodyPr>
          <a:lstStyle/>
          <a:p>
            <a:r>
              <a:rPr lang="en-IN" sz="4400" dirty="0">
                <a:effectLst/>
                <a:ea typeface="Calibri" panose="020F0502020204030204" pitchFamily="34" charset="0"/>
                <a:cs typeface="Times New Roman" panose="02020603050405020304" pitchFamily="18" charset="0"/>
              </a:rPr>
              <a:t>Impact of AI in Smart Parking</a:t>
            </a:r>
            <a:br>
              <a:rPr lang="en-IN" sz="4400" dirty="0">
                <a:effectLst/>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267EF5-920B-295C-169D-B3E393410FF2}"/>
              </a:ext>
            </a:extLst>
          </p:cNvPr>
          <p:cNvSpPr>
            <a:spLocks noGrp="1"/>
          </p:cNvSpPr>
          <p:nvPr>
            <p:ph idx="1"/>
          </p:nvPr>
        </p:nvSpPr>
        <p:spPr/>
        <p:txBody>
          <a:bodyPr>
            <a:normAutofit lnSpcReduction="10000"/>
          </a:bodyPr>
          <a:lstStyle/>
          <a:p>
            <a:r>
              <a:rPr lang="en-GB" sz="2000" b="1" dirty="0">
                <a:solidFill>
                  <a:srgbClr val="000000"/>
                </a:solidFill>
                <a:effectLst/>
                <a:ea typeface="Calibri" panose="020F0502020204030204" pitchFamily="34" charset="0"/>
              </a:rPr>
              <a:t>Improved parking efficiency</a:t>
            </a:r>
            <a:r>
              <a:rPr lang="en-GB" sz="2000" dirty="0">
                <a:solidFill>
                  <a:srgbClr val="000000"/>
                </a:solidFill>
                <a:effectLst/>
                <a:ea typeface="Calibri" panose="020F0502020204030204" pitchFamily="34" charset="0"/>
              </a:rPr>
              <a:t>: AI algorithms can optimize the utilization of parking spaces and reduce the time drivers spend searching for available parking spots. This can improve parking efficiency and reduce traffic congestion. </a:t>
            </a:r>
            <a:endParaRPr lang="en-IN" sz="2000" dirty="0">
              <a:solidFill>
                <a:srgbClr val="000000"/>
              </a:solidFill>
              <a:effectLst/>
              <a:ea typeface="Calibri" panose="020F0502020204030204" pitchFamily="34" charset="0"/>
            </a:endParaRPr>
          </a:p>
          <a:p>
            <a:r>
              <a:rPr lang="en-IN" sz="2000" b="1" dirty="0">
                <a:solidFill>
                  <a:srgbClr val="000000"/>
                </a:solidFill>
                <a:effectLst/>
                <a:ea typeface="Calibri" panose="020F0502020204030204" pitchFamily="34" charset="0"/>
                <a:cs typeface="Times New Roman" panose="02020603050405020304" pitchFamily="18" charset="0"/>
              </a:rPr>
              <a:t>Increased convenience</a:t>
            </a:r>
            <a:r>
              <a:rPr lang="en-IN" sz="2000" dirty="0">
                <a:solidFill>
                  <a:srgbClr val="000000"/>
                </a:solidFill>
                <a:effectLst/>
                <a:ea typeface="Calibri" panose="020F0502020204030204" pitchFamily="34" charset="0"/>
                <a:cs typeface="Times New Roman" panose="02020603050405020304" pitchFamily="18" charset="0"/>
              </a:rPr>
              <a:t>: AI can provide drivers with real-time information about available parking spots, enabling them to quickly find and reserve parking spaces. This can save drivers time and reduce the frustration associated with parking</a:t>
            </a:r>
          </a:p>
          <a:p>
            <a:r>
              <a:rPr lang="en-GB" sz="2000" b="1" dirty="0">
                <a:solidFill>
                  <a:srgbClr val="000000"/>
                </a:solidFill>
                <a:effectLst/>
                <a:ea typeface="Calibri" panose="020F0502020204030204" pitchFamily="34" charset="0"/>
              </a:rPr>
              <a:t>Reduced environmental impact</a:t>
            </a:r>
            <a:r>
              <a:rPr lang="en-GB" sz="2000" dirty="0">
                <a:solidFill>
                  <a:srgbClr val="000000"/>
                </a:solidFill>
                <a:effectLst/>
                <a:ea typeface="Calibri" panose="020F0502020204030204" pitchFamily="34" charset="0"/>
              </a:rPr>
              <a:t>: By reducing the time drivers spend searching for parking spots and optimizing parking utilization, AI can reduce fuel consumption and carbon emissions, thereby improving air quality. </a:t>
            </a:r>
            <a:endParaRPr lang="en-IN" sz="20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1625777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570F-2E0B-1B1F-B806-518DA201F8E0}"/>
              </a:ext>
            </a:extLst>
          </p:cNvPr>
          <p:cNvSpPr>
            <a:spLocks noGrp="1"/>
          </p:cNvSpPr>
          <p:nvPr>
            <p:ph type="title"/>
          </p:nvPr>
        </p:nvSpPr>
        <p:spPr/>
        <p:txBody>
          <a:bodyPr>
            <a:normAutofit fontScale="90000"/>
          </a:bodyPr>
          <a:lstStyle/>
          <a:p>
            <a:r>
              <a:rPr lang="en-IN" sz="4400" dirty="0">
                <a:effectLst/>
                <a:ea typeface="Calibri" panose="020F0502020204030204" pitchFamily="34" charset="0"/>
                <a:cs typeface="Times New Roman" panose="02020603050405020304" pitchFamily="18" charset="0"/>
              </a:rPr>
              <a:t>Impact of AI in Smart Parking</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267EF5-920B-295C-169D-B3E393410FF2}"/>
              </a:ext>
            </a:extLst>
          </p:cNvPr>
          <p:cNvSpPr>
            <a:spLocks noGrp="1"/>
          </p:cNvSpPr>
          <p:nvPr>
            <p:ph idx="1"/>
          </p:nvPr>
        </p:nvSpPr>
        <p:spPr/>
        <p:txBody>
          <a:bodyPr>
            <a:normAutofit/>
          </a:bodyPr>
          <a:lstStyle/>
          <a:p>
            <a:r>
              <a:rPr lang="en-GB" sz="2000" b="1" dirty="0">
                <a:solidFill>
                  <a:srgbClr val="000000"/>
                </a:solidFill>
                <a:effectLst/>
                <a:ea typeface="Calibri" panose="020F0502020204030204" pitchFamily="34" charset="0"/>
              </a:rPr>
              <a:t>Enhanced safety</a:t>
            </a:r>
            <a:r>
              <a:rPr lang="en-GB" sz="2000" dirty="0">
                <a:solidFill>
                  <a:srgbClr val="000000"/>
                </a:solidFill>
                <a:effectLst/>
                <a:ea typeface="Calibri" panose="020F0502020204030204" pitchFamily="34" charset="0"/>
              </a:rPr>
              <a:t>: AI-powered parking guidance systems can reduce the risk of accidents by guiding drivers to available parking spaces and helping them avoid collisions with other vehicles or pedestrians. </a:t>
            </a:r>
            <a:endParaRPr lang="en-IN" sz="2000" dirty="0">
              <a:solidFill>
                <a:srgbClr val="000000"/>
              </a:solidFill>
              <a:effectLst/>
              <a:ea typeface="Calibri" panose="020F0502020204030204" pitchFamily="34" charset="0"/>
            </a:endParaRPr>
          </a:p>
          <a:p>
            <a:r>
              <a:rPr lang="en-IN" sz="2000" b="1" dirty="0">
                <a:solidFill>
                  <a:srgbClr val="000000"/>
                </a:solidFill>
                <a:effectLst/>
                <a:ea typeface="Calibri" panose="020F0502020204030204" pitchFamily="34" charset="0"/>
                <a:cs typeface="Times New Roman" panose="02020603050405020304" pitchFamily="18" charset="0"/>
              </a:rPr>
              <a:t>Improved revenue generation</a:t>
            </a:r>
            <a:r>
              <a:rPr lang="en-IN" sz="2000" dirty="0">
                <a:solidFill>
                  <a:srgbClr val="000000"/>
                </a:solidFill>
                <a:effectLst/>
                <a:ea typeface="Calibri" panose="020F0502020204030204" pitchFamily="34" charset="0"/>
                <a:cs typeface="Times New Roman" panose="02020603050405020304" pitchFamily="18" charset="0"/>
              </a:rPr>
              <a:t>: AI can optimize parking pricing based on demand and occupancy, maximizing revenue generation for cities and parking operators</a:t>
            </a:r>
          </a:p>
          <a:p>
            <a:r>
              <a:rPr lang="en-GB" sz="2000" b="1" dirty="0">
                <a:solidFill>
                  <a:srgbClr val="000000"/>
                </a:solidFill>
                <a:effectLst/>
                <a:ea typeface="Calibri" panose="020F0502020204030204" pitchFamily="34" charset="0"/>
              </a:rPr>
              <a:t>Reduced parking enforcement costs: </a:t>
            </a:r>
            <a:r>
              <a:rPr lang="en-GB" sz="2000" dirty="0">
                <a:solidFill>
                  <a:srgbClr val="000000"/>
                </a:solidFill>
                <a:effectLst/>
                <a:ea typeface="Calibri" panose="020F0502020204030204" pitchFamily="34" charset="0"/>
              </a:rPr>
              <a:t>AI can automate parking enforcement, reducing the need for human intervention and reducing the cost of enforcement for cities and parking operators.</a:t>
            </a:r>
            <a:endParaRPr lang="en-IN" sz="2000" dirty="0">
              <a:solidFill>
                <a:srgbClr val="000000"/>
              </a:solidFill>
              <a:effectLst/>
              <a:ea typeface="Calibri" panose="020F0502020204030204" pitchFamily="34" charset="0"/>
            </a:endParaRPr>
          </a:p>
          <a:p>
            <a:endParaRPr lang="en-IN" dirty="0"/>
          </a:p>
        </p:txBody>
      </p:sp>
    </p:spTree>
    <p:extLst>
      <p:ext uri="{BB962C8B-B14F-4D97-AF65-F5344CB8AC3E}">
        <p14:creationId xmlns:p14="http://schemas.microsoft.com/office/powerpoint/2010/main" val="31863586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145</TotalTime>
  <Words>1016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Times New Roman</vt:lpstr>
      <vt:lpstr>Gallery</vt:lpstr>
      <vt:lpstr>AI in Smart Parking</vt:lpstr>
      <vt:lpstr>Introduction </vt:lpstr>
      <vt:lpstr>Requirements</vt:lpstr>
      <vt:lpstr>PowerPoint Presentation</vt:lpstr>
      <vt:lpstr>What is Smart Parking System </vt:lpstr>
      <vt:lpstr>Different applications of AI in Smart Parking </vt:lpstr>
      <vt:lpstr>Different applications of AI in Smart Parking </vt:lpstr>
      <vt:lpstr>Impact of AI in Smart Parking </vt:lpstr>
      <vt:lpstr>Impact of AI in Smart Parking </vt:lpstr>
      <vt:lpstr>Future Scope </vt:lpstr>
      <vt:lpstr>Future Scope </vt:lpstr>
      <vt:lpstr>Advantages</vt:lpstr>
      <vt:lpstr>Disadvantages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Smart Parking</dc:title>
  <dc:creator>Madhu D</dc:creator>
  <cp:lastModifiedBy>Pratham Malviya</cp:lastModifiedBy>
  <cp:revision>11</cp:revision>
  <dcterms:created xsi:type="dcterms:W3CDTF">2023-04-18T05:55:36Z</dcterms:created>
  <dcterms:modified xsi:type="dcterms:W3CDTF">2023-04-19T22:45:03Z</dcterms:modified>
</cp:coreProperties>
</file>