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4"/>
  </p:notesMasterIdLst>
  <p:sldIdLst>
    <p:sldId id="258" r:id="rId2"/>
    <p:sldId id="259" r:id="rId3"/>
    <p:sldId id="260" r:id="rId4"/>
    <p:sldId id="261" r:id="rId5"/>
    <p:sldId id="262" r:id="rId6"/>
    <p:sldId id="263" r:id="rId7"/>
    <p:sldId id="266" r:id="rId8"/>
    <p:sldId id="264" r:id="rId9"/>
    <p:sldId id="265"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4" autoAdjust="0"/>
  </p:normalViewPr>
  <p:slideViewPr>
    <p:cSldViewPr snapToGrid="0">
      <p:cViewPr>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0DE74-8090-4384-B3C0-8D606727396D}" type="datetimeFigureOut">
              <a:rPr lang="en-IN" smtClean="0"/>
              <a:t>17-10-2022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B685C-EEBE-476C-B546-958DEFD0AA35}" type="slidenum">
              <a:rPr lang="en-IN" smtClean="0"/>
              <a:t>‹#›</a:t>
            </a:fld>
            <a:endParaRPr lang="en-IN"/>
          </a:p>
        </p:txBody>
      </p:sp>
    </p:spTree>
    <p:extLst>
      <p:ext uri="{BB962C8B-B14F-4D97-AF65-F5344CB8AC3E}">
        <p14:creationId xmlns:p14="http://schemas.microsoft.com/office/powerpoint/2010/main" val="3360600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F16B0-AEDF-4E5E-968E-E7A88E0F0D53}" type="datetimeFigureOut">
              <a:rPr lang="en-IN" smtClean="0"/>
              <a:t>17-10-2022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C68D5BD-CA06-4A36-8D64-410802B4086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70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16B0-AEDF-4E5E-968E-E7A88E0F0D53}"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8D5BD-CA06-4A36-8D64-410802B4086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0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16B0-AEDF-4E5E-968E-E7A88E0F0D53}"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8D5BD-CA06-4A36-8D64-410802B4086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884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16B0-AEDF-4E5E-968E-E7A88E0F0D53}"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8D5BD-CA06-4A36-8D64-410802B4086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905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F16B0-AEDF-4E5E-968E-E7A88E0F0D53}"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8D5BD-CA06-4A36-8D64-410802B4086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875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F16B0-AEDF-4E5E-968E-E7A88E0F0D53}"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8D5BD-CA06-4A36-8D64-410802B4086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825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F16B0-AEDF-4E5E-968E-E7A88E0F0D53}" type="datetimeFigureOut">
              <a:rPr lang="en-IN" smtClean="0"/>
              <a:t>17-10-2022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8D5BD-CA06-4A36-8D64-410802B4086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162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F16B0-AEDF-4E5E-968E-E7A88E0F0D53}" type="datetimeFigureOut">
              <a:rPr lang="en-IN" smtClean="0"/>
              <a:t>17-10-2022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8D5BD-CA06-4A36-8D64-410802B4086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603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F16B0-AEDF-4E5E-968E-E7A88E0F0D53}" type="datetimeFigureOut">
              <a:rPr lang="en-IN" smtClean="0"/>
              <a:t>17-10-2022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8D5BD-CA06-4A36-8D64-410802B4086C}" type="slidenum">
              <a:rPr lang="en-IN" smtClean="0"/>
              <a:t>‹#›</a:t>
            </a:fld>
            <a:endParaRPr lang="en-IN"/>
          </a:p>
        </p:txBody>
      </p:sp>
    </p:spTree>
    <p:extLst>
      <p:ext uri="{BB962C8B-B14F-4D97-AF65-F5344CB8AC3E}">
        <p14:creationId xmlns:p14="http://schemas.microsoft.com/office/powerpoint/2010/main" val="329105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F16B0-AEDF-4E5E-968E-E7A88E0F0D53}"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8D5BD-CA06-4A36-8D64-410802B4086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78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2F16B0-AEDF-4E5E-968E-E7A88E0F0D53}" type="datetimeFigureOut">
              <a:rPr lang="en-IN" smtClean="0"/>
              <a:t>17-10-2022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C68D5BD-CA06-4A36-8D64-410802B4086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85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2F16B0-AEDF-4E5E-968E-E7A88E0F0D53}" type="datetimeFigureOut">
              <a:rPr lang="en-IN" smtClean="0"/>
              <a:t>17-10-2022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68D5BD-CA06-4A36-8D64-410802B4086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35310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4" name="TextBox 3">
            <a:extLst>
              <a:ext uri="{FF2B5EF4-FFF2-40B4-BE49-F238E27FC236}">
                <a16:creationId xmlns:a16="http://schemas.microsoft.com/office/drawing/2014/main" id="{5FA2E0A6-7E20-4690-E743-EE5D44BBC44B}"/>
              </a:ext>
            </a:extLst>
          </p:cNvPr>
          <p:cNvSpPr txBox="1"/>
          <p:nvPr/>
        </p:nvSpPr>
        <p:spPr>
          <a:xfrm>
            <a:off x="515432" y="106523"/>
            <a:ext cx="11527883" cy="1077218"/>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Review 2 Presentation</a:t>
            </a:r>
          </a:p>
          <a:p>
            <a:pPr algn="ctr"/>
            <a:r>
              <a:rPr lang="en-US" sz="1600" dirty="0">
                <a:latin typeface="Arial" panose="020B0604020202020204" pitchFamily="34" charset="0"/>
                <a:cs typeface="Arial" panose="020B0604020202020204" pitchFamily="34" charset="0"/>
              </a:rPr>
              <a:t>On</a:t>
            </a:r>
          </a:p>
          <a:p>
            <a:pPr algn="ctr"/>
            <a:r>
              <a:rPr lang="en-US" sz="3200" b="1" dirty="0">
                <a:latin typeface="Arial" panose="020B0604020202020204" pitchFamily="34" charset="0"/>
                <a:cs typeface="Arial" panose="020B0604020202020204" pitchFamily="34" charset="0"/>
              </a:rPr>
              <a:t>IOT BASED AUTOMATED LIGHT SYSTEM</a:t>
            </a:r>
            <a:endParaRPr lang="en-IN" sz="32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8C9FCA0-484C-D688-B2FD-C653C30C6E76}"/>
              </a:ext>
            </a:extLst>
          </p:cNvPr>
          <p:cNvSpPr txBox="1"/>
          <p:nvPr/>
        </p:nvSpPr>
        <p:spPr>
          <a:xfrm>
            <a:off x="262676" y="1565539"/>
            <a:ext cx="11527881" cy="3416320"/>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Under the Course ”Mini Project”</a:t>
            </a:r>
            <a:endParaRPr lang="en-IN" sz="2400" dirty="0">
              <a:latin typeface="Arial" panose="020B0604020202020204" pitchFamily="34" charset="0"/>
              <a:cs typeface="Arial" panose="020B0604020202020204" pitchFamily="34" charset="0"/>
            </a:endParaRPr>
          </a:p>
          <a:p>
            <a:pPr algn="ctr"/>
            <a:r>
              <a:rPr lang="en-IN" sz="2400" dirty="0">
                <a:latin typeface="Arial" panose="020B0604020202020204" pitchFamily="34" charset="0"/>
                <a:cs typeface="Arial" panose="020B0604020202020204" pitchFamily="34" charset="0"/>
              </a:rPr>
              <a:t>By </a:t>
            </a:r>
          </a:p>
          <a:p>
            <a:pPr algn="ctr"/>
            <a:endParaRPr lang="en-IN" sz="2400" dirty="0">
              <a:latin typeface="Arial" panose="020B0604020202020204" pitchFamily="34" charset="0"/>
              <a:cs typeface="Arial" panose="020B0604020202020204" pitchFamily="34" charset="0"/>
            </a:endParaRPr>
          </a:p>
          <a:p>
            <a:pPr algn="ctr"/>
            <a:r>
              <a:rPr lang="en-IN" sz="2000" dirty="0">
                <a:latin typeface="Arial" panose="020B0604020202020204" pitchFamily="34" charset="0"/>
                <a:cs typeface="Arial" panose="020B0604020202020204" pitchFamily="34" charset="0"/>
              </a:rPr>
              <a:t>Omkar </a:t>
            </a:r>
            <a:r>
              <a:rPr lang="en-IN" sz="2000" dirty="0" err="1">
                <a:latin typeface="Arial" panose="020B0604020202020204" pitchFamily="34" charset="0"/>
                <a:cs typeface="Arial" panose="020B0604020202020204" pitchFamily="34" charset="0"/>
              </a:rPr>
              <a:t>Pandharinath</a:t>
            </a:r>
            <a:r>
              <a:rPr lang="en-IN" sz="2000" dirty="0">
                <a:latin typeface="Arial" panose="020B0604020202020204" pitchFamily="34" charset="0"/>
                <a:cs typeface="Arial" panose="020B0604020202020204" pitchFamily="34" charset="0"/>
              </a:rPr>
              <a:t> Dhage (20141204)</a:t>
            </a:r>
          </a:p>
          <a:p>
            <a:pPr algn="ctr"/>
            <a:r>
              <a:rPr lang="en-IN" sz="2000" dirty="0" err="1">
                <a:latin typeface="Arial" panose="020B0604020202020204" pitchFamily="34" charset="0"/>
                <a:cs typeface="Arial" panose="020B0604020202020204" pitchFamily="34" charset="0"/>
              </a:rPr>
              <a:t>Prathamesh</a:t>
            </a:r>
            <a:r>
              <a:rPr lang="en-IN" sz="2000" dirty="0">
                <a:latin typeface="Arial" panose="020B0604020202020204" pitchFamily="34" charset="0"/>
                <a:cs typeface="Arial" panose="020B0604020202020204" pitchFamily="34" charset="0"/>
              </a:rPr>
              <a:t> Maruti </a:t>
            </a:r>
            <a:r>
              <a:rPr lang="en-IN" sz="2000" dirty="0" err="1">
                <a:latin typeface="Arial" panose="020B0604020202020204" pitchFamily="34" charset="0"/>
                <a:cs typeface="Arial" panose="020B0604020202020204" pitchFamily="34" charset="0"/>
              </a:rPr>
              <a:t>Sabale</a:t>
            </a:r>
            <a:r>
              <a:rPr lang="en-IN" sz="2000" dirty="0">
                <a:latin typeface="Arial" panose="020B0604020202020204" pitchFamily="34" charset="0"/>
                <a:cs typeface="Arial" panose="020B0604020202020204" pitchFamily="34" charset="0"/>
              </a:rPr>
              <a:t> (20141216)</a:t>
            </a:r>
          </a:p>
          <a:p>
            <a:pPr algn="ctr"/>
            <a:endParaRPr lang="en-IN" sz="2400" dirty="0">
              <a:latin typeface="Arial" panose="020B0604020202020204" pitchFamily="34" charset="0"/>
              <a:cs typeface="Arial" panose="020B0604020202020204" pitchFamily="34" charset="0"/>
            </a:endParaRPr>
          </a:p>
          <a:p>
            <a:pPr algn="ctr"/>
            <a:r>
              <a:rPr lang="en-IN" sz="2400" dirty="0">
                <a:latin typeface="Arial" panose="020B0604020202020204" pitchFamily="34" charset="0"/>
                <a:cs typeface="Arial" panose="020B0604020202020204" pitchFamily="34" charset="0"/>
              </a:rPr>
              <a:t>Under the Guidance of</a:t>
            </a:r>
          </a:p>
          <a:p>
            <a:pPr algn="ctr"/>
            <a:r>
              <a:rPr lang="en-IN" sz="2400" dirty="0" err="1">
                <a:latin typeface="Arial" panose="020B0604020202020204" pitchFamily="34" charset="0"/>
                <a:cs typeface="Arial" panose="020B0604020202020204" pitchFamily="34" charset="0"/>
              </a:rPr>
              <a:t>Prof.N.M.Mule</a:t>
            </a:r>
            <a:endParaRPr lang="en-IN" sz="2400"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64434F6-AD1D-68C2-D6CE-449CCFDB1E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312975" y="4886684"/>
            <a:ext cx="1203979" cy="1179155"/>
          </a:xfrm>
          <a:prstGeom prst="rect">
            <a:avLst/>
          </a:prstGeom>
          <a:noFill/>
        </p:spPr>
      </p:pic>
      <p:sp>
        <p:nvSpPr>
          <p:cNvPr id="6" name="TextBox 5">
            <a:extLst>
              <a:ext uri="{FF2B5EF4-FFF2-40B4-BE49-F238E27FC236}">
                <a16:creationId xmlns:a16="http://schemas.microsoft.com/office/drawing/2014/main" id="{56EFE9CA-C868-E9A4-09DD-81C96DEA73F4}"/>
              </a:ext>
            </a:extLst>
          </p:cNvPr>
          <p:cNvSpPr txBox="1"/>
          <p:nvPr/>
        </p:nvSpPr>
        <p:spPr>
          <a:xfrm>
            <a:off x="515432" y="5045997"/>
            <a:ext cx="11676568" cy="1569660"/>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Government College Of Engineering , </a:t>
            </a:r>
            <a:r>
              <a:rPr lang="en-US" sz="2400" dirty="0" err="1">
                <a:latin typeface="Arial" panose="020B0604020202020204" pitchFamily="34" charset="0"/>
                <a:cs typeface="Arial" panose="020B0604020202020204" pitchFamily="34" charset="0"/>
              </a:rPr>
              <a:t>Karad</a:t>
            </a: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(An Autonomous Institute Of GOVT Maharashtra)</a:t>
            </a:r>
          </a:p>
          <a:p>
            <a:pPr algn="ctr"/>
            <a:endParaRPr lang="en-US" sz="2400" dirty="0">
              <a:latin typeface="Arial" panose="020B0604020202020204" pitchFamily="34" charset="0"/>
              <a:cs typeface="Arial" panose="020B0604020202020204" pitchFamily="34" charset="0"/>
            </a:endParaRPr>
          </a:p>
          <a:p>
            <a:pPr algn="ct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638E-A9BB-6E80-D301-6C5F2EBE2726}"/>
              </a:ext>
            </a:extLst>
          </p:cNvPr>
          <p:cNvSpPr>
            <a:spLocks noGrp="1"/>
          </p:cNvSpPr>
          <p:nvPr>
            <p:ph type="title"/>
          </p:nvPr>
        </p:nvSpPr>
        <p:spPr/>
        <p:txBody>
          <a:bodyPr/>
          <a:lstStyle/>
          <a:p>
            <a:pPr algn="ctr"/>
            <a:r>
              <a:rPr lang="en-US" b="1" dirty="0"/>
              <a:t>References </a:t>
            </a:r>
            <a:endParaRPr lang="en-IN" b="1" dirty="0"/>
          </a:p>
        </p:txBody>
      </p:sp>
      <p:sp>
        <p:nvSpPr>
          <p:cNvPr id="3" name="Content Placeholder 2">
            <a:extLst>
              <a:ext uri="{FF2B5EF4-FFF2-40B4-BE49-F238E27FC236}">
                <a16:creationId xmlns:a16="http://schemas.microsoft.com/office/drawing/2014/main" id="{9A018F79-398D-EE9B-749C-3C7C2904AA28}"/>
              </a:ext>
            </a:extLst>
          </p:cNvPr>
          <p:cNvSpPr>
            <a:spLocks noGrp="1"/>
          </p:cNvSpPr>
          <p:nvPr>
            <p:ph idx="1"/>
          </p:nvPr>
        </p:nvSpPr>
        <p:spPr/>
        <p:txBody>
          <a:bodyPr>
            <a:normAutofit fontScale="92500" lnSpcReduction="20000"/>
          </a:bodyPr>
          <a:lstStyle/>
          <a:p>
            <a:r>
              <a:rPr lang="en-IN" dirty="0"/>
              <a:t>1..Prof.Akshay Agrawal, </a:t>
            </a:r>
            <a:r>
              <a:rPr lang="en-IN" dirty="0" err="1"/>
              <a:t>Mr.Mahesh</a:t>
            </a:r>
            <a:r>
              <a:rPr lang="en-IN" dirty="0"/>
              <a:t> </a:t>
            </a:r>
            <a:r>
              <a:rPr lang="en-IN" dirty="0" err="1"/>
              <a:t>Kshirsagar</a:t>
            </a:r>
            <a:r>
              <a:rPr lang="en-IN" dirty="0"/>
              <a:t>, </a:t>
            </a:r>
            <a:r>
              <a:rPr lang="en-IN" dirty="0" err="1"/>
              <a:t>Mr.Vivek</a:t>
            </a:r>
            <a:r>
              <a:rPr lang="en-IN" dirty="0"/>
              <a:t> Yadav, </a:t>
            </a:r>
            <a:r>
              <a:rPr lang="en-IN" dirty="0" err="1"/>
              <a:t>Miss.Rupali</a:t>
            </a:r>
            <a:r>
              <a:rPr lang="en-IN" dirty="0"/>
              <a:t> </a:t>
            </a:r>
            <a:r>
              <a:rPr lang="en-IN" dirty="0" err="1"/>
              <a:t>Ghodvinde</a:t>
            </a:r>
            <a:r>
              <a:rPr lang="en-IN" dirty="0"/>
              <a:t> ,“Motion Detection Using Arduino” International Journal for Research in Engineering Application &amp; Management (IJREAM) 2019 Edition</a:t>
            </a:r>
          </a:p>
          <a:p>
            <a:r>
              <a:rPr lang="en-IN" dirty="0"/>
              <a:t>2.Yogesh </a:t>
            </a:r>
            <a:r>
              <a:rPr lang="en-IN" dirty="0" err="1"/>
              <a:t>Pawar,Abhay</a:t>
            </a:r>
            <a:r>
              <a:rPr lang="en-IN" dirty="0"/>
              <a:t> </a:t>
            </a:r>
            <a:r>
              <a:rPr lang="en-IN" dirty="0" err="1"/>
              <a:t>Chopde</a:t>
            </a:r>
            <a:r>
              <a:rPr lang="en-IN" dirty="0"/>
              <a:t>, Mandar </a:t>
            </a:r>
            <a:r>
              <a:rPr lang="en-IN" dirty="0" err="1"/>
              <a:t>Nandre</a:t>
            </a:r>
            <a:r>
              <a:rPr lang="en-IN" dirty="0"/>
              <a:t>,” Motion Detection Using PIR Sensor”, International Research Journal of Engineering and Technology (IRJET) Volume: 05 Issue: 04 | Apr-2018</a:t>
            </a:r>
          </a:p>
          <a:p>
            <a:r>
              <a:rPr lang="en-IN" dirty="0"/>
              <a:t>3.Ajay Kumar </a:t>
            </a:r>
            <a:r>
              <a:rPr lang="en-IN" dirty="0" err="1"/>
              <a:t>Tiwari,Prince</a:t>
            </a:r>
            <a:r>
              <a:rPr lang="en-IN" dirty="0"/>
              <a:t> Raj, “MOTION DETECTION USING PIR SENSOR International Journal of Scientific Development and Research (IJSDR) May 2016 Volume 1 Issue 5</a:t>
            </a:r>
          </a:p>
          <a:p>
            <a:r>
              <a:rPr lang="en-IN" dirty="0"/>
              <a:t>4.Siti </a:t>
            </a:r>
            <a:r>
              <a:rPr lang="en-IN" dirty="0" err="1"/>
              <a:t>Nurmani</a:t>
            </a:r>
            <a:r>
              <a:rPr lang="en-IN" dirty="0"/>
              <a:t>,  Bambang </a:t>
            </a:r>
            <a:r>
              <a:rPr lang="en-IN" dirty="0" err="1"/>
              <a:t>Tukuto</a:t>
            </a:r>
            <a:r>
              <a:rPr lang="en-IN" dirty="0"/>
              <a:t>, </a:t>
            </a:r>
            <a:r>
              <a:rPr lang="en-IN" dirty="0" err="1"/>
              <a:t>SarifaPutri</a:t>
            </a:r>
            <a:r>
              <a:rPr lang="en-IN" dirty="0"/>
              <a:t> </a:t>
            </a:r>
            <a:r>
              <a:rPr lang="en-IN" dirty="0" err="1"/>
              <a:t>Raflesia</a:t>
            </a:r>
            <a:r>
              <a:rPr lang="en-IN" dirty="0"/>
              <a:t>, “ Real-Time Lighting Control System for Smart Home Applications”  Computer Engineering and Applications Journal · October 2018</a:t>
            </a:r>
          </a:p>
        </p:txBody>
      </p:sp>
    </p:spTree>
    <p:extLst>
      <p:ext uri="{BB962C8B-B14F-4D97-AF65-F5344CB8AC3E}">
        <p14:creationId xmlns:p14="http://schemas.microsoft.com/office/powerpoint/2010/main" val="368959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FD1D-F733-849E-94BC-24E87F42C0C5}"/>
              </a:ext>
            </a:extLst>
          </p:cNvPr>
          <p:cNvSpPr>
            <a:spLocks noGrp="1"/>
          </p:cNvSpPr>
          <p:nvPr>
            <p:ph type="title"/>
          </p:nvPr>
        </p:nvSpPr>
        <p:spPr/>
        <p:txBody>
          <a:bodyPr>
            <a:normAutofit/>
          </a:bodyPr>
          <a:lstStyle/>
          <a:p>
            <a:pPr algn="ctr"/>
            <a:r>
              <a:rPr lang="en-US" sz="1900" b="1" dirty="0"/>
              <a:t>References</a:t>
            </a:r>
            <a:endParaRPr lang="en-IN" sz="1900" b="1" dirty="0"/>
          </a:p>
        </p:txBody>
      </p:sp>
      <p:sp>
        <p:nvSpPr>
          <p:cNvPr id="3" name="Content Placeholder 2">
            <a:extLst>
              <a:ext uri="{FF2B5EF4-FFF2-40B4-BE49-F238E27FC236}">
                <a16:creationId xmlns:a16="http://schemas.microsoft.com/office/drawing/2014/main" id="{E7318934-9FDF-4ACD-AC9B-E0D7F6F68A29}"/>
              </a:ext>
            </a:extLst>
          </p:cNvPr>
          <p:cNvSpPr>
            <a:spLocks noGrp="1"/>
          </p:cNvSpPr>
          <p:nvPr>
            <p:ph idx="1"/>
          </p:nvPr>
        </p:nvSpPr>
        <p:spPr/>
        <p:txBody>
          <a:bodyPr>
            <a:noAutofit/>
          </a:bodyPr>
          <a:lstStyle/>
          <a:p>
            <a:r>
              <a:rPr lang="en-IN" sz="1900" dirty="0"/>
              <a:t>5.Muhammad M. A. S. Mahmoud, “Automated Smart Utilization of Background Lights and Daylight for Green Building Efficient and Economic Indoor Lighting Intensity Control”, Intelligent Control and Automation Journal, 2021</a:t>
            </a:r>
          </a:p>
          <a:p>
            <a:r>
              <a:rPr lang="en-IN" sz="1900" dirty="0"/>
              <a:t>6.Feng, X Guo, G Wang “Infrared motion sensing system for human-following robots G - Sensors and Actuators”, A: Physical, 2012 – Elsevier</a:t>
            </a:r>
          </a:p>
          <a:p>
            <a:r>
              <a:rPr lang="en-IN" sz="1900" dirty="0"/>
              <a:t>7.Q Cao, T Yan, J Stankovic, T </a:t>
            </a:r>
            <a:r>
              <a:rPr lang="en-IN" sz="1900" dirty="0" err="1"/>
              <a:t>Abdelzaher</a:t>
            </a:r>
            <a:r>
              <a:rPr lang="en-IN" sz="1900" dirty="0"/>
              <a:t>, “Analysis of target detection performance for wireless sensor networks” - … Computing in Sensor Systems, 2005 – Springer</a:t>
            </a:r>
          </a:p>
          <a:p>
            <a:r>
              <a:rPr lang="en-IN" sz="1900" dirty="0"/>
              <a:t>8.A great page on PIR sensors from GLOLAB</a:t>
            </a:r>
          </a:p>
          <a:p>
            <a:r>
              <a:rPr lang="en-IN" sz="1900" dirty="0"/>
              <a:t>9.S Lee, KN Ha, KC Lee “A pyroelectric infrared sensor-based indoor location aware system for the smart home” - IEEE Transactions on Consumer …, 2006 - ieeexplore.ieee.org</a:t>
            </a:r>
          </a:p>
        </p:txBody>
      </p:sp>
    </p:spTree>
    <p:extLst>
      <p:ext uri="{BB962C8B-B14F-4D97-AF65-F5344CB8AC3E}">
        <p14:creationId xmlns:p14="http://schemas.microsoft.com/office/powerpoint/2010/main" val="181271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84D7-5D6A-E3D2-4D18-69DF14B3D452}"/>
              </a:ext>
            </a:extLst>
          </p:cNvPr>
          <p:cNvSpPr>
            <a:spLocks noGrp="1"/>
          </p:cNvSpPr>
          <p:nvPr>
            <p:ph type="title"/>
          </p:nvPr>
        </p:nvSpPr>
        <p:spPr/>
        <p:txBody>
          <a:bodyPr/>
          <a:lstStyle/>
          <a:p>
            <a:pPr algn="ctr"/>
            <a:r>
              <a:rPr lang="en-US" b="1" dirty="0"/>
              <a:t>Thank you!</a:t>
            </a:r>
            <a:endParaRPr lang="en-IN" b="1" dirty="0"/>
          </a:p>
        </p:txBody>
      </p:sp>
      <p:sp>
        <p:nvSpPr>
          <p:cNvPr id="3" name="Text Placeholder 2">
            <a:extLst>
              <a:ext uri="{FF2B5EF4-FFF2-40B4-BE49-F238E27FC236}">
                <a16:creationId xmlns:a16="http://schemas.microsoft.com/office/drawing/2014/main" id="{A230E320-E6B6-77AB-58C4-DE2D589276A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1739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9A32-E81C-9625-99E8-6EAE1EB2DEDF}"/>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B9AA3E4A-BAA1-A0B2-E2BE-D3EB00084D99}"/>
              </a:ext>
            </a:extLst>
          </p:cNvPr>
          <p:cNvSpPr>
            <a:spLocks noGrp="1"/>
          </p:cNvSpPr>
          <p:nvPr>
            <p:ph idx="1"/>
          </p:nvPr>
        </p:nvSpPr>
        <p:spPr/>
        <p:txBody>
          <a:bodyPr>
            <a:normAutofit/>
          </a:bodyPr>
          <a:lstStyle/>
          <a:p>
            <a:pPr marL="0" indent="0" algn="just">
              <a:buNone/>
            </a:pPr>
            <a:r>
              <a:rPr lang="en-US" sz="2400" dirty="0">
                <a:effectLst/>
                <a:latin typeface="Times New Roman" panose="02020603050405020304" pitchFamily="18" charset="0"/>
                <a:ea typeface="Georgia" panose="02040502050405020303" pitchFamily="18" charset="0"/>
                <a:cs typeface="Georgia" panose="02040502050405020303" pitchFamily="18" charset="0"/>
              </a:rPr>
              <a:t>Automation in various daily used devices  is becoming more and more popular and crucial these days. Automated lightening is a crucial part as it makes human life easy along with saving the wastage of electricity. Most lightening system available are expensive and complex also hard to install. Here is automated light system prototype is developed to replace the ordinary light switches. An easy to install, and automated system for saving the electricity was the ultimate goal of this project.</a:t>
            </a:r>
            <a:endParaRPr lang="en-IN" sz="2400" dirty="0">
              <a:effectLst/>
              <a:latin typeface="Georgia" panose="02040502050405020303" pitchFamily="18" charset="0"/>
              <a:ea typeface="Georgia" panose="02040502050405020303" pitchFamily="18" charset="0"/>
              <a:cs typeface="Georgia" panose="02040502050405020303" pitchFamily="18" charset="0"/>
            </a:endParaRPr>
          </a:p>
          <a:p>
            <a:pPr marL="0" indent="0" algn="just">
              <a:buNone/>
            </a:pPr>
            <a:endParaRPr lang="en-IN" sz="1600" dirty="0"/>
          </a:p>
        </p:txBody>
      </p:sp>
    </p:spTree>
    <p:extLst>
      <p:ext uri="{BB962C8B-B14F-4D97-AF65-F5344CB8AC3E}">
        <p14:creationId xmlns:p14="http://schemas.microsoft.com/office/powerpoint/2010/main" val="342510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AAA8-E107-5DB8-C603-BE1DC2A881B0}"/>
              </a:ext>
            </a:extLst>
          </p:cNvPr>
          <p:cNvSpPr>
            <a:spLocks noGrp="1"/>
          </p:cNvSpPr>
          <p:nvPr>
            <p:ph type="title"/>
          </p:nvPr>
        </p:nvSpPr>
        <p:spPr/>
        <p:txBody>
          <a:bodyPr/>
          <a:lstStyle/>
          <a:p>
            <a:pPr algn="ctr"/>
            <a:r>
              <a:rPr lang="en-US" b="1" dirty="0"/>
              <a:t>MOTIVATION</a:t>
            </a:r>
            <a:endParaRPr lang="en-IN" b="1" dirty="0"/>
          </a:p>
        </p:txBody>
      </p:sp>
      <p:sp>
        <p:nvSpPr>
          <p:cNvPr id="3" name="Content Placeholder 2">
            <a:extLst>
              <a:ext uri="{FF2B5EF4-FFF2-40B4-BE49-F238E27FC236}">
                <a16:creationId xmlns:a16="http://schemas.microsoft.com/office/drawing/2014/main" id="{EAADAD65-E8E5-2646-AECF-68EC1C7C5582}"/>
              </a:ext>
            </a:extLst>
          </p:cNvPr>
          <p:cNvSpPr>
            <a:spLocks noGrp="1"/>
          </p:cNvSpPr>
          <p:nvPr>
            <p:ph idx="1"/>
          </p:nvPr>
        </p:nvSpPr>
        <p:spPr>
          <a:xfrm>
            <a:off x="1451579" y="1853754"/>
            <a:ext cx="9603275" cy="3450613"/>
          </a:xfrm>
        </p:spPr>
        <p:txBody>
          <a:bodyPr>
            <a:noAutofit/>
          </a:bodyPr>
          <a:lstStyle/>
          <a:p>
            <a:pPr marL="342900" lvl="0" indent="-342900" algn="just">
              <a:lnSpc>
                <a:spcPct val="200000"/>
              </a:lnSpc>
              <a:buFont typeface="Wingdings" panose="05000000000000000000" pitchFamily="2" charset="2"/>
              <a:buChar char=""/>
              <a:tabLst>
                <a:tab pos="457200" algn="l"/>
              </a:tabLst>
            </a:pPr>
            <a:r>
              <a:rPr lang="en-US" dirty="0">
                <a:solidFill>
                  <a:srgbClr val="000000"/>
                </a:solidFill>
                <a:effectLst/>
                <a:latin typeface="Times New Roman" panose="02020603050405020304" pitchFamily="18" charset="0"/>
                <a:ea typeface="Georgia" panose="02040502050405020303" pitchFamily="18" charset="0"/>
                <a:cs typeface="Georgia" panose="02040502050405020303" pitchFamily="18" charset="0"/>
              </a:rPr>
              <a:t>An automatic control system will allow to control the illumination and it will decrease the energy costs.</a:t>
            </a:r>
            <a:endParaRPr lang="en-IN"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gn="just">
              <a:lnSpc>
                <a:spcPct val="200000"/>
              </a:lnSpc>
              <a:buFont typeface="Wingdings" panose="05000000000000000000" pitchFamily="2" charset="2"/>
              <a:buChar char=""/>
              <a:tabLst>
                <a:tab pos="457200" algn="l"/>
              </a:tabLst>
            </a:pPr>
            <a:r>
              <a:rPr lang="en-US" dirty="0">
                <a:effectLst/>
                <a:latin typeface="Times New Roman" panose="02020603050405020304" pitchFamily="18" charset="0"/>
                <a:ea typeface="Georgia" panose="02040502050405020303" pitchFamily="18" charset="0"/>
                <a:cs typeface="Georgia" panose="02040502050405020303" pitchFamily="18" charset="0"/>
              </a:rPr>
              <a:t>In an economy that is accepting the need for energy reduction due to the </a:t>
            </a:r>
            <a:r>
              <a:rPr lang="en-US" dirty="0" err="1">
                <a:effectLst/>
                <a:latin typeface="Times New Roman" panose="02020603050405020304" pitchFamily="18" charset="0"/>
                <a:ea typeface="Georgia" panose="02040502050405020303" pitchFamily="18" charset="0"/>
                <a:cs typeface="Georgia" panose="02040502050405020303" pitchFamily="18" charset="0"/>
              </a:rPr>
              <a:t>realisation</a:t>
            </a:r>
            <a:r>
              <a:rPr lang="en-US" dirty="0">
                <a:effectLst/>
                <a:latin typeface="Times New Roman" panose="02020603050405020304" pitchFamily="18" charset="0"/>
                <a:ea typeface="Georgia" panose="02040502050405020303" pitchFamily="18" charset="0"/>
                <a:cs typeface="Georgia" panose="02040502050405020303" pitchFamily="18" charset="0"/>
              </a:rPr>
              <a:t> of limited fossil fuels, it is important to maintain and enhance energy efficient systems.</a:t>
            </a:r>
            <a:endParaRPr lang="en-IN"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gn="just">
              <a:lnSpc>
                <a:spcPct val="200000"/>
              </a:lnSpc>
              <a:buFont typeface="Wingdings" panose="05000000000000000000" pitchFamily="2" charset="2"/>
              <a:buChar char=""/>
              <a:tabLst>
                <a:tab pos="457200" algn="l"/>
              </a:tabLst>
            </a:pPr>
            <a:r>
              <a:rPr lang="en-US" dirty="0">
                <a:effectLst/>
                <a:latin typeface="Times New Roman" panose="02020603050405020304" pitchFamily="18" charset="0"/>
                <a:ea typeface="Georgia" panose="02040502050405020303" pitchFamily="18" charset="0"/>
                <a:cs typeface="Georgia" panose="02040502050405020303" pitchFamily="18" charset="0"/>
              </a:rPr>
              <a:t>To get rid of traditional bulbs.</a:t>
            </a:r>
            <a:endParaRPr lang="en-IN" dirty="0">
              <a:effectLst/>
              <a:latin typeface="Georgia" panose="02040502050405020303" pitchFamily="18" charset="0"/>
              <a:ea typeface="Georgia" panose="02040502050405020303" pitchFamily="18" charset="0"/>
              <a:cs typeface="Georgia" panose="02040502050405020303" pitchFamily="18" charset="0"/>
            </a:endParaRPr>
          </a:p>
          <a:p>
            <a:pPr>
              <a:buFont typeface="Wingdings" panose="05000000000000000000" pitchFamily="2" charset="2"/>
              <a:buChar char="Ø"/>
            </a:pPr>
            <a:r>
              <a:rPr lang="en-US" dirty="0">
                <a:effectLst/>
                <a:latin typeface="Times New Roman" panose="02020603050405020304" pitchFamily="18" charset="0"/>
                <a:ea typeface="Georgia" panose="02040502050405020303" pitchFamily="18" charset="0"/>
              </a:rPr>
              <a:t>An automated system to illuminate human interference.</a:t>
            </a:r>
            <a:endParaRPr lang="en-IN" dirty="0"/>
          </a:p>
        </p:txBody>
      </p:sp>
    </p:spTree>
    <p:extLst>
      <p:ext uri="{BB962C8B-B14F-4D97-AF65-F5344CB8AC3E}">
        <p14:creationId xmlns:p14="http://schemas.microsoft.com/office/powerpoint/2010/main" val="78060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F28E-46A3-457C-8B10-023D6B02C01C}"/>
              </a:ext>
            </a:extLst>
          </p:cNvPr>
          <p:cNvSpPr>
            <a:spLocks noGrp="1"/>
          </p:cNvSpPr>
          <p:nvPr>
            <p:ph type="title"/>
          </p:nvPr>
        </p:nvSpPr>
        <p:spPr/>
        <p:txBody>
          <a:bodyPr/>
          <a:lstStyle/>
          <a:p>
            <a:pPr algn="ctr"/>
            <a:r>
              <a:rPr lang="en-US" b="1" dirty="0"/>
              <a:t>EXISTING SYSTEMS</a:t>
            </a:r>
            <a:endParaRPr lang="en-IN" b="1" dirty="0"/>
          </a:p>
        </p:txBody>
      </p:sp>
      <p:sp>
        <p:nvSpPr>
          <p:cNvPr id="3" name="Content Placeholder 2">
            <a:extLst>
              <a:ext uri="{FF2B5EF4-FFF2-40B4-BE49-F238E27FC236}">
                <a16:creationId xmlns:a16="http://schemas.microsoft.com/office/drawing/2014/main" id="{33754636-3B6B-59A9-C59C-823D8736397B}"/>
              </a:ext>
            </a:extLst>
          </p:cNvPr>
          <p:cNvSpPr>
            <a:spLocks noGrp="1"/>
          </p:cNvSpPr>
          <p:nvPr>
            <p:ph idx="1"/>
          </p:nvPr>
        </p:nvSpPr>
        <p:spPr/>
        <p:txBody>
          <a:bodyPr/>
          <a:lstStyle/>
          <a:p>
            <a:r>
              <a:rPr lang="en-US" dirty="0"/>
              <a:t>Traditional Bulbs.</a:t>
            </a:r>
          </a:p>
          <a:p>
            <a:r>
              <a:rPr lang="en-US" dirty="0"/>
              <a:t>Light System using Passive Infrared Sensor(PIR).</a:t>
            </a:r>
          </a:p>
          <a:p>
            <a:r>
              <a:rPr lang="en-US" dirty="0"/>
              <a:t>Light System using Light Dependent Resistor Sensor(LDR).</a:t>
            </a:r>
          </a:p>
          <a:p>
            <a:r>
              <a:rPr lang="en-US" dirty="0"/>
              <a:t>Bluetooth controlled Light system.</a:t>
            </a:r>
          </a:p>
          <a:p>
            <a:r>
              <a:rPr lang="en-US" dirty="0"/>
              <a:t>Automated Light System using camera as a sensor.</a:t>
            </a:r>
          </a:p>
          <a:p>
            <a:r>
              <a:rPr lang="en-US" dirty="0"/>
              <a:t>Automated light System using Raspberry Pie.</a:t>
            </a:r>
            <a:endParaRPr lang="en-IN" dirty="0"/>
          </a:p>
        </p:txBody>
      </p:sp>
    </p:spTree>
    <p:extLst>
      <p:ext uri="{BB962C8B-B14F-4D97-AF65-F5344CB8AC3E}">
        <p14:creationId xmlns:p14="http://schemas.microsoft.com/office/powerpoint/2010/main" val="383553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D91A-45E2-EBAC-8F76-09B9A3695120}"/>
              </a:ext>
            </a:extLst>
          </p:cNvPr>
          <p:cNvSpPr>
            <a:spLocks noGrp="1"/>
          </p:cNvSpPr>
          <p:nvPr>
            <p:ph type="title"/>
          </p:nvPr>
        </p:nvSpPr>
        <p:spPr/>
        <p:txBody>
          <a:bodyPr/>
          <a:lstStyle/>
          <a:p>
            <a:pPr algn="ctr"/>
            <a:r>
              <a:rPr lang="en-US" b="1" dirty="0"/>
              <a:t>METHODOLOGY</a:t>
            </a:r>
            <a:endParaRPr lang="en-IN" b="1" dirty="0"/>
          </a:p>
        </p:txBody>
      </p:sp>
      <p:sp>
        <p:nvSpPr>
          <p:cNvPr id="6" name="TextBox 5">
            <a:extLst>
              <a:ext uri="{FF2B5EF4-FFF2-40B4-BE49-F238E27FC236}">
                <a16:creationId xmlns:a16="http://schemas.microsoft.com/office/drawing/2014/main" id="{4D42D7F5-6F93-A664-AD6F-0B3BCA5AEE3D}"/>
              </a:ext>
            </a:extLst>
          </p:cNvPr>
          <p:cNvSpPr txBox="1"/>
          <p:nvPr/>
        </p:nvSpPr>
        <p:spPr>
          <a:xfrm>
            <a:off x="3659207" y="5684149"/>
            <a:ext cx="5188017" cy="461665"/>
          </a:xfrm>
          <a:prstGeom prst="rect">
            <a:avLst/>
          </a:prstGeom>
          <a:noFill/>
        </p:spPr>
        <p:txBody>
          <a:bodyPr wrap="square" rtlCol="0">
            <a:spAutoFit/>
          </a:bodyPr>
          <a:lstStyle/>
          <a:p>
            <a:pPr algn="ctr"/>
            <a:r>
              <a:rPr lang="en-US" sz="2400" dirty="0"/>
              <a:t>Fig.1.1 block diagram </a:t>
            </a:r>
            <a:endParaRPr lang="en-IN" sz="2400" dirty="0"/>
          </a:p>
        </p:txBody>
      </p:sp>
      <p:sp>
        <p:nvSpPr>
          <p:cNvPr id="8" name="Content Placeholder 7">
            <a:extLst>
              <a:ext uri="{FF2B5EF4-FFF2-40B4-BE49-F238E27FC236}">
                <a16:creationId xmlns:a16="http://schemas.microsoft.com/office/drawing/2014/main" id="{992627D8-C2EF-8F2E-50E7-C68E303342A1}"/>
              </a:ext>
            </a:extLst>
          </p:cNvPr>
          <p:cNvSpPr>
            <a:spLocks noGrp="1"/>
          </p:cNvSpPr>
          <p:nvPr>
            <p:ph idx="1"/>
          </p:nvPr>
        </p:nvSpPr>
        <p:spPr/>
        <p:txBody>
          <a:bodyPr/>
          <a:lstStyle/>
          <a:p>
            <a:endParaRPr lang="en-IN"/>
          </a:p>
        </p:txBody>
      </p:sp>
      <p:pic>
        <p:nvPicPr>
          <p:cNvPr id="9" name="Content Placeholder 4">
            <a:extLst>
              <a:ext uri="{FF2B5EF4-FFF2-40B4-BE49-F238E27FC236}">
                <a16:creationId xmlns:a16="http://schemas.microsoft.com/office/drawing/2014/main" id="{97CC1737-E997-26A7-F9C6-8AECC9E16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543"/>
            <a:ext cx="9664871" cy="3210974"/>
          </a:xfrm>
          <a:prstGeom prst="rect">
            <a:avLst/>
          </a:prstGeom>
        </p:spPr>
      </p:pic>
    </p:spTree>
    <p:extLst>
      <p:ext uri="{BB962C8B-B14F-4D97-AF65-F5344CB8AC3E}">
        <p14:creationId xmlns:p14="http://schemas.microsoft.com/office/powerpoint/2010/main" val="261315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6A2E-4F71-DA89-9B18-B3C103FC81F5}"/>
              </a:ext>
            </a:extLst>
          </p:cNvPr>
          <p:cNvSpPr>
            <a:spLocks noGrp="1"/>
          </p:cNvSpPr>
          <p:nvPr>
            <p:ph type="title"/>
          </p:nvPr>
        </p:nvSpPr>
        <p:spPr/>
        <p:txBody>
          <a:bodyPr/>
          <a:lstStyle/>
          <a:p>
            <a:pPr algn="ctr"/>
            <a:r>
              <a:rPr lang="en-US" b="1" dirty="0"/>
              <a:t>Circuit</a:t>
            </a:r>
            <a:r>
              <a:rPr lang="en-US" dirty="0"/>
              <a:t> </a:t>
            </a:r>
            <a:r>
              <a:rPr lang="en-US" b="1" dirty="0"/>
              <a:t>diagram</a:t>
            </a:r>
            <a:endParaRPr lang="en-IN" b="1" dirty="0"/>
          </a:p>
        </p:txBody>
      </p:sp>
      <p:pic>
        <p:nvPicPr>
          <p:cNvPr id="8" name="Content Placeholder 4">
            <a:extLst>
              <a:ext uri="{FF2B5EF4-FFF2-40B4-BE49-F238E27FC236}">
                <a16:creationId xmlns:a16="http://schemas.microsoft.com/office/drawing/2014/main" id="{C6ACD3E0-D457-573C-9687-55569AA31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196" y="2016125"/>
            <a:ext cx="6077933" cy="3449638"/>
          </a:xfrm>
        </p:spPr>
      </p:pic>
      <p:sp>
        <p:nvSpPr>
          <p:cNvPr id="3" name="TextBox 2">
            <a:extLst>
              <a:ext uri="{FF2B5EF4-FFF2-40B4-BE49-F238E27FC236}">
                <a16:creationId xmlns:a16="http://schemas.microsoft.com/office/drawing/2014/main" id="{C5679738-5A22-5881-10D4-3D312F735B07}"/>
              </a:ext>
            </a:extLst>
          </p:cNvPr>
          <p:cNvSpPr txBox="1"/>
          <p:nvPr/>
        </p:nvSpPr>
        <p:spPr>
          <a:xfrm>
            <a:off x="3659153" y="5628134"/>
            <a:ext cx="5188017" cy="461665"/>
          </a:xfrm>
          <a:prstGeom prst="rect">
            <a:avLst/>
          </a:prstGeom>
          <a:noFill/>
        </p:spPr>
        <p:txBody>
          <a:bodyPr wrap="square" rtlCol="0">
            <a:spAutoFit/>
          </a:bodyPr>
          <a:lstStyle/>
          <a:p>
            <a:pPr algn="ctr"/>
            <a:r>
              <a:rPr lang="en-US" sz="2400" dirty="0"/>
              <a:t>Fig.1.2 block diagram </a:t>
            </a:r>
            <a:endParaRPr lang="en-IN" sz="2400" dirty="0"/>
          </a:p>
        </p:txBody>
      </p:sp>
    </p:spTree>
    <p:extLst>
      <p:ext uri="{BB962C8B-B14F-4D97-AF65-F5344CB8AC3E}">
        <p14:creationId xmlns:p14="http://schemas.microsoft.com/office/powerpoint/2010/main" val="123602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AE21-6C0C-C154-7F64-F00CCE5FB46B}"/>
              </a:ext>
            </a:extLst>
          </p:cNvPr>
          <p:cNvSpPr>
            <a:spLocks noGrp="1"/>
          </p:cNvSpPr>
          <p:nvPr>
            <p:ph type="title"/>
          </p:nvPr>
        </p:nvSpPr>
        <p:spPr>
          <a:xfrm>
            <a:off x="1451579" y="785268"/>
            <a:ext cx="9603275" cy="639271"/>
          </a:xfrm>
        </p:spPr>
        <p:txBody>
          <a:bodyPr/>
          <a:lstStyle/>
          <a:p>
            <a:pPr algn="ctr"/>
            <a:r>
              <a:rPr lang="en-US" b="1" dirty="0"/>
              <a:t>program</a:t>
            </a:r>
            <a:endParaRPr lang="en-IN" b="1" dirty="0"/>
          </a:p>
        </p:txBody>
      </p:sp>
      <p:pic>
        <p:nvPicPr>
          <p:cNvPr id="5" name="Content Placeholder 4">
            <a:extLst>
              <a:ext uri="{FF2B5EF4-FFF2-40B4-BE49-F238E27FC236}">
                <a16:creationId xmlns:a16="http://schemas.microsoft.com/office/drawing/2014/main" id="{0AD6BCBB-1884-BF59-EC85-83DF74AA80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3193"/>
          <a:stretch/>
        </p:blipFill>
        <p:spPr>
          <a:xfrm>
            <a:off x="1187354" y="1531107"/>
            <a:ext cx="9867500" cy="4783956"/>
          </a:xfrm>
        </p:spPr>
      </p:pic>
      <p:sp>
        <p:nvSpPr>
          <p:cNvPr id="8" name="TextBox 7">
            <a:extLst>
              <a:ext uri="{FF2B5EF4-FFF2-40B4-BE49-F238E27FC236}">
                <a16:creationId xmlns:a16="http://schemas.microsoft.com/office/drawing/2014/main" id="{7C300324-B438-9071-47A3-2415422C4778}"/>
              </a:ext>
            </a:extLst>
          </p:cNvPr>
          <p:cNvSpPr txBox="1"/>
          <p:nvPr/>
        </p:nvSpPr>
        <p:spPr>
          <a:xfrm>
            <a:off x="3553329" y="6315063"/>
            <a:ext cx="5419023" cy="369332"/>
          </a:xfrm>
          <a:prstGeom prst="rect">
            <a:avLst/>
          </a:prstGeom>
          <a:noFill/>
        </p:spPr>
        <p:txBody>
          <a:bodyPr wrap="square" rtlCol="0">
            <a:spAutoFit/>
          </a:bodyPr>
          <a:lstStyle/>
          <a:p>
            <a:pPr algn="ctr"/>
            <a:r>
              <a:rPr lang="en-US" dirty="0"/>
              <a:t>Fig. 1.3 program</a:t>
            </a:r>
            <a:endParaRPr lang="en-IN" dirty="0"/>
          </a:p>
        </p:txBody>
      </p:sp>
    </p:spTree>
    <p:extLst>
      <p:ext uri="{BB962C8B-B14F-4D97-AF65-F5344CB8AC3E}">
        <p14:creationId xmlns:p14="http://schemas.microsoft.com/office/powerpoint/2010/main" val="35887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B39A-BA7C-6D7B-71A8-C00102DA792B}"/>
              </a:ext>
            </a:extLst>
          </p:cNvPr>
          <p:cNvSpPr>
            <a:spLocks noGrp="1"/>
          </p:cNvSpPr>
          <p:nvPr>
            <p:ph type="title"/>
          </p:nvPr>
        </p:nvSpPr>
        <p:spPr/>
        <p:txBody>
          <a:bodyPr/>
          <a:lstStyle/>
          <a:p>
            <a:pPr algn="ctr"/>
            <a:r>
              <a:rPr lang="en-US" b="1" dirty="0"/>
              <a:t>RESULT</a:t>
            </a:r>
            <a:endParaRPr lang="en-IN" b="1" dirty="0"/>
          </a:p>
        </p:txBody>
      </p:sp>
      <p:sp>
        <p:nvSpPr>
          <p:cNvPr id="6" name="Content Placeholder 5">
            <a:extLst>
              <a:ext uri="{FF2B5EF4-FFF2-40B4-BE49-F238E27FC236}">
                <a16:creationId xmlns:a16="http://schemas.microsoft.com/office/drawing/2014/main" id="{3AA78E86-AAFB-7F1F-ADD1-2EF2D1DC2F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1826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0B-9A4A-D43A-522B-46603AE4A3BC}"/>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777B43CD-62C1-A7AE-5B1E-A31951400F07}"/>
              </a:ext>
            </a:extLst>
          </p:cNvPr>
          <p:cNvSpPr>
            <a:spLocks noGrp="1"/>
          </p:cNvSpPr>
          <p:nvPr>
            <p:ph idx="1"/>
          </p:nvPr>
        </p:nvSpPr>
        <p:spPr/>
        <p:txBody>
          <a:bodyPr>
            <a:normAutofit fontScale="92500" lnSpcReduction="20000"/>
          </a:bodyPr>
          <a:lstStyle/>
          <a:p>
            <a:r>
              <a:rPr lang="en-US" sz="1800" dirty="0">
                <a:solidFill>
                  <a:srgbClr val="000000"/>
                </a:solidFill>
                <a:effectLst/>
                <a:latin typeface="Times New Roman" panose="02020603050405020304" pitchFamily="18" charset="0"/>
                <a:ea typeface="Georgia" panose="02040502050405020303" pitchFamily="18" charset="0"/>
                <a:cs typeface="Times New Roman" panose="02020603050405020304" pitchFamily="18" charset="0"/>
              </a:rPr>
              <a:t>This elaborates the design and construction of automatic light control system circuit.</a:t>
            </a:r>
            <a:r>
              <a:rPr lang="en-IN" sz="1800" dirty="0">
                <a:effectLst/>
                <a:latin typeface="Times New Roman" panose="02020603050405020304" pitchFamily="18" charset="0"/>
                <a:ea typeface="Georgia" panose="02040502050405020303" pitchFamily="18" charset="0"/>
                <a:cs typeface="Times New Roman" panose="02020603050405020304" pitchFamily="18" charset="0"/>
              </a:rPr>
              <a:t> </a:t>
            </a:r>
          </a:p>
          <a:p>
            <a:r>
              <a:rPr lang="en-IN" sz="1800" dirty="0">
                <a:effectLst/>
                <a:latin typeface="Times New Roman" panose="02020603050405020304" pitchFamily="18" charset="0"/>
                <a:ea typeface="Georgia" panose="02040502050405020303" pitchFamily="18" charset="0"/>
                <a:cs typeface="Times New Roman" panose="02020603050405020304" pitchFamily="18" charset="0"/>
              </a:rPr>
              <a:t>Circuit works properly to turn lamp ON/OFF. PIR and LDR sensors are the main conditions in working the circuit. </a:t>
            </a:r>
          </a:p>
          <a:p>
            <a:r>
              <a:rPr lang="en-IN" sz="1800" dirty="0">
                <a:effectLst/>
                <a:latin typeface="Times New Roman" panose="02020603050405020304" pitchFamily="18" charset="0"/>
                <a:ea typeface="Georgia" panose="02040502050405020303" pitchFamily="18" charset="0"/>
                <a:cs typeface="Times New Roman" panose="02020603050405020304" pitchFamily="18" charset="0"/>
              </a:rPr>
              <a:t>If the conditions have been satisfied the circuit will do the desired work according to specific program. Each sensor controls the turning ON or OFF the lighting column.</a:t>
            </a:r>
          </a:p>
          <a:p>
            <a:r>
              <a:rPr lang="en-IN" sz="1800" dirty="0">
                <a:effectLst/>
                <a:latin typeface="Times New Roman" panose="02020603050405020304" pitchFamily="18" charset="0"/>
                <a:ea typeface="Georgia" panose="02040502050405020303" pitchFamily="18" charset="0"/>
                <a:cs typeface="Times New Roman" panose="02020603050405020304" pitchFamily="18" charset="0"/>
              </a:rPr>
              <a:t> Here when both the conditions on two different systems are satisfied then the system works. The lights has been successfully controlled by Arduino.</a:t>
            </a:r>
          </a:p>
          <a:p>
            <a:r>
              <a:rPr lang="en-US" sz="1800" dirty="0">
                <a:solidFill>
                  <a:srgbClr val="000000"/>
                </a:solidFill>
                <a:effectLst/>
                <a:latin typeface="Times New Roman" panose="02020603050405020304" pitchFamily="18" charset="0"/>
                <a:ea typeface="Georgia" panose="02040502050405020303" pitchFamily="18" charset="0"/>
                <a:cs typeface="Times New Roman" panose="02020603050405020304" pitchFamily="18" charset="0"/>
              </a:rPr>
              <a:t>Here Fully Automated System with no man power required system is built. Also the </a:t>
            </a:r>
            <a:r>
              <a:rPr lang="en-US" sz="1800" dirty="0">
                <a:effectLst/>
                <a:latin typeface="Times New Roman" panose="02020603050405020304" pitchFamily="18" charset="0"/>
                <a:ea typeface="Georgia" panose="02040502050405020303" pitchFamily="18" charset="0"/>
                <a:cs typeface="Times New Roman" panose="02020603050405020304" pitchFamily="18" charset="0"/>
              </a:rPr>
              <a:t>Goal of Saving Wastage Of Electricity has been achieved.</a:t>
            </a:r>
          </a:p>
          <a:p>
            <a:r>
              <a:rPr lang="en-US" sz="1800" dirty="0">
                <a:effectLst/>
                <a:latin typeface="Times New Roman" panose="02020603050405020304" pitchFamily="18" charset="0"/>
                <a:ea typeface="Georgia" panose="02040502050405020303" pitchFamily="18" charset="0"/>
                <a:cs typeface="Times New Roman" panose="02020603050405020304" pitchFamily="18" charset="0"/>
              </a:rPr>
              <a:t>The system is Cost Effective Over Other Existing Systems and Minimum Installation Cost was required.</a:t>
            </a:r>
            <a:endParaRPr lang="en-IN" sz="1800" dirty="0">
              <a:effectLst/>
              <a:latin typeface="Times New Roman" panose="02020603050405020304" pitchFamily="18" charset="0"/>
              <a:ea typeface="Georgia" panose="02040502050405020303" pitchFamily="18" charset="0"/>
              <a:cs typeface="Times New Roman" panose="02020603050405020304" pitchFamily="18" charset="0"/>
            </a:endParaRPr>
          </a:p>
          <a:p>
            <a:pPr marL="0" indent="0">
              <a:buNone/>
            </a:pPr>
            <a:endParaRPr lang="en-IN" sz="1800" dirty="0">
              <a:effectLst/>
              <a:latin typeface="Georgia" panose="02040502050405020303" pitchFamily="18" charset="0"/>
              <a:ea typeface="Georgia" panose="02040502050405020303" pitchFamily="18" charset="0"/>
              <a:cs typeface="Georgia" panose="02040502050405020303" pitchFamily="18" charset="0"/>
            </a:endParaRPr>
          </a:p>
        </p:txBody>
      </p:sp>
    </p:spTree>
    <p:extLst>
      <p:ext uri="{BB962C8B-B14F-4D97-AF65-F5344CB8AC3E}">
        <p14:creationId xmlns:p14="http://schemas.microsoft.com/office/powerpoint/2010/main" val="32950626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42</TotalTime>
  <Words>695</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Georgia</vt:lpstr>
      <vt:lpstr>Gill Sans MT</vt:lpstr>
      <vt:lpstr>Times New Roman</vt:lpstr>
      <vt:lpstr>Wingdings</vt:lpstr>
      <vt:lpstr>Gallery</vt:lpstr>
      <vt:lpstr>PowerPoint Presentation</vt:lpstr>
      <vt:lpstr>Introduction:</vt:lpstr>
      <vt:lpstr>MOTIVATION</vt:lpstr>
      <vt:lpstr>EXISTING SYSTEMS</vt:lpstr>
      <vt:lpstr>METHODOLOGY</vt:lpstr>
      <vt:lpstr>Circuit diagram</vt:lpstr>
      <vt:lpstr>program</vt:lpstr>
      <vt:lpstr>RESULT</vt:lpstr>
      <vt:lpstr>CONCLUSION</vt:lpstr>
      <vt:lpstr>References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omkar dhage</cp:lastModifiedBy>
  <cp:revision>4</cp:revision>
  <dcterms:created xsi:type="dcterms:W3CDTF">2022-10-17T04:22:42Z</dcterms:created>
  <dcterms:modified xsi:type="dcterms:W3CDTF">2022-10-17T05:54:53Z</dcterms:modified>
</cp:coreProperties>
</file>