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1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13" r:id="rId15"/>
    <p:sldId id="268" r:id="rId16"/>
    <p:sldId id="269" r:id="rId17"/>
    <p:sldId id="270" r:id="rId18"/>
    <p:sldId id="31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16" r:id="rId34"/>
    <p:sldId id="317" r:id="rId35"/>
    <p:sldId id="340" r:id="rId36"/>
    <p:sldId id="318" r:id="rId37"/>
    <p:sldId id="319" r:id="rId38"/>
    <p:sldId id="320" r:id="rId39"/>
    <p:sldId id="321" r:id="rId40"/>
    <p:sldId id="34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15" r:id="rId60"/>
    <p:sldId id="285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298" r:id="rId74"/>
    <p:sldId id="299" r:id="rId75"/>
    <p:sldId id="300" r:id="rId76"/>
    <p:sldId id="301" r:id="rId77"/>
    <p:sldId id="302" r:id="rId78"/>
    <p:sldId id="303" r:id="rId79"/>
    <p:sldId id="304" r:id="rId80"/>
    <p:sldId id="305" r:id="rId81"/>
    <p:sldId id="306" r:id="rId82"/>
    <p:sldId id="307" r:id="rId83"/>
    <p:sldId id="308" r:id="rId84"/>
    <p:sldId id="309" r:id="rId85"/>
    <p:sldId id="310" r:id="rId86"/>
    <p:sldId id="311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DAE6-8C97-84D4-D64E-188580573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F2F18-195F-023F-548F-8B22673C1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67C4-6A5B-5D9D-BE9D-D79D4B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F6B9-5863-6D67-D8B0-85802665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A538-47AE-E628-AA60-A7BEA219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E988-3735-37BB-BE53-9C1EF430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95A0-111C-283D-3B89-BA27FF946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992B-8C82-C72E-248D-9A40E2BF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BB9C-4EFD-4504-93BD-8AA55AB2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1D56D-5BD4-3C2C-0685-17D82EEF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C7A36-E77F-B6D1-D749-4F6DBB21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05CFD-F59A-1A2B-4870-6D220220A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63642-FF3E-B3FC-7279-54DD7D40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7324-2F2B-8694-28D4-D47BC2DB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27E9-32F4-9A64-3ECE-9901E84D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D10C-6504-10D3-393C-FFF20229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531A-2326-48CF-3825-ECFF4022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BB08C-5EFB-2AC5-2690-C12E2982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37226-3DBB-48EA-CE8B-6186677B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5CFD-085D-B5E3-D18A-B01AE60D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43CC-B861-10E5-2372-11DF4717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FE4F1-D3F3-3924-9E5C-9A91B0B79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918E-4AA0-B7C9-F2A7-46BB6975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B81C-0650-5437-1BC5-48E133BB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9C2B-2445-6103-2368-3B53B2FD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1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31A3-2064-36C1-1DC4-DC5ED441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61F4-239C-E279-8A9C-F410460F5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2AD83-CEC0-C043-4FF7-46B6D8CE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C5226-EC74-496E-4081-67AA7D18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46F5E-A581-C758-2FA8-963B6E67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686B-5662-0100-B950-6C212C5C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A62C-629C-6AF5-B269-CE8A8FDD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BFF6-8ED2-FD24-005A-BA12CCFA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68773-9E16-D398-7E62-60BF175FA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91DD5-084D-48D6-01C3-90CE54AA9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66351-20FB-49C3-EFEE-E5A152E3E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58D76-D5D3-B537-2856-9E7296F7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72275-436D-2DEE-29A8-BA30413C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89547-4DE4-52F7-3668-DCE640C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10B5-C105-4CDC-E4A4-1AC833E9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627B4-32F3-F951-5E21-C72EDBC2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BC833-068A-F8F3-9F29-84D885BE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14E43-BAB7-A425-80D9-ADD95F05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0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A96DB-5F68-703D-CB1C-8853BA1E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92427-4EC6-12AE-FAB8-C2118BE9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3A8B7-72ED-984C-FA60-0C4C375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E35A-DBF9-8BD7-6C4C-50A0708F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1F03-93A1-7205-E92F-9FEC10220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8B217-5114-33B9-161B-1AE958564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38D3-7216-7C4A-DA2C-66D9794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776DA-B31F-441F-C2E1-B77C7508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CEB6C-845E-58A0-E4AE-A5F33B03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9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6160-74A2-F561-2F30-EDB356EA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D9242-975F-D843-2532-F124FEA3C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3343C-72AD-EE43-656A-602FEFD6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FD123-ECEF-56F5-3650-E074FBD7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FB8E-965D-1862-4D10-8DB50219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CAD4D-56CA-3568-DA8A-7A8EACAB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56679-0C5B-ED9C-6F80-CADDC803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9123F-524F-8BCB-7632-F3489543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0006A-BA4E-E0C9-8D79-61C77538E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D6F7-AF1D-468F-969E-4DD9DB4580B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94BF-5B74-72C9-D65F-8282C661A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7175-5CD4-B25D-A10F-7E8BB0D79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B886-E868-4883-A3A8-3F2DBE9C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1D43-C0D8-5322-6039-9C910B014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Streamlit For Data Science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A56A7-52C4-63CE-005E-B5FBF6664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Avinash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8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St. write and </a:t>
            </a:r>
            <a:r>
              <a:rPr lang="en-IN" dirty="0" err="1"/>
              <a:t>St.Text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9E9331-B612-B9FB-9A5D-6AFF004300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15498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st.write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Shows lots of stuff like text, tables, pics, and graphs.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Figures out how to display whatever you give it.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main tool for showing all kinds of info in Streamlit.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dirty="0">
              <a:solidFill>
                <a:srgbClr val="0D0D0D"/>
              </a:solidFill>
              <a:latin typeface="Söhne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dirty="0">
              <a:solidFill>
                <a:srgbClr val="0D0D0D"/>
              </a:solidFill>
              <a:latin typeface="Söhne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st.text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Just for plain text.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Good when you want to keep things simple.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It's for showing text without any fancy stuff.</a:t>
            </a:r>
          </a:p>
        </p:txBody>
      </p:sp>
    </p:spTree>
    <p:extLst>
      <p:ext uri="{BB962C8B-B14F-4D97-AF65-F5344CB8AC3E}">
        <p14:creationId xmlns:p14="http://schemas.microsoft.com/office/powerpoint/2010/main" val="172528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Colored Textboxes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83B8C3-B580-9F5E-3916-0C1E65BE5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69337"/>
            <a:ext cx="10754532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Example code: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 st.success("Success!")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creates a green box with text.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 st.info("Information")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creates a light blue box with text.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st.warning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("This is a warning!")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creates a yellowish box with warning text.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st.error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("This is an error!")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creates a red box with an error message.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Each colored box indicates a different type of message or status, making it easy to convey information in our web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76241" cy="1325563"/>
          </a:xfrm>
        </p:spPr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706BF3-1299-1620-9C3B-C56960C0E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90"/>
            <a:ext cx="1552635" cy="132556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24768-90A3-78FC-75A6-D85FB10FB476}"/>
              </a:ext>
            </a:extLst>
          </p:cNvPr>
          <p:cNvSpPr txBox="1"/>
          <p:nvPr/>
        </p:nvSpPr>
        <p:spPr>
          <a:xfrm>
            <a:off x="5792492" y="197346"/>
            <a:ext cx="609858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st.title</a:t>
            </a:r>
            <a:r>
              <a:rPr lang="en-US" dirty="0"/>
              <a:t>("Display Title use </a:t>
            </a:r>
            <a:r>
              <a:rPr lang="en-US" dirty="0" err="1"/>
              <a:t>st.title</a:t>
            </a:r>
            <a:r>
              <a:rPr lang="en-US" dirty="0"/>
              <a:t>()")</a:t>
            </a:r>
          </a:p>
          <a:p>
            <a:r>
              <a:rPr lang="en-US" dirty="0" err="1"/>
              <a:t>st.write</a:t>
            </a:r>
            <a:r>
              <a:rPr lang="en-US" dirty="0"/>
              <a:t>("Hello World: Getting Bore,  Hello Brother!!")</a:t>
            </a:r>
          </a:p>
          <a:p>
            <a:r>
              <a:rPr lang="en-US" dirty="0" err="1"/>
              <a:t>st.write</a:t>
            </a:r>
            <a:r>
              <a:rPr lang="en-US" dirty="0"/>
              <a:t>("To write text use </a:t>
            </a:r>
            <a:r>
              <a:rPr lang="en-US" dirty="0" err="1"/>
              <a:t>st.write</a:t>
            </a:r>
            <a:r>
              <a:rPr lang="en-US" dirty="0"/>
              <a:t>()")</a:t>
            </a:r>
          </a:p>
          <a:p>
            <a:r>
              <a:rPr lang="en-US" dirty="0" err="1"/>
              <a:t>st.header</a:t>
            </a:r>
            <a:r>
              <a:rPr lang="en-US" dirty="0"/>
              <a:t>("I am header to write header use </a:t>
            </a:r>
            <a:r>
              <a:rPr lang="en-US" dirty="0" err="1"/>
              <a:t>st.header</a:t>
            </a:r>
            <a:r>
              <a:rPr lang="en-US" dirty="0"/>
              <a:t>()")</a:t>
            </a:r>
          </a:p>
          <a:p>
            <a:r>
              <a:rPr lang="en-US" dirty="0" err="1"/>
              <a:t>st.subheader</a:t>
            </a:r>
            <a:r>
              <a:rPr lang="en-US" dirty="0"/>
              <a:t>("I am </a:t>
            </a:r>
            <a:r>
              <a:rPr lang="en-US" dirty="0" err="1"/>
              <a:t>subheader</a:t>
            </a:r>
            <a:r>
              <a:rPr lang="en-US" dirty="0"/>
              <a:t> To write </a:t>
            </a:r>
            <a:r>
              <a:rPr lang="en-US" dirty="0" err="1"/>
              <a:t>subheader</a:t>
            </a:r>
            <a:r>
              <a:rPr lang="en-US" dirty="0"/>
              <a:t> use </a:t>
            </a:r>
            <a:r>
              <a:rPr lang="en-US" dirty="0" err="1"/>
              <a:t>st.subheader</a:t>
            </a:r>
            <a:r>
              <a:rPr lang="en-US" dirty="0"/>
              <a:t>()")</a:t>
            </a:r>
          </a:p>
          <a:p>
            <a:r>
              <a:rPr lang="en-US" dirty="0" err="1"/>
              <a:t>st.text</a:t>
            </a:r>
            <a:r>
              <a:rPr lang="en-US" dirty="0"/>
              <a:t>("Hey I am simple text to write simple text use </a:t>
            </a:r>
            <a:r>
              <a:rPr lang="en-US" dirty="0" err="1"/>
              <a:t>st.text</a:t>
            </a:r>
            <a:r>
              <a:rPr lang="en-US" dirty="0"/>
              <a:t>")</a:t>
            </a:r>
          </a:p>
          <a:p>
            <a:r>
              <a:rPr lang="en-US" dirty="0"/>
              <a:t># To create hyperlink</a:t>
            </a:r>
          </a:p>
          <a:p>
            <a:r>
              <a:rPr lang="en-US" dirty="0" err="1"/>
              <a:t>st.markdown</a:t>
            </a:r>
            <a:r>
              <a:rPr lang="en-US" dirty="0"/>
              <a:t>("[Streamlit](https://streamlit.io/)")</a:t>
            </a:r>
          </a:p>
          <a:p>
            <a:r>
              <a:rPr lang="en-US" dirty="0"/>
              <a:t># To display the URL</a:t>
            </a:r>
          </a:p>
          <a:p>
            <a:r>
              <a:rPr lang="en-US" dirty="0" err="1"/>
              <a:t>st.markdown</a:t>
            </a:r>
            <a:r>
              <a:rPr lang="en-US" dirty="0"/>
              <a:t>("https://streamlit.io/")</a:t>
            </a:r>
          </a:p>
          <a:p>
            <a:r>
              <a:rPr lang="en-US" dirty="0" err="1"/>
              <a:t>st.markdown</a:t>
            </a:r>
            <a:r>
              <a:rPr lang="en-US" dirty="0"/>
              <a:t>("[Streamlit </a:t>
            </a:r>
            <a:r>
              <a:rPr lang="en-US" dirty="0" err="1"/>
              <a:t>CheatSheet</a:t>
            </a:r>
            <a:r>
              <a:rPr lang="en-US" dirty="0"/>
              <a:t>](https://cheat-sheet.streamlit.app/)")</a:t>
            </a:r>
          </a:p>
          <a:p>
            <a:r>
              <a:rPr lang="en-US" dirty="0"/>
              <a:t>st.success("Success!")</a:t>
            </a:r>
          </a:p>
          <a:p>
            <a:r>
              <a:rPr lang="en-US" dirty="0"/>
              <a:t>st.info("Information")</a:t>
            </a:r>
          </a:p>
          <a:p>
            <a:r>
              <a:rPr lang="en-US" dirty="0" err="1"/>
              <a:t>st.warning</a:t>
            </a:r>
            <a:r>
              <a:rPr lang="en-US" dirty="0"/>
              <a:t>("This is a warning")</a:t>
            </a:r>
          </a:p>
          <a:p>
            <a:r>
              <a:rPr lang="en-US" dirty="0" err="1"/>
              <a:t>st.error</a:t>
            </a:r>
            <a:r>
              <a:rPr lang="en-US" dirty="0"/>
              <a:t>("This is an error!")</a:t>
            </a:r>
          </a:p>
          <a:p>
            <a:endParaRPr lang="en-US" b="1" dirty="0"/>
          </a:p>
          <a:p>
            <a:r>
              <a:rPr lang="en-US" b="1" dirty="0"/>
              <a:t>from PIL import Image</a:t>
            </a:r>
          </a:p>
          <a:p>
            <a:r>
              <a:rPr lang="en-US" b="1" dirty="0" err="1"/>
              <a:t>img</a:t>
            </a:r>
            <a:r>
              <a:rPr lang="en-US" b="1" dirty="0"/>
              <a:t> = </a:t>
            </a:r>
            <a:r>
              <a:rPr lang="en-US" b="1" dirty="0" err="1"/>
              <a:t>Image.open</a:t>
            </a:r>
            <a:r>
              <a:rPr lang="en-US" b="1" dirty="0"/>
              <a:t>("smj.jpg")</a:t>
            </a:r>
          </a:p>
          <a:p>
            <a:r>
              <a:rPr lang="en-US" b="1" dirty="0" err="1"/>
              <a:t>st.image</a:t>
            </a:r>
            <a:r>
              <a:rPr lang="en-US" b="1" dirty="0"/>
              <a:t>(</a:t>
            </a:r>
            <a:r>
              <a:rPr lang="en-US" b="1" dirty="0" err="1"/>
              <a:t>img</a:t>
            </a:r>
            <a:r>
              <a:rPr lang="en-US" b="1" dirty="0"/>
              <a:t>, width=300, caption="Satyamev Jayate")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7DFA89-095D-C948-CEC4-F839D6F9BF6C}"/>
              </a:ext>
            </a:extLst>
          </p:cNvPr>
          <p:cNvSpPr txBox="1">
            <a:spLocks/>
          </p:cNvSpPr>
          <p:nvPr/>
        </p:nvSpPr>
        <p:spPr>
          <a:xfrm>
            <a:off x="515541" y="3429000"/>
            <a:ext cx="3750588" cy="2560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Open </a:t>
            </a:r>
            <a:r>
              <a:rPr lang="en-IN" dirty="0">
                <a:sym typeface="Wingdings" panose="05000000000000000000" pitchFamily="2" charset="2"/>
              </a:rPr>
              <a:t> Sublime  type Code  run</a:t>
            </a:r>
            <a:r>
              <a:rPr lang="en-US" dirty="0">
                <a:sym typeface="Wingdings" panose="05000000000000000000" pitchFamily="2" charset="2"/>
              </a:rPr>
              <a:t>  Select file path containing image</a:t>
            </a:r>
          </a:p>
          <a:p>
            <a:r>
              <a:rPr lang="en-US" b="1" dirty="0">
                <a:sym typeface="Wingdings" panose="05000000000000000000" pitchFamily="2" charset="2"/>
              </a:rPr>
              <a:t>python – m </a:t>
            </a:r>
            <a:r>
              <a:rPr lang="en-US" b="1" dirty="0" err="1">
                <a:sym typeface="Wingdings" panose="05000000000000000000" pitchFamily="2" charset="2"/>
              </a:rPr>
              <a:t>streamlit</a:t>
            </a:r>
            <a:r>
              <a:rPr lang="en-US" b="1" dirty="0">
                <a:sym typeface="Wingdings" panose="05000000000000000000" pitchFamily="2" charset="2"/>
              </a:rPr>
              <a:t> run app.py</a:t>
            </a:r>
            <a:endParaRPr lang="en-IN" b="1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4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8681" cy="1325563"/>
          </a:xfrm>
        </p:spPr>
        <p:txBody>
          <a:bodyPr/>
          <a:lstStyle/>
          <a:p>
            <a:r>
              <a:rPr lang="en-IN" dirty="0"/>
              <a:t>Video by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0329" cy="4351338"/>
          </a:xfrm>
        </p:spPr>
        <p:txBody>
          <a:bodyPr/>
          <a:lstStyle/>
          <a:p>
            <a:r>
              <a:rPr lang="en-IN" dirty="0"/>
              <a:t>Open </a:t>
            </a:r>
            <a:r>
              <a:rPr lang="en-IN" dirty="0">
                <a:sym typeface="Wingdings" panose="05000000000000000000" pitchFamily="2" charset="2"/>
              </a:rPr>
              <a:t> Sublime  type Code  run</a:t>
            </a:r>
            <a:r>
              <a:rPr lang="en-US" dirty="0">
                <a:sym typeface="Wingdings" panose="05000000000000000000" pitchFamily="2" charset="2"/>
              </a:rPr>
              <a:t>  Select file path containing video file</a:t>
            </a:r>
          </a:p>
          <a:p>
            <a:r>
              <a:rPr lang="en-US" b="1" dirty="0">
                <a:sym typeface="Wingdings" panose="05000000000000000000" pitchFamily="2" charset="2"/>
              </a:rPr>
              <a:t>python – m </a:t>
            </a:r>
            <a:r>
              <a:rPr lang="en-US" b="1" dirty="0" err="1">
                <a:sym typeface="Wingdings" panose="05000000000000000000" pitchFamily="2" charset="2"/>
              </a:rPr>
              <a:t>streamlit</a:t>
            </a:r>
            <a:r>
              <a:rPr lang="en-US" b="1" dirty="0">
                <a:sym typeface="Wingdings" panose="05000000000000000000" pitchFamily="2" charset="2"/>
              </a:rPr>
              <a:t> run app.py</a:t>
            </a:r>
            <a:endParaRPr lang="en-IN" b="1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05E77-BEFE-6055-F7CC-AFEAC64B3939}"/>
              </a:ext>
            </a:extLst>
          </p:cNvPr>
          <p:cNvSpPr txBox="1"/>
          <p:nvPr/>
        </p:nvSpPr>
        <p:spPr>
          <a:xfrm>
            <a:off x="6055961" y="60662"/>
            <a:ext cx="609858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r>
              <a:rPr lang="en-US" dirty="0" err="1"/>
              <a:t>st.title</a:t>
            </a:r>
            <a:r>
              <a:rPr lang="en-US" dirty="0"/>
              <a:t>("Display Title use </a:t>
            </a:r>
            <a:r>
              <a:rPr lang="en-US" dirty="0" err="1"/>
              <a:t>st.title</a:t>
            </a:r>
            <a:r>
              <a:rPr lang="en-US" dirty="0"/>
              <a:t>()")</a:t>
            </a:r>
          </a:p>
          <a:p>
            <a:r>
              <a:rPr lang="en-US" dirty="0" err="1"/>
              <a:t>st.write</a:t>
            </a:r>
            <a:r>
              <a:rPr lang="en-US" dirty="0"/>
              <a:t>("Hello World: Getting Bore,  Hello Brother!!")</a:t>
            </a:r>
          </a:p>
          <a:p>
            <a:r>
              <a:rPr lang="en-US" dirty="0" err="1"/>
              <a:t>st.write</a:t>
            </a:r>
            <a:r>
              <a:rPr lang="en-US" dirty="0"/>
              <a:t>("To write text use </a:t>
            </a:r>
            <a:r>
              <a:rPr lang="en-US" dirty="0" err="1"/>
              <a:t>st.write</a:t>
            </a:r>
            <a:r>
              <a:rPr lang="en-US" dirty="0"/>
              <a:t>()")</a:t>
            </a:r>
          </a:p>
          <a:p>
            <a:r>
              <a:rPr lang="en-US" dirty="0" err="1"/>
              <a:t>st.header</a:t>
            </a:r>
            <a:r>
              <a:rPr lang="en-US" dirty="0"/>
              <a:t>("I am header to write header use </a:t>
            </a:r>
            <a:r>
              <a:rPr lang="en-US" dirty="0" err="1"/>
              <a:t>st.header</a:t>
            </a:r>
            <a:r>
              <a:rPr lang="en-US" dirty="0"/>
              <a:t>()")</a:t>
            </a:r>
          </a:p>
          <a:p>
            <a:r>
              <a:rPr lang="en-US" dirty="0" err="1"/>
              <a:t>st.subheader</a:t>
            </a:r>
            <a:r>
              <a:rPr lang="en-US" dirty="0"/>
              <a:t>("I am </a:t>
            </a:r>
            <a:r>
              <a:rPr lang="en-US" dirty="0" err="1"/>
              <a:t>subheader</a:t>
            </a:r>
            <a:r>
              <a:rPr lang="en-US" dirty="0"/>
              <a:t> To write </a:t>
            </a:r>
            <a:r>
              <a:rPr lang="en-US" dirty="0" err="1"/>
              <a:t>subheader</a:t>
            </a:r>
            <a:r>
              <a:rPr lang="en-US" dirty="0"/>
              <a:t> use </a:t>
            </a:r>
            <a:r>
              <a:rPr lang="en-US" dirty="0" err="1"/>
              <a:t>st.subheader</a:t>
            </a:r>
            <a:r>
              <a:rPr lang="en-US" dirty="0"/>
              <a:t>()")</a:t>
            </a:r>
          </a:p>
          <a:p>
            <a:r>
              <a:rPr lang="en-US" dirty="0" err="1"/>
              <a:t>st.text</a:t>
            </a:r>
            <a:r>
              <a:rPr lang="en-US" dirty="0"/>
              <a:t>("Hey I am simple text to write simple text use </a:t>
            </a:r>
            <a:r>
              <a:rPr lang="en-US" dirty="0" err="1"/>
              <a:t>st.text</a:t>
            </a:r>
            <a:r>
              <a:rPr lang="en-US" dirty="0"/>
              <a:t>")</a:t>
            </a:r>
          </a:p>
          <a:p>
            <a:r>
              <a:rPr lang="en-US" dirty="0"/>
              <a:t># To create hyperlink</a:t>
            </a:r>
          </a:p>
          <a:p>
            <a:r>
              <a:rPr lang="en-US" dirty="0" err="1"/>
              <a:t>st.markdown</a:t>
            </a:r>
            <a:r>
              <a:rPr lang="en-US" dirty="0"/>
              <a:t>("[Streamlit](https://streamlit.io/)")</a:t>
            </a:r>
          </a:p>
          <a:p>
            <a:r>
              <a:rPr lang="en-US" dirty="0"/>
              <a:t># To display the URL</a:t>
            </a:r>
          </a:p>
          <a:p>
            <a:r>
              <a:rPr lang="en-US" dirty="0" err="1"/>
              <a:t>st.markdown</a:t>
            </a:r>
            <a:r>
              <a:rPr lang="en-US" dirty="0"/>
              <a:t>("https://streamlit.io/")</a:t>
            </a:r>
          </a:p>
          <a:p>
            <a:r>
              <a:rPr lang="en-US" dirty="0" err="1"/>
              <a:t>st.markdown</a:t>
            </a:r>
            <a:r>
              <a:rPr lang="en-US" dirty="0"/>
              <a:t>("[Streamlit </a:t>
            </a:r>
            <a:r>
              <a:rPr lang="en-US" dirty="0" err="1"/>
              <a:t>CheatSheet</a:t>
            </a:r>
            <a:r>
              <a:rPr lang="en-US" dirty="0"/>
              <a:t>](https://cheat-sheet.streamlit.app/)")</a:t>
            </a:r>
          </a:p>
          <a:p>
            <a:r>
              <a:rPr lang="en-US" dirty="0"/>
              <a:t>st.success("Success!")</a:t>
            </a:r>
          </a:p>
          <a:p>
            <a:r>
              <a:rPr lang="en-US" dirty="0"/>
              <a:t>st.info("Information")</a:t>
            </a:r>
          </a:p>
          <a:p>
            <a:r>
              <a:rPr lang="en-US" dirty="0" err="1"/>
              <a:t>st.warning</a:t>
            </a:r>
            <a:r>
              <a:rPr lang="en-US" dirty="0"/>
              <a:t>("This is a warning")</a:t>
            </a:r>
          </a:p>
          <a:p>
            <a:r>
              <a:rPr lang="en-US" dirty="0" err="1"/>
              <a:t>st.error</a:t>
            </a:r>
            <a:r>
              <a:rPr lang="en-US" dirty="0"/>
              <a:t>("This is an error!")</a:t>
            </a:r>
          </a:p>
          <a:p>
            <a:r>
              <a:rPr lang="en-US" dirty="0"/>
              <a:t>from PIL import Image</a:t>
            </a:r>
          </a:p>
          <a:p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Image.open</a:t>
            </a:r>
            <a:r>
              <a:rPr lang="en-US" dirty="0"/>
              <a:t>("smj.jpg")</a:t>
            </a:r>
          </a:p>
          <a:p>
            <a:r>
              <a:rPr lang="en-US" dirty="0" err="1"/>
              <a:t>st.image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, width=300, caption="Satyamev Jayate")</a:t>
            </a:r>
          </a:p>
          <a:p>
            <a:r>
              <a:rPr lang="en-US" b="1" dirty="0" err="1"/>
              <a:t>video_file</a:t>
            </a:r>
            <a:r>
              <a:rPr lang="en-US" b="1" dirty="0"/>
              <a:t> = open("vid.mp4","rb")</a:t>
            </a:r>
          </a:p>
          <a:p>
            <a:r>
              <a:rPr lang="en-US" b="1" dirty="0" err="1"/>
              <a:t>video_bytes</a:t>
            </a:r>
            <a:r>
              <a:rPr lang="en-US" b="1" dirty="0"/>
              <a:t> = </a:t>
            </a:r>
            <a:r>
              <a:rPr lang="en-US" b="1" dirty="0" err="1"/>
              <a:t>video_file.read</a:t>
            </a:r>
            <a:r>
              <a:rPr lang="en-US" b="1" dirty="0"/>
              <a:t>()</a:t>
            </a:r>
          </a:p>
          <a:p>
            <a:r>
              <a:rPr lang="en-US" b="1" dirty="0" err="1"/>
              <a:t>st.video</a:t>
            </a:r>
            <a:r>
              <a:rPr lang="en-US" b="1" dirty="0"/>
              <a:t>(</a:t>
            </a:r>
            <a:r>
              <a:rPr lang="en-US" b="1" dirty="0" err="1"/>
              <a:t>video_bytes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605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By 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0329" cy="4351338"/>
          </a:xfrm>
        </p:spPr>
        <p:txBody>
          <a:bodyPr/>
          <a:lstStyle/>
          <a:p>
            <a:r>
              <a:rPr lang="en-IN" dirty="0"/>
              <a:t>Open </a:t>
            </a:r>
            <a:r>
              <a:rPr lang="en-IN" dirty="0">
                <a:sym typeface="Wingdings" panose="05000000000000000000" pitchFamily="2" charset="2"/>
              </a:rPr>
              <a:t> Sublime  type Code  run</a:t>
            </a:r>
            <a:r>
              <a:rPr lang="en-US" dirty="0">
                <a:sym typeface="Wingdings" panose="05000000000000000000" pitchFamily="2" charset="2"/>
              </a:rPr>
              <a:t>  Select file path not containing video file</a:t>
            </a:r>
          </a:p>
          <a:p>
            <a:r>
              <a:rPr lang="en-US" b="1" dirty="0">
                <a:sym typeface="Wingdings" panose="05000000000000000000" pitchFamily="2" charset="2"/>
              </a:rPr>
              <a:t>python – m </a:t>
            </a:r>
            <a:r>
              <a:rPr lang="en-US" b="1" dirty="0" err="1">
                <a:sym typeface="Wingdings" panose="05000000000000000000" pitchFamily="2" charset="2"/>
              </a:rPr>
              <a:t>streamlit</a:t>
            </a:r>
            <a:r>
              <a:rPr lang="en-US" b="1" dirty="0">
                <a:sym typeface="Wingdings" panose="05000000000000000000" pitchFamily="2" charset="2"/>
              </a:rPr>
              <a:t> run app.py</a:t>
            </a:r>
            <a:endParaRPr lang="en-IN" b="1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05E77-BEFE-6055-F7CC-AFEAC64B3939}"/>
              </a:ext>
            </a:extLst>
          </p:cNvPr>
          <p:cNvSpPr txBox="1"/>
          <p:nvPr/>
        </p:nvSpPr>
        <p:spPr>
          <a:xfrm>
            <a:off x="5900978" y="675025"/>
            <a:ext cx="60985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video_file</a:t>
            </a:r>
            <a:r>
              <a:rPr lang="en-US" dirty="0"/>
              <a:t> = open("vid.mp4","rb")</a:t>
            </a:r>
          </a:p>
          <a:p>
            <a:r>
              <a:rPr lang="en-US" dirty="0" err="1"/>
              <a:t>video_bytes</a:t>
            </a:r>
            <a:r>
              <a:rPr lang="en-US" dirty="0"/>
              <a:t> = </a:t>
            </a:r>
            <a:r>
              <a:rPr lang="en-US" dirty="0" err="1"/>
              <a:t>video_file.read</a:t>
            </a:r>
            <a:r>
              <a:rPr lang="en-US" dirty="0"/>
              <a:t>()</a:t>
            </a:r>
          </a:p>
          <a:p>
            <a:r>
              <a:rPr lang="en-US" dirty="0" err="1"/>
              <a:t>st.video</a:t>
            </a:r>
            <a:r>
              <a:rPr lang="en-US" dirty="0"/>
              <a:t>(</a:t>
            </a:r>
            <a:r>
              <a:rPr lang="en-US" dirty="0" err="1"/>
              <a:t>video_bytes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 err="1"/>
              <a:t>st.video</a:t>
            </a:r>
            <a:r>
              <a:rPr lang="en-US" b="1" dirty="0"/>
              <a:t>("https://www.youtube.com/watch?v=2v8urSwf8TI")</a:t>
            </a:r>
          </a:p>
        </p:txBody>
      </p:sp>
    </p:spTree>
    <p:extLst>
      <p:ext uri="{BB962C8B-B14F-4D97-AF65-F5344CB8AC3E}">
        <p14:creationId xmlns:p14="http://schemas.microsoft.com/office/powerpoint/2010/main" val="427613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37854" cy="1325563"/>
          </a:xfrm>
        </p:spPr>
        <p:txBody>
          <a:bodyPr/>
          <a:lstStyle/>
          <a:p>
            <a:r>
              <a:rPr lang="en-IN" dirty="0"/>
              <a:t>Audio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8336" cy="4351338"/>
          </a:xfrm>
        </p:spPr>
        <p:txBody>
          <a:bodyPr/>
          <a:lstStyle/>
          <a:p>
            <a:r>
              <a:rPr lang="en-IN" dirty="0"/>
              <a:t>Open </a:t>
            </a:r>
            <a:r>
              <a:rPr lang="en-IN" dirty="0">
                <a:sym typeface="Wingdings" panose="05000000000000000000" pitchFamily="2" charset="2"/>
              </a:rPr>
              <a:t> Sublime  type Code  run</a:t>
            </a:r>
            <a:r>
              <a:rPr lang="en-US" dirty="0">
                <a:sym typeface="Wingdings" panose="05000000000000000000" pitchFamily="2" charset="2"/>
              </a:rPr>
              <a:t>  Select file path not containing video file</a:t>
            </a:r>
          </a:p>
          <a:p>
            <a:r>
              <a:rPr lang="en-US" b="1" dirty="0">
                <a:sym typeface="Wingdings" panose="05000000000000000000" pitchFamily="2" charset="2"/>
              </a:rPr>
              <a:t>python – m </a:t>
            </a:r>
            <a:r>
              <a:rPr lang="en-US" b="1" dirty="0" err="1">
                <a:sym typeface="Wingdings" panose="05000000000000000000" pitchFamily="2" charset="2"/>
              </a:rPr>
              <a:t>streamlit</a:t>
            </a:r>
            <a:r>
              <a:rPr lang="en-US" b="1" dirty="0">
                <a:sym typeface="Wingdings" panose="05000000000000000000" pitchFamily="2" charset="2"/>
              </a:rPr>
              <a:t> run app.py</a:t>
            </a:r>
            <a:endParaRPr lang="en-IN" b="1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2F5E5-7CB8-98F6-F77E-2849AFB61185}"/>
              </a:ext>
            </a:extLst>
          </p:cNvPr>
          <p:cNvSpPr txBox="1"/>
          <p:nvPr/>
        </p:nvSpPr>
        <p:spPr>
          <a:xfrm>
            <a:off x="5717585" y="365125"/>
            <a:ext cx="60985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video_file</a:t>
            </a:r>
            <a:r>
              <a:rPr lang="en-US" dirty="0"/>
              <a:t> = open("vid.mp4","rb")</a:t>
            </a:r>
          </a:p>
          <a:p>
            <a:r>
              <a:rPr lang="en-US" dirty="0" err="1"/>
              <a:t>video_bytes</a:t>
            </a:r>
            <a:r>
              <a:rPr lang="en-US" dirty="0"/>
              <a:t> = </a:t>
            </a:r>
            <a:r>
              <a:rPr lang="en-US" dirty="0" err="1"/>
              <a:t>video_file.read</a:t>
            </a:r>
            <a:r>
              <a:rPr lang="en-US" dirty="0"/>
              <a:t>()</a:t>
            </a:r>
          </a:p>
          <a:p>
            <a:r>
              <a:rPr lang="en-US" dirty="0" err="1"/>
              <a:t>st.video</a:t>
            </a:r>
            <a:r>
              <a:rPr lang="en-US" dirty="0"/>
              <a:t>(</a:t>
            </a:r>
            <a:r>
              <a:rPr lang="en-US" dirty="0" err="1"/>
              <a:t>video_bytes</a:t>
            </a:r>
            <a:r>
              <a:rPr lang="en-US" dirty="0"/>
              <a:t>)</a:t>
            </a:r>
          </a:p>
          <a:p>
            <a:r>
              <a:rPr lang="en-US" dirty="0" err="1"/>
              <a:t>st.video</a:t>
            </a:r>
            <a:r>
              <a:rPr lang="en-US" dirty="0"/>
              <a:t>("https://www.youtube.com/watch?v=2v8urSwf8TI")</a:t>
            </a:r>
          </a:p>
          <a:p>
            <a:endParaRPr lang="en-US" dirty="0"/>
          </a:p>
          <a:p>
            <a:r>
              <a:rPr lang="en-US" b="1" dirty="0" err="1"/>
              <a:t>audio_file</a:t>
            </a:r>
            <a:r>
              <a:rPr lang="en-US" b="1" dirty="0"/>
              <a:t> = open("song.mp3", "</a:t>
            </a:r>
            <a:r>
              <a:rPr lang="en-US" b="1" dirty="0" err="1"/>
              <a:t>rb</a:t>
            </a:r>
            <a:r>
              <a:rPr lang="en-US" b="1" dirty="0"/>
              <a:t>")</a:t>
            </a:r>
          </a:p>
          <a:p>
            <a:r>
              <a:rPr lang="en-US" b="1" dirty="0" err="1"/>
              <a:t>audio_bytes</a:t>
            </a:r>
            <a:r>
              <a:rPr lang="en-US" b="1" dirty="0"/>
              <a:t> = </a:t>
            </a:r>
            <a:r>
              <a:rPr lang="en-US" b="1" dirty="0" err="1"/>
              <a:t>audio_file.read</a:t>
            </a:r>
            <a:r>
              <a:rPr lang="en-US" b="1" dirty="0"/>
              <a:t>()</a:t>
            </a:r>
          </a:p>
          <a:p>
            <a:r>
              <a:rPr lang="en-US" b="1" dirty="0" err="1"/>
              <a:t>st.audio</a:t>
            </a:r>
            <a:r>
              <a:rPr lang="en-US" b="1" dirty="0"/>
              <a:t>(</a:t>
            </a:r>
            <a:r>
              <a:rPr lang="en-US" b="1" dirty="0" err="1"/>
              <a:t>audio_bytes</a:t>
            </a:r>
            <a:r>
              <a:rPr lang="en-US" b="1" dirty="0"/>
              <a:t>, format="audio/mp3")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6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0878" cy="1325563"/>
          </a:xfrm>
        </p:spPr>
        <p:txBody>
          <a:bodyPr/>
          <a:lstStyle/>
          <a:p>
            <a:r>
              <a:rPr lang="en-IN" dirty="0"/>
              <a:t>Button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850396" cy="4351338"/>
          </a:xfrm>
        </p:spPr>
        <p:txBody>
          <a:bodyPr>
            <a:normAutofit/>
          </a:bodyPr>
          <a:lstStyle/>
          <a:p>
            <a:r>
              <a:rPr lang="en-IN" dirty="0"/>
              <a:t>Open </a:t>
            </a:r>
            <a:r>
              <a:rPr lang="en-IN" dirty="0">
                <a:sym typeface="Wingdings" panose="05000000000000000000" pitchFamily="2" charset="2"/>
              </a:rPr>
              <a:t> Sublime  type Code  run</a:t>
            </a:r>
            <a:r>
              <a:rPr lang="en-US" dirty="0">
                <a:sym typeface="Wingdings" panose="05000000000000000000" pitchFamily="2" charset="2"/>
              </a:rPr>
              <a:t>  Select file path </a:t>
            </a:r>
          </a:p>
          <a:p>
            <a:r>
              <a:rPr lang="en-US" b="1" dirty="0">
                <a:sym typeface="Wingdings" panose="05000000000000000000" pitchFamily="2" charset="2"/>
              </a:rPr>
              <a:t>python – m </a:t>
            </a:r>
            <a:r>
              <a:rPr lang="en-US" b="1" dirty="0" err="1">
                <a:sym typeface="Wingdings" panose="05000000000000000000" pitchFamily="2" charset="2"/>
              </a:rPr>
              <a:t>streamlit</a:t>
            </a:r>
            <a:r>
              <a:rPr lang="en-US" b="1" dirty="0">
                <a:sym typeface="Wingdings" panose="05000000000000000000" pitchFamily="2" charset="2"/>
              </a:rPr>
              <a:t> run app.py</a:t>
            </a:r>
            <a:endParaRPr lang="en-IN" b="1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60847-0C51-B993-F673-67D5C7AE4FC5}"/>
              </a:ext>
            </a:extLst>
          </p:cNvPr>
          <p:cNvSpPr txBox="1"/>
          <p:nvPr/>
        </p:nvSpPr>
        <p:spPr>
          <a:xfrm>
            <a:off x="4955583" y="1825625"/>
            <a:ext cx="6098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st.button</a:t>
            </a:r>
            <a:r>
              <a:rPr lang="en-US" b="1" dirty="0"/>
              <a:t>("Play")</a:t>
            </a:r>
          </a:p>
        </p:txBody>
      </p:sp>
    </p:spTree>
    <p:extLst>
      <p:ext uri="{BB962C8B-B14F-4D97-AF65-F5344CB8AC3E}">
        <p14:creationId xmlns:p14="http://schemas.microsoft.com/office/powerpoint/2010/main" val="82871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Button with Condition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DB8397-8B22-3BAD-032C-0C4E9A73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40431" cy="4351338"/>
          </a:xfrm>
        </p:spPr>
        <p:txBody>
          <a:bodyPr>
            <a:normAutofit/>
          </a:bodyPr>
          <a:lstStyle/>
          <a:p>
            <a:r>
              <a:rPr lang="en-IN" dirty="0"/>
              <a:t>Open </a:t>
            </a:r>
            <a:r>
              <a:rPr lang="en-IN" dirty="0">
                <a:sym typeface="Wingdings" panose="05000000000000000000" pitchFamily="2" charset="2"/>
              </a:rPr>
              <a:t> Sublime  type Code  run</a:t>
            </a:r>
            <a:r>
              <a:rPr lang="en-US" dirty="0">
                <a:sym typeface="Wingdings" panose="05000000000000000000" pitchFamily="2" charset="2"/>
              </a:rPr>
              <a:t>  Select file path </a:t>
            </a:r>
          </a:p>
          <a:p>
            <a:r>
              <a:rPr lang="en-US" b="1" dirty="0">
                <a:sym typeface="Wingdings" panose="05000000000000000000" pitchFamily="2" charset="2"/>
              </a:rPr>
              <a:t>python – m </a:t>
            </a:r>
            <a:r>
              <a:rPr lang="en-US" b="1" dirty="0" err="1">
                <a:sym typeface="Wingdings" panose="05000000000000000000" pitchFamily="2" charset="2"/>
              </a:rPr>
              <a:t>streamlit</a:t>
            </a:r>
            <a:r>
              <a:rPr lang="en-US" b="1" dirty="0">
                <a:sym typeface="Wingdings" panose="05000000000000000000" pitchFamily="2" charset="2"/>
              </a:rPr>
              <a:t> run app.py</a:t>
            </a:r>
            <a:endParaRPr lang="en-IN" b="1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2AA37-5813-0C1C-B200-F4307DBEEF6F}"/>
              </a:ext>
            </a:extLst>
          </p:cNvPr>
          <p:cNvSpPr txBox="1"/>
          <p:nvPr/>
        </p:nvSpPr>
        <p:spPr>
          <a:xfrm>
            <a:off x="6555783" y="1690688"/>
            <a:ext cx="44932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st.header</a:t>
            </a:r>
            <a:r>
              <a:rPr lang="en-US" dirty="0"/>
              <a:t>(“Button Widgets")</a:t>
            </a:r>
          </a:p>
          <a:p>
            <a:endParaRPr lang="en-US" b="1" dirty="0"/>
          </a:p>
          <a:p>
            <a:r>
              <a:rPr lang="en-US" b="1" dirty="0"/>
              <a:t>if </a:t>
            </a:r>
            <a:r>
              <a:rPr lang="en-US" b="1" dirty="0" err="1"/>
              <a:t>st.button</a:t>
            </a:r>
            <a:r>
              <a:rPr lang="en-US" b="1" dirty="0"/>
              <a:t>("Play"):</a:t>
            </a:r>
          </a:p>
          <a:p>
            <a:r>
              <a:rPr lang="en-US" b="1" dirty="0"/>
              <a:t>	</a:t>
            </a:r>
            <a:r>
              <a:rPr lang="en-US" b="1" dirty="0" err="1"/>
              <a:t>st.text</a:t>
            </a:r>
            <a:r>
              <a:rPr lang="en-US" b="1" dirty="0"/>
              <a:t>("</a:t>
            </a:r>
            <a:r>
              <a:rPr lang="en-US" b="1" dirty="0" err="1"/>
              <a:t>Hellow</a:t>
            </a:r>
            <a:r>
              <a:rPr lang="en-US" b="1" dirty="0"/>
              <a:t> World")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DF635-858C-B715-DA61-631313DA0E22}"/>
              </a:ext>
            </a:extLst>
          </p:cNvPr>
          <p:cNvSpPr txBox="1"/>
          <p:nvPr/>
        </p:nvSpPr>
        <p:spPr>
          <a:xfrm>
            <a:off x="5057157" y="4081976"/>
            <a:ext cx="69187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st.header</a:t>
            </a:r>
            <a:r>
              <a:rPr lang="en-US" dirty="0"/>
              <a:t>("Button Widgets")</a:t>
            </a:r>
          </a:p>
          <a:p>
            <a:r>
              <a:rPr lang="en-US" dirty="0"/>
              <a:t>if </a:t>
            </a:r>
            <a:r>
              <a:rPr lang="en-US" dirty="0" err="1"/>
              <a:t>st.button</a:t>
            </a:r>
            <a:r>
              <a:rPr lang="en-US" dirty="0"/>
              <a:t>("Play"):</a:t>
            </a:r>
          </a:p>
          <a:p>
            <a:r>
              <a:rPr lang="en-US" dirty="0"/>
              <a:t>	</a:t>
            </a:r>
            <a:r>
              <a:rPr lang="en-US" dirty="0" err="1"/>
              <a:t>st.text</a:t>
            </a:r>
            <a:r>
              <a:rPr lang="en-US" dirty="0"/>
              <a:t>("Enjoy Music")</a:t>
            </a:r>
          </a:p>
          <a:p>
            <a:r>
              <a:rPr lang="en-US" dirty="0"/>
              <a:t>	</a:t>
            </a:r>
            <a:r>
              <a:rPr lang="en-US" dirty="0" err="1"/>
              <a:t>st.video</a:t>
            </a:r>
            <a:r>
              <a:rPr lang="en-US" dirty="0"/>
              <a:t>("https://www.youtube.com/watch?v=2v8urSwf8TI")</a:t>
            </a:r>
          </a:p>
        </p:txBody>
      </p:sp>
    </p:spTree>
    <p:extLst>
      <p:ext uri="{BB962C8B-B14F-4D97-AF65-F5344CB8AC3E}">
        <p14:creationId xmlns:p14="http://schemas.microsoft.com/office/powerpoint/2010/main" val="108760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Button with Condition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DB8397-8B22-3BAD-032C-0C4E9A73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40431" cy="4351338"/>
          </a:xfrm>
        </p:spPr>
        <p:txBody>
          <a:bodyPr>
            <a:normAutofit/>
          </a:bodyPr>
          <a:lstStyle/>
          <a:p>
            <a:r>
              <a:rPr lang="en-IN" dirty="0"/>
              <a:t>Open </a:t>
            </a:r>
            <a:r>
              <a:rPr lang="en-IN" dirty="0">
                <a:sym typeface="Wingdings" panose="05000000000000000000" pitchFamily="2" charset="2"/>
              </a:rPr>
              <a:t> Sublime  type Code  run</a:t>
            </a:r>
            <a:r>
              <a:rPr lang="en-US" dirty="0">
                <a:sym typeface="Wingdings" panose="05000000000000000000" pitchFamily="2" charset="2"/>
              </a:rPr>
              <a:t>  Select file path </a:t>
            </a:r>
          </a:p>
          <a:p>
            <a:r>
              <a:rPr lang="en-US" b="1" dirty="0">
                <a:sym typeface="Wingdings" panose="05000000000000000000" pitchFamily="2" charset="2"/>
              </a:rPr>
              <a:t>python – m </a:t>
            </a:r>
            <a:r>
              <a:rPr lang="en-US" b="1" dirty="0" err="1">
                <a:sym typeface="Wingdings" panose="05000000000000000000" pitchFamily="2" charset="2"/>
              </a:rPr>
              <a:t>streamlit</a:t>
            </a:r>
            <a:r>
              <a:rPr lang="en-US" b="1" dirty="0">
                <a:sym typeface="Wingdings" panose="05000000000000000000" pitchFamily="2" charset="2"/>
              </a:rPr>
              <a:t> run app.py</a:t>
            </a:r>
            <a:endParaRPr lang="en-IN" b="1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4E004-83E0-7357-C9F1-D01AF983D724}"/>
              </a:ext>
            </a:extLst>
          </p:cNvPr>
          <p:cNvSpPr txBox="1"/>
          <p:nvPr/>
        </p:nvSpPr>
        <p:spPr>
          <a:xfrm>
            <a:off x="5764080" y="1825625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st.header</a:t>
            </a:r>
            <a:r>
              <a:rPr lang="en-US" dirty="0"/>
              <a:t>("Check Box Widgets")</a:t>
            </a:r>
          </a:p>
          <a:p>
            <a:endParaRPr lang="en-US" dirty="0"/>
          </a:p>
          <a:p>
            <a:r>
              <a:rPr lang="en-US" b="1" dirty="0"/>
              <a:t>if </a:t>
            </a:r>
            <a:r>
              <a:rPr lang="en-US" b="1" dirty="0" err="1"/>
              <a:t>st.checkbox</a:t>
            </a:r>
            <a:r>
              <a:rPr lang="en-US" b="1" dirty="0"/>
              <a:t>("Checkbox"):</a:t>
            </a:r>
          </a:p>
          <a:p>
            <a:r>
              <a:rPr lang="en-US" b="1" dirty="0"/>
              <a:t>	</a:t>
            </a:r>
            <a:r>
              <a:rPr lang="en-US" b="1" dirty="0" err="1"/>
              <a:t>st.text</a:t>
            </a:r>
            <a:r>
              <a:rPr lang="en-US" b="1" dirty="0"/>
              <a:t>("Checkbox selected")</a:t>
            </a:r>
          </a:p>
        </p:txBody>
      </p:sp>
    </p:spTree>
    <p:extLst>
      <p:ext uri="{BB962C8B-B14F-4D97-AF65-F5344CB8AC3E}">
        <p14:creationId xmlns:p14="http://schemas.microsoft.com/office/powerpoint/2010/main" val="410970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Radio Buttons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radio_but</a:t>
            </a:r>
            <a:r>
              <a:rPr lang="en-US" dirty="0"/>
              <a:t> = </a:t>
            </a:r>
            <a:r>
              <a:rPr lang="en-US" dirty="0" err="1"/>
              <a:t>st.radio</a:t>
            </a:r>
            <a:r>
              <a:rPr lang="en-US" dirty="0"/>
              <a:t>("Your Selection", ["Male", "Female"])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radio_but</a:t>
            </a:r>
            <a:r>
              <a:rPr lang="en-US" dirty="0"/>
              <a:t> == "Male":</a:t>
            </a:r>
          </a:p>
          <a:p>
            <a:pPr marL="0" indent="0">
              <a:buNone/>
            </a:pPr>
            <a:r>
              <a:rPr lang="en-US" dirty="0"/>
              <a:t>	st.info("you are Male")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st.info("you are Female")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Streamlit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 helps make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apps fast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 can build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 apps to share data insights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play with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makes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and launching apps quick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saving lots of time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Great for trying out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 ideas and making data-driven apps fast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makes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building web apps easy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 you can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focus on analyzing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8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SelectBox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r>
              <a:rPr lang="en-US" dirty="0"/>
              <a:t>city = </a:t>
            </a:r>
            <a:r>
              <a:rPr lang="en-US" dirty="0" err="1"/>
              <a:t>st.selectbox</a:t>
            </a:r>
            <a:r>
              <a:rPr lang="en-US" dirty="0"/>
              <a:t>("Your City", ["Daman", "Diu", "Valsad"])</a:t>
            </a:r>
          </a:p>
        </p:txBody>
      </p:sp>
    </p:spTree>
    <p:extLst>
      <p:ext uri="{BB962C8B-B14F-4D97-AF65-F5344CB8AC3E}">
        <p14:creationId xmlns:p14="http://schemas.microsoft.com/office/powerpoint/2010/main" val="321870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Select Box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occupation = </a:t>
            </a:r>
            <a:r>
              <a:rPr lang="en-US" dirty="0" err="1"/>
              <a:t>st.multiselect</a:t>
            </a:r>
            <a:r>
              <a:rPr lang="en-US" dirty="0"/>
              <a:t>("Your Occupation", ["Programmer", "Data Scientist", "</a:t>
            </a:r>
            <a:r>
              <a:rPr lang="en-US" dirty="0" err="1"/>
              <a:t>ITConsultant</a:t>
            </a:r>
            <a:r>
              <a:rPr lang="en-US" dirty="0"/>
              <a:t>", "DBA"])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Input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age = </a:t>
            </a:r>
            <a:r>
              <a:rPr lang="en-US" dirty="0" err="1"/>
              <a:t>st.number_input</a:t>
            </a:r>
            <a:r>
              <a:rPr lang="en-US" dirty="0"/>
              <a:t>("Input a number")</a:t>
            </a:r>
          </a:p>
        </p:txBody>
      </p:sp>
    </p:spTree>
    <p:extLst>
      <p:ext uri="{BB962C8B-B14F-4D97-AF65-F5344CB8AC3E}">
        <p14:creationId xmlns:p14="http://schemas.microsoft.com/office/powerpoint/2010/main" val="433135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err="1"/>
              <a:t>text_area</a:t>
            </a:r>
            <a:r>
              <a:rPr lang="en-US" b="1" i="1" dirty="0"/>
              <a:t> </a:t>
            </a:r>
            <a:r>
              <a:rPr lang="en-US" dirty="0"/>
              <a:t>is the </a:t>
            </a:r>
            <a:r>
              <a:rPr lang="en-US" dirty="0" err="1"/>
              <a:t>perect</a:t>
            </a:r>
            <a:r>
              <a:rPr lang="en-US" dirty="0"/>
              <a:t> tool when we need to input long text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message =</a:t>
            </a:r>
            <a:r>
              <a:rPr lang="en-US" dirty="0" err="1"/>
              <a:t>st.text_area</a:t>
            </a:r>
            <a:r>
              <a:rPr lang="en-US" dirty="0"/>
              <a:t>("About NIELIT","WRITE SOMETHINGS----")</a:t>
            </a:r>
          </a:p>
          <a:p>
            <a:pPr marL="0" indent="0">
              <a:buNone/>
            </a:pPr>
            <a:r>
              <a:rPr lang="en-US" dirty="0"/>
              <a:t>message =</a:t>
            </a:r>
            <a:r>
              <a:rPr lang="en-US" dirty="0" err="1"/>
              <a:t>st.text_area</a:t>
            </a:r>
            <a:r>
              <a:rPr lang="en-US" dirty="0"/>
              <a:t>("</a:t>
            </a:r>
            <a:r>
              <a:rPr lang="en-US" dirty="0" err="1"/>
              <a:t>Address","WRITE</a:t>
            </a:r>
            <a:r>
              <a:rPr lang="en-US" dirty="0"/>
              <a:t> SOMETHINGS----")</a:t>
            </a:r>
          </a:p>
        </p:txBody>
      </p:sp>
    </p:spTree>
    <p:extLst>
      <p:ext uri="{BB962C8B-B14F-4D97-AF65-F5344CB8AC3E}">
        <p14:creationId xmlns:p14="http://schemas.microsoft.com/office/powerpoint/2010/main" val="421269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select_val</a:t>
            </a:r>
            <a:r>
              <a:rPr lang="en-US" dirty="0"/>
              <a:t> = </a:t>
            </a:r>
            <a:r>
              <a:rPr lang="en-US" dirty="0" err="1"/>
              <a:t>st.slider</a:t>
            </a:r>
            <a:r>
              <a:rPr lang="en-US" dirty="0"/>
              <a:t>("Select a Value", 1, 10)</a:t>
            </a:r>
          </a:p>
          <a:p>
            <a:pPr marL="0" indent="0">
              <a:buNone/>
            </a:pPr>
            <a:r>
              <a:rPr lang="en-US" dirty="0"/>
              <a:t># starting value = 10.0 ending value = 20.0 increment by =0.5</a:t>
            </a:r>
          </a:p>
          <a:p>
            <a:pPr marL="0" indent="0">
              <a:buNone/>
            </a:pPr>
            <a:r>
              <a:rPr lang="en-US" dirty="0"/>
              <a:t>select_val1 = </a:t>
            </a:r>
            <a:r>
              <a:rPr lang="en-US" dirty="0" err="1"/>
              <a:t>st.slider</a:t>
            </a:r>
            <a:r>
              <a:rPr lang="en-US" dirty="0"/>
              <a:t>("Select a Value", 10.0, 20.0,0.5)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st.button</a:t>
            </a:r>
            <a:r>
              <a:rPr lang="en-US" dirty="0"/>
              <a:t>("Balloons"):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st.balloons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3182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auto_data</a:t>
            </a:r>
            <a:r>
              <a:rPr lang="en-US" dirty="0"/>
              <a:t>= </a:t>
            </a:r>
            <a:r>
              <a:rPr lang="en-US" dirty="0" err="1"/>
              <a:t>pd.read_csv</a:t>
            </a:r>
            <a:r>
              <a:rPr lang="en-US" dirty="0"/>
              <a:t>("auto.csv")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st.dataframe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auto_data.head</a:t>
            </a:r>
            <a:r>
              <a:rPr lang="en-US" b="1" dirty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st.button</a:t>
            </a:r>
            <a:r>
              <a:rPr lang="en-US" dirty="0"/>
              <a:t>("Balloons"):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st.balloons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0450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Dataframe in Table Shape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auto_data</a:t>
            </a:r>
            <a:r>
              <a:rPr lang="en-US" dirty="0"/>
              <a:t>= </a:t>
            </a:r>
            <a:r>
              <a:rPr lang="en-US" dirty="0" err="1"/>
              <a:t>pd.read_csv</a:t>
            </a:r>
            <a:r>
              <a:rPr lang="en-US" dirty="0"/>
              <a:t>("auto.csv")</a:t>
            </a:r>
          </a:p>
          <a:p>
            <a:pPr marL="0" indent="0">
              <a:buNone/>
            </a:pPr>
            <a:r>
              <a:rPr lang="en-US" dirty="0" err="1"/>
              <a:t>st.dataframe</a:t>
            </a:r>
            <a:r>
              <a:rPr lang="en-US" dirty="0"/>
              <a:t>(</a:t>
            </a:r>
            <a:r>
              <a:rPr lang="en-US" dirty="0" err="1"/>
              <a:t>auto_data.head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st.table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auto_data.head</a:t>
            </a:r>
            <a:r>
              <a:rPr lang="en-US" b="1" dirty="0">
                <a:solidFill>
                  <a:srgbClr val="FF0000"/>
                </a:solidFill>
              </a:rPr>
              <a:t>(10))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st.button</a:t>
            </a:r>
            <a:r>
              <a:rPr lang="en-US" dirty="0"/>
              <a:t>("Balloons"):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st.balloons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6079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Chart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auto_data</a:t>
            </a:r>
            <a:r>
              <a:rPr lang="en-US" dirty="0"/>
              <a:t>= </a:t>
            </a:r>
            <a:r>
              <a:rPr lang="en-US" dirty="0" err="1"/>
              <a:t>pd.read_csv</a:t>
            </a:r>
            <a:r>
              <a:rPr lang="en-US" dirty="0"/>
              <a:t>("auto.csv")</a:t>
            </a:r>
          </a:p>
          <a:p>
            <a:pPr marL="0" indent="0">
              <a:buNone/>
            </a:pPr>
            <a:r>
              <a:rPr lang="en-US" dirty="0" err="1"/>
              <a:t>st.dataframe</a:t>
            </a:r>
            <a:r>
              <a:rPr lang="en-US" dirty="0"/>
              <a:t>(</a:t>
            </a:r>
            <a:r>
              <a:rPr lang="en-US" dirty="0" err="1"/>
              <a:t>auto_data.head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st.table</a:t>
            </a:r>
            <a:r>
              <a:rPr lang="en-US" dirty="0"/>
              <a:t>(</a:t>
            </a:r>
            <a:r>
              <a:rPr lang="en-US" dirty="0" err="1"/>
              <a:t>auto_data.head</a:t>
            </a:r>
            <a:r>
              <a:rPr lang="en-US" dirty="0"/>
              <a:t>(10))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st.area_chart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auto_data</a:t>
            </a:r>
            <a:r>
              <a:rPr lang="en-US" b="1" dirty="0">
                <a:solidFill>
                  <a:srgbClr val="FF0000"/>
                </a:solidFill>
              </a:rPr>
              <a:t>[["</a:t>
            </a:r>
            <a:r>
              <a:rPr lang="en-US" b="1" dirty="0" err="1">
                <a:solidFill>
                  <a:srgbClr val="FF0000"/>
                </a:solidFill>
              </a:rPr>
              <a:t>mpg","cylinders</a:t>
            </a:r>
            <a:r>
              <a:rPr lang="en-US" b="1" dirty="0">
                <a:solidFill>
                  <a:srgbClr val="FF0000"/>
                </a:solidFill>
              </a:rPr>
              <a:t>"]])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st.area_chart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auto_data</a:t>
            </a:r>
            <a:r>
              <a:rPr lang="en-US" b="1" dirty="0">
                <a:solidFill>
                  <a:srgbClr val="FF0000"/>
                </a:solidFill>
              </a:rPr>
              <a:t>[["</a:t>
            </a:r>
            <a:r>
              <a:rPr lang="en-US" b="1" dirty="0" err="1">
                <a:solidFill>
                  <a:srgbClr val="FF0000"/>
                </a:solidFill>
              </a:rPr>
              <a:t>mpg","cylinders</a:t>
            </a:r>
            <a:r>
              <a:rPr lang="en-US" b="1" dirty="0">
                <a:solidFill>
                  <a:srgbClr val="FF0000"/>
                </a:solidFill>
              </a:rPr>
              <a:t>"]].head(20))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st.button</a:t>
            </a:r>
            <a:r>
              <a:rPr lang="en-US" dirty="0"/>
              <a:t>("Balloons"):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st.balloons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2459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Chart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auto_data</a:t>
            </a:r>
            <a:r>
              <a:rPr lang="en-US" dirty="0"/>
              <a:t>= </a:t>
            </a:r>
            <a:r>
              <a:rPr lang="en-US" dirty="0" err="1"/>
              <a:t>pd.read_csv</a:t>
            </a:r>
            <a:r>
              <a:rPr lang="en-US" dirty="0"/>
              <a:t>("auto.csv")</a:t>
            </a:r>
          </a:p>
          <a:p>
            <a:pPr marL="0" indent="0">
              <a:buNone/>
            </a:pPr>
            <a:r>
              <a:rPr lang="en-US" dirty="0" err="1"/>
              <a:t>st.dataframe</a:t>
            </a:r>
            <a:r>
              <a:rPr lang="en-US" dirty="0"/>
              <a:t>(</a:t>
            </a:r>
            <a:r>
              <a:rPr lang="en-US" dirty="0" err="1"/>
              <a:t>auto_data.head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st.table</a:t>
            </a:r>
            <a:r>
              <a:rPr lang="en-US" dirty="0"/>
              <a:t>(</a:t>
            </a:r>
            <a:r>
              <a:rPr lang="en-US" dirty="0" err="1"/>
              <a:t>auto_data.head</a:t>
            </a:r>
            <a:r>
              <a:rPr lang="en-US" dirty="0"/>
              <a:t>(10))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st.bar_chart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auto_data</a:t>
            </a:r>
            <a:r>
              <a:rPr lang="en-US" b="1" dirty="0">
                <a:solidFill>
                  <a:srgbClr val="FF0000"/>
                </a:solidFill>
              </a:rPr>
              <a:t>[["</a:t>
            </a:r>
            <a:r>
              <a:rPr lang="en-US" b="1" dirty="0" err="1">
                <a:solidFill>
                  <a:srgbClr val="FF0000"/>
                </a:solidFill>
              </a:rPr>
              <a:t>mpg","cylinders</a:t>
            </a:r>
            <a:r>
              <a:rPr lang="en-US" b="1" dirty="0">
                <a:solidFill>
                  <a:srgbClr val="FF0000"/>
                </a:solidFill>
              </a:rPr>
              <a:t>"]])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st.bar_chart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auto_data</a:t>
            </a:r>
            <a:r>
              <a:rPr lang="en-US" b="1" dirty="0">
                <a:solidFill>
                  <a:srgbClr val="FF0000"/>
                </a:solidFill>
              </a:rPr>
              <a:t>[["</a:t>
            </a:r>
            <a:r>
              <a:rPr lang="en-US" b="1" dirty="0" err="1">
                <a:solidFill>
                  <a:srgbClr val="FF0000"/>
                </a:solidFill>
              </a:rPr>
              <a:t>mpg","cylinders</a:t>
            </a:r>
            <a:r>
              <a:rPr lang="en-US" b="1" dirty="0">
                <a:solidFill>
                  <a:srgbClr val="FF0000"/>
                </a:solidFill>
              </a:rPr>
              <a:t>"]].head(20))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st.button</a:t>
            </a:r>
            <a:r>
              <a:rPr lang="en-US" dirty="0"/>
              <a:t>("Balloons"):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st.balloons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462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Chart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auto_data</a:t>
            </a:r>
            <a:r>
              <a:rPr lang="en-US" dirty="0"/>
              <a:t>= </a:t>
            </a:r>
            <a:r>
              <a:rPr lang="en-US" dirty="0" err="1"/>
              <a:t>pd.read_csv</a:t>
            </a:r>
            <a:r>
              <a:rPr lang="en-US" dirty="0"/>
              <a:t>("auto.csv")</a:t>
            </a:r>
          </a:p>
          <a:p>
            <a:pPr marL="0" indent="0">
              <a:buNone/>
            </a:pPr>
            <a:r>
              <a:rPr lang="en-US" dirty="0" err="1"/>
              <a:t>st.dataframe</a:t>
            </a:r>
            <a:r>
              <a:rPr lang="en-US" dirty="0"/>
              <a:t>(</a:t>
            </a:r>
            <a:r>
              <a:rPr lang="en-US" dirty="0" err="1"/>
              <a:t>auto_data.head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st.table</a:t>
            </a:r>
            <a:r>
              <a:rPr lang="en-US" dirty="0"/>
              <a:t>(</a:t>
            </a:r>
            <a:r>
              <a:rPr lang="en-US" dirty="0" err="1"/>
              <a:t>auto_data.head</a:t>
            </a:r>
            <a:r>
              <a:rPr lang="en-US" dirty="0"/>
              <a:t>(10))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st.line_chart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auto_data</a:t>
            </a:r>
            <a:r>
              <a:rPr lang="en-US" b="1" dirty="0">
                <a:solidFill>
                  <a:srgbClr val="FF0000"/>
                </a:solidFill>
              </a:rPr>
              <a:t>[["</a:t>
            </a:r>
            <a:r>
              <a:rPr lang="en-US" b="1" dirty="0" err="1">
                <a:solidFill>
                  <a:srgbClr val="FF0000"/>
                </a:solidFill>
              </a:rPr>
              <a:t>mpg","cylinders</a:t>
            </a:r>
            <a:r>
              <a:rPr lang="en-US" b="1" dirty="0">
                <a:solidFill>
                  <a:srgbClr val="FF0000"/>
                </a:solidFill>
              </a:rPr>
              <a:t>"]])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st.line_chart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auto_data</a:t>
            </a:r>
            <a:r>
              <a:rPr lang="en-US" b="1" dirty="0">
                <a:solidFill>
                  <a:srgbClr val="FF0000"/>
                </a:solidFill>
              </a:rPr>
              <a:t>[["</a:t>
            </a:r>
            <a:r>
              <a:rPr lang="en-US" b="1" dirty="0" err="1">
                <a:solidFill>
                  <a:srgbClr val="FF0000"/>
                </a:solidFill>
              </a:rPr>
              <a:t>mpg","cylinders</a:t>
            </a:r>
            <a:r>
              <a:rPr lang="en-US" b="1" dirty="0">
                <a:solidFill>
                  <a:srgbClr val="FF0000"/>
                </a:solidFill>
              </a:rPr>
              <a:t>"]].head(20))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st.button</a:t>
            </a:r>
            <a:r>
              <a:rPr lang="en-US" dirty="0"/>
              <a:t>("Balloons"):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st.balloons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142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Streamlit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First, we'll dive into Streamlit basics.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 to download and run demo apps.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Edit demos using your own text editor.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Organize your Streamlit apps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Then, we'll create our own apps.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Next, we'll explore data visualization basics.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Accept initial user input.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some final touches with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the end, you'll be ready to start making your own Streamlit apps!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Time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datetime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today = </a:t>
            </a:r>
            <a:r>
              <a:rPr lang="en-US" b="1" dirty="0" err="1">
                <a:solidFill>
                  <a:srgbClr val="FF0000"/>
                </a:solidFill>
              </a:rPr>
              <a:t>st.date_input</a:t>
            </a:r>
            <a:r>
              <a:rPr lang="en-US" b="1" dirty="0">
                <a:solidFill>
                  <a:srgbClr val="FF0000"/>
                </a:solidFill>
              </a:rPr>
              <a:t>("Today is",</a:t>
            </a:r>
            <a:r>
              <a:rPr lang="en-US" b="1" dirty="0" err="1">
                <a:solidFill>
                  <a:srgbClr val="FF0000"/>
                </a:solidFill>
              </a:rPr>
              <a:t>datetime.datetime.now</a:t>
            </a:r>
            <a:r>
              <a:rPr lang="en-US" b="1" dirty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hour = </a:t>
            </a:r>
            <a:r>
              <a:rPr lang="en-US" b="1" dirty="0" err="1">
                <a:solidFill>
                  <a:srgbClr val="FF0000"/>
                </a:solidFill>
              </a:rPr>
              <a:t>st.time_input</a:t>
            </a:r>
            <a:r>
              <a:rPr lang="en-US" b="1" dirty="0">
                <a:solidFill>
                  <a:srgbClr val="FF0000"/>
                </a:solidFill>
              </a:rPr>
              <a:t>("The time is",</a:t>
            </a:r>
            <a:r>
              <a:rPr lang="en-US" b="1" dirty="0" err="1">
                <a:solidFill>
                  <a:srgbClr val="FF0000"/>
                </a:solidFill>
              </a:rPr>
              <a:t>datetime.time</a:t>
            </a:r>
            <a:r>
              <a:rPr lang="en-US" b="1" dirty="0">
                <a:solidFill>
                  <a:srgbClr val="FF0000"/>
                </a:solidFill>
              </a:rPr>
              <a:t>(12,30))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st.button</a:t>
            </a:r>
            <a:r>
              <a:rPr lang="en-US" dirty="0"/>
              <a:t>("Balloons"):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st.balloons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29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Code on web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st.code</a:t>
            </a:r>
            <a:r>
              <a:rPr lang="en-US" b="1" dirty="0">
                <a:solidFill>
                  <a:srgbClr val="FF0000"/>
                </a:solidFill>
              </a:rPr>
              <a:t>("import pandas as pd")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st.code</a:t>
            </a:r>
            <a:r>
              <a:rPr lang="en-US" b="1" dirty="0">
                <a:solidFill>
                  <a:srgbClr val="FF0000"/>
                </a:solidFill>
              </a:rPr>
              <a:t>("print(Welcome to NIELIT Daman)")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st.button</a:t>
            </a:r>
            <a:r>
              <a:rPr lang="en-US" dirty="0"/>
              <a:t>("Balloons"):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st.balloons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60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Julia Language Code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st.code</a:t>
            </a:r>
            <a:r>
              <a:rPr lang="en-US" dirty="0"/>
              <a:t>("import pandas as pd")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julia_code</a:t>
            </a:r>
            <a:r>
              <a:rPr lang="en-US" b="1" dirty="0">
                <a:solidFill>
                  <a:srgbClr val="FF0000"/>
                </a:solidFill>
              </a:rPr>
              <a:t>="""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function doit(num::int)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println</a:t>
            </a:r>
            <a:r>
              <a:rPr lang="en-US" b="1" dirty="0">
                <a:solidFill>
                  <a:srgbClr val="FF0000"/>
                </a:solidFill>
              </a:rPr>
              <a:t>(num)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"""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st.code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julia_code,language</a:t>
            </a:r>
            <a:r>
              <a:rPr lang="en-US" b="1" dirty="0">
                <a:solidFill>
                  <a:srgbClr val="FF0000"/>
                </a:solidFill>
              </a:rPr>
              <a:t>='</a:t>
            </a:r>
            <a:r>
              <a:rPr lang="en-US" b="1" dirty="0" err="1">
                <a:solidFill>
                  <a:srgbClr val="FF0000"/>
                </a:solidFill>
              </a:rPr>
              <a:t>julia</a:t>
            </a:r>
            <a:r>
              <a:rPr lang="en-US" b="1" dirty="0">
                <a:solidFill>
                  <a:srgbClr val="FF0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st.button</a:t>
            </a:r>
            <a:r>
              <a:rPr lang="en-US" dirty="0"/>
              <a:t>("Balloons"):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st.balloons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4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</a:t>
            </a:r>
            <a:r>
              <a:rPr lang="en-IN" sz="1800" b="1" dirty="0">
                <a:solidFill>
                  <a:srgbClr val="000000"/>
                </a:solidFill>
                <a:latin typeface="HelveticaNeueLT Std Cn"/>
              </a:rPr>
              <a:t> </a:t>
            </a:r>
            <a:r>
              <a:rPr lang="en-IN" dirty="0"/>
              <a:t>Chart</a:t>
            </a:r>
            <a:r>
              <a:rPr lang="en-IN" sz="1800" b="1" dirty="0">
                <a:solidFill>
                  <a:srgbClr val="000000"/>
                </a:solidFill>
                <a:latin typeface="HelveticaNeueLT Std Cn"/>
              </a:rPr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219579-F793-6D4A-F9C5-419CFA0CB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5744"/>
            <a:ext cx="869768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/>
              <a:t>Bar Chart Basics: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Bar charts show data points as vertical bars.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Streamlit has </a:t>
            </a:r>
            <a:r>
              <a:rPr lang="en-US" altLang="en-US" b="1" dirty="0" err="1"/>
              <a:t>st.bar_chart</a:t>
            </a:r>
            <a:r>
              <a:rPr lang="en-US" altLang="en-US" b="1" dirty="0"/>
              <a:t>() </a:t>
            </a:r>
            <a:r>
              <a:rPr lang="en-US" altLang="en-US" dirty="0"/>
              <a:t>for making these simple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400" dirty="0" err="1"/>
              <a:t>Streamlit's</a:t>
            </a:r>
            <a:r>
              <a:rPr lang="en-US" altLang="en-US" sz="2400" dirty="0"/>
              <a:t> Features: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st.bar_chart</a:t>
            </a:r>
            <a:r>
              <a:rPr lang="en-US" altLang="en-US" dirty="0"/>
              <a:t>() is like </a:t>
            </a:r>
            <a:r>
              <a:rPr lang="en-US" altLang="en-US" dirty="0" err="1"/>
              <a:t>st.altair_chart</a:t>
            </a:r>
            <a:r>
              <a:rPr lang="en-US" altLang="en-US" dirty="0"/>
              <a:t>() but simpler.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Both help make data charts in Streamlit apps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400" dirty="0"/>
              <a:t>Easy and Comparison: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st.bar_chart</a:t>
            </a:r>
            <a:r>
              <a:rPr lang="en-US" altLang="en-US" dirty="0"/>
              <a:t>(): Makes basic bar charts quickly.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st.altair_chart</a:t>
            </a:r>
            <a:r>
              <a:rPr lang="en-US" altLang="en-US" dirty="0"/>
              <a:t>(): Gives more choices for fancier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2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endParaRPr lang="en-IN" dirty="0"/>
          </a:p>
          <a:p>
            <a:r>
              <a:rPr lang="en-IN" dirty="0" err="1"/>
              <a:t>st.title</a:t>
            </a:r>
            <a:r>
              <a:rPr lang="en-IN" dirty="0"/>
              <a:t>("Area")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df</a:t>
            </a:r>
            <a:r>
              <a:rPr lang="en-IN" b="1" dirty="0">
                <a:solidFill>
                  <a:srgbClr val="FF0000"/>
                </a:solidFill>
              </a:rPr>
              <a:t>=</a:t>
            </a:r>
            <a:r>
              <a:rPr lang="en-IN" b="1" dirty="0" err="1">
                <a:solidFill>
                  <a:srgbClr val="FF0000"/>
                </a:solidFill>
              </a:rPr>
              <a:t>pd.DataFrame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np.random.randn</a:t>
            </a:r>
            <a:r>
              <a:rPr lang="en-IN" b="1" dirty="0">
                <a:solidFill>
                  <a:srgbClr val="FF0000"/>
                </a:solidFill>
              </a:rPr>
              <a:t>(40,4),</a:t>
            </a:r>
          </a:p>
          <a:p>
            <a:r>
              <a:rPr lang="en-IN" b="1" dirty="0">
                <a:solidFill>
                  <a:srgbClr val="FF0000"/>
                </a:solidFill>
              </a:rPr>
              <a:t>	columns=["C1","C2","C3","C4"])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st.bar_chart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df</a:t>
            </a:r>
            <a:r>
              <a:rPr lang="en-IN" b="1" dirty="0">
                <a:solidFill>
                  <a:srgbClr val="FF0000"/>
                </a:solidFill>
              </a:rPr>
              <a:t>)</a:t>
            </a:r>
          </a:p>
          <a:p>
            <a:endParaRPr lang="en-IN" dirty="0"/>
          </a:p>
          <a:p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("Balloons"):</a:t>
            </a:r>
          </a:p>
          <a:p>
            <a:r>
              <a:rPr lang="en-IN" dirty="0"/>
              <a:t>	</a:t>
            </a:r>
            <a:r>
              <a:rPr lang="en-IN" dirty="0" err="1"/>
              <a:t>st.balloons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296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9E98-AAD9-D4C8-7057-B646935D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50E6-B582-5199-B5D6-3548E608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/>
              <a:t>Line Chart Basics: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Streamlit has </a:t>
            </a:r>
            <a:r>
              <a:rPr lang="en-US" altLang="en-US" b="1" dirty="0" err="1"/>
              <a:t>st.line_chart</a:t>
            </a:r>
            <a:r>
              <a:rPr lang="en-US" altLang="en-US" b="1" dirty="0"/>
              <a:t>() </a:t>
            </a:r>
            <a:r>
              <a:rPr lang="en-US" altLang="en-US" dirty="0"/>
              <a:t>for making these simple charts.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066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endParaRPr lang="en-IN" dirty="0"/>
          </a:p>
          <a:p>
            <a:r>
              <a:rPr lang="en-IN" dirty="0" err="1"/>
              <a:t>st.title</a:t>
            </a:r>
            <a:r>
              <a:rPr lang="en-IN" dirty="0"/>
              <a:t>(“Line Chart")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df</a:t>
            </a:r>
            <a:r>
              <a:rPr lang="en-IN" b="1" dirty="0">
                <a:solidFill>
                  <a:srgbClr val="FF0000"/>
                </a:solidFill>
              </a:rPr>
              <a:t>=</a:t>
            </a:r>
            <a:r>
              <a:rPr lang="en-IN" b="1" dirty="0" err="1">
                <a:solidFill>
                  <a:srgbClr val="FF0000"/>
                </a:solidFill>
              </a:rPr>
              <a:t>pd.DataFrame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np.random.randn</a:t>
            </a:r>
            <a:r>
              <a:rPr lang="en-IN" b="1" dirty="0">
                <a:solidFill>
                  <a:srgbClr val="FF0000"/>
                </a:solidFill>
              </a:rPr>
              <a:t>(40,4),</a:t>
            </a:r>
          </a:p>
          <a:p>
            <a:r>
              <a:rPr lang="en-IN" b="1" dirty="0">
                <a:solidFill>
                  <a:srgbClr val="FF0000"/>
                </a:solidFill>
              </a:rPr>
              <a:t>	columns=["C1","C2","C3","C4"])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st.line_chart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df</a:t>
            </a:r>
            <a:r>
              <a:rPr lang="en-IN" b="1" dirty="0">
                <a:solidFill>
                  <a:srgbClr val="FF0000"/>
                </a:solidFill>
              </a:rPr>
              <a:t>)</a:t>
            </a:r>
          </a:p>
          <a:p>
            <a:endParaRPr lang="en-IN" dirty="0"/>
          </a:p>
          <a:p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("Balloons"):</a:t>
            </a:r>
          </a:p>
          <a:p>
            <a:r>
              <a:rPr lang="en-IN" dirty="0"/>
              <a:t>	</a:t>
            </a:r>
            <a:r>
              <a:rPr lang="en-IN" dirty="0" err="1"/>
              <a:t>st.balloons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878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st.title</a:t>
            </a:r>
            <a:r>
              <a:rPr lang="en-IN" dirty="0"/>
              <a:t>("Area")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df</a:t>
            </a:r>
            <a:r>
              <a:rPr lang="en-IN" b="1" dirty="0">
                <a:solidFill>
                  <a:srgbClr val="FF0000"/>
                </a:solidFill>
              </a:rPr>
              <a:t>=</a:t>
            </a:r>
            <a:r>
              <a:rPr lang="en-IN" b="1" dirty="0" err="1">
                <a:solidFill>
                  <a:srgbClr val="FF0000"/>
                </a:solidFill>
              </a:rPr>
              <a:t>pd.DataFrame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np.random.randn</a:t>
            </a:r>
            <a:r>
              <a:rPr lang="en-IN" b="1" dirty="0">
                <a:solidFill>
                  <a:srgbClr val="FF0000"/>
                </a:solidFill>
              </a:rPr>
              <a:t>(40,4),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columns=["C1","C2","C3","C4"])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st.area_chart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df</a:t>
            </a:r>
            <a:r>
              <a:rPr lang="en-I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("Balloons"):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st.balloons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823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Utopia Std"/>
              </a:rPr>
              <a:t>To display data points on a map, we will be using the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he Sans Mono Con Normal"/>
              </a:rPr>
              <a:t>st.map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he Sans Mono Con Normal"/>
              </a:rPr>
              <a:t>()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Utopia Std"/>
              </a:rPr>
              <a:t>function of Streamlit.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4447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88771" cy="1325563"/>
          </a:xfrm>
        </p:spPr>
        <p:txBody>
          <a:bodyPr/>
          <a:lstStyle/>
          <a:p>
            <a:r>
              <a:rPr lang="en-IN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118" y="365124"/>
            <a:ext cx="8490858" cy="6315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r>
              <a:rPr lang="en-IN" dirty="0" err="1"/>
              <a:t>st.title</a:t>
            </a:r>
            <a:r>
              <a:rPr lang="en-IN" dirty="0"/>
              <a:t>('Map')</a:t>
            </a:r>
          </a:p>
          <a:p>
            <a:pPr marL="0" indent="0">
              <a:buNone/>
            </a:pPr>
            <a:r>
              <a:rPr lang="en-IN" dirty="0"/>
              <a:t># Defining Latitude and Longitude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locate_map</a:t>
            </a:r>
            <a:r>
              <a:rPr lang="en-IN" b="1" dirty="0">
                <a:solidFill>
                  <a:srgbClr val="FF0000"/>
                </a:solidFill>
              </a:rPr>
              <a:t> = </a:t>
            </a:r>
            <a:r>
              <a:rPr lang="en-IN" b="1" dirty="0" err="1">
                <a:solidFill>
                  <a:srgbClr val="FF0000"/>
                </a:solidFill>
              </a:rPr>
              <a:t>pd.DataFrame</a:t>
            </a:r>
            <a:r>
              <a:rPr lang="en-IN" b="1" dirty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np.random.randn</a:t>
            </a:r>
            <a:r>
              <a:rPr lang="en-IN" b="1" dirty="0">
                <a:solidFill>
                  <a:srgbClr val="FF0000"/>
                </a:solidFill>
              </a:rPr>
              <a:t>(50, 2)/[10,10] + [15.4589, 75.0078],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columns = ['latitude', 'longitude'])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# Map Function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st.map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locate_map</a:t>
            </a:r>
            <a:r>
              <a:rPr lang="en-I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("Balloons"):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st.balloons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140"/>
            <a:ext cx="10515600" cy="1029722"/>
          </a:xfrm>
        </p:spPr>
        <p:txBody>
          <a:bodyPr/>
          <a:lstStyle/>
          <a:p>
            <a:r>
              <a:rPr lang="en-US" dirty="0"/>
              <a:t>Why Streamlit?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5A738A-E5D3-05B6-2065-6D512A8B2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9085"/>
            <a:ext cx="10646044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scientists are important for guiding decisions using data in businesses and nonprofits.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Sharing complex data findings with colleagues can be tricky.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Regular methods like static charts or Word documents aren't always effective.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Creating web apps from scratch with Flask or Django takes too much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 is a </a:t>
            </a:r>
            <a:r>
              <a:rPr lang="en-US" altLang="en-US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fast, interactive web app framework for Python</a:t>
            </a:r>
            <a:r>
              <a:rPr lang="en-US" alt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makes things like </a:t>
            </a:r>
            <a:r>
              <a:rPr lang="en-US" altLang="en-US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input and interactive graphs easy</a:t>
            </a:r>
            <a:r>
              <a:rPr lang="en-US" alt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921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3E21-3E00-A96A-C421-32B666F7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01B3-3F2B-B24E-088B-FA236FA63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 err="1">
                <a:solidFill>
                  <a:srgbClr val="000000"/>
                </a:solidFill>
                <a:latin typeface="Utopia Std"/>
              </a:rPr>
              <a:t>Graphviz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topia Std"/>
              </a:rPr>
              <a:t> is an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Utopia Std"/>
              </a:rPr>
              <a:t>open-source Python library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topia Std"/>
              </a:rPr>
              <a:t>in which we can create graphical objects having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Utopia Std"/>
              </a:rPr>
              <a:t>nodes and edges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topia Std"/>
              </a:rPr>
              <a:t>. The language of nodes and edges is known as the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Utopia Std"/>
              </a:rPr>
              <a:t>DOT language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topia Std"/>
              </a:rPr>
              <a:t>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Utopia Std"/>
              </a:rPr>
              <a:t>We can use this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Utopia Std"/>
              </a:rPr>
              <a:t>Graphviz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topia Std"/>
              </a:rPr>
              <a:t> code to visualize various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Utopia Std"/>
              </a:rPr>
              <a:t>ML algorithms or neural networks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topia Std"/>
              </a:rPr>
              <a:t>to help us understand the architecture or flows encountered in them while processing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856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32788" cy="1325563"/>
          </a:xfrm>
        </p:spPr>
        <p:txBody>
          <a:bodyPr/>
          <a:lstStyle/>
          <a:p>
            <a:r>
              <a:rPr lang="en-IN" dirty="0"/>
              <a:t>GraphViz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10" y="365124"/>
            <a:ext cx="7061719" cy="59983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graphviz</a:t>
            </a:r>
            <a:r>
              <a:rPr lang="en-IN" dirty="0"/>
              <a:t> as </a:t>
            </a:r>
            <a:r>
              <a:rPr lang="en-IN" dirty="0" err="1"/>
              <a:t>graphviz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st.title</a:t>
            </a:r>
            <a:r>
              <a:rPr lang="en-IN" dirty="0"/>
              <a:t>('</a:t>
            </a:r>
            <a:r>
              <a:rPr lang="en-IN" dirty="0" err="1"/>
              <a:t>Graphviz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# Creating graph object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st.graphviz_chart</a:t>
            </a:r>
            <a:r>
              <a:rPr lang="en-IN" b="1" dirty="0">
                <a:solidFill>
                  <a:srgbClr val="FF0000"/>
                </a:solidFill>
              </a:rPr>
              <a:t>('''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digraph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"Training Data" -&gt; "ML Algorithm"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"ML Algorithm" -&gt; "Model"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"Model" -&gt; "Result Forecasting"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"New Data" -&gt; "Model"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''')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("Balloons"):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st.balloons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623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73963" cy="2564687"/>
          </a:xfrm>
        </p:spPr>
        <p:txBody>
          <a:bodyPr>
            <a:normAutofit/>
          </a:bodyPr>
          <a:lstStyle/>
          <a:p>
            <a:r>
              <a:rPr lang="en-IN" dirty="0"/>
              <a:t>Another approach </a:t>
            </a:r>
            <a:r>
              <a:rPr lang="en-IN" dirty="0" err="1"/>
              <a:t>Graphviz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114" y="340518"/>
            <a:ext cx="7341636" cy="617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graphviz</a:t>
            </a:r>
            <a:r>
              <a:rPr lang="en-IN" dirty="0"/>
              <a:t> as </a:t>
            </a:r>
            <a:r>
              <a:rPr lang="en-IN" dirty="0" err="1"/>
              <a:t>graphviz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st.title</a:t>
            </a:r>
            <a:r>
              <a:rPr lang="en-IN" dirty="0"/>
              <a:t>('</a:t>
            </a:r>
            <a:r>
              <a:rPr lang="en-IN" dirty="0" err="1"/>
              <a:t>Graphviz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# Create a </a:t>
            </a:r>
            <a:r>
              <a:rPr lang="en-IN" dirty="0" err="1"/>
              <a:t>graphlib</a:t>
            </a:r>
            <a:r>
              <a:rPr lang="en-IN" dirty="0"/>
              <a:t> graph object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graph = </a:t>
            </a:r>
            <a:r>
              <a:rPr lang="en-IN" b="1" dirty="0" err="1">
                <a:solidFill>
                  <a:srgbClr val="FF0000"/>
                </a:solidFill>
              </a:rPr>
              <a:t>graphviz.Digraph</a:t>
            </a:r>
            <a:r>
              <a:rPr lang="en-IN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graph.edge</a:t>
            </a:r>
            <a:r>
              <a:rPr lang="en-IN" b="1" dirty="0">
                <a:solidFill>
                  <a:srgbClr val="FF0000"/>
                </a:solidFill>
              </a:rPr>
              <a:t>('Training Data', 'ML Algorithm')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graph.edge</a:t>
            </a:r>
            <a:r>
              <a:rPr lang="en-IN" b="1" dirty="0">
                <a:solidFill>
                  <a:srgbClr val="FF0000"/>
                </a:solidFill>
              </a:rPr>
              <a:t>('ML Algorithm', 'Model')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graph.edge</a:t>
            </a:r>
            <a:r>
              <a:rPr lang="en-IN" b="1" dirty="0">
                <a:solidFill>
                  <a:srgbClr val="FF0000"/>
                </a:solidFill>
              </a:rPr>
              <a:t>('Model', 'Result Forecasting')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graph.edge</a:t>
            </a:r>
            <a:r>
              <a:rPr lang="en-IN" b="1" dirty="0">
                <a:solidFill>
                  <a:srgbClr val="FF0000"/>
                </a:solidFill>
              </a:rPr>
              <a:t>('New Data', 'Model')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st.graphviz_chart</a:t>
            </a:r>
            <a:r>
              <a:rPr lang="en-IN" b="1" dirty="0">
                <a:solidFill>
                  <a:srgbClr val="FF0000"/>
                </a:solidFill>
              </a:rPr>
              <a:t>(graph)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("Balloons"):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st.balloons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3993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27514" cy="1519659"/>
          </a:xfrm>
        </p:spPr>
        <p:txBody>
          <a:bodyPr/>
          <a:lstStyle/>
          <a:p>
            <a:r>
              <a:rPr lang="en-IN" dirty="0"/>
              <a:t>Seaborn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562" y="365125"/>
            <a:ext cx="6867332" cy="63342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 Import python libraries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 Data Set</a:t>
            </a:r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("auto.csv")</a:t>
            </a:r>
          </a:p>
          <a:p>
            <a:pPr marL="0" indent="0">
              <a:buNone/>
            </a:pPr>
            <a:r>
              <a:rPr lang="en-IN" dirty="0" err="1"/>
              <a:t>st.dataframe</a:t>
            </a:r>
            <a:r>
              <a:rPr lang="en-IN" dirty="0"/>
              <a:t>(</a:t>
            </a:r>
            <a:r>
              <a:rPr lang="en-IN" dirty="0" err="1"/>
              <a:t>df.head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# Defining Count Graph/Plot</a:t>
            </a:r>
          </a:p>
          <a:p>
            <a:pPr marL="0" indent="0">
              <a:buNone/>
            </a:pPr>
            <a:r>
              <a:rPr lang="en-IN" dirty="0"/>
              <a:t>fig = </a:t>
            </a: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5))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sns.countplot</a:t>
            </a:r>
            <a:r>
              <a:rPr lang="en-IN" b="1" dirty="0">
                <a:solidFill>
                  <a:srgbClr val="FF0000"/>
                </a:solidFill>
              </a:rPr>
              <a:t>(x = "year", data = </a:t>
            </a:r>
            <a:r>
              <a:rPr lang="en-IN" b="1" dirty="0" err="1">
                <a:solidFill>
                  <a:srgbClr val="FF0000"/>
                </a:solidFill>
              </a:rPr>
              <a:t>df</a:t>
            </a:r>
            <a:r>
              <a:rPr lang="en-I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st.pyplot</a:t>
            </a:r>
            <a:r>
              <a:rPr lang="en-IN" b="1" dirty="0">
                <a:solidFill>
                  <a:srgbClr val="FF0000"/>
                </a:solidFill>
              </a:rPr>
              <a:t>(fig)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("Balloons"):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st.balloons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72211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Violin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28" y="186612"/>
            <a:ext cx="7565571" cy="59903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 Import python libraries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 Data Set</a:t>
            </a:r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("auto.csv")</a:t>
            </a:r>
          </a:p>
          <a:p>
            <a:pPr marL="0" indent="0">
              <a:buNone/>
            </a:pPr>
            <a:r>
              <a:rPr lang="en-IN" dirty="0"/>
              <a:t># Defining Violin Graph</a:t>
            </a:r>
          </a:p>
          <a:p>
            <a:pPr marL="0" indent="0">
              <a:buNone/>
            </a:pPr>
            <a:r>
              <a:rPr lang="en-IN" dirty="0"/>
              <a:t>fig = </a:t>
            </a: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5))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sns.violinplot</a:t>
            </a:r>
            <a:r>
              <a:rPr lang="en-IN" b="1" dirty="0">
                <a:solidFill>
                  <a:srgbClr val="FF0000"/>
                </a:solidFill>
              </a:rPr>
              <a:t>(x = "year", y="displacement", data = </a:t>
            </a:r>
            <a:r>
              <a:rPr lang="en-IN" b="1" dirty="0" err="1">
                <a:solidFill>
                  <a:srgbClr val="FF0000"/>
                </a:solidFill>
              </a:rPr>
              <a:t>df</a:t>
            </a:r>
            <a:r>
              <a:rPr lang="en-I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st.pyplot</a:t>
            </a:r>
            <a:r>
              <a:rPr lang="en-IN" b="1" dirty="0">
                <a:solidFill>
                  <a:srgbClr val="FF0000"/>
                </a:solidFill>
              </a:rPr>
              <a:t>(fig)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("Balloons"):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st.balloons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486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2706" cy="4351338"/>
          </a:xfrm>
        </p:spPr>
        <p:txBody>
          <a:bodyPr>
            <a:normAutofit/>
          </a:bodyPr>
          <a:lstStyle/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Utopia Std"/>
              </a:rPr>
              <a:t>A strip graph represents a summarized univariate dataset.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8DA51-9EF7-3A4C-ECFF-F837B397E383}"/>
              </a:ext>
            </a:extLst>
          </p:cNvPr>
          <p:cNvSpPr txBox="1"/>
          <p:nvPr/>
        </p:nvSpPr>
        <p:spPr>
          <a:xfrm>
            <a:off x="3750906" y="151179"/>
            <a:ext cx="826692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# Import python libraries</a:t>
            </a:r>
          </a:p>
          <a:p>
            <a:r>
              <a:rPr lang="en-IN" sz="2800" dirty="0"/>
              <a:t>import </a:t>
            </a:r>
            <a:r>
              <a:rPr lang="en-IN" sz="2800" dirty="0" err="1"/>
              <a:t>streamlit</a:t>
            </a:r>
            <a:r>
              <a:rPr lang="en-IN" sz="2800" dirty="0"/>
              <a:t> as </a:t>
            </a:r>
            <a:r>
              <a:rPr lang="en-IN" sz="2800" dirty="0" err="1"/>
              <a:t>st</a:t>
            </a:r>
            <a:endParaRPr lang="en-IN" sz="2800" dirty="0"/>
          </a:p>
          <a:p>
            <a:r>
              <a:rPr lang="en-IN" sz="2800" dirty="0"/>
              <a:t>import seaborn as </a:t>
            </a:r>
            <a:r>
              <a:rPr lang="en-IN" sz="2800" dirty="0" err="1"/>
              <a:t>sns</a:t>
            </a:r>
            <a:endParaRPr lang="en-IN" sz="2800" dirty="0"/>
          </a:p>
          <a:p>
            <a:r>
              <a:rPr lang="en-IN" sz="2800" dirty="0"/>
              <a:t>import pandas as pd</a:t>
            </a:r>
          </a:p>
          <a:p>
            <a:r>
              <a:rPr lang="en-IN" sz="2800" dirty="0"/>
              <a:t>import </a:t>
            </a:r>
            <a:r>
              <a:rPr lang="en-IN" sz="2800" dirty="0" err="1"/>
              <a:t>matplotlib.pyplot</a:t>
            </a:r>
            <a:r>
              <a:rPr lang="en-IN" sz="2800" dirty="0"/>
              <a:t> as </a:t>
            </a:r>
            <a:r>
              <a:rPr lang="en-IN" sz="2800" dirty="0" err="1"/>
              <a:t>plt</a:t>
            </a:r>
            <a:endParaRPr lang="en-IN" sz="2800" dirty="0"/>
          </a:p>
          <a:p>
            <a:r>
              <a:rPr lang="en-IN" sz="2800" dirty="0"/>
              <a:t># Data Set</a:t>
            </a:r>
          </a:p>
          <a:p>
            <a:r>
              <a:rPr lang="en-IN" sz="2800" dirty="0" err="1"/>
              <a:t>df</a:t>
            </a:r>
            <a:r>
              <a:rPr lang="en-IN" sz="2800" dirty="0"/>
              <a:t> = </a:t>
            </a:r>
            <a:r>
              <a:rPr lang="en-IN" sz="2800" dirty="0" err="1"/>
              <a:t>pd.read_csv</a:t>
            </a:r>
            <a:r>
              <a:rPr lang="en-IN" sz="2800" dirty="0"/>
              <a:t>("auto.csv")</a:t>
            </a:r>
          </a:p>
          <a:p>
            <a:r>
              <a:rPr lang="en-IN" sz="2800" dirty="0"/>
              <a:t># Defining Violin Graph</a:t>
            </a:r>
          </a:p>
          <a:p>
            <a:r>
              <a:rPr lang="en-IN" sz="2800" dirty="0"/>
              <a:t>fig = </a:t>
            </a:r>
            <a:r>
              <a:rPr lang="en-IN" sz="2800" dirty="0" err="1"/>
              <a:t>plt.figure</a:t>
            </a:r>
            <a:r>
              <a:rPr lang="en-IN" sz="2800" dirty="0"/>
              <a:t>(</a:t>
            </a:r>
            <a:r>
              <a:rPr lang="en-IN" sz="2800" dirty="0" err="1"/>
              <a:t>figsize</a:t>
            </a:r>
            <a:r>
              <a:rPr lang="en-IN" sz="2800" dirty="0"/>
              <a:t>=(10, 5))</a:t>
            </a:r>
          </a:p>
          <a:p>
            <a:r>
              <a:rPr lang="en-IN" sz="2800" b="1" dirty="0" err="1">
                <a:solidFill>
                  <a:srgbClr val="FF0000"/>
                </a:solidFill>
              </a:rPr>
              <a:t>sns.stripplot</a:t>
            </a:r>
            <a:r>
              <a:rPr lang="en-IN" sz="2800" b="1" dirty="0">
                <a:solidFill>
                  <a:srgbClr val="FF0000"/>
                </a:solidFill>
              </a:rPr>
              <a:t>(x = "year", y="displacement", data = </a:t>
            </a:r>
            <a:r>
              <a:rPr lang="en-IN" sz="2800" b="1" dirty="0" err="1">
                <a:solidFill>
                  <a:srgbClr val="FF0000"/>
                </a:solidFill>
              </a:rPr>
              <a:t>df</a:t>
            </a:r>
            <a:r>
              <a:rPr lang="en-IN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IN" sz="2800" b="1" dirty="0" err="1">
                <a:solidFill>
                  <a:srgbClr val="FF0000"/>
                </a:solidFill>
              </a:rPr>
              <a:t>st.pyplot</a:t>
            </a:r>
            <a:r>
              <a:rPr lang="en-IN" sz="2800" b="1" dirty="0">
                <a:solidFill>
                  <a:srgbClr val="FF0000"/>
                </a:solidFill>
              </a:rPr>
              <a:t>(fig)</a:t>
            </a:r>
          </a:p>
          <a:p>
            <a:endParaRPr lang="en-IN" sz="2800" dirty="0"/>
          </a:p>
          <a:p>
            <a:r>
              <a:rPr lang="en-IN" sz="2800" dirty="0"/>
              <a:t>if </a:t>
            </a:r>
            <a:r>
              <a:rPr lang="en-IN" sz="2800" dirty="0" err="1"/>
              <a:t>st.button</a:t>
            </a:r>
            <a:r>
              <a:rPr lang="en-IN" sz="2800" dirty="0"/>
              <a:t>("Balloons"):</a:t>
            </a:r>
          </a:p>
          <a:p>
            <a:r>
              <a:rPr lang="en-IN" sz="2800" dirty="0"/>
              <a:t>	</a:t>
            </a:r>
            <a:r>
              <a:rPr lang="en-IN" sz="2800" dirty="0" err="1"/>
              <a:t>st.balloons</a:t>
            </a:r>
            <a:r>
              <a:rPr lang="en-I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7992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Altair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01DF10-459F-225B-FC07-2FB2F8AE31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6858"/>
            <a:ext cx="9533444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About Altair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Altair is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popular Python library for statistical visualization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It's based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Vega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which handles the visualization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Visual Customization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After defining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x and y values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Altair creates the visualization.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You can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control graph size and color for better presentation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Installation Process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Begin by installing Altair using pip.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Simply run the command: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pip install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altair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19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Plot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F7927-E00A-00C7-8683-99CD300DE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1414"/>
            <a:ext cx="9676432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mark_boxplot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Use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mark_boxplot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()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to make boxplots.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It's a good way to see how data spreads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Displaying with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st.altair_chart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Show the boxplot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in your Streamlit app using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st.altair_chart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()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This makes it easy to put your plot in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Boxplot Parts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 boxplot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has five parts showing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Lowest, highest, middle, and middle spread of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Also, it can show any unusual data points, like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75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3196" cy="1325563"/>
          </a:xfrm>
        </p:spPr>
        <p:txBody>
          <a:bodyPr/>
          <a:lstStyle/>
          <a:p>
            <a:r>
              <a:rPr lang="en-IN" dirty="0"/>
              <a:t>Box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544" y="365125"/>
            <a:ext cx="7881256" cy="60170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altair</a:t>
            </a:r>
            <a:r>
              <a:rPr lang="en-IN" dirty="0"/>
              <a:t> as alt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("auto.csv")</a:t>
            </a:r>
          </a:p>
          <a:p>
            <a:pPr marL="0" indent="0">
              <a:buNone/>
            </a:pPr>
            <a:r>
              <a:rPr lang="en-IN" dirty="0"/>
              <a:t># Box Plot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box_plot</a:t>
            </a:r>
            <a:r>
              <a:rPr lang="en-IN" b="1" dirty="0">
                <a:solidFill>
                  <a:srgbClr val="FF0000"/>
                </a:solidFill>
              </a:rPr>
              <a:t> = </a:t>
            </a:r>
            <a:r>
              <a:rPr lang="en-IN" b="1" dirty="0" err="1">
                <a:solidFill>
                  <a:srgbClr val="FF0000"/>
                </a:solidFill>
              </a:rPr>
              <a:t>alt.Chart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df</a:t>
            </a:r>
            <a:r>
              <a:rPr lang="en-IN" b="1" dirty="0">
                <a:solidFill>
                  <a:srgbClr val="FF0000"/>
                </a:solidFill>
              </a:rPr>
              <a:t>).</a:t>
            </a:r>
            <a:r>
              <a:rPr lang="en-IN" b="1" dirty="0" err="1">
                <a:solidFill>
                  <a:srgbClr val="FF0000"/>
                </a:solidFill>
              </a:rPr>
              <a:t>mark_boxplot</a:t>
            </a:r>
            <a:r>
              <a:rPr lang="en-IN" b="1" dirty="0">
                <a:solidFill>
                  <a:srgbClr val="FF0000"/>
                </a:solidFill>
              </a:rPr>
              <a:t>().encode(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x = "origin",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y = "mpg"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st.altair_chart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box_plot</a:t>
            </a:r>
            <a:r>
              <a:rPr lang="en-I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("Balloons"):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st.balloons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299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6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Streamlit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pip install </a:t>
            </a:r>
            <a:r>
              <a:rPr lang="en-US" b="1" dirty="0" err="1">
                <a:solidFill>
                  <a:srgbClr val="FF0000"/>
                </a:solidFill>
              </a:rPr>
              <a:t>streamlit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Open anaconda Navigator </a:t>
            </a:r>
            <a:r>
              <a:rPr lang="en-US" dirty="0">
                <a:sym typeface="Wingdings" panose="05000000000000000000" pitchFamily="2" charset="2"/>
              </a:rPr>
              <a:t> Select Environments  Create  Name of Lib Select Package   Open terminal and install </a:t>
            </a:r>
            <a:r>
              <a:rPr lang="en-US" dirty="0" err="1">
                <a:sym typeface="Wingdings" panose="05000000000000000000" pitchFamily="2" charset="2"/>
              </a:rPr>
              <a:t>streamlit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A0E36-31E3-0657-E317-5ED15FB1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098" y="3771260"/>
            <a:ext cx="4220164" cy="22291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698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14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12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26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08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73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02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53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8639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474-F81A-9871-81A4-E1B125F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30CA-CE7C-ABC9-41DA-DAA7503C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29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B5CF-FF65-D761-69C7-593FD655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C55D-6E10-2364-587D-76EB76BE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AFAD-0EA0-7BF5-0E90-18EBCCD6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71807" cy="1325563"/>
          </a:xfrm>
        </p:spPr>
        <p:txBody>
          <a:bodyPr/>
          <a:lstStyle/>
          <a:p>
            <a:r>
              <a:rPr lang="en-IN" dirty="0"/>
              <a:t>Existing App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81A9-B021-C933-39FC-6685B283E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0" y="2197585"/>
            <a:ext cx="5197098" cy="2358917"/>
          </a:xfrm>
        </p:spPr>
        <p:txBody>
          <a:bodyPr/>
          <a:lstStyle/>
          <a:p>
            <a:r>
              <a:rPr lang="en-IN" dirty="0"/>
              <a:t>Just run existing app to check how it woks and how it looks </a:t>
            </a:r>
          </a:p>
          <a:p>
            <a:r>
              <a:rPr lang="en-IN" dirty="0"/>
              <a:t>Open </a:t>
            </a:r>
            <a:r>
              <a:rPr lang="en-IN" dirty="0">
                <a:sym typeface="Wingdings" panose="05000000000000000000" pitchFamily="2" charset="2"/>
              </a:rPr>
              <a:t> Sublime  type Code  run</a:t>
            </a:r>
            <a:r>
              <a:rPr lang="en-US" dirty="0">
                <a:sym typeface="Wingdings" panose="05000000000000000000" pitchFamily="2" charset="2"/>
              </a:rPr>
              <a:t>  Select file path</a:t>
            </a:r>
          </a:p>
          <a:p>
            <a:r>
              <a:rPr lang="en-US" b="1" dirty="0">
                <a:sym typeface="Wingdings" panose="05000000000000000000" pitchFamily="2" charset="2"/>
              </a:rPr>
              <a:t>python – m </a:t>
            </a:r>
            <a:r>
              <a:rPr lang="en-US" b="1" dirty="0" err="1">
                <a:sym typeface="Wingdings" panose="05000000000000000000" pitchFamily="2" charset="2"/>
              </a:rPr>
              <a:t>streamlit</a:t>
            </a:r>
            <a:r>
              <a:rPr lang="en-US" b="1" dirty="0">
                <a:sym typeface="Wingdings" panose="05000000000000000000" pitchFamily="2" charset="2"/>
              </a:rPr>
              <a:t> run app.py</a:t>
            </a:r>
            <a:endParaRPr lang="en-IN" b="1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C780-99DA-6233-9F62-703ED9CE5BA5}"/>
              </a:ext>
            </a:extLst>
          </p:cNvPr>
          <p:cNvSpPr txBox="1"/>
          <p:nvPr/>
        </p:nvSpPr>
        <p:spPr>
          <a:xfrm>
            <a:off x="5703376" y="505275"/>
            <a:ext cx="6276814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import </a:t>
            </a:r>
            <a:r>
              <a:rPr lang="en-US" sz="2200" dirty="0" err="1"/>
              <a:t>streamlit</a:t>
            </a:r>
            <a:r>
              <a:rPr lang="en-US" sz="2200" dirty="0"/>
              <a:t> as </a:t>
            </a:r>
            <a:r>
              <a:rPr lang="en-US" sz="2200" dirty="0" err="1"/>
              <a:t>st</a:t>
            </a:r>
            <a:endParaRPr lang="en-US" sz="2200" dirty="0"/>
          </a:p>
          <a:p>
            <a:r>
              <a:rPr lang="en-US" sz="2200" dirty="0"/>
              <a:t>import time</a:t>
            </a:r>
          </a:p>
          <a:p>
            <a:r>
              <a:rPr lang="en-US" sz="2200" dirty="0"/>
              <a:t>import </a:t>
            </a:r>
            <a:r>
              <a:rPr lang="en-US" sz="2200" dirty="0" err="1"/>
              <a:t>numpy</a:t>
            </a:r>
            <a:r>
              <a:rPr lang="en-US" sz="2200" dirty="0"/>
              <a:t> as np</a:t>
            </a:r>
          </a:p>
          <a:p>
            <a:r>
              <a:rPr lang="en-US" sz="2200" dirty="0" err="1"/>
              <a:t>progress_bar</a:t>
            </a:r>
            <a:r>
              <a:rPr lang="en-US" sz="2200" dirty="0"/>
              <a:t> = </a:t>
            </a:r>
            <a:r>
              <a:rPr lang="en-US" sz="2200" dirty="0" err="1"/>
              <a:t>st.sidebar.progress</a:t>
            </a:r>
            <a:r>
              <a:rPr lang="en-US" sz="2200" dirty="0"/>
              <a:t>(0)</a:t>
            </a:r>
          </a:p>
          <a:p>
            <a:r>
              <a:rPr lang="en-US" sz="2200" dirty="0" err="1"/>
              <a:t>status_text</a:t>
            </a:r>
            <a:r>
              <a:rPr lang="en-US" sz="2200" dirty="0"/>
              <a:t> = </a:t>
            </a:r>
            <a:r>
              <a:rPr lang="en-US" sz="2200" dirty="0" err="1"/>
              <a:t>st.sidebar.empty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last_rows</a:t>
            </a:r>
            <a:r>
              <a:rPr lang="en-US" sz="2200" dirty="0"/>
              <a:t> = </a:t>
            </a:r>
            <a:r>
              <a:rPr lang="en-US" sz="2200" dirty="0" err="1"/>
              <a:t>np.random.randn</a:t>
            </a:r>
            <a:r>
              <a:rPr lang="en-US" sz="2200" dirty="0"/>
              <a:t>(1, 1)</a:t>
            </a:r>
          </a:p>
          <a:p>
            <a:r>
              <a:rPr lang="en-US" sz="2200" dirty="0"/>
              <a:t>chart = </a:t>
            </a:r>
            <a:r>
              <a:rPr lang="en-US" sz="2200" dirty="0" err="1"/>
              <a:t>st.line_chart</a:t>
            </a:r>
            <a:r>
              <a:rPr lang="en-US" sz="2200" dirty="0"/>
              <a:t>(</a:t>
            </a:r>
            <a:r>
              <a:rPr lang="en-US" sz="2200" dirty="0" err="1"/>
              <a:t>last_rows</a:t>
            </a:r>
            <a:r>
              <a:rPr lang="en-US" sz="2200" dirty="0"/>
              <a:t>)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range(1, 101):</a:t>
            </a:r>
          </a:p>
          <a:p>
            <a:r>
              <a:rPr lang="en-US" sz="2200" i="1" dirty="0"/>
              <a:t> </a:t>
            </a:r>
            <a:r>
              <a:rPr lang="en-US" sz="2200" i="1" dirty="0" err="1"/>
              <a:t>new_rows</a:t>
            </a:r>
            <a:r>
              <a:rPr lang="en-US" sz="2200" i="1" dirty="0"/>
              <a:t> = </a:t>
            </a:r>
            <a:r>
              <a:rPr lang="en-US" sz="2200" i="1" dirty="0" err="1"/>
              <a:t>last_rows</a:t>
            </a:r>
            <a:r>
              <a:rPr lang="en-US" sz="2200" i="1" dirty="0"/>
              <a:t>[-1, :] + </a:t>
            </a:r>
            <a:r>
              <a:rPr lang="en-US" sz="2200" i="1" dirty="0" err="1"/>
              <a:t>np.random.randn</a:t>
            </a:r>
            <a:r>
              <a:rPr lang="en-US" sz="2200" i="1" dirty="0"/>
              <a:t>(5, 1).</a:t>
            </a:r>
            <a:r>
              <a:rPr lang="en-US" sz="2200" i="1" dirty="0" err="1"/>
              <a:t>cumsum</a:t>
            </a:r>
            <a:r>
              <a:rPr lang="en-US" sz="2200" i="1" dirty="0"/>
              <a:t>(axis=0)</a:t>
            </a:r>
          </a:p>
          <a:p>
            <a:r>
              <a:rPr lang="en-US" sz="2200" i="1" dirty="0"/>
              <a:t> </a:t>
            </a:r>
            <a:r>
              <a:rPr lang="en-US" sz="2200" i="1" dirty="0" err="1"/>
              <a:t>status_text.text</a:t>
            </a:r>
            <a:r>
              <a:rPr lang="en-US" sz="2200" i="1" dirty="0"/>
              <a:t>("%</a:t>
            </a:r>
            <a:r>
              <a:rPr lang="en-US" sz="2200" i="1" dirty="0" err="1"/>
              <a:t>i</a:t>
            </a:r>
            <a:r>
              <a:rPr lang="en-US" sz="2200" i="1" dirty="0"/>
              <a:t>%% Complete" % </a:t>
            </a:r>
            <a:r>
              <a:rPr lang="en-US" sz="2200" i="1" dirty="0" err="1"/>
              <a:t>i</a:t>
            </a:r>
            <a:r>
              <a:rPr lang="en-US" sz="2200" i="1" dirty="0"/>
              <a:t>)</a:t>
            </a:r>
          </a:p>
          <a:p>
            <a:r>
              <a:rPr lang="en-US" sz="2200" i="1" dirty="0"/>
              <a:t> </a:t>
            </a:r>
            <a:r>
              <a:rPr lang="en-US" sz="2200" i="1" dirty="0" err="1"/>
              <a:t>chart.add_rows</a:t>
            </a:r>
            <a:r>
              <a:rPr lang="en-US" sz="2200" i="1" dirty="0"/>
              <a:t>(</a:t>
            </a:r>
            <a:r>
              <a:rPr lang="en-US" sz="2200" i="1" dirty="0" err="1"/>
              <a:t>new_rows</a:t>
            </a:r>
            <a:r>
              <a:rPr lang="en-US" sz="2200" i="1" dirty="0"/>
              <a:t>)</a:t>
            </a:r>
          </a:p>
          <a:p>
            <a:r>
              <a:rPr lang="en-US" sz="2200" i="1" dirty="0"/>
              <a:t> </a:t>
            </a:r>
            <a:r>
              <a:rPr lang="en-US" sz="2200" i="1" dirty="0" err="1"/>
              <a:t>progress_bar.progress</a:t>
            </a:r>
            <a:r>
              <a:rPr lang="en-US" sz="2200" i="1" dirty="0"/>
              <a:t>(</a:t>
            </a:r>
            <a:r>
              <a:rPr lang="en-US" sz="2200" i="1" dirty="0" err="1"/>
              <a:t>i</a:t>
            </a:r>
            <a:r>
              <a:rPr lang="en-US" sz="2200" i="1" dirty="0"/>
              <a:t>)</a:t>
            </a:r>
          </a:p>
          <a:p>
            <a:r>
              <a:rPr lang="en-US" sz="2200" i="1" dirty="0"/>
              <a:t> </a:t>
            </a:r>
            <a:r>
              <a:rPr lang="en-US" sz="2200" i="1" dirty="0" err="1"/>
              <a:t>last_rows</a:t>
            </a:r>
            <a:r>
              <a:rPr lang="en-US" sz="2200" i="1" dirty="0"/>
              <a:t> = </a:t>
            </a:r>
            <a:r>
              <a:rPr lang="en-US" sz="2200" i="1" dirty="0" err="1"/>
              <a:t>new_rows</a:t>
            </a:r>
            <a:endParaRPr lang="en-US" sz="2200" i="1" dirty="0"/>
          </a:p>
          <a:p>
            <a:r>
              <a:rPr lang="en-US" sz="2200" i="1" dirty="0"/>
              <a:t> </a:t>
            </a:r>
            <a:r>
              <a:rPr lang="en-US" sz="2200" i="1" dirty="0" err="1"/>
              <a:t>time.sleep</a:t>
            </a:r>
            <a:r>
              <a:rPr lang="en-US" sz="2200" i="1" dirty="0"/>
              <a:t>(0.05)</a:t>
            </a:r>
          </a:p>
          <a:p>
            <a:r>
              <a:rPr lang="en-US" sz="2200" dirty="0" err="1"/>
              <a:t>progress_bar.empty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st.button</a:t>
            </a:r>
            <a:r>
              <a:rPr lang="en-US" sz="2200" dirty="0"/>
              <a:t>("Re-run")</a:t>
            </a:r>
          </a:p>
        </p:txBody>
      </p:sp>
    </p:spTree>
    <p:extLst>
      <p:ext uri="{BB962C8B-B14F-4D97-AF65-F5344CB8AC3E}">
        <p14:creationId xmlns:p14="http://schemas.microsoft.com/office/powerpoint/2010/main" val="2467355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12"/>
            <a:ext cx="10515600" cy="64994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/>
              <a:t>import </a:t>
            </a:r>
            <a:r>
              <a:rPr lang="en-US" sz="3800" dirty="0" err="1"/>
              <a:t>streamlit</a:t>
            </a:r>
            <a:r>
              <a:rPr lang="en-US" sz="3800" dirty="0"/>
              <a:t> as </a:t>
            </a:r>
            <a:r>
              <a:rPr lang="en-US" sz="3800" dirty="0" err="1"/>
              <a:t>st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import pandas as pd </a:t>
            </a:r>
          </a:p>
          <a:p>
            <a:pPr marL="0" indent="0">
              <a:buNone/>
            </a:pPr>
            <a:r>
              <a:rPr lang="en-US" sz="3800" dirty="0"/>
              <a:t>import seaborn as </a:t>
            </a:r>
            <a:r>
              <a:rPr lang="en-US" sz="3800" dirty="0" err="1"/>
              <a:t>sns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import </a:t>
            </a:r>
            <a:r>
              <a:rPr lang="en-US" sz="3800" dirty="0" err="1"/>
              <a:t>matplotlib.pyplot</a:t>
            </a:r>
            <a:r>
              <a:rPr lang="en-US" sz="3800" dirty="0"/>
              <a:t> as </a:t>
            </a:r>
            <a:r>
              <a:rPr lang="en-US" sz="3800" dirty="0" err="1"/>
              <a:t>plt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import </a:t>
            </a:r>
            <a:r>
              <a:rPr lang="en-US" sz="3800" dirty="0" err="1"/>
              <a:t>altair</a:t>
            </a:r>
            <a:r>
              <a:rPr lang="en-US" sz="3800" dirty="0"/>
              <a:t> as alt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 err="1"/>
              <a:t>st.title</a:t>
            </a:r>
            <a:r>
              <a:rPr lang="en-US" sz="3800" dirty="0"/>
              <a:t>("Lets Play with data")</a:t>
            </a:r>
          </a:p>
          <a:p>
            <a:pPr marL="0" indent="0">
              <a:buNone/>
            </a:pPr>
            <a:r>
              <a:rPr lang="en-US" sz="3800" dirty="0" err="1"/>
              <a:t>penduins_df</a:t>
            </a:r>
            <a:r>
              <a:rPr lang="en-US" sz="3800" dirty="0"/>
              <a:t>=</a:t>
            </a:r>
            <a:r>
              <a:rPr lang="en-US" sz="3800" dirty="0" err="1"/>
              <a:t>pd.read_csv</a:t>
            </a:r>
            <a:r>
              <a:rPr lang="en-US" sz="3800" dirty="0"/>
              <a:t>("penguin.csv")</a:t>
            </a:r>
          </a:p>
          <a:p>
            <a:pPr marL="0" indent="0">
              <a:buNone/>
            </a:pPr>
            <a:r>
              <a:rPr lang="en-US" sz="3800" dirty="0" err="1"/>
              <a:t>st.write</a:t>
            </a:r>
            <a:r>
              <a:rPr lang="en-US" sz="3800" dirty="0"/>
              <a:t>(</a:t>
            </a:r>
            <a:r>
              <a:rPr lang="en-US" sz="3800" dirty="0" err="1"/>
              <a:t>penduins_df.head</a:t>
            </a:r>
            <a:r>
              <a:rPr lang="en-US" sz="3800" dirty="0"/>
              <a:t>())</a:t>
            </a:r>
          </a:p>
          <a:p>
            <a:pPr marL="0" indent="0">
              <a:buNone/>
            </a:pPr>
            <a:r>
              <a:rPr lang="en-US" sz="3800" dirty="0" err="1"/>
              <a:t>st.markdown</a:t>
            </a:r>
            <a:r>
              <a:rPr lang="en-US" sz="3800" dirty="0"/>
              <a:t>('Use this Streamlit app to make your own scatterplot about penguins!')</a:t>
            </a:r>
          </a:p>
          <a:p>
            <a:pPr marL="0" indent="0">
              <a:buNone/>
            </a:pPr>
            <a:r>
              <a:rPr lang="en-US" sz="3800" dirty="0" err="1"/>
              <a:t>selected_species</a:t>
            </a:r>
            <a:r>
              <a:rPr lang="en-US" sz="3800" dirty="0"/>
              <a:t> = </a:t>
            </a:r>
            <a:r>
              <a:rPr lang="en-US" sz="3800" dirty="0" err="1"/>
              <a:t>st.selectbox</a:t>
            </a:r>
            <a:r>
              <a:rPr lang="en-US" sz="3800" dirty="0"/>
              <a:t>('What species would you like to visualize?', ['Adelie', 'Gentoo', 'Chinstrap'])</a:t>
            </a:r>
          </a:p>
          <a:p>
            <a:pPr marL="0" indent="0">
              <a:buNone/>
            </a:pPr>
            <a:r>
              <a:rPr lang="en-US" sz="3800" dirty="0" err="1"/>
              <a:t>selected_x_var</a:t>
            </a:r>
            <a:r>
              <a:rPr lang="en-US" sz="3800" dirty="0"/>
              <a:t> = </a:t>
            </a:r>
            <a:r>
              <a:rPr lang="en-US" sz="3800" dirty="0" err="1"/>
              <a:t>st.selectbox</a:t>
            </a:r>
            <a:r>
              <a:rPr lang="en-US" sz="3800" dirty="0"/>
              <a:t>('What do you want the x variable to be?', ['</a:t>
            </a:r>
            <a:r>
              <a:rPr lang="en-US" sz="3800" dirty="0" err="1"/>
              <a:t>bill_length_mm</a:t>
            </a:r>
            <a:r>
              <a:rPr lang="en-US" sz="3800" dirty="0"/>
              <a:t>', '</a:t>
            </a:r>
            <a:r>
              <a:rPr lang="en-US" sz="3800" dirty="0" err="1"/>
              <a:t>bill_depth_mm</a:t>
            </a:r>
            <a:r>
              <a:rPr lang="en-US" sz="3800" dirty="0"/>
              <a:t>', '</a:t>
            </a:r>
            <a:r>
              <a:rPr lang="en-US" sz="3800" dirty="0" err="1"/>
              <a:t>flipper_length_mm</a:t>
            </a:r>
            <a:r>
              <a:rPr lang="en-US" sz="3800" dirty="0"/>
              <a:t>', '</a:t>
            </a:r>
            <a:r>
              <a:rPr lang="en-US" sz="3800" dirty="0" err="1"/>
              <a:t>body_mass_g</a:t>
            </a:r>
            <a:r>
              <a:rPr lang="en-US" sz="3800" dirty="0"/>
              <a:t>'])</a:t>
            </a:r>
          </a:p>
          <a:p>
            <a:pPr marL="0" indent="0">
              <a:buNone/>
            </a:pPr>
            <a:r>
              <a:rPr lang="en-US" sz="3800" dirty="0" err="1"/>
              <a:t>selected_y_var</a:t>
            </a:r>
            <a:r>
              <a:rPr lang="en-US" sz="3800" dirty="0"/>
              <a:t> = </a:t>
            </a:r>
            <a:r>
              <a:rPr lang="en-US" sz="3800" dirty="0" err="1"/>
              <a:t>st.selectbox</a:t>
            </a:r>
            <a:r>
              <a:rPr lang="en-US" sz="3800" dirty="0"/>
              <a:t>('What about the y?', ['</a:t>
            </a:r>
            <a:r>
              <a:rPr lang="en-US" sz="3800" dirty="0" err="1"/>
              <a:t>bill_length_mm</a:t>
            </a:r>
            <a:r>
              <a:rPr lang="en-US" sz="3800" dirty="0"/>
              <a:t>', '</a:t>
            </a:r>
            <a:r>
              <a:rPr lang="en-US" sz="3800" dirty="0" err="1"/>
              <a:t>bill_depth_mm</a:t>
            </a:r>
            <a:r>
              <a:rPr lang="en-US" sz="3800" dirty="0"/>
              <a:t>', '</a:t>
            </a:r>
            <a:r>
              <a:rPr lang="en-US" sz="3800" dirty="0" err="1"/>
              <a:t>flipper_length_mm</a:t>
            </a:r>
            <a:r>
              <a:rPr lang="en-US" sz="3800" dirty="0"/>
              <a:t>', '</a:t>
            </a:r>
            <a:r>
              <a:rPr lang="en-US" sz="3800" dirty="0" err="1"/>
              <a:t>body_mass_g</a:t>
            </a:r>
            <a:r>
              <a:rPr lang="en-US" sz="3800" dirty="0"/>
              <a:t>'])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 err="1"/>
              <a:t>penduins_df</a:t>
            </a:r>
            <a:r>
              <a:rPr lang="en-US" sz="3800" dirty="0"/>
              <a:t> = </a:t>
            </a:r>
            <a:r>
              <a:rPr lang="en-US" sz="3800" dirty="0" err="1"/>
              <a:t>penduins_df</a:t>
            </a:r>
            <a:r>
              <a:rPr lang="en-US" sz="3800" dirty="0"/>
              <a:t>[</a:t>
            </a:r>
            <a:r>
              <a:rPr lang="en-US" sz="3800" dirty="0" err="1"/>
              <a:t>penduins_df</a:t>
            </a:r>
            <a:r>
              <a:rPr lang="en-US" sz="3800" dirty="0"/>
              <a:t>['species']==</a:t>
            </a:r>
            <a:r>
              <a:rPr lang="en-US" sz="3800" dirty="0" err="1"/>
              <a:t>selected_species</a:t>
            </a:r>
            <a:r>
              <a:rPr lang="en-US" sz="3800" dirty="0"/>
              <a:t>]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 err="1"/>
              <a:t>alt_chart</a:t>
            </a:r>
            <a:r>
              <a:rPr lang="en-US" sz="3800" dirty="0"/>
              <a:t> = (</a:t>
            </a:r>
            <a:r>
              <a:rPr lang="en-US" sz="3800" dirty="0" err="1"/>
              <a:t>alt.Chart</a:t>
            </a:r>
            <a:r>
              <a:rPr lang="en-US" sz="3800" dirty="0"/>
              <a:t>(</a:t>
            </a:r>
            <a:r>
              <a:rPr lang="en-US" sz="3800" dirty="0" err="1"/>
              <a:t>penduins_df</a:t>
            </a:r>
            <a:r>
              <a:rPr lang="en-US" sz="3800" dirty="0"/>
              <a:t>).</a:t>
            </a:r>
            <a:r>
              <a:rPr lang="en-US" sz="3800" dirty="0" err="1"/>
              <a:t>mark_circle</a:t>
            </a:r>
            <a:r>
              <a:rPr lang="en-US" sz="3800" dirty="0"/>
              <a:t>().encode(x=</a:t>
            </a:r>
            <a:r>
              <a:rPr lang="en-US" sz="3800" dirty="0" err="1"/>
              <a:t>selected_x_var,y</a:t>
            </a:r>
            <a:r>
              <a:rPr lang="en-US" sz="3800" dirty="0"/>
              <a:t>=</a:t>
            </a:r>
            <a:r>
              <a:rPr lang="en-US" sz="3800" dirty="0" err="1"/>
              <a:t>selected_y_var</a:t>
            </a:r>
            <a:r>
              <a:rPr lang="en-US" sz="3800" dirty="0"/>
              <a:t>,))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 err="1"/>
              <a:t>st.altair_chart</a:t>
            </a:r>
            <a:r>
              <a:rPr lang="en-US" sz="3800" dirty="0"/>
              <a:t>(</a:t>
            </a:r>
            <a:r>
              <a:rPr lang="en-US" sz="3800" dirty="0" err="1"/>
              <a:t>alt_chart</a:t>
            </a:r>
            <a:r>
              <a:rPr lang="en-US" sz="38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81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38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45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209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76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42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2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135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app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develop our own 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begin a Streamlit app,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US" b="1" i="0" dirty="0">
              <a:solidFill>
                <a:srgbClr val="FF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 offers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various content types such as text and graphs.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crucial function is </a:t>
            </a:r>
            <a:r>
              <a:rPr lang="en-US" b="1" i="0" u="sng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b="1" i="0" u="sng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showing strings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 script step by step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allocating slots for each content as it's called.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Write your Python code and use </a:t>
            </a:r>
            <a:r>
              <a:rPr lang="en-US" b="1" i="0" u="sng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b="1" i="0" u="sng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show content in the app.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08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709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08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91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2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756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039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24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2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9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3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Frist Program Streamlit Basics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8" y="1825624"/>
            <a:ext cx="3843580" cy="3567786"/>
          </a:xfrm>
        </p:spPr>
        <p:txBody>
          <a:bodyPr>
            <a:normAutofit/>
          </a:bodyPr>
          <a:lstStyle/>
          <a:p>
            <a:r>
              <a:rPr lang="en-IN" dirty="0"/>
              <a:t>Display Text on Web Page </a:t>
            </a:r>
          </a:p>
          <a:p>
            <a:r>
              <a:rPr lang="en-IN" dirty="0"/>
              <a:t>Open </a:t>
            </a:r>
            <a:r>
              <a:rPr lang="en-IN" dirty="0">
                <a:sym typeface="Wingdings" panose="05000000000000000000" pitchFamily="2" charset="2"/>
              </a:rPr>
              <a:t> Sublime  type Code  run</a:t>
            </a:r>
            <a:r>
              <a:rPr lang="en-US" dirty="0">
                <a:sym typeface="Wingdings" panose="05000000000000000000" pitchFamily="2" charset="2"/>
              </a:rPr>
              <a:t>  Select file path</a:t>
            </a:r>
          </a:p>
          <a:p>
            <a:r>
              <a:rPr lang="en-US" b="1" dirty="0">
                <a:sym typeface="Wingdings" panose="05000000000000000000" pitchFamily="2" charset="2"/>
              </a:rPr>
              <a:t>python – m </a:t>
            </a:r>
            <a:r>
              <a:rPr lang="en-US" b="1" dirty="0" err="1">
                <a:sym typeface="Wingdings" panose="05000000000000000000" pitchFamily="2" charset="2"/>
              </a:rPr>
              <a:t>streamlit</a:t>
            </a:r>
            <a:r>
              <a:rPr lang="en-US" b="1" dirty="0">
                <a:sym typeface="Wingdings" panose="05000000000000000000" pitchFamily="2" charset="2"/>
              </a:rPr>
              <a:t> run app.py</a:t>
            </a:r>
            <a:endParaRPr lang="en-IN" b="1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0EE63-0521-1A8B-084F-B9F0A34CCFF6}"/>
              </a:ext>
            </a:extLst>
          </p:cNvPr>
          <p:cNvSpPr txBox="1"/>
          <p:nvPr/>
        </p:nvSpPr>
        <p:spPr>
          <a:xfrm>
            <a:off x="5180309" y="2122390"/>
            <a:ext cx="5522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r>
              <a:rPr lang="en-US" dirty="0" err="1"/>
              <a:t>st.write</a:t>
            </a:r>
            <a:r>
              <a:rPr lang="en-US" dirty="0"/>
              <a:t>("Hello World: Getting Bore,  Hello Brother!!")</a:t>
            </a:r>
          </a:p>
        </p:txBody>
      </p:sp>
    </p:spTree>
    <p:extLst>
      <p:ext uri="{BB962C8B-B14F-4D97-AF65-F5344CB8AC3E}">
        <p14:creationId xmlns:p14="http://schemas.microsoft.com/office/powerpoint/2010/main" val="1713698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5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62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79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31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86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00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1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96DC-139E-1F27-B871-A2082B93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Frist Program Streamlit Basics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4C03-25CC-CB84-6077-E13CD3B8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9" y="1825625"/>
            <a:ext cx="3750588" cy="2560395"/>
          </a:xfrm>
        </p:spPr>
        <p:txBody>
          <a:bodyPr/>
          <a:lstStyle/>
          <a:p>
            <a:r>
              <a:rPr lang="en-IN" dirty="0"/>
              <a:t>Open </a:t>
            </a:r>
            <a:r>
              <a:rPr lang="en-IN" dirty="0">
                <a:sym typeface="Wingdings" panose="05000000000000000000" pitchFamily="2" charset="2"/>
              </a:rPr>
              <a:t> Sublime  type Code  run</a:t>
            </a:r>
            <a:r>
              <a:rPr lang="en-US" dirty="0">
                <a:sym typeface="Wingdings" panose="05000000000000000000" pitchFamily="2" charset="2"/>
              </a:rPr>
              <a:t>  Select file path</a:t>
            </a:r>
          </a:p>
          <a:p>
            <a:r>
              <a:rPr lang="en-US" b="1" dirty="0">
                <a:sym typeface="Wingdings" panose="05000000000000000000" pitchFamily="2" charset="2"/>
              </a:rPr>
              <a:t>python – m </a:t>
            </a:r>
            <a:r>
              <a:rPr lang="en-US" b="1" dirty="0" err="1">
                <a:sym typeface="Wingdings" panose="05000000000000000000" pitchFamily="2" charset="2"/>
              </a:rPr>
              <a:t>streamlit</a:t>
            </a:r>
            <a:r>
              <a:rPr lang="en-US" b="1" dirty="0">
                <a:sym typeface="Wingdings" panose="05000000000000000000" pitchFamily="2" charset="2"/>
              </a:rPr>
              <a:t> run app.py</a:t>
            </a:r>
            <a:endParaRPr lang="en-IN" b="1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140D6-86F7-D92B-6DF3-3746B4107C87}"/>
              </a:ext>
            </a:extLst>
          </p:cNvPr>
          <p:cNvSpPr txBox="1"/>
          <p:nvPr/>
        </p:nvSpPr>
        <p:spPr>
          <a:xfrm>
            <a:off x="4556502" y="1825625"/>
            <a:ext cx="74081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st.title</a:t>
            </a:r>
            <a:r>
              <a:rPr lang="en-US" dirty="0"/>
              <a:t>("Display Title use </a:t>
            </a:r>
            <a:r>
              <a:rPr lang="en-US" dirty="0" err="1"/>
              <a:t>st.title</a:t>
            </a:r>
            <a:r>
              <a:rPr lang="en-US" dirty="0"/>
              <a:t>()")</a:t>
            </a:r>
          </a:p>
          <a:p>
            <a:r>
              <a:rPr lang="en-US" dirty="0" err="1"/>
              <a:t>st.write</a:t>
            </a:r>
            <a:r>
              <a:rPr lang="en-US" dirty="0"/>
              <a:t>("Hello World: Getting Bore,  Hello Brother!!")</a:t>
            </a:r>
          </a:p>
          <a:p>
            <a:r>
              <a:rPr lang="en-US" dirty="0" err="1"/>
              <a:t>st.write</a:t>
            </a:r>
            <a:r>
              <a:rPr lang="en-US" dirty="0"/>
              <a:t>("To write text use </a:t>
            </a:r>
            <a:r>
              <a:rPr lang="en-US" dirty="0" err="1"/>
              <a:t>st.write</a:t>
            </a:r>
            <a:r>
              <a:rPr lang="en-US" dirty="0"/>
              <a:t>()")</a:t>
            </a:r>
          </a:p>
          <a:p>
            <a:r>
              <a:rPr lang="en-US" dirty="0" err="1"/>
              <a:t>st.header</a:t>
            </a:r>
            <a:r>
              <a:rPr lang="en-US" dirty="0"/>
              <a:t>("I am header to write header use </a:t>
            </a:r>
            <a:r>
              <a:rPr lang="en-US" dirty="0" err="1"/>
              <a:t>st.header</a:t>
            </a:r>
            <a:r>
              <a:rPr lang="en-US" dirty="0"/>
              <a:t>()")</a:t>
            </a:r>
          </a:p>
          <a:p>
            <a:r>
              <a:rPr lang="en-US" dirty="0" err="1"/>
              <a:t>st.subheader</a:t>
            </a:r>
            <a:r>
              <a:rPr lang="en-US" dirty="0"/>
              <a:t>("I am </a:t>
            </a:r>
            <a:r>
              <a:rPr lang="en-US" dirty="0" err="1"/>
              <a:t>subheader</a:t>
            </a:r>
            <a:r>
              <a:rPr lang="en-US" dirty="0"/>
              <a:t> To write </a:t>
            </a:r>
            <a:r>
              <a:rPr lang="en-US" dirty="0" err="1"/>
              <a:t>subheader</a:t>
            </a:r>
            <a:r>
              <a:rPr lang="en-US" dirty="0"/>
              <a:t> use </a:t>
            </a:r>
            <a:r>
              <a:rPr lang="en-US" dirty="0" err="1"/>
              <a:t>st.subheader</a:t>
            </a:r>
            <a:r>
              <a:rPr lang="en-US" dirty="0"/>
              <a:t>()")</a:t>
            </a:r>
          </a:p>
          <a:p>
            <a:r>
              <a:rPr lang="en-US" dirty="0" err="1"/>
              <a:t>st.text</a:t>
            </a:r>
            <a:r>
              <a:rPr lang="en-US" dirty="0"/>
              <a:t>("Hey I am simple text to write simple text use </a:t>
            </a:r>
            <a:r>
              <a:rPr lang="en-US" dirty="0" err="1"/>
              <a:t>st.text</a:t>
            </a:r>
            <a:r>
              <a:rPr lang="en-US" dirty="0"/>
              <a:t>")</a:t>
            </a:r>
          </a:p>
          <a:p>
            <a:r>
              <a:rPr lang="en-US" dirty="0"/>
              <a:t># To create hyperlink</a:t>
            </a:r>
          </a:p>
          <a:p>
            <a:r>
              <a:rPr lang="en-US" dirty="0" err="1"/>
              <a:t>st.markdown</a:t>
            </a:r>
            <a:r>
              <a:rPr lang="en-US" dirty="0"/>
              <a:t>("[Streamlit](https://streamlit.io/)")</a:t>
            </a:r>
          </a:p>
          <a:p>
            <a:r>
              <a:rPr lang="en-US" dirty="0"/>
              <a:t># To display the URL</a:t>
            </a:r>
          </a:p>
          <a:p>
            <a:r>
              <a:rPr lang="en-US" dirty="0" err="1"/>
              <a:t>st.markdown</a:t>
            </a:r>
            <a:r>
              <a:rPr lang="en-US" dirty="0"/>
              <a:t>("https://streamlit.io/")</a:t>
            </a:r>
          </a:p>
          <a:p>
            <a:r>
              <a:rPr lang="en-US" dirty="0" err="1"/>
              <a:t>st.markdown</a:t>
            </a:r>
            <a:r>
              <a:rPr lang="en-US" dirty="0"/>
              <a:t>("[Streamlit </a:t>
            </a:r>
            <a:r>
              <a:rPr lang="en-US" dirty="0" err="1"/>
              <a:t>CheatSheet</a:t>
            </a:r>
            <a:r>
              <a:rPr lang="en-US" dirty="0"/>
              <a:t>](https://cheat-sheet.streamlit.app/)")</a:t>
            </a:r>
          </a:p>
        </p:txBody>
      </p:sp>
    </p:spTree>
    <p:extLst>
      <p:ext uri="{BB962C8B-B14F-4D97-AF65-F5344CB8AC3E}">
        <p14:creationId xmlns:p14="http://schemas.microsoft.com/office/powerpoint/2010/main" val="214112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3897</Words>
  <Application>Microsoft Office PowerPoint</Application>
  <PresentationFormat>Widescreen</PresentationFormat>
  <Paragraphs>529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Arial</vt:lpstr>
      <vt:lpstr>Calibri</vt:lpstr>
      <vt:lpstr>Calibri Light</vt:lpstr>
      <vt:lpstr>HelveticaNeueLT Std Cn</vt:lpstr>
      <vt:lpstr>Söhne</vt:lpstr>
      <vt:lpstr>Söhne Mono</vt:lpstr>
      <vt:lpstr>The Sans Mono Con Normal</vt:lpstr>
      <vt:lpstr>Times New Roman</vt:lpstr>
      <vt:lpstr>Utopia Std</vt:lpstr>
      <vt:lpstr>Wingdings</vt:lpstr>
      <vt:lpstr>Office Theme</vt:lpstr>
      <vt:lpstr>Streamlit For Data Science </vt:lpstr>
      <vt:lpstr>About Streamlit</vt:lpstr>
      <vt:lpstr>Streamlit Agenda</vt:lpstr>
      <vt:lpstr>Why Streamlit?</vt:lpstr>
      <vt:lpstr>Installing Streamlit</vt:lpstr>
      <vt:lpstr>Existing App </vt:lpstr>
      <vt:lpstr>Making an app from scratch</vt:lpstr>
      <vt:lpstr>Frist Program Streamlit Basics </vt:lpstr>
      <vt:lpstr>Frist Program Streamlit Basics </vt:lpstr>
      <vt:lpstr>Difference Between St. write and St.Text</vt:lpstr>
      <vt:lpstr>Colored Textboxes </vt:lpstr>
      <vt:lpstr>Images</vt:lpstr>
      <vt:lpstr>Video by file</vt:lpstr>
      <vt:lpstr>Video By URL</vt:lpstr>
      <vt:lpstr>Audio</vt:lpstr>
      <vt:lpstr>Button </vt:lpstr>
      <vt:lpstr>Button with Condition </vt:lpstr>
      <vt:lpstr>Button with Condition </vt:lpstr>
      <vt:lpstr>Radio Buttons </vt:lpstr>
      <vt:lpstr>SelectBox </vt:lpstr>
      <vt:lpstr>Multiple Select Box </vt:lpstr>
      <vt:lpstr>Number Input </vt:lpstr>
      <vt:lpstr>Text Area</vt:lpstr>
      <vt:lpstr>Slider</vt:lpstr>
      <vt:lpstr>Data Frame </vt:lpstr>
      <vt:lpstr>Dataframe in Table Shape</vt:lpstr>
      <vt:lpstr>Area Chart </vt:lpstr>
      <vt:lpstr>Bar Chart </vt:lpstr>
      <vt:lpstr>Line Chart </vt:lpstr>
      <vt:lpstr>Date Time </vt:lpstr>
      <vt:lpstr>Display Code on web app</vt:lpstr>
      <vt:lpstr>Julia Language Code </vt:lpstr>
      <vt:lpstr>Bar Chart </vt:lpstr>
      <vt:lpstr>Bar Chart </vt:lpstr>
      <vt:lpstr>Line Chart </vt:lpstr>
      <vt:lpstr>Line Chart</vt:lpstr>
      <vt:lpstr>Area Chart </vt:lpstr>
      <vt:lpstr>Map</vt:lpstr>
      <vt:lpstr>Map</vt:lpstr>
      <vt:lpstr>GraphViz</vt:lpstr>
      <vt:lpstr>GraphViz</vt:lpstr>
      <vt:lpstr>Another approach Graphviz </vt:lpstr>
      <vt:lpstr>Seaborn Count</vt:lpstr>
      <vt:lpstr>Violin</vt:lpstr>
      <vt:lpstr>Strip </vt:lpstr>
      <vt:lpstr>Altair</vt:lpstr>
      <vt:lpstr>Box Plot </vt:lpstr>
      <vt:lpstr>Box Plot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 For Data Science </dc:title>
  <dc:creator>ABCD</dc:creator>
  <cp:lastModifiedBy>LAB-14</cp:lastModifiedBy>
  <cp:revision>173</cp:revision>
  <dcterms:created xsi:type="dcterms:W3CDTF">2024-04-25T05:30:26Z</dcterms:created>
  <dcterms:modified xsi:type="dcterms:W3CDTF">2024-04-26T07:13:43Z</dcterms:modified>
</cp:coreProperties>
</file>