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Spectral ExtraLight"/>
      <p:regular r:id="rId33"/>
      <p:bold r:id="rId34"/>
      <p:italic r:id="rId35"/>
      <p:boldItalic r:id="rId36"/>
    </p:embeddedFont>
    <p:embeddedFont>
      <p:font typeface="Nunito"/>
      <p:regular r:id="rId37"/>
      <p:bold r:id="rId38"/>
      <p:italic r:id="rId39"/>
      <p:boldItalic r:id="rId40"/>
    </p:embeddedFont>
    <p:embeddedFont>
      <p:font typeface="Maven Pro"/>
      <p:regular r:id="rId41"/>
      <p:bold r:id="rId42"/>
    </p:embeddedFont>
    <p:embeddedFont>
      <p:font typeface="Spectral"/>
      <p:regular r:id="rId43"/>
      <p:bold r:id="rId44"/>
      <p:italic r:id="rId45"/>
      <p:boldItalic r:id="rId46"/>
    </p:embeddedFont>
    <p:embeddedFont>
      <p:font typeface="Spectral ExtraBold"/>
      <p:bold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42" Type="http://schemas.openxmlformats.org/officeDocument/2006/relationships/font" Target="fonts/MavenPro-bold.fntdata"/><Relationship Id="rId41" Type="http://schemas.openxmlformats.org/officeDocument/2006/relationships/font" Target="fonts/MavenPro-regular.fntdata"/><Relationship Id="rId22" Type="http://schemas.openxmlformats.org/officeDocument/2006/relationships/slide" Target="slides/slide17.xml"/><Relationship Id="rId44" Type="http://schemas.openxmlformats.org/officeDocument/2006/relationships/font" Target="fonts/Spectral-bold.fntdata"/><Relationship Id="rId21" Type="http://schemas.openxmlformats.org/officeDocument/2006/relationships/slide" Target="slides/slide16.xml"/><Relationship Id="rId43" Type="http://schemas.openxmlformats.org/officeDocument/2006/relationships/font" Target="fonts/Spectral-regular.fntdata"/><Relationship Id="rId24" Type="http://schemas.openxmlformats.org/officeDocument/2006/relationships/slide" Target="slides/slide19.xml"/><Relationship Id="rId46" Type="http://schemas.openxmlformats.org/officeDocument/2006/relationships/font" Target="fonts/Spectral-boldItalic.fntdata"/><Relationship Id="rId23" Type="http://schemas.openxmlformats.org/officeDocument/2006/relationships/slide" Target="slides/slide18.xml"/><Relationship Id="rId45" Type="http://schemas.openxmlformats.org/officeDocument/2006/relationships/font" Target="fonts/Spectral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SpectralExtraBold-boldItalic.fntdata"/><Relationship Id="rId25" Type="http://schemas.openxmlformats.org/officeDocument/2006/relationships/slide" Target="slides/slide20.xml"/><Relationship Id="rId47" Type="http://schemas.openxmlformats.org/officeDocument/2006/relationships/font" Target="fonts/SpectralExtraBold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SpectralExtraLigh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SpectralExtraLight-italic.fntdata"/><Relationship Id="rId12" Type="http://schemas.openxmlformats.org/officeDocument/2006/relationships/slide" Target="slides/slide7.xml"/><Relationship Id="rId34" Type="http://schemas.openxmlformats.org/officeDocument/2006/relationships/font" Target="fonts/SpectralExtraLight-bold.fntdata"/><Relationship Id="rId15" Type="http://schemas.openxmlformats.org/officeDocument/2006/relationships/slide" Target="slides/slide10.xml"/><Relationship Id="rId37" Type="http://schemas.openxmlformats.org/officeDocument/2006/relationships/font" Target="fonts/Nunito-regular.fntdata"/><Relationship Id="rId14" Type="http://schemas.openxmlformats.org/officeDocument/2006/relationships/slide" Target="slides/slide9.xml"/><Relationship Id="rId36" Type="http://schemas.openxmlformats.org/officeDocument/2006/relationships/font" Target="fonts/SpectralExtraLight-boldItalic.fntdata"/><Relationship Id="rId17" Type="http://schemas.openxmlformats.org/officeDocument/2006/relationships/slide" Target="slides/slide12.xml"/><Relationship Id="rId39" Type="http://schemas.openxmlformats.org/officeDocument/2006/relationships/font" Target="fonts/Nunito-italic.fntdata"/><Relationship Id="rId16" Type="http://schemas.openxmlformats.org/officeDocument/2006/relationships/slide" Target="slides/slide11.xml"/><Relationship Id="rId38" Type="http://schemas.openxmlformats.org/officeDocument/2006/relationships/font" Target="fonts/Nuni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f3bd36e55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2f3bd36e55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2f3bd36e55_0_2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2f3bd36e55_0_2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2f3bd36e55_0_3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2f3bd36e55_0_3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2f3bd36e55_0_3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2f3bd36e55_0_3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f3bd36e55_0_3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2f3bd36e55_0_3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2f3bd36e55_0_3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2f3bd36e55_0_3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2f3bd36e55_0_3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2f3bd36e55_0_3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2f3bd36e55_0_3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2f3bd36e55_0_3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2f3bd36e55_0_3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2f3bd36e55_0_3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2f3bd36e55_0_3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2f3bd36e55_0_3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2f3bd36e55_0_3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2f3bd36e55_0_3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2f3bd36e55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2f3bd36e55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2f3bd36e55_0_3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2f3bd36e55_0_3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2f3bd36e55_0_3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2f3bd36e55_0_3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2f3bd36e55_0_3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2f3bd36e55_0_3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2f3bd36e55_0_3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2f3bd36e55_0_3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2f3bd36e55_0_3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2f3bd36e55_0_3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2f3bd36e55_0_3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2f3bd36e55_0_3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2f3bd36e55_0_3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2f3bd36e55_0_3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2f3bd36e55_0_3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2f3bd36e55_0_3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f3bd36e55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2f3bd36e55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2f3bd36e55_0_3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2f3bd36e55_0_3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2f3bd36e55_0_3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2f3bd36e55_0_3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2f3bd36e55_0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2f3bd36e55_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2f3bd36e55_0_2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2f3bd36e55_0_2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2f3bd36e55_0_2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2f3bd36e55_0_2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2f3bd36e55_0_2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2f3bd36e55_0_2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BLANK_1">
    <p:bg>
      <p:bgPr>
        <a:solidFill>
          <a:schemeClr val="lt2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p13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13"/>
          <p:cNvSpPr/>
          <p:nvPr>
            <p:ph idx="2" type="pic"/>
          </p:nvPr>
        </p:nvSpPr>
        <p:spPr>
          <a:xfrm>
            <a:off x="-25" y="2917350"/>
            <a:ext cx="2504400" cy="16683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13"/>
          <p:cNvSpPr/>
          <p:nvPr>
            <p:ph idx="3" type="pic"/>
          </p:nvPr>
        </p:nvSpPr>
        <p:spPr>
          <a:xfrm>
            <a:off x="6057900" y="636250"/>
            <a:ext cx="3086100" cy="2469600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13"/>
          <p:cNvSpPr/>
          <p:nvPr>
            <p:ph idx="4" type="pic"/>
          </p:nvPr>
        </p:nvSpPr>
        <p:spPr>
          <a:xfrm>
            <a:off x="6057900" y="3998050"/>
            <a:ext cx="1145400" cy="114540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13"/>
          <p:cNvSpPr txBox="1"/>
          <p:nvPr>
            <p:ph idx="5" type="title"/>
          </p:nvPr>
        </p:nvSpPr>
        <p:spPr>
          <a:xfrm>
            <a:off x="1605875" y="1164200"/>
            <a:ext cx="75381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0" name="Google Shape;280;p13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13"/>
          <p:cNvSpPr txBox="1"/>
          <p:nvPr>
            <p:ph idx="6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Mission">
  <p:cSld name="CUSTOM">
    <p:bg>
      <p:bgPr>
        <a:solidFill>
          <a:schemeClr val="lt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746472" y="1569600"/>
            <a:ext cx="4287000" cy="1853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84" name="Google Shape;284;p14"/>
          <p:cNvSpPr txBox="1"/>
          <p:nvPr>
            <p:ph idx="2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4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14"/>
          <p:cNvSpPr/>
          <p:nvPr>
            <p:ph idx="4" type="pic"/>
          </p:nvPr>
        </p:nvSpPr>
        <p:spPr>
          <a:xfrm>
            <a:off x="-25" y="2896025"/>
            <a:ext cx="1470600" cy="2247600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Google Shape;288;p14"/>
          <p:cNvSpPr/>
          <p:nvPr>
            <p:ph idx="5" type="pic"/>
          </p:nvPr>
        </p:nvSpPr>
        <p:spPr>
          <a:xfrm>
            <a:off x="7037800" y="712950"/>
            <a:ext cx="2106300" cy="27105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14"/>
          <p:cNvSpPr/>
          <p:nvPr>
            <p:ph idx="6" type="pic"/>
          </p:nvPr>
        </p:nvSpPr>
        <p:spPr>
          <a:xfrm>
            <a:off x="5323300" y="3423300"/>
            <a:ext cx="1714500" cy="1714500"/>
          </a:xfrm>
          <a:prstGeom prst="rect">
            <a:avLst/>
          </a:prstGeom>
          <a:noFill/>
          <a:ln>
            <a:noFill/>
          </a:ln>
        </p:spPr>
      </p:sp>
      <p:sp>
        <p:nvSpPr>
          <p:cNvPr id="290" name="Google Shape;290;p14"/>
          <p:cNvSpPr txBox="1"/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TITLE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3" name="Google Shape;293;p15"/>
          <p:cNvSpPr txBox="1"/>
          <p:nvPr>
            <p:ph idx="2" type="title"/>
          </p:nvPr>
        </p:nvSpPr>
        <p:spPr>
          <a:xfrm>
            <a:off x="1610975" y="1315350"/>
            <a:ext cx="64827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4" name="Google Shape;294;p15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5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6" name="Google Shape;296;p15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idx="5" type="title"/>
          </p:nvPr>
        </p:nvSpPr>
        <p:spPr>
          <a:xfrm>
            <a:off x="316200" y="391050"/>
            <a:ext cx="7426200" cy="21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820">
                <a:latin typeface="Spectral ExtraBold"/>
                <a:ea typeface="Spectral ExtraBold"/>
                <a:cs typeface="Spectral ExtraBold"/>
                <a:sym typeface="Spectral ExtraBold"/>
              </a:rPr>
              <a:t>Analyze and Provide</a:t>
            </a:r>
            <a:endParaRPr b="0" sz="3820">
              <a:latin typeface="Spectral ExtraBold"/>
              <a:ea typeface="Spectral ExtraBold"/>
              <a:cs typeface="Spectral ExtraBold"/>
              <a:sym typeface="Spectral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3820">
              <a:latin typeface="Spectral ExtraBold"/>
              <a:ea typeface="Spectral ExtraBold"/>
              <a:cs typeface="Spectral ExtraBold"/>
              <a:sym typeface="Spectral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820">
                <a:latin typeface="Spectral ExtraBold"/>
                <a:ea typeface="Spectral ExtraBold"/>
                <a:cs typeface="Spectral ExtraBold"/>
                <a:sym typeface="Spectral ExtraBold"/>
              </a:rPr>
              <a:t> Insights on Amazon </a:t>
            </a:r>
            <a:endParaRPr b="0" sz="3820">
              <a:latin typeface="Spectral ExtraBold"/>
              <a:ea typeface="Spectral ExtraBold"/>
              <a:cs typeface="Spectral ExtraBold"/>
              <a:sym typeface="Spectral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3820">
              <a:latin typeface="Spectral ExtraBold"/>
              <a:ea typeface="Spectral ExtraBold"/>
              <a:cs typeface="Spectral ExtraBold"/>
              <a:sym typeface="Spectral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820">
                <a:latin typeface="Spectral ExtraBold"/>
                <a:ea typeface="Spectral ExtraBold"/>
                <a:cs typeface="Spectral ExtraBold"/>
                <a:sym typeface="Spectral ExtraBold"/>
              </a:rPr>
              <a:t>Sales Report</a:t>
            </a:r>
            <a:endParaRPr b="0" sz="3820"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316200" y="2938575"/>
            <a:ext cx="4255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BY :- PRATHMA PATIDAR </a:t>
            </a:r>
            <a:endParaRPr b="1" sz="20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INTERN ID :- IS/A1/D7620</a:t>
            </a:r>
            <a:endParaRPr b="1" sz="20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925" y="4046775"/>
            <a:ext cx="265477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6"/>
          <p:cNvSpPr txBox="1"/>
          <p:nvPr/>
        </p:nvSpPr>
        <p:spPr>
          <a:xfrm>
            <a:off x="5226975" y="4238625"/>
            <a:ext cx="204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FOR :-</a:t>
            </a:r>
            <a:endParaRPr b="1"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/>
          <p:nvPr/>
        </p:nvSpPr>
        <p:spPr>
          <a:xfrm>
            <a:off x="193800" y="144825"/>
            <a:ext cx="6913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Customer Preferences &amp; Purchase Patterns</a:t>
            </a:r>
            <a:endParaRPr b="1"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4" name="Google Shape;3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75" y="1807350"/>
            <a:ext cx="4298174" cy="308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375" y="286675"/>
            <a:ext cx="3981026" cy="244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5"/>
          <p:cNvSpPr txBox="1"/>
          <p:nvPr/>
        </p:nvSpPr>
        <p:spPr>
          <a:xfrm>
            <a:off x="193800" y="591225"/>
            <a:ext cx="3726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1:- Bar </a:t>
            </a: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chart</a:t>
            </a: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showing top 10 products by sales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2:- Bar chart showing sales distribution by sizes 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3:- chart showing the contribution by % of each product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7" name="Google Shape;37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4149" y="2853925"/>
            <a:ext cx="2576109" cy="21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 txBox="1"/>
          <p:nvPr>
            <p:ph idx="1" type="subTitle"/>
          </p:nvPr>
        </p:nvSpPr>
        <p:spPr>
          <a:xfrm>
            <a:off x="473075" y="278500"/>
            <a:ext cx="80046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Bar chart showing the popular sizes of each </a:t>
            </a:r>
            <a:r>
              <a:rPr b="1" lang="en" sz="1800"/>
              <a:t>category</a:t>
            </a:r>
            <a:r>
              <a:rPr b="1" lang="en" sz="1800"/>
              <a:t> and there frequency of sales </a:t>
            </a:r>
            <a:endParaRPr b="1" sz="1800"/>
          </a:p>
        </p:txBody>
      </p:sp>
      <p:pic>
        <p:nvPicPr>
          <p:cNvPr id="383" name="Google Shape;3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550" y="1058950"/>
            <a:ext cx="6171374" cy="396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7"/>
          <p:cNvSpPr txBox="1"/>
          <p:nvPr>
            <p:ph type="ctrTitle"/>
          </p:nvPr>
        </p:nvSpPr>
        <p:spPr>
          <a:xfrm>
            <a:off x="556625" y="176725"/>
            <a:ext cx="7369800" cy="4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r>
              <a:rPr lang="en"/>
              <a:t> </a:t>
            </a:r>
            <a:r>
              <a:rPr lang="en"/>
              <a:t>SEGMENTATION</a:t>
            </a:r>
            <a:endParaRPr/>
          </a:p>
        </p:txBody>
      </p:sp>
      <p:pic>
        <p:nvPicPr>
          <p:cNvPr id="389" name="Google Shape;3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5125"/>
            <a:ext cx="6746304" cy="41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7"/>
          <p:cNvSpPr txBox="1"/>
          <p:nvPr/>
        </p:nvSpPr>
        <p:spPr>
          <a:xfrm>
            <a:off x="7007275" y="1331250"/>
            <a:ext cx="1819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CHART SHOWS THE FREQUENCY OF CUSTOMERS AND THERE TOTAL SPENDING 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"/>
          <p:cNvSpPr txBox="1"/>
          <p:nvPr>
            <p:ph idx="1" type="subTitle"/>
          </p:nvPr>
        </p:nvSpPr>
        <p:spPr>
          <a:xfrm>
            <a:off x="316500" y="3613025"/>
            <a:ext cx="3616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TO KNOW ABOUT THE </a:t>
            </a:r>
            <a:r>
              <a:rPr lang="en"/>
              <a:t>CUSTOMER</a:t>
            </a:r>
            <a:r>
              <a:rPr lang="en"/>
              <a:t> SPENDING RANGE</a:t>
            </a:r>
            <a:endParaRPr/>
          </a:p>
        </p:txBody>
      </p:sp>
      <p:pic>
        <p:nvPicPr>
          <p:cNvPr id="396" name="Google Shape;3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80151" cy="32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3750" y="152400"/>
            <a:ext cx="4307076" cy="32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8"/>
          <p:cNvSpPr txBox="1"/>
          <p:nvPr/>
        </p:nvSpPr>
        <p:spPr>
          <a:xfrm>
            <a:off x="5386350" y="3720875"/>
            <a:ext cx="3771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It's</a:t>
            </a:r>
            <a:r>
              <a:rPr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a correlational matrix of RECENCY , FREQUENCY AND </a:t>
            </a:r>
            <a:r>
              <a:rPr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MONETARY.</a:t>
            </a:r>
            <a:endParaRPr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This is to </a:t>
            </a:r>
            <a:r>
              <a:rPr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showcase</a:t>
            </a:r>
            <a:r>
              <a:rPr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the </a:t>
            </a:r>
            <a:r>
              <a:rPr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pattern</a:t>
            </a:r>
            <a:r>
              <a:rPr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of </a:t>
            </a:r>
            <a:r>
              <a:rPr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customers</a:t>
            </a:r>
            <a:r>
              <a:rPr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buying ,  frequency of buying and spendings each time.</a:t>
            </a:r>
            <a:endParaRPr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"/>
          <p:cNvSpPr txBox="1"/>
          <p:nvPr>
            <p:ph type="ctrTitle"/>
          </p:nvPr>
        </p:nvSpPr>
        <p:spPr>
          <a:xfrm>
            <a:off x="1241750" y="126600"/>
            <a:ext cx="5030400" cy="9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FULFILMENT ANALYSIS</a:t>
            </a:r>
            <a:endParaRPr/>
          </a:p>
        </p:txBody>
      </p:sp>
      <p:pic>
        <p:nvPicPr>
          <p:cNvPr id="404" name="Google Shape;4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50" y="965600"/>
            <a:ext cx="8644900" cy="404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/>
          <p:nvPr>
            <p:ph type="ctrTitle"/>
          </p:nvPr>
        </p:nvSpPr>
        <p:spPr>
          <a:xfrm>
            <a:off x="449250" y="177275"/>
            <a:ext cx="60828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</a:t>
            </a:r>
            <a:r>
              <a:rPr lang="en"/>
              <a:t>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5075"/>
            <a:ext cx="7347875" cy="396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75" y="1058050"/>
            <a:ext cx="8839199" cy="3987302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1"/>
          <p:cNvSpPr txBox="1"/>
          <p:nvPr/>
        </p:nvSpPr>
        <p:spPr>
          <a:xfrm>
            <a:off x="1504225" y="447625"/>
            <a:ext cx="766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TOP 10 CITIES BY THEIR TOTAL SALES REVENUE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3775"/>
            <a:ext cx="3881400" cy="38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2"/>
          <p:cNvSpPr txBox="1"/>
          <p:nvPr/>
        </p:nvSpPr>
        <p:spPr>
          <a:xfrm>
            <a:off x="458050" y="322700"/>
            <a:ext cx="373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TOP 10 STATES BY AVERAGE </a:t>
            </a: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REVENUE</a:t>
            </a: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PER ORDER PER STATES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3" name="Google Shape;42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0050" y="1667025"/>
            <a:ext cx="2695575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1875" y="1776325"/>
            <a:ext cx="1953575" cy="2218703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2"/>
          <p:cNvSpPr txBox="1"/>
          <p:nvPr/>
        </p:nvSpPr>
        <p:spPr>
          <a:xfrm>
            <a:off x="5626525" y="744300"/>
            <a:ext cx="3185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TOP 10 STATES AND CITIES BY THE TOTAL AMOUNT OF SALES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"/>
          <p:cNvSpPr txBox="1"/>
          <p:nvPr>
            <p:ph idx="1" type="subTitle"/>
          </p:nvPr>
        </p:nvSpPr>
        <p:spPr>
          <a:xfrm>
            <a:off x="621000" y="223500"/>
            <a:ext cx="5130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ADDITIONAL </a:t>
            </a:r>
            <a:r>
              <a:rPr b="1" lang="en"/>
              <a:t>BUSINESS</a:t>
            </a:r>
            <a:r>
              <a:rPr b="1" lang="en"/>
              <a:t> INSIGHTS AND TRENDS</a:t>
            </a:r>
            <a:endParaRPr b="1"/>
          </a:p>
        </p:txBody>
      </p:sp>
      <p:pic>
        <p:nvPicPr>
          <p:cNvPr id="431" name="Google Shape;4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1300"/>
            <a:ext cx="4662151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951" y="1071300"/>
            <a:ext cx="4024649" cy="3271879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3"/>
          <p:cNvSpPr txBox="1"/>
          <p:nvPr/>
        </p:nvSpPr>
        <p:spPr>
          <a:xfrm>
            <a:off x="621000" y="4281225"/>
            <a:ext cx="3185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Revenue generated on each day of week and </a:t>
            </a: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thursday</a:t>
            </a: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shows the lowest sales .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4" name="Google Shape;434;p33"/>
          <p:cNvSpPr txBox="1"/>
          <p:nvPr/>
        </p:nvSpPr>
        <p:spPr>
          <a:xfrm>
            <a:off x="5610900" y="4429400"/>
            <a:ext cx="2868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Weekend shows drastic increase in sales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50" y="806750"/>
            <a:ext cx="7549851" cy="4134949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4"/>
          <p:cNvSpPr txBox="1"/>
          <p:nvPr/>
        </p:nvSpPr>
        <p:spPr>
          <a:xfrm>
            <a:off x="255050" y="197775"/>
            <a:ext cx="679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Trend of return </a:t>
            </a: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orders</a:t>
            </a: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 each </a:t>
            </a: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month.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605875" y="335300"/>
            <a:ext cx="5431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OBJECTIVE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1746476" y="1569600"/>
            <a:ext cx="4979400" cy="1853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objecti</a:t>
            </a:r>
            <a:r>
              <a:rPr lang="en" sz="1600"/>
              <a:t>v</a:t>
            </a:r>
            <a:r>
              <a:rPr lang="en" sz="1600"/>
              <a:t>e is to conduct a comprehensive analysis of the data and extract actionable insights to support business decision-making.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Including   (understanding sales trends, customer behavior, and strategic recommendations).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06325"/>
            <a:ext cx="2129449" cy="19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25" y="1353275"/>
            <a:ext cx="5958175" cy="35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5"/>
          <p:cNvSpPr txBox="1"/>
          <p:nvPr/>
        </p:nvSpPr>
        <p:spPr>
          <a:xfrm>
            <a:off x="305725" y="417475"/>
            <a:ext cx="660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Percentage of returning </a:t>
            </a: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customers</a:t>
            </a: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has </a:t>
            </a: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fallen</a:t>
            </a: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down , should focus more on this segment as it has shown a quite spark up last month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6"/>
          <p:cNvSpPr txBox="1"/>
          <p:nvPr>
            <p:ph type="title"/>
          </p:nvPr>
        </p:nvSpPr>
        <p:spPr>
          <a:xfrm>
            <a:off x="1388550" y="294000"/>
            <a:ext cx="6366900" cy="6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OVERALL ANALYSIS </a:t>
            </a:r>
            <a:endParaRPr sz="3100"/>
          </a:p>
        </p:txBody>
      </p:sp>
      <p:sp>
        <p:nvSpPr>
          <p:cNvPr id="452" name="Google Shape;452;p36"/>
          <p:cNvSpPr txBox="1"/>
          <p:nvPr>
            <p:ph idx="1" type="body"/>
          </p:nvPr>
        </p:nvSpPr>
        <p:spPr>
          <a:xfrm>
            <a:off x="489050" y="1142450"/>
            <a:ext cx="6366900" cy="3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500">
                <a:latin typeface="Spectral"/>
                <a:ea typeface="Spectral"/>
                <a:cs typeface="Spectral"/>
                <a:sym typeface="Spectral"/>
              </a:rPr>
              <a:t>COMPREHENSIVE ANALYSIS REPORT</a:t>
            </a:r>
            <a:endParaRPr b="1"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A. Sales Performance Overview: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- Total Orders Analysis: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  - Majority of orders are successfully delivered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  - Approximately 12-15% order cancellation rate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  - Returns and rejections constitute about 8% of total orders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B. Financial Metrics: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- Revenue Distribution: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  - Highest revenue generated from Set category products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  - Average order value shows variation across regions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  - Peak sales periods identified during april month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b="1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7"/>
          <p:cNvSpPr txBox="1"/>
          <p:nvPr>
            <p:ph idx="1" type="body"/>
          </p:nvPr>
        </p:nvSpPr>
        <p:spPr>
          <a:xfrm>
            <a:off x="94075" y="329250"/>
            <a:ext cx="4833000" cy="3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725"/>
              <a:t> PRODUCT PREFERENCES AND CUSTOMER BEHAVIOR</a:t>
            </a:r>
            <a:endParaRPr b="1" sz="17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25"/>
              <a:t>A. Product Category Analysis:</a:t>
            </a:r>
            <a:endParaRPr b="1"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25"/>
              <a:t>- Top Performing Categories:</a:t>
            </a:r>
            <a:endParaRPr b="1"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25"/>
              <a:t>  - Sets dominate the sales volume</a:t>
            </a:r>
            <a:endParaRPr b="1"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25"/>
              <a:t>  - Kurtas show strong performance</a:t>
            </a:r>
            <a:endParaRPr b="1"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25"/>
              <a:t>  - Western wear demonstrates growing demand</a:t>
            </a:r>
            <a:endParaRPr b="1"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25"/>
              <a:t>B. Customer Purchase Patterns:</a:t>
            </a:r>
            <a:endParaRPr b="1"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25"/>
              <a:t>- Size Preferences:</a:t>
            </a:r>
            <a:endParaRPr b="1"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25"/>
              <a:t>  - M and L sizes are most popular</a:t>
            </a:r>
            <a:endParaRPr b="1"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25"/>
              <a:t>  - XL category shows consistent demand</a:t>
            </a:r>
            <a:endParaRPr b="1"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25"/>
              <a:t>  - Size availability impacts purchase decision</a:t>
            </a:r>
            <a:r>
              <a:rPr b="1" lang="en" sz="1125"/>
              <a:t>s</a:t>
            </a:r>
            <a:endParaRPr b="1"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1125"/>
          </a:p>
        </p:txBody>
      </p:sp>
      <p:sp>
        <p:nvSpPr>
          <p:cNvPr id="458" name="Google Shape;458;p37"/>
          <p:cNvSpPr txBox="1"/>
          <p:nvPr/>
        </p:nvSpPr>
        <p:spPr>
          <a:xfrm>
            <a:off x="5562125" y="787850"/>
            <a:ext cx="33279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 sz="1225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C. Price Point Analysis:- Price Sensitivity:</a:t>
            </a:r>
            <a:endParaRPr b="1" sz="122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 sz="1225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- Mid-range products (₹500-1500) show highest sales volume</a:t>
            </a:r>
            <a:endParaRPr b="1" sz="122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25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- Premium products have lower volume but higher profit margins</a:t>
            </a:r>
            <a:endParaRPr b="1" sz="122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 sz="1225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- Price-sensitive markets prefer products under ₹1000</a:t>
            </a:r>
            <a:endParaRPr b="1" sz="122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8"/>
          <p:cNvSpPr txBox="1"/>
          <p:nvPr>
            <p:ph idx="1" type="body"/>
          </p:nvPr>
        </p:nvSpPr>
        <p:spPr>
          <a:xfrm>
            <a:off x="330300" y="317500"/>
            <a:ext cx="3926700" cy="42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2025"/>
              <a:t> GEOGRAPHICAL SALES DISTRIBUTION</a:t>
            </a:r>
            <a:endParaRPr b="1" sz="2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225"/>
              <a:t>A. Regional Performance:</a:t>
            </a:r>
            <a:endParaRPr b="1"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025"/>
              <a:t>- Top Performing States:</a:t>
            </a:r>
            <a:endParaRPr b="1"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025"/>
              <a:t>  - Maharashtra leads in sales volume</a:t>
            </a:r>
            <a:endParaRPr b="1"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025"/>
              <a:t>  - Karnataka shows strong market presence</a:t>
            </a:r>
            <a:endParaRPr b="1"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025"/>
              <a:t>  - UP and Delhi demonstrate significant growth potential</a:t>
            </a:r>
            <a:endParaRPr b="1"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225"/>
              <a:t>B. City-wise Analysis:</a:t>
            </a:r>
            <a:endParaRPr b="1"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025"/>
              <a:t>- Urban vs Rural:</a:t>
            </a:r>
            <a:endParaRPr b="1"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025"/>
              <a:t>  - Metropolitan cities account for 60% of sales</a:t>
            </a:r>
            <a:endParaRPr b="1"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025"/>
              <a:t>  - Tier-2 cities showing rapid growth</a:t>
            </a:r>
            <a:endParaRPr b="1"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b="1" lang="en" sz="1025"/>
              <a:t>  - Rural markets demonstrate untapped potential</a:t>
            </a:r>
            <a:endParaRPr b="1" sz="1025"/>
          </a:p>
        </p:txBody>
      </p:sp>
      <p:sp>
        <p:nvSpPr>
          <p:cNvPr id="464" name="Google Shape;464;p38"/>
          <p:cNvSpPr txBox="1"/>
          <p:nvPr/>
        </p:nvSpPr>
        <p:spPr>
          <a:xfrm>
            <a:off x="5015325" y="699675"/>
            <a:ext cx="3345600" cy="22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 sz="1225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 </a:t>
            </a:r>
            <a:r>
              <a:rPr b="1" lang="en" sz="1225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 Delivery Performance:</a:t>
            </a:r>
            <a:endParaRPr b="1" sz="122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 sz="1025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 Regional Variations:</a:t>
            </a:r>
            <a:endParaRPr b="1" sz="102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 sz="1025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- Urban areas show faster delivery times</a:t>
            </a:r>
            <a:endParaRPr b="1" sz="102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 sz="1025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- Certain states have higher return rates</a:t>
            </a:r>
            <a:endParaRPr b="1" sz="102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 sz="1025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- Delivery success rates vary by region</a:t>
            </a:r>
            <a:endParaRPr b="1" sz="102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1" sz="102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9"/>
          <p:cNvSpPr txBox="1"/>
          <p:nvPr>
            <p:ph type="title"/>
          </p:nvPr>
        </p:nvSpPr>
        <p:spPr>
          <a:xfrm>
            <a:off x="1988350" y="170450"/>
            <a:ext cx="4350000" cy="8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pectral"/>
                <a:ea typeface="Spectral"/>
                <a:cs typeface="Spectral"/>
                <a:sym typeface="Spectral"/>
              </a:rPr>
              <a:t> STRATEGIC RECOMMENDATIONS</a:t>
            </a:r>
            <a:endParaRPr sz="2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70" name="Google Shape;470;p39"/>
          <p:cNvSpPr txBox="1"/>
          <p:nvPr/>
        </p:nvSpPr>
        <p:spPr>
          <a:xfrm>
            <a:off x="4572000" y="1228825"/>
            <a:ext cx="44922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B</a:t>
            </a:r>
            <a:r>
              <a:rPr b="1" lang="en" sz="15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  <a:r>
              <a:rPr b="1" lang="en" sz="15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Customer Service Enhancement:</a:t>
            </a:r>
            <a:endParaRPr b="1" sz="15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1. Order Processing: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  - Streamline order fulfillment process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  - Reduce processing time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  - Implement better tracking systems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2. Returns Management: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  - Analyze return reasons by region</a:t>
            </a:r>
            <a:endParaRPr b="1" sz="11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  - Improve product descriptions to reduce returns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  - Implement hassle-free return policy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3. Customer Experience: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  - Enhance post-purchase communication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  - Implement customer feedback systems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  - Develop personalized shopping experiences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71" name="Google Shape;471;p39"/>
          <p:cNvSpPr txBox="1"/>
          <p:nvPr/>
        </p:nvSpPr>
        <p:spPr>
          <a:xfrm>
            <a:off x="222000" y="1228825"/>
            <a:ext cx="43500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A. Sales Strategy Improvements:</a:t>
            </a:r>
            <a:endParaRPr b="1" sz="15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1. Product Mix Optimization: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  - Increase inventory of best-selling categories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  - Introduce region-specific product lines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  - Expand size options in high-demand categories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2. Pricing Strategy: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  - Implement dynamic pricing based on regional demand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  - Create region-specific promotional campaigns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  - Develop targeted discount strategies for slow-moving inventory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3. Marketing Initiatives: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  - Focus on high-potential markets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  - Develop location-based marketing campaigns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  - Implement customer loyalty programs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0"/>
          <p:cNvSpPr txBox="1"/>
          <p:nvPr/>
        </p:nvSpPr>
        <p:spPr>
          <a:xfrm>
            <a:off x="358675" y="663150"/>
            <a:ext cx="75966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C. Inventory Management:</a:t>
            </a:r>
            <a:endParaRPr b="1" sz="15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1. Stock Optimization: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  - Maintain optimal inventory levels based on regional demand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  - Implement predictive inventory management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  - Set up regional warehouses in high-volume areas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2. Category Management: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  - Focus on high-margin products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  - Reduce stock of slow-moving items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  - Implement seasonal inventory planning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3. Supply Chain Improvements: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  - Optimize warehouse locations according to sales in that location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  - Improve delivery partner relationships.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1"/>
          <p:cNvSpPr txBox="1"/>
          <p:nvPr/>
        </p:nvSpPr>
        <p:spPr>
          <a:xfrm>
            <a:off x="446850" y="629100"/>
            <a:ext cx="75435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5. ACTIONABLE NEXT STEPS</a:t>
            </a:r>
            <a:endParaRPr b="1" sz="27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A. Immediate Actions: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- Optimize inventory in top-performing regions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- Implement regional marketing campaigns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- Enhance delivery infrastructure in high-growth areas like top 10 cities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B. Medium-term Goals: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- Develop new product lines based on regional preferences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- Implement advanced analytics for better forecasting.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- Establish regional distribution centers for fast </a:t>
            </a: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delivery</a:t>
            </a: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and low return orders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C. Long-term Strategy: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- Expand into untapped markets in different states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- Develop exclusive product lines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- Build stronger brand presence in tier-2 and tier-3 cities</a:t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"/>
          <p:cNvSpPr txBox="1"/>
          <p:nvPr/>
        </p:nvSpPr>
        <p:spPr>
          <a:xfrm>
            <a:off x="1187675" y="223450"/>
            <a:ext cx="592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CONCLUSION </a:t>
            </a:r>
            <a:endParaRPr b="1"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7" name="Google Shape;487;p42"/>
          <p:cNvSpPr txBox="1"/>
          <p:nvPr/>
        </p:nvSpPr>
        <p:spPr>
          <a:xfrm>
            <a:off x="640875" y="928975"/>
            <a:ext cx="7596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Based on the comprehensive analysis of the Amazon sales data, we've identified key opportunities in:</a:t>
            </a:r>
            <a:endParaRPr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- Weekend-focused promotions (highest revenue days)</a:t>
            </a:r>
            <a:endParaRPr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- T-shirt/shirt inventory optimization (77% of sales)</a:t>
            </a:r>
            <a:endParaRPr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- Geographic expansion in Maharashtra, Karnataka, and Telangana</a:t>
            </a:r>
            <a:endParaRPr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- Loyalty program enhancement for moderate spenders</a:t>
            </a:r>
            <a:endParaRPr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- Expedited shipping options to match customer preferences</a:t>
            </a:r>
            <a:endParaRPr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By leveraging these insights, Amazon can enhance sales strategies, optimize fulfillment processes, and improve customer experience, ultimately driving higher profitability and sustained growth.</a:t>
            </a:r>
            <a:endParaRPr sz="1300" u="sng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OBJECTIVES </a:t>
            </a:r>
            <a:endParaRPr/>
          </a:p>
        </p:txBody>
      </p:sp>
      <p:sp>
        <p:nvSpPr>
          <p:cNvPr id="317" name="Google Shape;317;p18"/>
          <p:cNvSpPr txBox="1"/>
          <p:nvPr>
            <p:ph idx="2" type="title"/>
          </p:nvPr>
        </p:nvSpPr>
        <p:spPr>
          <a:xfrm>
            <a:off x="1610975" y="1315350"/>
            <a:ext cx="64827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7197"/>
              <a:buNone/>
            </a:pPr>
            <a:r>
              <a:rPr i="1" lang="en" sz="3640">
                <a:latin typeface="Spectral ExtraLight"/>
                <a:ea typeface="Spectral ExtraLight"/>
                <a:cs typeface="Spectral ExtraLight"/>
                <a:sym typeface="Spectral ExtraLight"/>
              </a:rPr>
              <a:t>1</a:t>
            </a:r>
            <a:r>
              <a:rPr lang="en" sz="3640">
                <a:latin typeface="Spectral ExtraLight"/>
                <a:ea typeface="Spectral ExtraLight"/>
                <a:cs typeface="Spectral ExtraLight"/>
                <a:sym typeface="Spectral ExtraLight"/>
              </a:rPr>
              <a:t> </a:t>
            </a:r>
            <a:r>
              <a:rPr lang="en" sz="3640"/>
              <a:t>Sales Overview</a:t>
            </a:r>
            <a:br>
              <a:rPr lang="en" sz="3640">
                <a:latin typeface="Spectral ExtraLight"/>
                <a:ea typeface="Spectral ExtraLight"/>
                <a:cs typeface="Spectral ExtraLight"/>
                <a:sym typeface="Spectral ExtraLight"/>
              </a:rPr>
            </a:br>
            <a:r>
              <a:rPr i="1" lang="en" sz="3640">
                <a:latin typeface="Spectral ExtraLight"/>
                <a:ea typeface="Spectral ExtraLight"/>
                <a:cs typeface="Spectral ExtraLight"/>
                <a:sym typeface="Spectral ExtraLight"/>
              </a:rPr>
              <a:t>2</a:t>
            </a:r>
            <a:r>
              <a:rPr lang="en" sz="3640">
                <a:latin typeface="Spectral ExtraLight"/>
                <a:ea typeface="Spectral ExtraLight"/>
                <a:cs typeface="Spectral ExtraLight"/>
                <a:sym typeface="Spectral ExtraLight"/>
              </a:rPr>
              <a:t> </a:t>
            </a:r>
            <a:r>
              <a:rPr lang="en" sz="3640"/>
              <a:t>Product Analysis</a:t>
            </a:r>
            <a:endParaRPr sz="3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7197"/>
              <a:buNone/>
            </a:pPr>
            <a:r>
              <a:rPr i="1" lang="en" sz="3640">
                <a:latin typeface="Spectral ExtraLight"/>
                <a:ea typeface="Spectral ExtraLight"/>
                <a:cs typeface="Spectral ExtraLight"/>
                <a:sym typeface="Spectral ExtraLight"/>
              </a:rPr>
              <a:t>3</a:t>
            </a:r>
            <a:r>
              <a:rPr lang="en" sz="3640">
                <a:latin typeface="Spectral ExtraLight"/>
                <a:ea typeface="Spectral ExtraLight"/>
                <a:cs typeface="Spectral ExtraLight"/>
                <a:sym typeface="Spectral ExtraLight"/>
              </a:rPr>
              <a:t> </a:t>
            </a:r>
            <a:r>
              <a:rPr lang="en" sz="3640"/>
              <a:t>Fulfillment Analysis</a:t>
            </a:r>
            <a:endParaRPr sz="3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7197"/>
              <a:buNone/>
            </a:pPr>
            <a:r>
              <a:rPr i="1" lang="en" sz="3640">
                <a:latin typeface="Spectral ExtraLight"/>
                <a:ea typeface="Spectral ExtraLight"/>
                <a:cs typeface="Spectral ExtraLight"/>
                <a:sym typeface="Spectral ExtraLight"/>
              </a:rPr>
              <a:t>4</a:t>
            </a:r>
            <a:r>
              <a:rPr lang="en" sz="3640">
                <a:latin typeface="Spectral ExtraLight"/>
                <a:ea typeface="Spectral ExtraLight"/>
                <a:cs typeface="Spectral ExtraLight"/>
                <a:sym typeface="Spectral ExtraLight"/>
              </a:rPr>
              <a:t> </a:t>
            </a:r>
            <a:r>
              <a:rPr lang="en" sz="3640"/>
              <a:t>Customer Segmentation</a:t>
            </a:r>
            <a:endParaRPr sz="3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7197"/>
              <a:buNone/>
            </a:pPr>
            <a:r>
              <a:rPr i="1" lang="en" sz="3640">
                <a:latin typeface="Spectral ExtraLight"/>
                <a:ea typeface="Spectral ExtraLight"/>
                <a:cs typeface="Spectral ExtraLight"/>
                <a:sym typeface="Spectral ExtraLight"/>
              </a:rPr>
              <a:t>5</a:t>
            </a:r>
            <a:r>
              <a:rPr lang="en" sz="3640">
                <a:latin typeface="Spectral ExtraLight"/>
                <a:ea typeface="Spectral ExtraLight"/>
                <a:cs typeface="Spectral ExtraLight"/>
                <a:sym typeface="Spectral ExtraLight"/>
              </a:rPr>
              <a:t> </a:t>
            </a:r>
            <a:r>
              <a:rPr lang="en" sz="3640"/>
              <a:t>Geographical Analysis</a:t>
            </a:r>
            <a:endParaRPr sz="3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7197"/>
              <a:buNone/>
            </a:pPr>
            <a:r>
              <a:rPr i="1" lang="en" sz="3640">
                <a:latin typeface="Spectral ExtraLight"/>
                <a:ea typeface="Spectral ExtraLight"/>
                <a:cs typeface="Spectral ExtraLight"/>
                <a:sym typeface="Spectral ExtraLight"/>
              </a:rPr>
              <a:t>6 </a:t>
            </a:r>
            <a:r>
              <a:rPr lang="en" sz="3640"/>
              <a:t>Business insights</a:t>
            </a:r>
            <a:endParaRPr sz="3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7197"/>
              <a:buNone/>
            </a:pPr>
            <a:r>
              <a:t/>
            </a:r>
            <a:endParaRPr sz="36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7197"/>
              <a:buNone/>
            </a:pPr>
            <a:r>
              <a:t/>
            </a:r>
            <a:endParaRPr sz="3640">
              <a:latin typeface="Spectral ExtraLight"/>
              <a:ea typeface="Spectral ExtraLight"/>
              <a:cs typeface="Spectral ExtraLight"/>
              <a:sym typeface="Spectral Extra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Summary</a:t>
            </a:r>
            <a:endParaRPr/>
          </a:p>
        </p:txBody>
      </p:sp>
      <p:sp>
        <p:nvSpPr>
          <p:cNvPr id="323" name="Google Shape;323;p19"/>
          <p:cNvSpPr txBox="1"/>
          <p:nvPr>
            <p:ph idx="2" type="title"/>
          </p:nvPr>
        </p:nvSpPr>
        <p:spPr>
          <a:xfrm>
            <a:off x="1610975" y="1315350"/>
            <a:ext cx="64827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pectral"/>
              <a:buAutoNum type="arabicPeriod"/>
            </a:pPr>
            <a:r>
              <a:rPr lang="en" sz="16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Sales Performance:</a:t>
            </a:r>
            <a:br>
              <a:rPr lang="en" sz="16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en" sz="16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- 85% of orders are successfully delivered.</a:t>
            </a:r>
            <a:br>
              <a:rPr lang="en" sz="16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en" sz="16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-12-15% order cancellation rate affects revenue.</a:t>
            </a:r>
            <a:br>
              <a:rPr lang="en" sz="16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en" sz="16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-Sales peak in specific months, indicating seasonality.</a:t>
            </a:r>
            <a:endParaRPr sz="16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pectral"/>
              <a:buAutoNum type="arabicPeriod"/>
            </a:pPr>
            <a:r>
              <a:rPr lang="en" sz="16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Customer Behavior:</a:t>
            </a:r>
            <a:br>
              <a:rPr lang="en" sz="16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en" sz="16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-Higher conversion rates in mid-range price products (₹500-₹1500).</a:t>
            </a:r>
            <a:br>
              <a:rPr lang="en" sz="16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en" sz="16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= M &amp; L sizes dominate demand.</a:t>
            </a:r>
            <a:endParaRPr sz="16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pectral"/>
              <a:buAutoNum type="arabicPeriod"/>
            </a:pPr>
            <a:r>
              <a:rPr lang="en" sz="16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Geographical Insights:</a:t>
            </a:r>
            <a:br>
              <a:rPr lang="en" sz="16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en" sz="16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-Maharashtra leads in sales.</a:t>
            </a:r>
            <a:br>
              <a:rPr lang="en" sz="16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en" sz="16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-Urban cities drive 60% of total sales.</a:t>
            </a:r>
            <a:br>
              <a:rPr lang="en" sz="16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en" sz="16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-Certain regions face high return/cancellation rates.</a:t>
            </a:r>
            <a:endParaRPr sz="16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610975" y="228600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ANALYSIS </a:t>
            </a:r>
            <a:r>
              <a:rPr lang="en"/>
              <a:t>OUTPUTS</a:t>
            </a:r>
            <a:r>
              <a:rPr lang="en"/>
              <a:t> </a:t>
            </a:r>
            <a:endParaRPr/>
          </a:p>
        </p:txBody>
      </p:sp>
      <p:sp>
        <p:nvSpPr>
          <p:cNvPr id="329" name="Google Shape;329;p20"/>
          <p:cNvSpPr txBox="1"/>
          <p:nvPr>
            <p:ph idx="2" type="title"/>
          </p:nvPr>
        </p:nvSpPr>
        <p:spPr>
          <a:xfrm>
            <a:off x="1610975" y="1315350"/>
            <a:ext cx="64827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Spectral"/>
              <a:buAutoNum type="arabicPeriod"/>
            </a:pPr>
            <a:r>
              <a:rPr lang="en" sz="120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The dataset covers a time range from March 31, 2022, to June 29, 2022. The average date indicates that most of the data is collected around mid-May 2022.</a:t>
            </a:r>
            <a:endParaRPr sz="1200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Spectral"/>
              <a:buAutoNum type="arabicPeriod"/>
            </a:pPr>
            <a:r>
              <a:rPr lang="en" sz="120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There are 12 unique statuses, with "Shipped" being the most frequent (77,589 occurrences).</a:t>
            </a:r>
            <a:endParaRPr sz="1200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Spectral"/>
              <a:buAutoNum type="arabicPeriod"/>
            </a:pPr>
            <a:r>
              <a:rPr lang="en" sz="120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The most common shipping service level is "Expedited" (82,713 occurrences).</a:t>
            </a:r>
            <a:endParaRPr sz="1200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Spectral"/>
              <a:buAutoNum type="arabicPeriod"/>
            </a:pPr>
            <a:r>
              <a:rPr lang="en" sz="120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There are 9 unique product categories and 11 different sizes.</a:t>
            </a:r>
            <a:endParaRPr sz="1200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Spectral"/>
              <a:buAutoNum type="arabicPeriod"/>
            </a:pPr>
            <a:r>
              <a:rPr lang="en" sz="120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All amounts are in INR (Indian Rupees). The average amount is approximately 648.58 INR, with the minimum amount being 0 and the maximum being 5,584.</a:t>
            </a:r>
            <a:endParaRPr sz="1200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Spectral"/>
              <a:buAutoNum type="arabicPeriod"/>
            </a:pPr>
            <a:r>
              <a:rPr lang="en" sz="120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The data includes various shipping locations, with "BENGALURU" being one of the frequent shipping cities.</a:t>
            </a:r>
            <a:endParaRPr sz="1200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Spectral"/>
              <a:buAutoNum type="arabicPeriod"/>
            </a:pPr>
            <a:r>
              <a:rPr lang="en" sz="1200">
                <a:solidFill>
                  <a:srgbClr val="3C4043"/>
                </a:solidFill>
                <a:latin typeface="Spectral"/>
                <a:ea typeface="Spectral"/>
                <a:cs typeface="Spectral"/>
                <a:sym typeface="Spectral"/>
              </a:rPr>
              <a:t>The statistical metrics such as mean, standard deviation, min, 25%, 50%, 75%, and max for the Amount variable provide insight into the distribution of order values. The large standard deviation (281.20) in relation to the mean (648.58) suggests a wide variance in transaction amounts.</a:t>
            </a:r>
            <a:endParaRPr sz="1200">
              <a:solidFill>
                <a:srgbClr val="3C404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/>
        </p:nvSpPr>
        <p:spPr>
          <a:xfrm>
            <a:off x="746075" y="499025"/>
            <a:ext cx="743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06666"/>
                </a:solidFill>
                <a:latin typeface="Maven Pro"/>
                <a:ea typeface="Maven Pro"/>
                <a:cs typeface="Maven Pro"/>
                <a:sym typeface="Maven Pro"/>
              </a:rPr>
              <a:t>WORKFLOW</a:t>
            </a:r>
            <a:endParaRPr b="1" sz="4800">
              <a:solidFill>
                <a:srgbClr val="E06666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375500" y="1803425"/>
            <a:ext cx="1986300" cy="110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READING </a:t>
            </a: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DATA AND </a:t>
            </a: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PLANNING</a:t>
            </a: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 WORKFLOW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3529500" y="1803428"/>
            <a:ext cx="2085000" cy="110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DATA LOADING IN </a:t>
            </a: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JUPYTER</a:t>
            </a: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 NOTEBOOK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6782200" y="1803425"/>
            <a:ext cx="1689900" cy="110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DATA CLEANING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6634000" y="3927275"/>
            <a:ext cx="1986300" cy="9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EXPLORATORY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DATA </a:t>
            </a: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ANALYSIS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3421625" y="3927275"/>
            <a:ext cx="2085000" cy="9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GAINING INSIGHTS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523700" y="3927275"/>
            <a:ext cx="1689900" cy="9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FINAL REPORT MAKING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2480200" y="2096400"/>
            <a:ext cx="930900" cy="63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5732900" y="2181350"/>
            <a:ext cx="930900" cy="63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7310650" y="3045928"/>
            <a:ext cx="633000" cy="798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5699963" y="4093325"/>
            <a:ext cx="740700" cy="633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2361800" y="4093325"/>
            <a:ext cx="807300" cy="633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/>
          <p:nvPr>
            <p:ph idx="1" type="subTitle"/>
          </p:nvPr>
        </p:nvSpPr>
        <p:spPr>
          <a:xfrm>
            <a:off x="272950" y="1147450"/>
            <a:ext cx="4806600" cy="30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Dataset contains </a:t>
            </a:r>
            <a:r>
              <a:rPr b="1" lang="en" sz="1200">
                <a:latin typeface="Spectral"/>
                <a:ea typeface="Spectral"/>
                <a:cs typeface="Spectral"/>
                <a:sym typeface="Spectral"/>
              </a:rPr>
              <a:t>128,976</a:t>
            </a: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 entries with </a:t>
            </a:r>
            <a:r>
              <a:rPr b="1" lang="en" sz="1200">
                <a:latin typeface="Spectral"/>
                <a:ea typeface="Spectral"/>
                <a:cs typeface="Spectral"/>
                <a:sym typeface="Spectral"/>
              </a:rPr>
              <a:t>21 columns</a:t>
            </a: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, including key attributes such as </a:t>
            </a:r>
            <a:r>
              <a:rPr b="1" lang="en" sz="1200">
                <a:latin typeface="Spectral"/>
                <a:ea typeface="Spectral"/>
                <a:cs typeface="Spectral"/>
                <a:sym typeface="Spectral"/>
              </a:rPr>
              <a:t>Order ID, Date, Status, Sales Channel, Category, Size, Qty, Amount, and Location details</a:t>
            </a: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 (city, state, country).</a:t>
            </a:r>
            <a:endParaRPr b="1" sz="1400"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Covers </a:t>
            </a:r>
            <a:r>
              <a:rPr b="1" lang="en" sz="1400">
                <a:latin typeface="Spectral"/>
                <a:ea typeface="Spectral"/>
                <a:cs typeface="Spectral"/>
                <a:sym typeface="Spectral"/>
              </a:rPr>
              <a:t>sales, customer behavior, geographical trends, and fulfillment metrics</a:t>
            </a: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.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Spectral"/>
                <a:ea typeface="Spectral"/>
                <a:cs typeface="Spectral"/>
                <a:sym typeface="Spectral"/>
              </a:rPr>
              <a:t>Key Observations:</a:t>
            </a:r>
            <a:endParaRPr b="1" sz="1400"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Orders span multiple categories and regions.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Some missing values in financial and location fields.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Order statuses include delivered, canceled, and returned items.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51" name="Google Shape;351;p22"/>
          <p:cNvSpPr txBox="1"/>
          <p:nvPr>
            <p:ph type="ctrTitle"/>
          </p:nvPr>
        </p:nvSpPr>
        <p:spPr>
          <a:xfrm>
            <a:off x="2444250" y="276967"/>
            <a:ext cx="42555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/>
          <p:nvPr>
            <p:ph type="ctrTitle"/>
          </p:nvPr>
        </p:nvSpPr>
        <p:spPr>
          <a:xfrm>
            <a:off x="222800" y="178675"/>
            <a:ext cx="5832000" cy="9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&amp; Order Patterns</a:t>
            </a:r>
            <a:endParaRPr/>
          </a:p>
        </p:txBody>
      </p:sp>
      <p:pic>
        <p:nvPicPr>
          <p:cNvPr id="357" name="Google Shape;3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3000"/>
            <a:ext cx="2560274" cy="18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3"/>
          <p:cNvSpPr txBox="1"/>
          <p:nvPr/>
        </p:nvSpPr>
        <p:spPr>
          <a:xfrm>
            <a:off x="423325" y="3303125"/>
            <a:ext cx="249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Bar chart showing monthly sales trends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9" name="Google Shape;3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0950" y="1115863"/>
            <a:ext cx="2294875" cy="202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3"/>
          <p:cNvSpPr txBox="1"/>
          <p:nvPr/>
        </p:nvSpPr>
        <p:spPr>
          <a:xfrm>
            <a:off x="6700950" y="3203075"/>
            <a:ext cx="2189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Pie chart showing % of delivered, canceled, and returned orders.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1" name="Google Shape;3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9375" y="2571750"/>
            <a:ext cx="2805251" cy="237904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3"/>
          <p:cNvSpPr txBox="1"/>
          <p:nvPr/>
        </p:nvSpPr>
        <p:spPr>
          <a:xfrm>
            <a:off x="3169350" y="1917000"/>
            <a:ext cx="2805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Sales trend over the </a:t>
            </a: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month</a:t>
            </a: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using heat map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"/>
          <p:cNvSpPr txBox="1"/>
          <p:nvPr/>
        </p:nvSpPr>
        <p:spPr>
          <a:xfrm>
            <a:off x="1542950" y="679550"/>
            <a:ext cx="598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Order Counts and Avg Amount Trend over Days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8" name="Google Shape;3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6950"/>
            <a:ext cx="8759874" cy="35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