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D946F3B2-ED72-40E8-94A6-B50DAD2EAD26}" type="datetimeFigureOut">
              <a:rPr lang="en-IN" smtClean="0"/>
              <a:t>06-09-2022</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17EDE52-A355-4F70-951F-CDC14AAF600C}" type="slidenum">
              <a:rPr lang="en-IN" smtClean="0"/>
              <a:t>‹#›</a:t>
            </a:fld>
            <a:endParaRPr lang="en-IN"/>
          </a:p>
        </p:txBody>
      </p:sp>
    </p:spTree>
    <p:extLst>
      <p:ext uri="{BB962C8B-B14F-4D97-AF65-F5344CB8AC3E}">
        <p14:creationId xmlns:p14="http://schemas.microsoft.com/office/powerpoint/2010/main" val="30855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spc="-5" smtClean="0"/>
              <a:t>Nivedita Rawte,             Requirements Engineering</a:t>
            </a:r>
            <a:endParaRPr spc="-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mtClean="0"/>
              <a:t>29.1.2021</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spc="-5" smtClean="0"/>
              <a:t>Nivedita Rawte,             Requirements Engineering</a:t>
            </a:r>
            <a:endParaRPr spc="-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mtClean="0"/>
              <a:t>29.1.2021</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spc="-5" smtClean="0"/>
              <a:t>Nivedita Rawte,             Requirements Engineering</a:t>
            </a:r>
            <a:endParaRPr spc="-5"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mtClean="0"/>
              <a:t>29.1.2021</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spc="-5" smtClean="0"/>
              <a:t>Nivedita Rawte,             Requirements Engineering</a:t>
            </a:r>
            <a:endParaRPr spc="-5"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mtClean="0"/>
              <a:t>29.1.2021</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spc="-5" smtClean="0"/>
              <a:t>Nivedita Rawte,             Requirements Engineering</a:t>
            </a:r>
            <a:endParaRPr spc="-5"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mtClean="0"/>
              <a:t>29.1.2021</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14527" y="1402587"/>
            <a:ext cx="7386079" cy="9397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57961" y="1419606"/>
            <a:ext cx="7306309" cy="1905"/>
          </a:xfrm>
          <a:custGeom>
            <a:avLst/>
            <a:gdLst/>
            <a:ahLst/>
            <a:cxnLst/>
            <a:rect l="l" t="t" r="r" b="b"/>
            <a:pathLst>
              <a:path w="7306309" h="1905">
                <a:moveTo>
                  <a:pt x="0" y="0"/>
                </a:moveTo>
                <a:lnTo>
                  <a:pt x="7305802" y="1651"/>
                </a:lnTo>
              </a:path>
            </a:pathLst>
          </a:custGeom>
          <a:ln w="25908">
            <a:solidFill>
              <a:srgbClr val="404040"/>
            </a:solidFill>
          </a:ln>
        </p:spPr>
        <p:txBody>
          <a:bodyPr wrap="square" lIns="0" tIns="0" rIns="0" bIns="0" rtlCol="0"/>
          <a:lstStyle/>
          <a:p>
            <a:endParaRPr/>
          </a:p>
        </p:txBody>
      </p:sp>
      <p:sp>
        <p:nvSpPr>
          <p:cNvPr id="18" name="bg object 18"/>
          <p:cNvSpPr/>
          <p:nvPr/>
        </p:nvSpPr>
        <p:spPr>
          <a:xfrm>
            <a:off x="7751063" y="213359"/>
            <a:ext cx="923544" cy="1219200"/>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414527" y="1382268"/>
            <a:ext cx="8316468" cy="112775"/>
          </a:xfrm>
          <a:prstGeom prst="rect">
            <a:avLst/>
          </a:prstGeom>
          <a:blipFill>
            <a:blip r:embed="rId9" cstate="print"/>
            <a:stretch>
              <a:fillRect/>
            </a:stretch>
          </a:blipFill>
        </p:spPr>
        <p:txBody>
          <a:bodyPr wrap="square" lIns="0" tIns="0" rIns="0" bIns="0" rtlCol="0"/>
          <a:lstStyle/>
          <a:p>
            <a:endParaRPr/>
          </a:p>
        </p:txBody>
      </p:sp>
      <p:sp>
        <p:nvSpPr>
          <p:cNvPr id="20" name="bg object 20"/>
          <p:cNvSpPr/>
          <p:nvPr/>
        </p:nvSpPr>
        <p:spPr>
          <a:xfrm>
            <a:off x="457961" y="1418081"/>
            <a:ext cx="8217534" cy="1905"/>
          </a:xfrm>
          <a:custGeom>
            <a:avLst/>
            <a:gdLst/>
            <a:ahLst/>
            <a:cxnLst/>
            <a:rect l="l" t="t" r="r" b="b"/>
            <a:pathLst>
              <a:path w="8217534" h="1905">
                <a:moveTo>
                  <a:pt x="0" y="1650"/>
                </a:moveTo>
                <a:lnTo>
                  <a:pt x="8217027" y="0"/>
                </a:lnTo>
              </a:path>
            </a:pathLst>
          </a:custGeom>
          <a:ln w="25908">
            <a:solidFill>
              <a:srgbClr val="404040"/>
            </a:solidFill>
          </a:ln>
        </p:spPr>
        <p:txBody>
          <a:bodyPr wrap="square" lIns="0" tIns="0" rIns="0" bIns="0" rtlCol="0"/>
          <a:lstStyle/>
          <a:p>
            <a:endParaRPr/>
          </a:p>
        </p:txBody>
      </p:sp>
      <p:sp>
        <p:nvSpPr>
          <p:cNvPr id="2" name="Holder 2"/>
          <p:cNvSpPr>
            <a:spLocks noGrp="1"/>
          </p:cNvSpPr>
          <p:nvPr>
            <p:ph type="title"/>
          </p:nvPr>
        </p:nvSpPr>
        <p:spPr>
          <a:xfrm>
            <a:off x="2966085" y="2645790"/>
            <a:ext cx="3211829" cy="391160"/>
          </a:xfrm>
          <a:prstGeom prst="rect">
            <a:avLst/>
          </a:prstGeom>
        </p:spPr>
        <p:txBody>
          <a:bodyPr wrap="square" lIns="0" tIns="0" rIns="0" bIns="0">
            <a:spAutoFit/>
          </a:bodyPr>
          <a:lstStyle>
            <a:lvl1pPr>
              <a:defRPr sz="2400" b="1" i="0">
                <a:solidFill>
                  <a:srgbClr val="46424D"/>
                </a:solidFill>
                <a:latin typeface="Arial"/>
                <a:cs typeface="Arial"/>
              </a:defRPr>
            </a:lvl1pPr>
          </a:lstStyle>
          <a:p>
            <a:endParaRPr/>
          </a:p>
        </p:txBody>
      </p:sp>
      <p:sp>
        <p:nvSpPr>
          <p:cNvPr id="3" name="Holder 3"/>
          <p:cNvSpPr>
            <a:spLocks noGrp="1"/>
          </p:cNvSpPr>
          <p:nvPr>
            <p:ph type="body" idx="1"/>
          </p:nvPr>
        </p:nvSpPr>
        <p:spPr>
          <a:xfrm>
            <a:off x="450850" y="1670050"/>
            <a:ext cx="8248650" cy="4693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23665" y="6464680"/>
            <a:ext cx="2296160"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lang="en-IN" spc="-5" smtClean="0"/>
              <a:t>Nivedita Rawte,             Requirements Engineering</a:t>
            </a:r>
            <a:endParaRPr spc="-5" dirty="0"/>
          </a:p>
        </p:txBody>
      </p:sp>
      <p:sp>
        <p:nvSpPr>
          <p:cNvPr id="5" name="Holder 5"/>
          <p:cNvSpPr>
            <a:spLocks noGrp="1"/>
          </p:cNvSpPr>
          <p:nvPr>
            <p:ph type="dt" sz="half" idx="6"/>
          </p:nvPr>
        </p:nvSpPr>
        <p:spPr>
          <a:xfrm>
            <a:off x="535940" y="6464680"/>
            <a:ext cx="765175"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lang="en-US" smtClean="0"/>
              <a:t>29.1.2021</a:t>
            </a:r>
            <a:endParaRPr dirty="0"/>
          </a:p>
        </p:txBody>
      </p:sp>
      <p:sp>
        <p:nvSpPr>
          <p:cNvPr id="6" name="Holder 6"/>
          <p:cNvSpPr>
            <a:spLocks noGrp="1"/>
          </p:cNvSpPr>
          <p:nvPr>
            <p:ph type="sldNum" sz="quarter" idx="7"/>
          </p:nvPr>
        </p:nvSpPr>
        <p:spPr>
          <a:xfrm>
            <a:off x="8401557" y="6464680"/>
            <a:ext cx="231775"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png"/><Relationship Id="rId2" Type="http://schemas.openxmlformats.org/officeDocument/2006/relationships/image" Target="../media/image75.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4.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9.png"/><Relationship Id="rId2" Type="http://schemas.openxmlformats.org/officeDocument/2006/relationships/image" Target="../media/image99.png"/><Relationship Id="rId1" Type="http://schemas.openxmlformats.org/officeDocument/2006/relationships/slideLayout" Target="../slideLayouts/slideLayout4.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 Id="rId14" Type="http://schemas.openxmlformats.org/officeDocument/2006/relationships/image" Target="../media/image1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s>
</file>

<file path=ppt/slides/_rels/slide80.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image" Target="../media/image113.png"/><Relationship Id="rId1" Type="http://schemas.openxmlformats.org/officeDocument/2006/relationships/slideLayout" Target="../slideLayouts/slideLayout4.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3" Type="http://schemas.openxmlformats.org/officeDocument/2006/relationships/image" Target="../media/image125.png"/><Relationship Id="rId21" Type="http://schemas.openxmlformats.org/officeDocument/2006/relationships/image" Target="../media/image143.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 Type="http://schemas.openxmlformats.org/officeDocument/2006/relationships/image" Target="../media/image124.png"/><Relationship Id="rId16" Type="http://schemas.openxmlformats.org/officeDocument/2006/relationships/image" Target="../media/image138.png"/><Relationship Id="rId20" Type="http://schemas.openxmlformats.org/officeDocument/2006/relationships/image" Target="../media/image142.png"/><Relationship Id="rId1" Type="http://schemas.openxmlformats.org/officeDocument/2006/relationships/slideLayout" Target="../slideLayouts/slideLayout4.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5" Type="http://schemas.openxmlformats.org/officeDocument/2006/relationships/image" Target="../media/image137.png"/><Relationship Id="rId23" Type="http://schemas.openxmlformats.org/officeDocument/2006/relationships/image" Target="../media/image145.png"/><Relationship Id="rId10" Type="http://schemas.openxmlformats.org/officeDocument/2006/relationships/image" Target="../media/image132.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 Id="rId22" Type="http://schemas.openxmlformats.org/officeDocument/2006/relationships/image" Target="../media/image14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2662809"/>
            <a:ext cx="5648325" cy="391160"/>
          </a:xfrm>
          <a:prstGeom prst="rect">
            <a:avLst/>
          </a:prstGeom>
        </p:spPr>
        <p:txBody>
          <a:bodyPr vert="horz" wrap="square" lIns="0" tIns="12700" rIns="0" bIns="0" rtlCol="0">
            <a:spAutoFit/>
          </a:bodyPr>
          <a:lstStyle/>
          <a:p>
            <a:pPr marL="12700">
              <a:lnSpc>
                <a:spcPct val="100000"/>
              </a:lnSpc>
              <a:spcBef>
                <a:spcPts val="100"/>
              </a:spcBef>
            </a:pPr>
            <a:r>
              <a:rPr spc="-5" dirty="0"/>
              <a:t>Chapter 4 </a:t>
            </a:r>
            <a:r>
              <a:rPr dirty="0"/>
              <a:t>– </a:t>
            </a:r>
            <a:r>
              <a:rPr spc="-5" dirty="0"/>
              <a:t>Requirements </a:t>
            </a:r>
            <a:r>
              <a:rPr dirty="0"/>
              <a:t>Engineering</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389245" cy="391160"/>
          </a:xfrm>
          <a:prstGeom prst="rect">
            <a:avLst/>
          </a:prstGeom>
        </p:spPr>
        <p:txBody>
          <a:bodyPr vert="horz" wrap="square" lIns="0" tIns="12700" rIns="0" bIns="0" rtlCol="0">
            <a:spAutoFit/>
          </a:bodyPr>
          <a:lstStyle/>
          <a:p>
            <a:pPr marL="12700">
              <a:lnSpc>
                <a:spcPct val="100000"/>
              </a:lnSpc>
              <a:spcBef>
                <a:spcPts val="100"/>
              </a:spcBef>
            </a:pPr>
            <a:r>
              <a:rPr spc="-5" dirty="0"/>
              <a:t>Stakeholders </a:t>
            </a:r>
            <a:r>
              <a:rPr dirty="0"/>
              <a:t>in </a:t>
            </a:r>
            <a:r>
              <a:rPr spc="-5" dirty="0"/>
              <a:t>the Mentcare system</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p:nvPr/>
        </p:nvSpPr>
        <p:spPr>
          <a:xfrm>
            <a:off x="535940" y="1473072"/>
            <a:ext cx="8066405" cy="3583032"/>
          </a:xfrm>
          <a:prstGeom prst="rect">
            <a:avLst/>
          </a:prstGeom>
        </p:spPr>
        <p:txBody>
          <a:bodyPr vert="horz" wrap="square" lIns="0" tIns="165100" rIns="0" bIns="0" rtlCol="0">
            <a:spAutoFit/>
          </a:bodyPr>
          <a:lstStyle/>
          <a:p>
            <a:pPr marL="355600" indent="-342900">
              <a:lnSpc>
                <a:spcPct val="100000"/>
              </a:lnSpc>
              <a:spcBef>
                <a:spcPts val="1300"/>
              </a:spcBef>
              <a:buFont typeface="Wingdings"/>
              <a:buChar char=""/>
              <a:tabLst>
                <a:tab pos="355600" algn="l"/>
              </a:tabLst>
            </a:pPr>
            <a:r>
              <a:rPr sz="2400" dirty="0">
                <a:solidFill>
                  <a:srgbClr val="46424D"/>
                </a:solidFill>
                <a:latin typeface="Arial"/>
                <a:cs typeface="Arial"/>
              </a:rPr>
              <a:t>Patients </a:t>
            </a:r>
            <a:r>
              <a:rPr sz="2400" spc="-5" dirty="0">
                <a:solidFill>
                  <a:srgbClr val="46424D"/>
                </a:solidFill>
                <a:latin typeface="Arial"/>
                <a:cs typeface="Arial"/>
              </a:rPr>
              <a:t>whose information is recorded in </a:t>
            </a:r>
            <a:r>
              <a:rPr sz="2400" dirty="0">
                <a:solidFill>
                  <a:srgbClr val="46424D"/>
                </a:solidFill>
                <a:latin typeface="Arial"/>
                <a:cs typeface="Arial"/>
              </a:rPr>
              <a:t>the</a:t>
            </a:r>
            <a:r>
              <a:rPr sz="2400" spc="60" dirty="0">
                <a:solidFill>
                  <a:srgbClr val="46424D"/>
                </a:solidFill>
                <a:latin typeface="Arial"/>
                <a:cs typeface="Arial"/>
              </a:rPr>
              <a:t> </a:t>
            </a:r>
            <a:r>
              <a:rPr sz="2400" spc="-5" dirty="0">
                <a:solidFill>
                  <a:srgbClr val="46424D"/>
                </a:solidFill>
                <a:latin typeface="Arial"/>
                <a:cs typeface="Arial"/>
              </a:rPr>
              <a:t>system.</a:t>
            </a:r>
            <a:endParaRPr sz="2400" dirty="0">
              <a:latin typeface="Arial"/>
              <a:cs typeface="Arial"/>
            </a:endParaRPr>
          </a:p>
          <a:p>
            <a:pPr marL="355600" marR="260985" indent="-342900">
              <a:lnSpc>
                <a:spcPct val="100000"/>
              </a:lnSpc>
              <a:spcBef>
                <a:spcPts val="1205"/>
              </a:spcBef>
              <a:buFont typeface="Wingdings"/>
              <a:buChar char=""/>
              <a:tabLst>
                <a:tab pos="355600" algn="l"/>
              </a:tabLst>
            </a:pPr>
            <a:r>
              <a:rPr sz="2400" spc="-5" dirty="0">
                <a:solidFill>
                  <a:srgbClr val="46424D"/>
                </a:solidFill>
                <a:latin typeface="Arial"/>
                <a:cs typeface="Arial"/>
              </a:rPr>
              <a:t>Doctors who are responsible for assessing and treating  patients.</a:t>
            </a:r>
            <a:r>
              <a:rPr lang="en-IN" sz="2400" spc="-5" dirty="0">
                <a:solidFill>
                  <a:srgbClr val="46424D"/>
                </a:solidFill>
                <a:latin typeface="Arial"/>
                <a:cs typeface="Arial"/>
              </a:rPr>
              <a:t> </a:t>
            </a:r>
            <a:r>
              <a:rPr sz="2400" spc="-5" dirty="0">
                <a:solidFill>
                  <a:srgbClr val="46424D"/>
                </a:solidFill>
                <a:latin typeface="Arial"/>
                <a:cs typeface="Arial"/>
              </a:rPr>
              <a:t>Nurses who coordinate the consultations with doctors  and administer some treatments.</a:t>
            </a:r>
          </a:p>
          <a:p>
            <a:pPr marL="355600" marR="1802764" indent="-342900">
              <a:lnSpc>
                <a:spcPct val="100000"/>
              </a:lnSpc>
              <a:spcBef>
                <a:spcPts val="1200"/>
              </a:spcBef>
              <a:buFont typeface="Wingdings"/>
              <a:buChar char=""/>
              <a:tabLst>
                <a:tab pos="355600" algn="l"/>
              </a:tabLst>
            </a:pPr>
            <a:r>
              <a:rPr sz="2400" spc="-5" dirty="0">
                <a:solidFill>
                  <a:srgbClr val="46424D"/>
                </a:solidFill>
                <a:latin typeface="Arial"/>
                <a:cs typeface="Arial"/>
              </a:rPr>
              <a:t>Medical receptionists who manage patients’  appointments.</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IT staff who are responsible for installing and maintaining</a:t>
            </a:r>
          </a:p>
          <a:p>
            <a:pPr marL="355600">
              <a:lnSpc>
                <a:spcPct val="100000"/>
              </a:lnSpc>
              <a:spcBef>
                <a:spcPts val="5"/>
              </a:spcBef>
            </a:pPr>
            <a:r>
              <a:rPr sz="2400" spc="-5" dirty="0">
                <a:solidFill>
                  <a:srgbClr val="46424D"/>
                </a:solidFill>
                <a:latin typeface="Arial"/>
                <a:cs typeface="Arial"/>
              </a:rPr>
              <a:t>the system.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23530" cy="4290918"/>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Stakeholders </a:t>
            </a:r>
            <a:r>
              <a:rPr sz="2400" b="1" dirty="0">
                <a:solidFill>
                  <a:srgbClr val="46424D"/>
                </a:solidFill>
                <a:latin typeface="Arial"/>
                <a:cs typeface="Arial"/>
              </a:rPr>
              <a:t>in </a:t>
            </a:r>
            <a:r>
              <a:rPr sz="2400" b="1" spc="-5" dirty="0">
                <a:solidFill>
                  <a:srgbClr val="46424D"/>
                </a:solidFill>
                <a:latin typeface="Arial"/>
                <a:cs typeface="Arial"/>
              </a:rPr>
              <a:t>the Mentcare</a:t>
            </a:r>
            <a:r>
              <a:rPr sz="2400" b="1" spc="-10" dirty="0">
                <a:solidFill>
                  <a:srgbClr val="46424D"/>
                </a:solidFill>
                <a:latin typeface="Arial"/>
                <a:cs typeface="Arial"/>
              </a:rPr>
              <a:t> </a:t>
            </a:r>
            <a:r>
              <a:rPr sz="2400" b="1" spc="-5" dirty="0">
                <a:solidFill>
                  <a:srgbClr val="46424D"/>
                </a:solidFill>
                <a:latin typeface="Arial"/>
                <a:cs typeface="Arial"/>
              </a:rPr>
              <a:t>system</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A medical ethics manager who must ensure that the  system meets current ethical guidelines for patient care.</a:t>
            </a:r>
          </a:p>
          <a:p>
            <a:pPr marL="355600" marR="1134110" indent="-342900">
              <a:lnSpc>
                <a:spcPct val="100000"/>
              </a:lnSpc>
              <a:spcBef>
                <a:spcPts val="1205"/>
              </a:spcBef>
              <a:buFont typeface="Wingdings"/>
              <a:buChar char=""/>
              <a:tabLst>
                <a:tab pos="355600" algn="l"/>
              </a:tabLst>
            </a:pPr>
            <a:r>
              <a:rPr sz="2400" dirty="0">
                <a:solidFill>
                  <a:srgbClr val="46424D"/>
                </a:solidFill>
                <a:latin typeface="Arial"/>
                <a:cs typeface="Arial"/>
              </a:rPr>
              <a:t>Health care managers who obtain management  information from the system.</a:t>
            </a:r>
          </a:p>
          <a:p>
            <a:pPr marL="355600" marR="244475" indent="-342900">
              <a:lnSpc>
                <a:spcPct val="100000"/>
              </a:lnSpc>
              <a:spcBef>
                <a:spcPts val="1200"/>
              </a:spcBef>
              <a:buFont typeface="Wingdings"/>
              <a:buChar char=""/>
              <a:tabLst>
                <a:tab pos="355600" algn="l"/>
              </a:tabLst>
            </a:pPr>
            <a:r>
              <a:rPr sz="2400" dirty="0">
                <a:solidFill>
                  <a:srgbClr val="46424D"/>
                </a:solidFill>
                <a:latin typeface="Arial"/>
                <a:cs typeface="Arial"/>
              </a:rPr>
              <a:t>Medical records staff who are responsible for ensuring  that system information can be maintained and  preserved, and that record keeping procedures have  been properly implemented.</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763770" cy="391160"/>
          </a:xfrm>
          <a:prstGeom prst="rect">
            <a:avLst/>
          </a:prstGeom>
        </p:spPr>
        <p:txBody>
          <a:bodyPr vert="horz" wrap="square" lIns="0" tIns="12700" rIns="0" bIns="0" rtlCol="0">
            <a:spAutoFit/>
          </a:bodyPr>
          <a:lstStyle/>
          <a:p>
            <a:pPr marL="12700">
              <a:lnSpc>
                <a:spcPct val="100000"/>
              </a:lnSpc>
              <a:spcBef>
                <a:spcPts val="100"/>
              </a:spcBef>
            </a:pPr>
            <a:r>
              <a:rPr spc="-5" dirty="0"/>
              <a:t>Agile methods </a:t>
            </a:r>
            <a:r>
              <a:rPr dirty="0"/>
              <a:t>and</a:t>
            </a:r>
            <a:r>
              <a:rPr spc="-15"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3" name="object 3"/>
          <p:cNvSpPr txBox="1"/>
          <p:nvPr/>
        </p:nvSpPr>
        <p:spPr>
          <a:xfrm>
            <a:off x="535940" y="1625853"/>
            <a:ext cx="8025765" cy="4507230"/>
          </a:xfrm>
          <a:prstGeom prst="rect">
            <a:avLst/>
          </a:prstGeom>
        </p:spPr>
        <p:txBody>
          <a:bodyPr vert="horz" wrap="square" lIns="0" tIns="12700" rIns="0" bIns="0" rtlCol="0">
            <a:spAutoFit/>
          </a:bodyPr>
          <a:lstStyle/>
          <a:p>
            <a:pPr marL="355600" marR="112395" indent="-342900">
              <a:lnSpc>
                <a:spcPct val="100000"/>
              </a:lnSpc>
              <a:spcBef>
                <a:spcPts val="100"/>
              </a:spcBef>
              <a:buFont typeface="Wingdings"/>
              <a:buChar char=""/>
              <a:tabLst>
                <a:tab pos="355600" algn="l"/>
              </a:tabLst>
            </a:pPr>
            <a:r>
              <a:rPr sz="2400" spc="-5" dirty="0">
                <a:solidFill>
                  <a:srgbClr val="46424D"/>
                </a:solidFill>
                <a:latin typeface="Arial"/>
                <a:cs typeface="Arial"/>
              </a:rPr>
              <a:t>Many agile methods argue that producing detailed  system requirements is a waste of time as requirements  change so quickly.</a:t>
            </a:r>
          </a:p>
          <a:p>
            <a:pPr marL="355600" marR="362585" indent="-342900">
              <a:lnSpc>
                <a:spcPct val="100000"/>
              </a:lnSpc>
              <a:spcBef>
                <a:spcPts val="1200"/>
              </a:spcBef>
              <a:buFont typeface="Wingdings"/>
              <a:buChar char=""/>
              <a:tabLst>
                <a:tab pos="355600" algn="l"/>
              </a:tabLst>
            </a:pPr>
            <a:r>
              <a:rPr sz="2400" spc="-5" dirty="0">
                <a:solidFill>
                  <a:srgbClr val="46424D"/>
                </a:solidFill>
                <a:latin typeface="Arial"/>
                <a:cs typeface="Arial"/>
              </a:rPr>
              <a:t>The requirements document is therefore always out of  date.</a:t>
            </a:r>
          </a:p>
          <a:p>
            <a:pPr marL="355600" marR="581025" indent="-342900" algn="just">
              <a:lnSpc>
                <a:spcPct val="100000"/>
              </a:lnSpc>
              <a:spcBef>
                <a:spcPts val="1205"/>
              </a:spcBef>
              <a:buFont typeface="Wingdings"/>
              <a:buChar char=""/>
              <a:tabLst>
                <a:tab pos="355600" algn="l"/>
              </a:tabLst>
            </a:pPr>
            <a:r>
              <a:rPr sz="2400" spc="-5" dirty="0">
                <a:solidFill>
                  <a:srgbClr val="46424D"/>
                </a:solidFill>
                <a:latin typeface="Arial"/>
                <a:cs typeface="Arial"/>
              </a:rPr>
              <a:t>Agile methods usually use incremental requirements  engineering and may express requirements as ‘user  stories’ (discussed in Chapter 3).</a:t>
            </a: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This is practical for business systems but problematic for  systems that require pre-delivery analysis (e.g. critical  systems) or systems developed by several teams.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457" y="2645790"/>
            <a:ext cx="6402070" cy="391160"/>
          </a:xfrm>
          <a:prstGeom prst="rect">
            <a:avLst/>
          </a:prstGeom>
        </p:spPr>
        <p:txBody>
          <a:bodyPr vert="horz" wrap="square" lIns="0" tIns="12700" rIns="0" bIns="0" rtlCol="0">
            <a:spAutoFit/>
          </a:bodyPr>
          <a:lstStyle/>
          <a:p>
            <a:pPr marL="12700">
              <a:lnSpc>
                <a:spcPct val="100000"/>
              </a:lnSpc>
              <a:spcBef>
                <a:spcPts val="100"/>
              </a:spcBef>
            </a:pPr>
            <a:r>
              <a:rPr spc="-5" dirty="0"/>
              <a:t>Functional and non-functional</a:t>
            </a:r>
            <a:r>
              <a:rPr spc="10" dirty="0"/>
              <a:t> </a:t>
            </a:r>
            <a:r>
              <a:rPr spc="-5" dirty="0"/>
              <a:t>requirements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16077"/>
            <a:ext cx="6402070" cy="391160"/>
          </a:xfrm>
          <a:prstGeom prst="rect">
            <a:avLst/>
          </a:prstGeom>
        </p:spPr>
        <p:txBody>
          <a:bodyPr vert="horz" wrap="square" lIns="0" tIns="12700" rIns="0" bIns="0" rtlCol="0">
            <a:spAutoFit/>
          </a:bodyPr>
          <a:lstStyle/>
          <a:p>
            <a:pPr marL="12700">
              <a:lnSpc>
                <a:spcPct val="100000"/>
              </a:lnSpc>
              <a:spcBef>
                <a:spcPts val="100"/>
              </a:spcBef>
            </a:pPr>
            <a:r>
              <a:rPr spc="-5" dirty="0"/>
              <a:t>Functional and non-functional</a:t>
            </a:r>
            <a:r>
              <a:rPr spc="10"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object 3"/>
          <p:cNvSpPr txBox="1"/>
          <p:nvPr/>
        </p:nvSpPr>
        <p:spPr>
          <a:xfrm>
            <a:off x="535940" y="1686758"/>
            <a:ext cx="7700645" cy="4672432"/>
          </a:xfrm>
          <a:prstGeom prst="rect">
            <a:avLst/>
          </a:prstGeom>
        </p:spPr>
        <p:txBody>
          <a:bodyPr vert="horz" wrap="square" lIns="0" tIns="113664" rIns="0" bIns="0" rtlCol="0">
            <a:spAutoFit/>
          </a:bodyPr>
          <a:lstStyle/>
          <a:p>
            <a:pPr marL="355600" indent="-342900">
              <a:lnSpc>
                <a:spcPct val="100000"/>
              </a:lnSpc>
              <a:spcBef>
                <a:spcPts val="894"/>
              </a:spcBef>
              <a:buFont typeface="Wingdings"/>
              <a:buChar char=""/>
              <a:tabLst>
                <a:tab pos="355600" algn="l"/>
              </a:tabLst>
            </a:pPr>
            <a:r>
              <a:rPr sz="2400" dirty="0">
                <a:solidFill>
                  <a:srgbClr val="46424D"/>
                </a:solidFill>
                <a:latin typeface="Arial"/>
                <a:cs typeface="Arial"/>
              </a:rPr>
              <a:t>Functional</a:t>
            </a:r>
            <a:r>
              <a:rPr sz="2400" spc="15" dirty="0">
                <a:solidFill>
                  <a:srgbClr val="46424D"/>
                </a:solidFill>
                <a:latin typeface="Arial"/>
                <a:cs typeface="Arial"/>
              </a:rPr>
              <a:t> </a:t>
            </a:r>
            <a:r>
              <a:rPr sz="2400" dirty="0">
                <a:solidFill>
                  <a:srgbClr val="46424D"/>
                </a:solidFill>
                <a:latin typeface="Arial"/>
                <a:cs typeface="Arial"/>
              </a:rPr>
              <a:t>requirements</a:t>
            </a:r>
            <a:endParaRPr sz="2400" dirty="0">
              <a:latin typeface="Arial"/>
              <a:cs typeface="Arial"/>
            </a:endParaRPr>
          </a:p>
          <a:p>
            <a:pPr marL="756285" marR="210820" lvl="1" indent="-287020" algn="just">
              <a:lnSpc>
                <a:spcPts val="2160"/>
              </a:lnSpc>
              <a:spcBef>
                <a:spcPts val="935"/>
              </a:spcBef>
              <a:buFont typeface="Wingdings"/>
              <a:buChar char=""/>
              <a:tabLst>
                <a:tab pos="756285" algn="l"/>
                <a:tab pos="756920" algn="l"/>
              </a:tabLst>
            </a:pPr>
            <a:r>
              <a:rPr sz="2000" dirty="0">
                <a:solidFill>
                  <a:srgbClr val="46424D"/>
                </a:solidFill>
                <a:latin typeface="Arial"/>
                <a:cs typeface="Arial"/>
              </a:rPr>
              <a:t>Statements of services the system should provide, how the  system should react to particular inputs and how the</a:t>
            </a:r>
            <a:r>
              <a:rPr sz="2000" spc="-210" dirty="0">
                <a:solidFill>
                  <a:srgbClr val="46424D"/>
                </a:solidFill>
                <a:latin typeface="Arial"/>
                <a:cs typeface="Arial"/>
              </a:rPr>
              <a:t> </a:t>
            </a:r>
            <a:r>
              <a:rPr sz="2000" dirty="0">
                <a:solidFill>
                  <a:srgbClr val="46424D"/>
                </a:solidFill>
                <a:latin typeface="Arial"/>
                <a:cs typeface="Arial"/>
              </a:rPr>
              <a:t>system  should behave in particular</a:t>
            </a:r>
            <a:r>
              <a:rPr sz="2000" spc="-80" dirty="0">
                <a:solidFill>
                  <a:srgbClr val="46424D"/>
                </a:solidFill>
                <a:latin typeface="Arial"/>
                <a:cs typeface="Arial"/>
              </a:rPr>
              <a:t> </a:t>
            </a:r>
            <a:r>
              <a:rPr sz="2000" dirty="0">
                <a:solidFill>
                  <a:srgbClr val="46424D"/>
                </a:solidFill>
                <a:latin typeface="Arial"/>
                <a:cs typeface="Arial"/>
              </a:rPr>
              <a:t>situations.</a:t>
            </a:r>
            <a:endParaRPr sz="2000" dirty="0">
              <a:latin typeface="Arial"/>
              <a:cs typeface="Arial"/>
            </a:endParaRPr>
          </a:p>
          <a:p>
            <a:pPr marL="756285" lvl="1" indent="-287020" algn="just">
              <a:lnSpc>
                <a:spcPct val="100000"/>
              </a:lnSpc>
              <a:spcBef>
                <a:spcPts val="330"/>
              </a:spcBef>
              <a:buFont typeface="Wingdings"/>
              <a:buChar char=""/>
              <a:tabLst>
                <a:tab pos="756285" algn="l"/>
                <a:tab pos="756920" algn="l"/>
              </a:tabLst>
            </a:pPr>
            <a:r>
              <a:rPr sz="2000" dirty="0">
                <a:solidFill>
                  <a:srgbClr val="46424D"/>
                </a:solidFill>
                <a:latin typeface="Arial"/>
                <a:cs typeface="Arial"/>
              </a:rPr>
              <a:t>May state what the system should not</a:t>
            </a:r>
            <a:r>
              <a:rPr sz="2000" spc="-170" dirty="0">
                <a:solidFill>
                  <a:srgbClr val="46424D"/>
                </a:solidFill>
                <a:latin typeface="Arial"/>
                <a:cs typeface="Arial"/>
              </a:rPr>
              <a:t> </a:t>
            </a:r>
            <a:r>
              <a:rPr sz="2000" dirty="0">
                <a:solidFill>
                  <a:srgbClr val="46424D"/>
                </a:solidFill>
                <a:latin typeface="Arial"/>
                <a:cs typeface="Arial"/>
              </a:rPr>
              <a:t>do.</a:t>
            </a:r>
            <a:endParaRPr sz="2000" dirty="0">
              <a:latin typeface="Arial"/>
              <a:cs typeface="Arial"/>
            </a:endParaRPr>
          </a:p>
          <a:p>
            <a:pPr marL="355600" indent="-342900" algn="just">
              <a:lnSpc>
                <a:spcPct val="100000"/>
              </a:lnSpc>
              <a:spcBef>
                <a:spcPts val="610"/>
              </a:spcBef>
              <a:buFont typeface="Wingdings"/>
              <a:buChar char=""/>
              <a:tabLst>
                <a:tab pos="355600" algn="l"/>
              </a:tabLst>
            </a:pPr>
            <a:r>
              <a:rPr sz="2400" spc="-5" dirty="0">
                <a:solidFill>
                  <a:srgbClr val="46424D"/>
                </a:solidFill>
                <a:latin typeface="Arial"/>
                <a:cs typeface="Arial"/>
              </a:rPr>
              <a:t>Non-functional</a:t>
            </a:r>
            <a:r>
              <a:rPr sz="2400" spc="25" dirty="0">
                <a:solidFill>
                  <a:srgbClr val="46424D"/>
                </a:solidFill>
                <a:latin typeface="Arial"/>
                <a:cs typeface="Arial"/>
              </a:rPr>
              <a:t> </a:t>
            </a:r>
            <a:r>
              <a:rPr sz="2400" spc="-5" dirty="0">
                <a:solidFill>
                  <a:srgbClr val="46424D"/>
                </a:solidFill>
                <a:latin typeface="Arial"/>
                <a:cs typeface="Arial"/>
              </a:rPr>
              <a:t>requirements</a:t>
            </a:r>
            <a:endParaRPr sz="2400" dirty="0">
              <a:latin typeface="Arial"/>
              <a:cs typeface="Arial"/>
            </a:endParaRPr>
          </a:p>
          <a:p>
            <a:pPr marL="756285" marR="5080" lvl="1" indent="-287020" algn="just">
              <a:lnSpc>
                <a:spcPts val="2160"/>
              </a:lnSpc>
              <a:spcBef>
                <a:spcPts val="935"/>
              </a:spcBef>
              <a:buFont typeface="Wingdings"/>
              <a:buChar char=""/>
              <a:tabLst>
                <a:tab pos="756285" algn="l"/>
                <a:tab pos="756920" algn="l"/>
              </a:tabLst>
            </a:pPr>
            <a:r>
              <a:rPr sz="2000" dirty="0">
                <a:solidFill>
                  <a:srgbClr val="46424D"/>
                </a:solidFill>
                <a:latin typeface="Arial"/>
                <a:cs typeface="Arial"/>
              </a:rPr>
              <a:t>Constraints on the services or functions </a:t>
            </a:r>
            <a:r>
              <a:rPr sz="2000" spc="-5" dirty="0">
                <a:solidFill>
                  <a:srgbClr val="46424D"/>
                </a:solidFill>
                <a:latin typeface="Arial"/>
                <a:cs typeface="Arial"/>
              </a:rPr>
              <a:t>offered </a:t>
            </a:r>
            <a:r>
              <a:rPr sz="2000" dirty="0">
                <a:solidFill>
                  <a:srgbClr val="46424D"/>
                </a:solidFill>
                <a:latin typeface="Arial"/>
                <a:cs typeface="Arial"/>
              </a:rPr>
              <a:t>by the</a:t>
            </a:r>
            <a:r>
              <a:rPr sz="2000" spc="-210" dirty="0">
                <a:solidFill>
                  <a:srgbClr val="46424D"/>
                </a:solidFill>
                <a:latin typeface="Arial"/>
                <a:cs typeface="Arial"/>
              </a:rPr>
              <a:t> </a:t>
            </a:r>
            <a:r>
              <a:rPr sz="2000" dirty="0">
                <a:solidFill>
                  <a:srgbClr val="46424D"/>
                </a:solidFill>
                <a:latin typeface="Arial"/>
                <a:cs typeface="Arial"/>
              </a:rPr>
              <a:t>system  such as timing constraints, constraints on </a:t>
            </a:r>
            <a:r>
              <a:rPr sz="2000" spc="-5" dirty="0">
                <a:solidFill>
                  <a:srgbClr val="46424D"/>
                </a:solidFill>
                <a:latin typeface="Arial"/>
                <a:cs typeface="Arial"/>
              </a:rPr>
              <a:t>the </a:t>
            </a:r>
            <a:r>
              <a:rPr sz="2000" dirty="0">
                <a:solidFill>
                  <a:srgbClr val="46424D"/>
                </a:solidFill>
                <a:latin typeface="Arial"/>
                <a:cs typeface="Arial"/>
              </a:rPr>
              <a:t>development  process, standards,</a:t>
            </a:r>
            <a:r>
              <a:rPr sz="2000" spc="-114" dirty="0">
                <a:solidFill>
                  <a:srgbClr val="46424D"/>
                </a:solidFill>
                <a:latin typeface="Arial"/>
                <a:cs typeface="Arial"/>
              </a:rPr>
              <a:t> </a:t>
            </a:r>
            <a:r>
              <a:rPr sz="2000" spc="5" dirty="0">
                <a:solidFill>
                  <a:srgbClr val="46424D"/>
                </a:solidFill>
                <a:latin typeface="Arial"/>
                <a:cs typeface="Arial"/>
              </a:rPr>
              <a:t>etc.</a:t>
            </a:r>
            <a:endParaRPr sz="2000" dirty="0">
              <a:latin typeface="Arial"/>
              <a:cs typeface="Arial"/>
            </a:endParaRPr>
          </a:p>
          <a:p>
            <a:pPr marL="756285" lvl="1" indent="-287020" algn="just">
              <a:lnSpc>
                <a:spcPts val="2280"/>
              </a:lnSpc>
              <a:spcBef>
                <a:spcPts val="330"/>
              </a:spcBef>
              <a:buFont typeface="Wingdings"/>
              <a:buChar char=""/>
              <a:tabLst>
                <a:tab pos="756285" algn="l"/>
                <a:tab pos="756920" algn="l"/>
              </a:tabLst>
            </a:pPr>
            <a:r>
              <a:rPr sz="2000" dirty="0">
                <a:solidFill>
                  <a:srgbClr val="46424D"/>
                </a:solidFill>
                <a:latin typeface="Arial"/>
                <a:cs typeface="Arial"/>
              </a:rPr>
              <a:t>Often apply </a:t>
            </a:r>
            <a:r>
              <a:rPr sz="2000" spc="-5" dirty="0">
                <a:solidFill>
                  <a:srgbClr val="46424D"/>
                </a:solidFill>
                <a:latin typeface="Arial"/>
                <a:cs typeface="Arial"/>
              </a:rPr>
              <a:t>to </a:t>
            </a:r>
            <a:r>
              <a:rPr sz="2000" dirty="0">
                <a:solidFill>
                  <a:srgbClr val="46424D"/>
                </a:solidFill>
                <a:latin typeface="Arial"/>
                <a:cs typeface="Arial"/>
              </a:rPr>
              <a:t>the system as a whole rather than</a:t>
            </a:r>
            <a:r>
              <a:rPr sz="2000" spc="-195" dirty="0">
                <a:solidFill>
                  <a:srgbClr val="46424D"/>
                </a:solidFill>
                <a:latin typeface="Arial"/>
                <a:cs typeface="Arial"/>
              </a:rPr>
              <a:t> </a:t>
            </a:r>
            <a:r>
              <a:rPr sz="2000" dirty="0">
                <a:solidFill>
                  <a:srgbClr val="46424D"/>
                </a:solidFill>
                <a:latin typeface="Arial"/>
                <a:cs typeface="Arial"/>
              </a:rPr>
              <a:t>individual</a:t>
            </a:r>
            <a:endParaRPr sz="2000" dirty="0">
              <a:latin typeface="Arial"/>
              <a:cs typeface="Arial"/>
            </a:endParaRPr>
          </a:p>
          <a:p>
            <a:pPr marL="756285" algn="just">
              <a:lnSpc>
                <a:spcPts val="2280"/>
              </a:lnSpc>
            </a:pPr>
            <a:r>
              <a:rPr sz="2000" dirty="0">
                <a:solidFill>
                  <a:srgbClr val="46424D"/>
                </a:solidFill>
                <a:latin typeface="Arial"/>
                <a:cs typeface="Arial"/>
              </a:rPr>
              <a:t>features or</a:t>
            </a:r>
            <a:r>
              <a:rPr sz="2000" spc="-55" dirty="0">
                <a:solidFill>
                  <a:srgbClr val="46424D"/>
                </a:solidFill>
                <a:latin typeface="Arial"/>
                <a:cs typeface="Arial"/>
              </a:rPr>
              <a:t> </a:t>
            </a:r>
            <a:r>
              <a:rPr sz="2000" dirty="0">
                <a:solidFill>
                  <a:srgbClr val="46424D"/>
                </a:solidFill>
                <a:latin typeface="Arial"/>
                <a:cs typeface="Arial"/>
              </a:rPr>
              <a:t>services.</a:t>
            </a:r>
            <a:endParaRPr sz="2000" dirty="0">
              <a:latin typeface="Arial"/>
              <a:cs typeface="Arial"/>
            </a:endParaRPr>
          </a:p>
          <a:p>
            <a:pPr marL="355600" indent="-342900" algn="just">
              <a:lnSpc>
                <a:spcPct val="100000"/>
              </a:lnSpc>
              <a:spcBef>
                <a:spcPts val="610"/>
              </a:spcBef>
              <a:buFont typeface="Wingdings"/>
              <a:buChar char=""/>
              <a:tabLst>
                <a:tab pos="355600" algn="l"/>
              </a:tabLst>
            </a:pPr>
            <a:r>
              <a:rPr sz="2400" spc="-5" dirty="0">
                <a:solidFill>
                  <a:srgbClr val="46424D"/>
                </a:solidFill>
                <a:latin typeface="Arial"/>
                <a:cs typeface="Arial"/>
              </a:rPr>
              <a:t>Domain</a:t>
            </a:r>
            <a:r>
              <a:rPr sz="2400" spc="25" dirty="0">
                <a:solidFill>
                  <a:srgbClr val="46424D"/>
                </a:solidFill>
                <a:latin typeface="Arial"/>
                <a:cs typeface="Arial"/>
              </a:rPr>
              <a:t> </a:t>
            </a:r>
            <a:r>
              <a:rPr sz="2400" dirty="0">
                <a:solidFill>
                  <a:srgbClr val="46424D"/>
                </a:solidFill>
                <a:latin typeface="Arial"/>
                <a:cs typeface="Arial"/>
              </a:rPr>
              <a:t>requirements</a:t>
            </a:r>
            <a:endParaRPr sz="2400" dirty="0">
              <a:latin typeface="Arial"/>
              <a:cs typeface="Arial"/>
            </a:endParaRPr>
          </a:p>
          <a:p>
            <a:pPr marL="756285" lvl="1" indent="-287020" algn="just">
              <a:lnSpc>
                <a:spcPct val="100000"/>
              </a:lnSpc>
              <a:spcBef>
                <a:spcPts val="660"/>
              </a:spcBef>
              <a:buFont typeface="Wingdings"/>
              <a:buChar char=""/>
              <a:tabLst>
                <a:tab pos="756285" algn="l"/>
                <a:tab pos="756920" algn="l"/>
              </a:tabLst>
            </a:pPr>
            <a:r>
              <a:rPr sz="2000" dirty="0">
                <a:solidFill>
                  <a:srgbClr val="46424D"/>
                </a:solidFill>
                <a:latin typeface="Arial"/>
                <a:cs typeface="Arial"/>
              </a:rPr>
              <a:t>Constraints on the system from the domain of</a:t>
            </a:r>
            <a:r>
              <a:rPr sz="2000" spc="-195" dirty="0">
                <a:solidFill>
                  <a:srgbClr val="46424D"/>
                </a:solidFill>
                <a:latin typeface="Arial"/>
                <a:cs typeface="Arial"/>
              </a:rPr>
              <a:t> </a:t>
            </a:r>
            <a:r>
              <a:rPr sz="2000" dirty="0">
                <a:solidFill>
                  <a:srgbClr val="46424D"/>
                </a:solidFill>
                <a:latin typeface="Arial"/>
                <a:cs typeface="Arial"/>
              </a:rPr>
              <a:t>operation</a:t>
            </a:r>
            <a:endParaRPr sz="2000" dirty="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57184" cy="40754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Functional</a:t>
            </a:r>
            <a:r>
              <a:rPr sz="2400" b="1" spc="-25" dirty="0">
                <a:solidFill>
                  <a:srgbClr val="46424D"/>
                </a:solidFill>
                <a:latin typeface="Arial"/>
                <a:cs typeface="Arial"/>
              </a:rPr>
              <a:t> </a:t>
            </a:r>
            <a:r>
              <a:rPr sz="2400" b="1" spc="-5" dirty="0">
                <a:solidFill>
                  <a:srgbClr val="46424D"/>
                </a:solidFill>
                <a:latin typeface="Arial"/>
                <a:cs typeface="Arial"/>
              </a:rPr>
              <a:t>requirements</a:t>
            </a:r>
            <a:endParaRPr sz="2400" dirty="0">
              <a:latin typeface="Arial"/>
              <a:cs typeface="Arial"/>
            </a:endParaRPr>
          </a:p>
          <a:p>
            <a:pPr>
              <a:lnSpc>
                <a:spcPct val="100000"/>
              </a:lnSpc>
            </a:pPr>
            <a:endParaRPr sz="2700" dirty="0">
              <a:latin typeface="Arial"/>
              <a:cs typeface="Arial"/>
            </a:endParaRPr>
          </a:p>
          <a:p>
            <a:pPr marL="355600" indent="-342900">
              <a:lnSpc>
                <a:spcPct val="100000"/>
              </a:lnSpc>
              <a:spcBef>
                <a:spcPts val="1750"/>
              </a:spcBef>
              <a:buFont typeface="Wingdings"/>
              <a:buChar char=""/>
              <a:tabLst>
                <a:tab pos="355600" algn="l"/>
              </a:tabLst>
            </a:pPr>
            <a:r>
              <a:rPr sz="2400" dirty="0">
                <a:solidFill>
                  <a:srgbClr val="46424D"/>
                </a:solidFill>
                <a:latin typeface="Arial"/>
                <a:cs typeface="Arial"/>
              </a:rPr>
              <a:t>Describe </a:t>
            </a:r>
            <a:r>
              <a:rPr sz="2400" spc="-5" dirty="0">
                <a:solidFill>
                  <a:srgbClr val="46424D"/>
                </a:solidFill>
                <a:latin typeface="Arial"/>
                <a:cs typeface="Arial"/>
              </a:rPr>
              <a:t>functionality or </a:t>
            </a:r>
            <a:r>
              <a:rPr sz="2400" dirty="0">
                <a:solidFill>
                  <a:srgbClr val="46424D"/>
                </a:solidFill>
                <a:latin typeface="Arial"/>
                <a:cs typeface="Arial"/>
              </a:rPr>
              <a:t>system</a:t>
            </a:r>
            <a:r>
              <a:rPr sz="2400" spc="45" dirty="0">
                <a:solidFill>
                  <a:srgbClr val="46424D"/>
                </a:solidFill>
                <a:latin typeface="Arial"/>
                <a:cs typeface="Arial"/>
              </a:rPr>
              <a:t> </a:t>
            </a:r>
            <a:r>
              <a:rPr sz="2400" dirty="0">
                <a:solidFill>
                  <a:srgbClr val="46424D"/>
                </a:solidFill>
                <a:latin typeface="Arial"/>
                <a:cs typeface="Arial"/>
              </a:rPr>
              <a:t>services.</a:t>
            </a:r>
            <a:endParaRPr sz="2400" dirty="0">
              <a:latin typeface="Arial"/>
              <a:cs typeface="Arial"/>
            </a:endParaRPr>
          </a:p>
          <a:p>
            <a:pPr marL="355600" marR="5080" indent="-342900">
              <a:lnSpc>
                <a:spcPct val="100000"/>
              </a:lnSpc>
              <a:spcBef>
                <a:spcPts val="1205"/>
              </a:spcBef>
              <a:buFont typeface="Wingdings"/>
              <a:buChar char=""/>
              <a:tabLst>
                <a:tab pos="355600" algn="l"/>
              </a:tabLst>
            </a:pPr>
            <a:r>
              <a:rPr sz="2400" spc="-5" dirty="0">
                <a:solidFill>
                  <a:srgbClr val="46424D"/>
                </a:solidFill>
                <a:latin typeface="Arial"/>
                <a:cs typeface="Arial"/>
              </a:rPr>
              <a:t>Depend on the </a:t>
            </a:r>
            <a:r>
              <a:rPr sz="2400" dirty="0">
                <a:solidFill>
                  <a:srgbClr val="46424D"/>
                </a:solidFill>
                <a:latin typeface="Arial"/>
                <a:cs typeface="Arial"/>
              </a:rPr>
              <a:t>type of software, </a:t>
            </a:r>
            <a:r>
              <a:rPr sz="2400" spc="-5" dirty="0">
                <a:solidFill>
                  <a:srgbClr val="46424D"/>
                </a:solidFill>
                <a:latin typeface="Arial"/>
                <a:cs typeface="Arial"/>
              </a:rPr>
              <a:t>expected </a:t>
            </a:r>
            <a:r>
              <a:rPr sz="2400" dirty="0">
                <a:solidFill>
                  <a:srgbClr val="46424D"/>
                </a:solidFill>
                <a:latin typeface="Arial"/>
                <a:cs typeface="Arial"/>
              </a:rPr>
              <a:t>users and the  type of system where the software is used.</a:t>
            </a:r>
          </a:p>
          <a:p>
            <a:pPr marL="355600" marR="1170940" indent="-342900">
              <a:lnSpc>
                <a:spcPct val="100000"/>
              </a:lnSpc>
              <a:spcBef>
                <a:spcPts val="1200"/>
              </a:spcBef>
              <a:buFont typeface="Wingdings"/>
              <a:buChar char=""/>
              <a:tabLst>
                <a:tab pos="355600" algn="l"/>
              </a:tabLst>
            </a:pPr>
            <a:r>
              <a:rPr sz="2400" dirty="0">
                <a:solidFill>
                  <a:srgbClr val="46424D"/>
                </a:solidFill>
                <a:latin typeface="Arial"/>
                <a:cs typeface="Arial"/>
              </a:rPr>
              <a:t>Functional user requirements may be high-level  statements of what the system should do.</a:t>
            </a:r>
          </a:p>
          <a:p>
            <a:pPr marL="355600" marR="541020" indent="-342900">
              <a:lnSpc>
                <a:spcPct val="100000"/>
              </a:lnSpc>
              <a:spcBef>
                <a:spcPts val="1200"/>
              </a:spcBef>
              <a:buFont typeface="Wingdings"/>
              <a:buChar char=""/>
              <a:tabLst>
                <a:tab pos="355600" algn="l"/>
              </a:tabLst>
            </a:pPr>
            <a:r>
              <a:rPr sz="2400" dirty="0">
                <a:solidFill>
                  <a:srgbClr val="46424D"/>
                </a:solidFill>
                <a:latin typeface="Arial"/>
                <a:cs typeface="Arial"/>
              </a:rPr>
              <a:t>Functional system requirements should describe the  system </a:t>
            </a:r>
            <a:r>
              <a:rPr sz="2400" spc="-5" dirty="0">
                <a:solidFill>
                  <a:srgbClr val="46424D"/>
                </a:solidFill>
                <a:latin typeface="Arial"/>
                <a:cs typeface="Arial"/>
              </a:rPr>
              <a:t>services in</a:t>
            </a:r>
            <a:r>
              <a:rPr sz="2400" spc="30" dirty="0">
                <a:solidFill>
                  <a:srgbClr val="46424D"/>
                </a:solidFill>
                <a:latin typeface="Arial"/>
                <a:cs typeface="Arial"/>
              </a:rPr>
              <a:t> </a:t>
            </a:r>
            <a:r>
              <a:rPr sz="2400" spc="-5" dirty="0">
                <a:solidFill>
                  <a:srgbClr val="46424D"/>
                </a:solidFill>
                <a:latin typeface="Arial"/>
                <a:cs typeface="Arial"/>
              </a:rPr>
              <a:t>detail.</a:t>
            </a:r>
            <a:endParaRPr sz="2400" dirty="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20355" cy="392158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Mentcare system: </a:t>
            </a:r>
            <a:r>
              <a:rPr sz="2400" b="1" dirty="0">
                <a:solidFill>
                  <a:srgbClr val="46424D"/>
                </a:solidFill>
                <a:latin typeface="Arial"/>
                <a:cs typeface="Arial"/>
              </a:rPr>
              <a:t>functional</a:t>
            </a:r>
            <a:r>
              <a:rPr sz="2400" b="1" spc="15" dirty="0">
                <a:solidFill>
                  <a:srgbClr val="46424D"/>
                </a:solidFill>
                <a:latin typeface="Arial"/>
                <a:cs typeface="Arial"/>
              </a:rPr>
              <a:t> </a:t>
            </a:r>
            <a:r>
              <a:rPr sz="2400" b="1" spc="-5" dirty="0">
                <a:solidFill>
                  <a:srgbClr val="46424D"/>
                </a:solidFill>
                <a:latin typeface="Arial"/>
                <a:cs typeface="Arial"/>
              </a:rPr>
              <a:t>requirements</a:t>
            </a:r>
            <a:endParaRPr sz="2400" dirty="0">
              <a:latin typeface="Arial"/>
              <a:cs typeface="Arial"/>
            </a:endParaRPr>
          </a:p>
          <a:p>
            <a:pPr>
              <a:lnSpc>
                <a:spcPct val="100000"/>
              </a:lnSpc>
            </a:pPr>
            <a:endParaRPr sz="2700" dirty="0">
              <a:latin typeface="Arial"/>
              <a:cs typeface="Arial"/>
            </a:endParaRPr>
          </a:p>
          <a:p>
            <a:pPr marL="355600" marR="68580" indent="-342900">
              <a:lnSpc>
                <a:spcPct val="100000"/>
              </a:lnSpc>
              <a:spcBef>
                <a:spcPts val="1750"/>
              </a:spcBef>
              <a:buFont typeface="Wingdings"/>
              <a:buChar char=""/>
              <a:tabLst>
                <a:tab pos="355600" algn="l"/>
              </a:tabLst>
            </a:pPr>
            <a:r>
              <a:rPr sz="2400" dirty="0">
                <a:solidFill>
                  <a:srgbClr val="46424D"/>
                </a:solidFill>
                <a:latin typeface="Arial"/>
                <a:cs typeface="Arial"/>
              </a:rPr>
              <a:t>A </a:t>
            </a:r>
            <a:r>
              <a:rPr sz="2400" spc="-5" dirty="0">
                <a:solidFill>
                  <a:srgbClr val="46424D"/>
                </a:solidFill>
                <a:latin typeface="Arial"/>
                <a:cs typeface="Arial"/>
              </a:rPr>
              <a:t>user shall be able </a:t>
            </a:r>
            <a:r>
              <a:rPr sz="2400" dirty="0">
                <a:solidFill>
                  <a:srgbClr val="46424D"/>
                </a:solidFill>
                <a:latin typeface="Arial"/>
                <a:cs typeface="Arial"/>
              </a:rPr>
              <a:t>to search </a:t>
            </a:r>
            <a:r>
              <a:rPr sz="2400" spc="-5" dirty="0">
                <a:solidFill>
                  <a:srgbClr val="46424D"/>
                </a:solidFill>
                <a:latin typeface="Arial"/>
                <a:cs typeface="Arial"/>
              </a:rPr>
              <a:t>the </a:t>
            </a:r>
            <a:r>
              <a:rPr sz="2400" dirty="0">
                <a:solidFill>
                  <a:srgbClr val="46424D"/>
                </a:solidFill>
                <a:latin typeface="Arial"/>
                <a:cs typeface="Arial"/>
              </a:rPr>
              <a:t>appointments </a:t>
            </a:r>
            <a:r>
              <a:rPr sz="2400" spc="-50" dirty="0">
                <a:solidFill>
                  <a:srgbClr val="46424D"/>
                </a:solidFill>
                <a:latin typeface="Arial"/>
                <a:cs typeface="Arial"/>
              </a:rPr>
              <a:t>lists </a:t>
            </a:r>
            <a:r>
              <a:rPr sz="2400" dirty="0">
                <a:solidFill>
                  <a:srgbClr val="46424D"/>
                </a:solidFill>
                <a:latin typeface="Arial"/>
                <a:cs typeface="Arial"/>
              </a:rPr>
              <a:t>for  </a:t>
            </a:r>
            <a:r>
              <a:rPr sz="2400" spc="-5" dirty="0">
                <a:solidFill>
                  <a:srgbClr val="46424D"/>
                </a:solidFill>
                <a:latin typeface="Arial"/>
                <a:cs typeface="Arial"/>
              </a:rPr>
              <a:t>all</a:t>
            </a:r>
            <a:r>
              <a:rPr sz="2400" spc="5" dirty="0">
                <a:solidFill>
                  <a:srgbClr val="46424D"/>
                </a:solidFill>
                <a:latin typeface="Arial"/>
                <a:cs typeface="Arial"/>
              </a:rPr>
              <a:t> </a:t>
            </a:r>
            <a:r>
              <a:rPr sz="2400" spc="-5" dirty="0">
                <a:solidFill>
                  <a:srgbClr val="46424D"/>
                </a:solidFill>
                <a:latin typeface="Arial"/>
                <a:cs typeface="Arial"/>
              </a:rPr>
              <a:t>clinics.</a:t>
            </a:r>
            <a:endParaRPr sz="2400" dirty="0">
              <a:latin typeface="Arial"/>
              <a:cs typeface="Arial"/>
            </a:endParaRP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The system </a:t>
            </a:r>
            <a:r>
              <a:rPr sz="2400" spc="-5" dirty="0">
                <a:solidFill>
                  <a:srgbClr val="46424D"/>
                </a:solidFill>
                <a:latin typeface="Arial"/>
                <a:cs typeface="Arial"/>
              </a:rPr>
              <a:t>shall generate each </a:t>
            </a:r>
            <a:r>
              <a:rPr sz="2400" spc="-50" dirty="0">
                <a:solidFill>
                  <a:srgbClr val="46424D"/>
                </a:solidFill>
                <a:latin typeface="Arial"/>
                <a:cs typeface="Arial"/>
              </a:rPr>
              <a:t>day, </a:t>
            </a:r>
            <a:r>
              <a:rPr sz="2400" dirty="0">
                <a:solidFill>
                  <a:srgbClr val="46424D"/>
                </a:solidFill>
                <a:latin typeface="Arial"/>
                <a:cs typeface="Arial"/>
              </a:rPr>
              <a:t>for</a:t>
            </a:r>
            <a:r>
              <a:rPr sz="2400" spc="-459" dirty="0">
                <a:solidFill>
                  <a:srgbClr val="46424D"/>
                </a:solidFill>
                <a:latin typeface="Arial"/>
                <a:cs typeface="Arial"/>
              </a:rPr>
              <a:t> </a:t>
            </a:r>
            <a:r>
              <a:rPr sz="2400" spc="-5" dirty="0">
                <a:solidFill>
                  <a:srgbClr val="46424D"/>
                </a:solidFill>
                <a:latin typeface="Arial"/>
                <a:cs typeface="Arial"/>
              </a:rPr>
              <a:t>each clinic, </a:t>
            </a:r>
            <a:r>
              <a:rPr sz="2400" spc="-725" dirty="0">
                <a:solidFill>
                  <a:srgbClr val="46424D"/>
                </a:solidFill>
                <a:latin typeface="Arial"/>
                <a:cs typeface="Arial"/>
              </a:rPr>
              <a:t>a</a:t>
            </a:r>
            <a:r>
              <a:rPr sz="2400" spc="10" dirty="0">
                <a:solidFill>
                  <a:srgbClr val="46424D"/>
                </a:solidFill>
                <a:latin typeface="Arial"/>
                <a:cs typeface="Arial"/>
              </a:rPr>
              <a:t> </a:t>
            </a:r>
            <a:r>
              <a:rPr sz="2400" spc="-5" dirty="0">
                <a:solidFill>
                  <a:srgbClr val="46424D"/>
                </a:solidFill>
                <a:latin typeface="Arial"/>
                <a:cs typeface="Arial"/>
              </a:rPr>
              <a:t>list  </a:t>
            </a:r>
            <a:r>
              <a:rPr sz="2400" dirty="0">
                <a:solidFill>
                  <a:srgbClr val="46424D"/>
                </a:solidFill>
                <a:latin typeface="Arial"/>
                <a:cs typeface="Arial"/>
              </a:rPr>
              <a:t>of </a:t>
            </a:r>
            <a:r>
              <a:rPr sz="2400" spc="-5" dirty="0">
                <a:solidFill>
                  <a:srgbClr val="46424D"/>
                </a:solidFill>
                <a:latin typeface="Arial"/>
                <a:cs typeface="Arial"/>
              </a:rPr>
              <a:t>patients who are expected </a:t>
            </a:r>
            <a:r>
              <a:rPr sz="2400" dirty="0">
                <a:solidFill>
                  <a:srgbClr val="46424D"/>
                </a:solidFill>
                <a:latin typeface="Arial"/>
                <a:cs typeface="Arial"/>
              </a:rPr>
              <a:t>to </a:t>
            </a:r>
            <a:r>
              <a:rPr sz="2400" spc="-5" dirty="0">
                <a:solidFill>
                  <a:srgbClr val="46424D"/>
                </a:solidFill>
                <a:latin typeface="Arial"/>
                <a:cs typeface="Arial"/>
              </a:rPr>
              <a:t>attend </a:t>
            </a:r>
            <a:r>
              <a:rPr sz="2400" dirty="0">
                <a:solidFill>
                  <a:srgbClr val="46424D"/>
                </a:solidFill>
                <a:latin typeface="Arial"/>
                <a:cs typeface="Arial"/>
              </a:rPr>
              <a:t>appointments  that </a:t>
            </a:r>
            <a:r>
              <a:rPr sz="2400" spc="-50" dirty="0">
                <a:solidFill>
                  <a:srgbClr val="46424D"/>
                </a:solidFill>
                <a:latin typeface="Arial"/>
                <a:cs typeface="Arial"/>
              </a:rPr>
              <a:t>day.</a:t>
            </a:r>
            <a:endParaRPr sz="2400" dirty="0">
              <a:latin typeface="Arial"/>
              <a:cs typeface="Arial"/>
            </a:endParaRPr>
          </a:p>
          <a:p>
            <a:pPr marL="355600" marR="266700" indent="-342900">
              <a:lnSpc>
                <a:spcPct val="100000"/>
              </a:lnSpc>
              <a:spcBef>
                <a:spcPts val="1200"/>
              </a:spcBef>
              <a:buFont typeface="Wingdings"/>
              <a:buChar char=""/>
              <a:tabLst>
                <a:tab pos="355600" algn="l"/>
              </a:tabLst>
            </a:pPr>
            <a:r>
              <a:rPr sz="2400" dirty="0">
                <a:solidFill>
                  <a:srgbClr val="46424D"/>
                </a:solidFill>
                <a:latin typeface="Arial"/>
                <a:cs typeface="Arial"/>
              </a:rPr>
              <a:t>Each staff member using the system shall be uniquely  identified by his or her 8-digit employee number.</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855720"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30" dirty="0"/>
              <a:t> </a:t>
            </a:r>
            <a:r>
              <a:rPr dirty="0"/>
              <a:t>imprecision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3" name="object 3"/>
          <p:cNvSpPr txBox="1"/>
          <p:nvPr/>
        </p:nvSpPr>
        <p:spPr>
          <a:xfrm>
            <a:off x="535940" y="1625853"/>
            <a:ext cx="7901940" cy="4206280"/>
          </a:xfrm>
          <a:prstGeom prst="rect">
            <a:avLst/>
          </a:prstGeom>
        </p:spPr>
        <p:txBody>
          <a:bodyPr vert="horz" wrap="square" lIns="0" tIns="12700" rIns="0" bIns="0" rtlCol="0">
            <a:spAutoFit/>
          </a:bodyPr>
          <a:lstStyle/>
          <a:p>
            <a:pPr marL="355600" marR="398145" indent="-342900">
              <a:lnSpc>
                <a:spcPct val="100000"/>
              </a:lnSpc>
              <a:spcBef>
                <a:spcPts val="100"/>
              </a:spcBef>
              <a:buFont typeface="Wingdings"/>
              <a:buChar char=""/>
              <a:tabLst>
                <a:tab pos="355600" algn="l"/>
              </a:tabLst>
            </a:pPr>
            <a:r>
              <a:rPr sz="2400" spc="-5" dirty="0">
                <a:solidFill>
                  <a:srgbClr val="46424D"/>
                </a:solidFill>
                <a:latin typeface="Arial"/>
                <a:cs typeface="Arial"/>
              </a:rPr>
              <a:t>Problems arise when functional requirements are not  precisely stated.</a:t>
            </a: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Ambiguous requirements may be interpreted in different  ways by developers and users.</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Consider the term ‘search’ in requirement 1</a:t>
            </a:r>
          </a:p>
          <a:p>
            <a:pPr marL="756285" marR="1274445" lvl="1" indent="-287020">
              <a:lnSpc>
                <a:spcPct val="100000"/>
              </a:lnSpc>
              <a:spcBef>
                <a:spcPts val="910"/>
              </a:spcBef>
              <a:buFont typeface="Wingdings"/>
              <a:buChar char=""/>
              <a:tabLst>
                <a:tab pos="756285" algn="l"/>
                <a:tab pos="756920" algn="l"/>
              </a:tabLst>
            </a:pPr>
            <a:r>
              <a:rPr sz="2400" spc="-5" dirty="0">
                <a:solidFill>
                  <a:srgbClr val="46424D"/>
                </a:solidFill>
                <a:latin typeface="Arial"/>
                <a:cs typeface="Arial"/>
              </a:rPr>
              <a:t>User intention – search for a patient name across all  appointments in all clinics;</a:t>
            </a:r>
          </a:p>
          <a:p>
            <a:pPr marL="756285" lvl="1" indent="-287020">
              <a:lnSpc>
                <a:spcPct val="100000"/>
              </a:lnSpc>
              <a:spcBef>
                <a:spcPts val="600"/>
              </a:spcBef>
              <a:buFont typeface="Wingdings"/>
              <a:buChar char=""/>
              <a:tabLst>
                <a:tab pos="756285" algn="l"/>
                <a:tab pos="756920" algn="l"/>
              </a:tabLst>
            </a:pPr>
            <a:r>
              <a:rPr sz="2400" spc="-5" dirty="0">
                <a:solidFill>
                  <a:srgbClr val="46424D"/>
                </a:solidFill>
                <a:latin typeface="Arial"/>
                <a:cs typeface="Arial"/>
              </a:rPr>
              <a:t>Developer interpretation – search for a patient name in an</a:t>
            </a:r>
          </a:p>
          <a:p>
            <a:pPr marL="756285">
              <a:lnSpc>
                <a:spcPct val="100000"/>
              </a:lnSpc>
            </a:pPr>
            <a:r>
              <a:rPr sz="2400" spc="-5" dirty="0">
                <a:solidFill>
                  <a:srgbClr val="46424D"/>
                </a:solidFill>
                <a:latin typeface="Arial"/>
                <a:cs typeface="Arial"/>
              </a:rPr>
              <a:t>individual clinic. User chooses clinic then search.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647180"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completeness </a:t>
            </a:r>
            <a:r>
              <a:rPr dirty="0"/>
              <a:t>and</a:t>
            </a:r>
            <a:r>
              <a:rPr spc="55" dirty="0"/>
              <a:t> </a:t>
            </a:r>
            <a:r>
              <a:rPr spc="-5" dirty="0"/>
              <a:t>consistency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 name="object 3"/>
          <p:cNvSpPr txBox="1"/>
          <p:nvPr/>
        </p:nvSpPr>
        <p:spPr>
          <a:xfrm>
            <a:off x="535940" y="1625853"/>
            <a:ext cx="7994650" cy="4567917"/>
          </a:xfrm>
          <a:prstGeom prst="rect">
            <a:avLst/>
          </a:prstGeom>
        </p:spPr>
        <p:txBody>
          <a:bodyPr vert="horz" wrap="square" lIns="0" tIns="12700" rIns="0" bIns="0" rtlCol="0">
            <a:spAutoFit/>
          </a:bodyPr>
          <a:lstStyle/>
          <a:p>
            <a:pPr marL="355600" marR="191770" indent="-342900">
              <a:lnSpc>
                <a:spcPct val="100000"/>
              </a:lnSpc>
              <a:spcBef>
                <a:spcPts val="100"/>
              </a:spcBef>
              <a:buFont typeface="Wingdings"/>
              <a:buChar char=""/>
              <a:tabLst>
                <a:tab pos="355600" algn="l"/>
              </a:tabLst>
            </a:pPr>
            <a:r>
              <a:rPr sz="2400" dirty="0">
                <a:solidFill>
                  <a:srgbClr val="46424D"/>
                </a:solidFill>
                <a:latin typeface="Arial"/>
                <a:cs typeface="Arial"/>
              </a:rPr>
              <a:t>In </a:t>
            </a:r>
            <a:r>
              <a:rPr sz="2400" spc="-5" dirty="0">
                <a:solidFill>
                  <a:srgbClr val="46424D"/>
                </a:solidFill>
                <a:latin typeface="Arial"/>
                <a:cs typeface="Arial"/>
              </a:rPr>
              <a:t>principle, </a:t>
            </a:r>
            <a:r>
              <a:rPr sz="2400" dirty="0">
                <a:solidFill>
                  <a:srgbClr val="46424D"/>
                </a:solidFill>
                <a:latin typeface="Arial"/>
                <a:cs typeface="Arial"/>
              </a:rPr>
              <a:t>requirements </a:t>
            </a:r>
            <a:r>
              <a:rPr sz="2400" spc="-5" dirty="0">
                <a:solidFill>
                  <a:srgbClr val="46424D"/>
                </a:solidFill>
                <a:latin typeface="Arial"/>
                <a:cs typeface="Arial"/>
              </a:rPr>
              <a:t>should be </a:t>
            </a:r>
            <a:r>
              <a:rPr sz="2400" dirty="0">
                <a:solidFill>
                  <a:srgbClr val="46424D"/>
                </a:solidFill>
                <a:latin typeface="Arial"/>
                <a:cs typeface="Arial"/>
              </a:rPr>
              <a:t>both complete and  consistent.</a:t>
            </a: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Complete</a:t>
            </a:r>
          </a:p>
          <a:p>
            <a:pPr marL="756285" lvl="1" indent="-287020">
              <a:lnSpc>
                <a:spcPct val="100000"/>
              </a:lnSpc>
              <a:spcBef>
                <a:spcPts val="905"/>
              </a:spcBef>
              <a:buFont typeface="Wingdings"/>
              <a:buChar char=""/>
              <a:tabLst>
                <a:tab pos="756285" algn="l"/>
                <a:tab pos="756920" algn="l"/>
              </a:tabLst>
            </a:pPr>
            <a:r>
              <a:rPr sz="2400" dirty="0">
                <a:solidFill>
                  <a:srgbClr val="46424D"/>
                </a:solidFill>
                <a:latin typeface="Arial"/>
                <a:cs typeface="Arial"/>
              </a:rPr>
              <a:t>They should include descriptions of all facilities required.</a:t>
            </a:r>
          </a:p>
          <a:p>
            <a:pPr marL="355600" indent="-342900">
              <a:lnSpc>
                <a:spcPct val="100000"/>
              </a:lnSpc>
              <a:spcBef>
                <a:spcPts val="894"/>
              </a:spcBef>
              <a:buFont typeface="Wingdings"/>
              <a:buChar char=""/>
              <a:tabLst>
                <a:tab pos="355600" algn="l"/>
              </a:tabLst>
            </a:pPr>
            <a:r>
              <a:rPr sz="2400" dirty="0">
                <a:solidFill>
                  <a:srgbClr val="46424D"/>
                </a:solidFill>
                <a:latin typeface="Arial"/>
                <a:cs typeface="Arial"/>
              </a:rPr>
              <a:t>Consistent</a:t>
            </a:r>
          </a:p>
          <a:p>
            <a:pPr marL="756285" marR="5080" lvl="1" indent="-287020">
              <a:lnSpc>
                <a:spcPct val="100000"/>
              </a:lnSpc>
              <a:spcBef>
                <a:spcPts val="910"/>
              </a:spcBef>
              <a:buFont typeface="Wingdings"/>
              <a:buChar char=""/>
              <a:tabLst>
                <a:tab pos="756285" algn="l"/>
                <a:tab pos="756920" algn="l"/>
              </a:tabLst>
            </a:pPr>
            <a:r>
              <a:rPr sz="2000" dirty="0">
                <a:solidFill>
                  <a:srgbClr val="46424D"/>
                </a:solidFill>
                <a:latin typeface="Arial"/>
                <a:cs typeface="Arial"/>
              </a:rPr>
              <a:t>There should be no conflicts or contradictions in </a:t>
            </a:r>
            <a:r>
              <a:rPr sz="2000" spc="-5" dirty="0">
                <a:solidFill>
                  <a:srgbClr val="46424D"/>
                </a:solidFill>
                <a:latin typeface="Arial"/>
                <a:cs typeface="Arial"/>
              </a:rPr>
              <a:t>the</a:t>
            </a:r>
            <a:r>
              <a:rPr sz="2000" spc="-155" dirty="0">
                <a:solidFill>
                  <a:srgbClr val="46424D"/>
                </a:solidFill>
                <a:latin typeface="Arial"/>
                <a:cs typeface="Arial"/>
              </a:rPr>
              <a:t> </a:t>
            </a:r>
            <a:r>
              <a:rPr sz="2000" dirty="0">
                <a:solidFill>
                  <a:srgbClr val="46424D"/>
                </a:solidFill>
                <a:latin typeface="Arial"/>
                <a:cs typeface="Arial"/>
              </a:rPr>
              <a:t>descriptions  of the system</a:t>
            </a:r>
            <a:r>
              <a:rPr sz="2000" spc="-75" dirty="0">
                <a:solidFill>
                  <a:srgbClr val="46424D"/>
                </a:solidFill>
                <a:latin typeface="Arial"/>
                <a:cs typeface="Arial"/>
              </a:rPr>
              <a:t> </a:t>
            </a:r>
            <a:r>
              <a:rPr sz="2000" dirty="0">
                <a:solidFill>
                  <a:srgbClr val="46424D"/>
                </a:solidFill>
                <a:latin typeface="Arial"/>
                <a:cs typeface="Arial"/>
              </a:rPr>
              <a:t>facilities.</a:t>
            </a:r>
            <a:endParaRPr sz="2000" dirty="0">
              <a:latin typeface="Arial"/>
              <a:cs typeface="Arial"/>
            </a:endParaRPr>
          </a:p>
          <a:p>
            <a:pPr marL="355600" marR="366395" indent="-342900">
              <a:lnSpc>
                <a:spcPct val="100000"/>
              </a:lnSpc>
              <a:spcBef>
                <a:spcPts val="894"/>
              </a:spcBef>
              <a:buFont typeface="Wingdings"/>
              <a:buChar char=""/>
              <a:tabLst>
                <a:tab pos="355600" algn="l"/>
              </a:tabLst>
            </a:pPr>
            <a:r>
              <a:rPr sz="2400" dirty="0">
                <a:solidFill>
                  <a:srgbClr val="46424D"/>
                </a:solidFill>
                <a:latin typeface="Arial"/>
                <a:cs typeface="Arial"/>
              </a:rPr>
              <a:t>In practice, </a:t>
            </a:r>
            <a:r>
              <a:rPr sz="2400" spc="-5" dirty="0">
                <a:solidFill>
                  <a:srgbClr val="46424D"/>
                </a:solidFill>
                <a:latin typeface="Arial"/>
                <a:cs typeface="Arial"/>
              </a:rPr>
              <a:t>because </a:t>
            </a:r>
            <a:r>
              <a:rPr sz="2400" dirty="0">
                <a:solidFill>
                  <a:srgbClr val="46424D"/>
                </a:solidFill>
                <a:latin typeface="Arial"/>
                <a:cs typeface="Arial"/>
              </a:rPr>
              <a:t>of system </a:t>
            </a:r>
            <a:r>
              <a:rPr sz="2400" spc="-5" dirty="0">
                <a:solidFill>
                  <a:srgbClr val="46424D"/>
                </a:solidFill>
                <a:latin typeface="Arial"/>
                <a:cs typeface="Arial"/>
              </a:rPr>
              <a:t>and environmental  </a:t>
            </a:r>
            <a:r>
              <a:rPr sz="2400" spc="-20" dirty="0">
                <a:solidFill>
                  <a:srgbClr val="46424D"/>
                </a:solidFill>
                <a:latin typeface="Arial"/>
                <a:cs typeface="Arial"/>
              </a:rPr>
              <a:t>complexity, </a:t>
            </a:r>
            <a:r>
              <a:rPr sz="2400" dirty="0">
                <a:solidFill>
                  <a:srgbClr val="46424D"/>
                </a:solidFill>
                <a:latin typeface="Arial"/>
                <a:cs typeface="Arial"/>
              </a:rPr>
              <a:t>it is </a:t>
            </a:r>
            <a:r>
              <a:rPr sz="2400" spc="-5" dirty="0">
                <a:solidFill>
                  <a:srgbClr val="46424D"/>
                </a:solidFill>
                <a:latin typeface="Arial"/>
                <a:cs typeface="Arial"/>
              </a:rPr>
              <a:t>impossible </a:t>
            </a:r>
            <a:r>
              <a:rPr sz="2400" dirty="0">
                <a:solidFill>
                  <a:srgbClr val="46424D"/>
                </a:solidFill>
                <a:latin typeface="Arial"/>
                <a:cs typeface="Arial"/>
              </a:rPr>
              <a:t>to </a:t>
            </a:r>
            <a:r>
              <a:rPr sz="2400" spc="-5" dirty="0">
                <a:solidFill>
                  <a:srgbClr val="46424D"/>
                </a:solidFill>
                <a:latin typeface="Arial"/>
                <a:cs typeface="Arial"/>
              </a:rPr>
              <a:t>produce </a:t>
            </a:r>
            <a:r>
              <a:rPr sz="2400" dirty="0">
                <a:solidFill>
                  <a:srgbClr val="46424D"/>
                </a:solidFill>
                <a:latin typeface="Arial"/>
                <a:cs typeface="Arial"/>
              </a:rPr>
              <a:t>a </a:t>
            </a:r>
            <a:r>
              <a:rPr sz="2400" spc="-5" dirty="0">
                <a:solidFill>
                  <a:srgbClr val="46424D"/>
                </a:solidFill>
                <a:latin typeface="Arial"/>
                <a:cs typeface="Arial"/>
              </a:rPr>
              <a:t>complete and  </a:t>
            </a:r>
            <a:r>
              <a:rPr sz="2400" dirty="0">
                <a:solidFill>
                  <a:srgbClr val="46424D"/>
                </a:solidFill>
                <a:latin typeface="Arial"/>
                <a:cs typeface="Arial"/>
              </a:rPr>
              <a:t>consistent requirements</a:t>
            </a:r>
            <a:r>
              <a:rPr sz="2400" spc="10" dirty="0">
                <a:solidFill>
                  <a:srgbClr val="46424D"/>
                </a:solidFill>
                <a:latin typeface="Arial"/>
                <a:cs typeface="Arial"/>
              </a:rPr>
              <a:t> </a:t>
            </a:r>
            <a:r>
              <a:rPr sz="2400" dirty="0">
                <a:solidFill>
                  <a:srgbClr val="46424D"/>
                </a:solidFill>
                <a:latin typeface="Arial"/>
                <a:cs typeface="Arial"/>
              </a:rPr>
              <a:t>document.</a:t>
            </a:r>
            <a:endParaRPr sz="2400" dirty="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972425" cy="4653582"/>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Non-functional</a:t>
            </a:r>
            <a:r>
              <a:rPr sz="2400" b="1" spc="-25" dirty="0">
                <a:solidFill>
                  <a:srgbClr val="46424D"/>
                </a:solidFill>
                <a:latin typeface="Arial"/>
                <a:cs typeface="Arial"/>
              </a:rPr>
              <a:t> </a:t>
            </a:r>
            <a:r>
              <a:rPr sz="2400" b="1" spc="-5" dirty="0">
                <a:solidFill>
                  <a:srgbClr val="46424D"/>
                </a:solidFill>
                <a:latin typeface="Arial"/>
                <a:cs typeface="Arial"/>
              </a:rPr>
              <a:t>requirements</a:t>
            </a:r>
            <a:endParaRPr sz="2400" dirty="0">
              <a:latin typeface="Arial"/>
              <a:cs typeface="Arial"/>
            </a:endParaRPr>
          </a:p>
          <a:p>
            <a:pPr>
              <a:lnSpc>
                <a:spcPct val="100000"/>
              </a:lnSpc>
            </a:pPr>
            <a:endParaRPr sz="2700" dirty="0">
              <a:latin typeface="Arial"/>
              <a:cs typeface="Arial"/>
            </a:endParaRPr>
          </a:p>
          <a:p>
            <a:pPr marL="355600" marR="610870" indent="-342900">
              <a:lnSpc>
                <a:spcPct val="90000"/>
              </a:lnSpc>
              <a:spcBef>
                <a:spcPts val="1739"/>
              </a:spcBef>
              <a:buFont typeface="Wingdings"/>
              <a:buChar char=""/>
              <a:tabLst>
                <a:tab pos="355600" algn="l"/>
              </a:tabLst>
            </a:pPr>
            <a:r>
              <a:rPr sz="2400" spc="-5" dirty="0">
                <a:solidFill>
                  <a:srgbClr val="46424D"/>
                </a:solidFill>
                <a:latin typeface="Arial"/>
                <a:cs typeface="Arial"/>
              </a:rPr>
              <a:t>These define system properties and constraints e.g.  reliability, response time and storage requirements.  Constraints are I/O device capability, system  representations, etc.</a:t>
            </a:r>
          </a:p>
          <a:p>
            <a:pPr marL="355600" marR="6350" indent="-342900">
              <a:lnSpc>
                <a:spcPts val="2590"/>
              </a:lnSpc>
              <a:spcBef>
                <a:spcPts val="1240"/>
              </a:spcBef>
              <a:buFont typeface="Wingdings"/>
              <a:buChar char=""/>
              <a:tabLst>
                <a:tab pos="355600" algn="l"/>
              </a:tabLst>
            </a:pPr>
            <a:r>
              <a:rPr sz="2400" spc="-5" dirty="0">
                <a:solidFill>
                  <a:srgbClr val="46424D"/>
                </a:solidFill>
                <a:latin typeface="Arial"/>
                <a:cs typeface="Arial"/>
              </a:rPr>
              <a:t>Process requirements may also be specified mandating a  particular IDE, programming language or development  method.</a:t>
            </a:r>
          </a:p>
          <a:p>
            <a:pPr marL="355600" marR="5080" indent="-342900">
              <a:lnSpc>
                <a:spcPts val="2590"/>
              </a:lnSpc>
              <a:spcBef>
                <a:spcPts val="1210"/>
              </a:spcBef>
              <a:buFont typeface="Wingdings"/>
              <a:buChar char=""/>
              <a:tabLst>
                <a:tab pos="355600" algn="l"/>
              </a:tabLst>
            </a:pPr>
            <a:r>
              <a:rPr sz="2400" spc="-5" dirty="0">
                <a:solidFill>
                  <a:srgbClr val="46424D"/>
                </a:solidFill>
                <a:latin typeface="Arial"/>
                <a:cs typeface="Arial"/>
              </a:rPr>
              <a:t>Non-functional requirements may be more critical than  functional requirements. If these are not met, the system  may be useless.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6234430" cy="3965575"/>
          </a:xfrm>
          <a:prstGeom prst="rect">
            <a:avLst/>
          </a:prstGeom>
        </p:spPr>
        <p:txBody>
          <a:bodyPr vert="horz" wrap="square" lIns="0" tIns="12700" rIns="0" bIns="0" rtlCol="0">
            <a:spAutoFit/>
          </a:bodyPr>
          <a:lstStyle/>
          <a:p>
            <a:pPr marL="12700">
              <a:lnSpc>
                <a:spcPct val="100000"/>
              </a:lnSpc>
              <a:spcBef>
                <a:spcPts val="100"/>
              </a:spcBef>
            </a:pPr>
            <a:r>
              <a:rPr sz="2400" b="1" spc="-35" dirty="0">
                <a:solidFill>
                  <a:srgbClr val="46424D"/>
                </a:solidFill>
                <a:latin typeface="Arial"/>
                <a:cs typeface="Arial"/>
              </a:rPr>
              <a:t>Topics</a:t>
            </a:r>
            <a:r>
              <a:rPr sz="2400" b="1" spc="-20" dirty="0">
                <a:solidFill>
                  <a:srgbClr val="46424D"/>
                </a:solidFill>
                <a:latin typeface="Arial"/>
                <a:cs typeface="Arial"/>
              </a:rPr>
              <a:t> </a:t>
            </a:r>
            <a:r>
              <a:rPr sz="2400" b="1" spc="-5" dirty="0">
                <a:solidFill>
                  <a:srgbClr val="46424D"/>
                </a:solidFill>
                <a:latin typeface="Arial"/>
                <a:cs typeface="Arial"/>
              </a:rPr>
              <a:t>covered</a:t>
            </a:r>
            <a:endParaRPr sz="2400">
              <a:latin typeface="Arial"/>
              <a:cs typeface="Arial"/>
            </a:endParaRPr>
          </a:p>
          <a:p>
            <a:pPr>
              <a:lnSpc>
                <a:spcPct val="100000"/>
              </a:lnSpc>
            </a:pPr>
            <a:endParaRPr sz="2700">
              <a:latin typeface="Arial"/>
              <a:cs typeface="Arial"/>
            </a:endParaRPr>
          </a:p>
          <a:p>
            <a:pPr marL="355600" indent="-342900">
              <a:lnSpc>
                <a:spcPct val="100000"/>
              </a:lnSpc>
              <a:spcBef>
                <a:spcPts val="1750"/>
              </a:spcBef>
              <a:buFont typeface="Wingdings"/>
              <a:buChar char=""/>
              <a:tabLst>
                <a:tab pos="355600" algn="l"/>
              </a:tabLst>
            </a:pPr>
            <a:r>
              <a:rPr sz="2400" dirty="0">
                <a:solidFill>
                  <a:srgbClr val="46424D"/>
                </a:solidFill>
                <a:latin typeface="Arial"/>
                <a:cs typeface="Arial"/>
              </a:rPr>
              <a:t>Functional </a:t>
            </a:r>
            <a:r>
              <a:rPr sz="2400" spc="-5" dirty="0">
                <a:solidFill>
                  <a:srgbClr val="46424D"/>
                </a:solidFill>
                <a:latin typeface="Arial"/>
                <a:cs typeface="Arial"/>
              </a:rPr>
              <a:t>and non-functional</a:t>
            </a:r>
            <a:r>
              <a:rPr sz="2400" spc="55" dirty="0">
                <a:solidFill>
                  <a:srgbClr val="46424D"/>
                </a:solidFill>
                <a:latin typeface="Arial"/>
                <a:cs typeface="Arial"/>
              </a:rPr>
              <a:t> </a:t>
            </a:r>
            <a:r>
              <a:rPr sz="2400" spc="-310" dirty="0">
                <a:solidFill>
                  <a:srgbClr val="46424D"/>
                </a:solidFill>
                <a:latin typeface="Arial"/>
                <a:cs typeface="Arial"/>
              </a:rPr>
              <a:t>requirements</a:t>
            </a:r>
            <a:endParaRPr sz="2400">
              <a:latin typeface="Arial"/>
              <a:cs typeface="Arial"/>
            </a:endParaRPr>
          </a:p>
          <a:p>
            <a:pPr marL="355600" indent="-342900">
              <a:lnSpc>
                <a:spcPct val="100000"/>
              </a:lnSpc>
              <a:spcBef>
                <a:spcPts val="1205"/>
              </a:spcBef>
              <a:buFont typeface="Wingdings"/>
              <a:buChar char=""/>
              <a:tabLst>
                <a:tab pos="355600" algn="l"/>
              </a:tabLst>
            </a:pPr>
            <a:r>
              <a:rPr sz="2400" dirty="0">
                <a:solidFill>
                  <a:srgbClr val="46424D"/>
                </a:solidFill>
                <a:latin typeface="Arial"/>
                <a:cs typeface="Arial"/>
              </a:rPr>
              <a:t>Requirements </a:t>
            </a:r>
            <a:r>
              <a:rPr sz="2400" spc="-5" dirty="0">
                <a:solidFill>
                  <a:srgbClr val="46424D"/>
                </a:solidFill>
                <a:latin typeface="Arial"/>
                <a:cs typeface="Arial"/>
              </a:rPr>
              <a:t>engineering</a:t>
            </a:r>
            <a:r>
              <a:rPr sz="2400" spc="80" dirty="0">
                <a:solidFill>
                  <a:srgbClr val="46424D"/>
                </a:solidFill>
                <a:latin typeface="Arial"/>
                <a:cs typeface="Arial"/>
              </a:rPr>
              <a:t> </a:t>
            </a:r>
            <a:r>
              <a:rPr sz="2400" spc="-5" dirty="0">
                <a:solidFill>
                  <a:srgbClr val="46424D"/>
                </a:solidFill>
                <a:latin typeface="Arial"/>
                <a:cs typeface="Arial"/>
              </a:rPr>
              <a:t>processes</a:t>
            </a:r>
            <a:endParaRPr sz="2400">
              <a:latin typeface="Arial"/>
              <a:cs typeface="Arial"/>
            </a:endParaRP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Requirements</a:t>
            </a:r>
            <a:r>
              <a:rPr sz="2400" spc="25" dirty="0">
                <a:solidFill>
                  <a:srgbClr val="46424D"/>
                </a:solidFill>
                <a:latin typeface="Arial"/>
                <a:cs typeface="Arial"/>
              </a:rPr>
              <a:t> </a:t>
            </a:r>
            <a:r>
              <a:rPr sz="2400" dirty="0">
                <a:solidFill>
                  <a:srgbClr val="46424D"/>
                </a:solidFill>
                <a:latin typeface="Arial"/>
                <a:cs typeface="Arial"/>
              </a:rPr>
              <a:t>elicitation</a:t>
            </a:r>
            <a:endParaRPr sz="2400">
              <a:latin typeface="Arial"/>
              <a:cs typeface="Arial"/>
            </a:endParaRP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Requirements </a:t>
            </a:r>
            <a:r>
              <a:rPr sz="2400" spc="-5" dirty="0">
                <a:solidFill>
                  <a:srgbClr val="46424D"/>
                </a:solidFill>
                <a:latin typeface="Arial"/>
                <a:cs typeface="Arial"/>
              </a:rPr>
              <a:t>specification</a:t>
            </a:r>
            <a:endParaRPr sz="2400">
              <a:latin typeface="Arial"/>
              <a:cs typeface="Arial"/>
            </a:endParaRP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Requirements</a:t>
            </a:r>
            <a:r>
              <a:rPr sz="2400" spc="25" dirty="0">
                <a:solidFill>
                  <a:srgbClr val="46424D"/>
                </a:solidFill>
                <a:latin typeface="Arial"/>
                <a:cs typeface="Arial"/>
              </a:rPr>
              <a:t> </a:t>
            </a:r>
            <a:r>
              <a:rPr sz="2400" spc="-5" dirty="0">
                <a:solidFill>
                  <a:srgbClr val="46424D"/>
                </a:solidFill>
                <a:latin typeface="Arial"/>
                <a:cs typeface="Arial"/>
              </a:rPr>
              <a:t>validation</a:t>
            </a:r>
            <a:endParaRPr sz="2400">
              <a:latin typeface="Arial"/>
              <a:cs typeface="Arial"/>
            </a:endParaRP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Requirements</a:t>
            </a:r>
            <a:r>
              <a:rPr sz="2400" spc="25" dirty="0">
                <a:solidFill>
                  <a:srgbClr val="46424D"/>
                </a:solidFill>
                <a:latin typeface="Arial"/>
                <a:cs typeface="Arial"/>
              </a:rPr>
              <a:t> </a:t>
            </a:r>
            <a:r>
              <a:rPr sz="2400" spc="-5" dirty="0">
                <a:solidFill>
                  <a:srgbClr val="46424D"/>
                </a:solidFill>
                <a:latin typeface="Arial"/>
                <a:cs typeface="Arial"/>
              </a:rPr>
              <a:t>change</a:t>
            </a:r>
            <a:endParaRPr sz="240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96205" cy="391160"/>
          </a:xfrm>
          <a:prstGeom prst="rect">
            <a:avLst/>
          </a:prstGeom>
        </p:spPr>
        <p:txBody>
          <a:bodyPr vert="horz" wrap="square" lIns="0" tIns="12700" rIns="0" bIns="0" rtlCol="0">
            <a:spAutoFit/>
          </a:bodyPr>
          <a:lstStyle/>
          <a:p>
            <a:pPr marL="12700">
              <a:lnSpc>
                <a:spcPct val="100000"/>
              </a:lnSpc>
              <a:spcBef>
                <a:spcPts val="100"/>
              </a:spcBef>
            </a:pPr>
            <a:r>
              <a:rPr spc="-45" dirty="0"/>
              <a:t>Types </a:t>
            </a:r>
            <a:r>
              <a:rPr dirty="0"/>
              <a:t>of </a:t>
            </a:r>
            <a:r>
              <a:rPr spc="-5" dirty="0"/>
              <a:t>nonfunctional</a:t>
            </a:r>
            <a:r>
              <a:rPr spc="45" dirty="0"/>
              <a:t> </a:t>
            </a:r>
            <a:r>
              <a:rPr spc="-5" dirty="0"/>
              <a:t>requirement</a:t>
            </a:r>
          </a:p>
        </p:txBody>
      </p:sp>
      <p:grpSp>
        <p:nvGrpSpPr>
          <p:cNvPr id="3" name="object 3"/>
          <p:cNvGrpSpPr/>
          <p:nvPr/>
        </p:nvGrpSpPr>
        <p:grpSpPr>
          <a:xfrm>
            <a:off x="1000971" y="1912868"/>
            <a:ext cx="6906259" cy="3862070"/>
            <a:chOff x="1000971" y="1912868"/>
            <a:chExt cx="6906259" cy="3862070"/>
          </a:xfrm>
        </p:grpSpPr>
        <p:sp>
          <p:nvSpPr>
            <p:cNvPr id="4" name="object 4"/>
            <p:cNvSpPr/>
            <p:nvPr/>
          </p:nvSpPr>
          <p:spPr>
            <a:xfrm>
              <a:off x="1135697" y="5382831"/>
              <a:ext cx="942975" cy="384810"/>
            </a:xfrm>
            <a:custGeom>
              <a:avLst/>
              <a:gdLst/>
              <a:ahLst/>
              <a:cxnLst/>
              <a:rect l="l" t="t" r="r" b="b"/>
              <a:pathLst>
                <a:path w="942975" h="384810">
                  <a:moveTo>
                    <a:pt x="942543" y="0"/>
                  </a:moveTo>
                  <a:lnTo>
                    <a:pt x="0" y="0"/>
                  </a:lnTo>
                  <a:lnTo>
                    <a:pt x="0" y="342163"/>
                  </a:lnTo>
                  <a:lnTo>
                    <a:pt x="0" y="384784"/>
                  </a:lnTo>
                  <a:lnTo>
                    <a:pt x="942543" y="384784"/>
                  </a:lnTo>
                  <a:lnTo>
                    <a:pt x="942543" y="342163"/>
                  </a:lnTo>
                  <a:lnTo>
                    <a:pt x="942543" y="0"/>
                  </a:lnTo>
                  <a:close/>
                </a:path>
              </a:pathLst>
            </a:custGeom>
            <a:solidFill>
              <a:srgbClr val="7ED5F6"/>
            </a:solidFill>
          </p:spPr>
          <p:txBody>
            <a:bodyPr wrap="square" lIns="0" tIns="0" rIns="0" bIns="0" rtlCol="0"/>
            <a:lstStyle/>
            <a:p>
              <a:endParaRPr/>
            </a:p>
          </p:txBody>
        </p:sp>
        <p:sp>
          <p:nvSpPr>
            <p:cNvPr id="5" name="object 5"/>
            <p:cNvSpPr/>
            <p:nvPr/>
          </p:nvSpPr>
          <p:spPr>
            <a:xfrm>
              <a:off x="1135701" y="5382819"/>
              <a:ext cx="942975" cy="384810"/>
            </a:xfrm>
            <a:custGeom>
              <a:avLst/>
              <a:gdLst/>
              <a:ahLst/>
              <a:cxnLst/>
              <a:rect l="l" t="t" r="r" b="b"/>
              <a:pathLst>
                <a:path w="942975" h="384810">
                  <a:moveTo>
                    <a:pt x="0" y="384794"/>
                  </a:moveTo>
                  <a:lnTo>
                    <a:pt x="942552" y="384794"/>
                  </a:lnTo>
                  <a:lnTo>
                    <a:pt x="942552" y="0"/>
                  </a:lnTo>
                  <a:lnTo>
                    <a:pt x="0" y="0"/>
                  </a:lnTo>
                  <a:lnTo>
                    <a:pt x="0" y="384794"/>
                  </a:lnTo>
                </a:path>
              </a:pathLst>
            </a:custGeom>
            <a:ln w="13398">
              <a:solidFill>
                <a:srgbClr val="7ED5F6"/>
              </a:solidFill>
            </a:ln>
          </p:spPr>
          <p:txBody>
            <a:bodyPr wrap="square" lIns="0" tIns="0" rIns="0" bIns="0" rtlCol="0"/>
            <a:lstStyle/>
            <a:p>
              <a:endParaRPr/>
            </a:p>
          </p:txBody>
        </p:sp>
        <p:sp>
          <p:nvSpPr>
            <p:cNvPr id="6" name="object 6"/>
            <p:cNvSpPr/>
            <p:nvPr/>
          </p:nvSpPr>
          <p:spPr>
            <a:xfrm>
              <a:off x="2248954" y="5382831"/>
              <a:ext cx="942975" cy="384810"/>
            </a:xfrm>
            <a:custGeom>
              <a:avLst/>
              <a:gdLst/>
              <a:ahLst/>
              <a:cxnLst/>
              <a:rect l="l" t="t" r="r" b="b"/>
              <a:pathLst>
                <a:path w="942975" h="384810">
                  <a:moveTo>
                    <a:pt x="942492" y="0"/>
                  </a:moveTo>
                  <a:lnTo>
                    <a:pt x="0" y="0"/>
                  </a:lnTo>
                  <a:lnTo>
                    <a:pt x="0" y="342163"/>
                  </a:lnTo>
                  <a:lnTo>
                    <a:pt x="0" y="384784"/>
                  </a:lnTo>
                  <a:lnTo>
                    <a:pt x="942492" y="384784"/>
                  </a:lnTo>
                  <a:lnTo>
                    <a:pt x="942492" y="342163"/>
                  </a:lnTo>
                  <a:lnTo>
                    <a:pt x="942492" y="0"/>
                  </a:lnTo>
                  <a:close/>
                </a:path>
              </a:pathLst>
            </a:custGeom>
            <a:solidFill>
              <a:srgbClr val="7ED5F6"/>
            </a:solidFill>
          </p:spPr>
          <p:txBody>
            <a:bodyPr wrap="square" lIns="0" tIns="0" rIns="0" bIns="0" rtlCol="0"/>
            <a:lstStyle/>
            <a:p>
              <a:endParaRPr/>
            </a:p>
          </p:txBody>
        </p:sp>
        <p:sp>
          <p:nvSpPr>
            <p:cNvPr id="7" name="object 7"/>
            <p:cNvSpPr/>
            <p:nvPr/>
          </p:nvSpPr>
          <p:spPr>
            <a:xfrm>
              <a:off x="2248961" y="5382819"/>
              <a:ext cx="942975" cy="384810"/>
            </a:xfrm>
            <a:custGeom>
              <a:avLst/>
              <a:gdLst/>
              <a:ahLst/>
              <a:cxnLst/>
              <a:rect l="l" t="t" r="r" b="b"/>
              <a:pathLst>
                <a:path w="942975" h="384810">
                  <a:moveTo>
                    <a:pt x="0" y="384794"/>
                  </a:moveTo>
                  <a:lnTo>
                    <a:pt x="942495" y="384794"/>
                  </a:lnTo>
                  <a:lnTo>
                    <a:pt x="942495" y="0"/>
                  </a:lnTo>
                  <a:lnTo>
                    <a:pt x="0" y="0"/>
                  </a:lnTo>
                  <a:lnTo>
                    <a:pt x="0" y="384794"/>
                  </a:lnTo>
                </a:path>
              </a:pathLst>
            </a:custGeom>
            <a:ln w="13398">
              <a:solidFill>
                <a:srgbClr val="7ED5F6"/>
              </a:solidFill>
            </a:ln>
          </p:spPr>
          <p:txBody>
            <a:bodyPr wrap="square" lIns="0" tIns="0" rIns="0" bIns="0" rtlCol="0"/>
            <a:lstStyle/>
            <a:p>
              <a:endParaRPr/>
            </a:p>
          </p:txBody>
        </p:sp>
        <p:sp>
          <p:nvSpPr>
            <p:cNvPr id="8" name="object 8"/>
            <p:cNvSpPr/>
            <p:nvPr/>
          </p:nvSpPr>
          <p:spPr>
            <a:xfrm>
              <a:off x="1050340" y="4527981"/>
              <a:ext cx="941705" cy="384175"/>
            </a:xfrm>
            <a:custGeom>
              <a:avLst/>
              <a:gdLst/>
              <a:ahLst/>
              <a:cxnLst/>
              <a:rect l="l" t="t" r="r" b="b"/>
              <a:pathLst>
                <a:path w="941705" h="384175">
                  <a:moveTo>
                    <a:pt x="941324" y="0"/>
                  </a:moveTo>
                  <a:lnTo>
                    <a:pt x="0" y="0"/>
                  </a:lnTo>
                  <a:lnTo>
                    <a:pt x="0" y="340969"/>
                  </a:lnTo>
                  <a:lnTo>
                    <a:pt x="0" y="383578"/>
                  </a:lnTo>
                  <a:lnTo>
                    <a:pt x="941324" y="383578"/>
                  </a:lnTo>
                  <a:lnTo>
                    <a:pt x="941324" y="340969"/>
                  </a:lnTo>
                  <a:lnTo>
                    <a:pt x="941324" y="0"/>
                  </a:lnTo>
                  <a:close/>
                </a:path>
              </a:pathLst>
            </a:custGeom>
            <a:solidFill>
              <a:srgbClr val="7ED5F6"/>
            </a:solidFill>
          </p:spPr>
          <p:txBody>
            <a:bodyPr wrap="square" lIns="0" tIns="0" rIns="0" bIns="0" rtlCol="0"/>
            <a:lstStyle/>
            <a:p>
              <a:endParaRPr/>
            </a:p>
          </p:txBody>
        </p:sp>
        <p:sp>
          <p:nvSpPr>
            <p:cNvPr id="9" name="object 9"/>
            <p:cNvSpPr/>
            <p:nvPr/>
          </p:nvSpPr>
          <p:spPr>
            <a:xfrm>
              <a:off x="1050347" y="4527976"/>
              <a:ext cx="941705" cy="384175"/>
            </a:xfrm>
            <a:custGeom>
              <a:avLst/>
              <a:gdLst/>
              <a:ahLst/>
              <a:cxnLst/>
              <a:rect l="l" t="t" r="r" b="b"/>
              <a:pathLst>
                <a:path w="941705" h="384175">
                  <a:moveTo>
                    <a:pt x="0" y="383575"/>
                  </a:moveTo>
                  <a:lnTo>
                    <a:pt x="941325" y="383575"/>
                  </a:lnTo>
                  <a:lnTo>
                    <a:pt x="941325" y="0"/>
                  </a:lnTo>
                  <a:lnTo>
                    <a:pt x="0" y="0"/>
                  </a:lnTo>
                  <a:lnTo>
                    <a:pt x="0" y="383575"/>
                  </a:lnTo>
                </a:path>
              </a:pathLst>
            </a:custGeom>
            <a:ln w="13398">
              <a:solidFill>
                <a:srgbClr val="7ED5F6"/>
              </a:solidFill>
            </a:ln>
          </p:spPr>
          <p:txBody>
            <a:bodyPr wrap="square" lIns="0" tIns="0" rIns="0" bIns="0" rtlCol="0"/>
            <a:lstStyle/>
            <a:p>
              <a:endParaRPr/>
            </a:p>
          </p:txBody>
        </p:sp>
        <p:sp>
          <p:nvSpPr>
            <p:cNvPr id="10" name="object 10"/>
            <p:cNvSpPr/>
            <p:nvPr/>
          </p:nvSpPr>
          <p:spPr>
            <a:xfrm>
              <a:off x="1692935" y="3671950"/>
              <a:ext cx="941705" cy="384810"/>
            </a:xfrm>
            <a:custGeom>
              <a:avLst/>
              <a:gdLst/>
              <a:ahLst/>
              <a:cxnLst/>
              <a:rect l="l" t="t" r="r" b="b"/>
              <a:pathLst>
                <a:path w="941705" h="384810">
                  <a:moveTo>
                    <a:pt x="941349" y="0"/>
                  </a:moveTo>
                  <a:lnTo>
                    <a:pt x="0" y="0"/>
                  </a:lnTo>
                  <a:lnTo>
                    <a:pt x="0" y="342201"/>
                  </a:lnTo>
                  <a:lnTo>
                    <a:pt x="0" y="384733"/>
                  </a:lnTo>
                  <a:lnTo>
                    <a:pt x="941349" y="384733"/>
                  </a:lnTo>
                  <a:lnTo>
                    <a:pt x="941349" y="342201"/>
                  </a:lnTo>
                  <a:lnTo>
                    <a:pt x="941349" y="0"/>
                  </a:lnTo>
                  <a:close/>
                </a:path>
              </a:pathLst>
            </a:custGeom>
            <a:solidFill>
              <a:srgbClr val="7ED5F6"/>
            </a:solidFill>
          </p:spPr>
          <p:txBody>
            <a:bodyPr wrap="square" lIns="0" tIns="0" rIns="0" bIns="0" rtlCol="0"/>
            <a:lstStyle/>
            <a:p>
              <a:endParaRPr/>
            </a:p>
          </p:txBody>
        </p:sp>
        <p:sp>
          <p:nvSpPr>
            <p:cNvPr id="11" name="object 11"/>
            <p:cNvSpPr/>
            <p:nvPr/>
          </p:nvSpPr>
          <p:spPr>
            <a:xfrm>
              <a:off x="1692936" y="3671948"/>
              <a:ext cx="941705" cy="384810"/>
            </a:xfrm>
            <a:custGeom>
              <a:avLst/>
              <a:gdLst/>
              <a:ahLst/>
              <a:cxnLst/>
              <a:rect l="l" t="t" r="r" b="b"/>
              <a:pathLst>
                <a:path w="941705" h="384810">
                  <a:moveTo>
                    <a:pt x="0" y="384728"/>
                  </a:moveTo>
                  <a:lnTo>
                    <a:pt x="941357" y="384728"/>
                  </a:lnTo>
                  <a:lnTo>
                    <a:pt x="941357" y="0"/>
                  </a:lnTo>
                  <a:lnTo>
                    <a:pt x="0" y="0"/>
                  </a:lnTo>
                  <a:lnTo>
                    <a:pt x="0" y="384728"/>
                  </a:lnTo>
                </a:path>
              </a:pathLst>
            </a:custGeom>
            <a:ln w="13398">
              <a:solidFill>
                <a:srgbClr val="7ED5F6"/>
              </a:solidFill>
            </a:ln>
          </p:spPr>
          <p:txBody>
            <a:bodyPr wrap="square" lIns="0" tIns="0" rIns="0" bIns="0" rtlCol="0"/>
            <a:lstStyle/>
            <a:p>
              <a:endParaRPr/>
            </a:p>
          </p:txBody>
        </p:sp>
        <p:sp>
          <p:nvSpPr>
            <p:cNvPr id="12" name="object 12"/>
            <p:cNvSpPr/>
            <p:nvPr/>
          </p:nvSpPr>
          <p:spPr>
            <a:xfrm>
              <a:off x="2806242" y="3671950"/>
              <a:ext cx="941705" cy="384810"/>
            </a:xfrm>
            <a:custGeom>
              <a:avLst/>
              <a:gdLst/>
              <a:ahLst/>
              <a:cxnLst/>
              <a:rect l="l" t="t" r="r" b="b"/>
              <a:pathLst>
                <a:path w="941704" h="384810">
                  <a:moveTo>
                    <a:pt x="941235" y="0"/>
                  </a:moveTo>
                  <a:lnTo>
                    <a:pt x="0" y="0"/>
                  </a:lnTo>
                  <a:lnTo>
                    <a:pt x="0" y="342201"/>
                  </a:lnTo>
                  <a:lnTo>
                    <a:pt x="0" y="384733"/>
                  </a:lnTo>
                  <a:lnTo>
                    <a:pt x="941235" y="384733"/>
                  </a:lnTo>
                  <a:lnTo>
                    <a:pt x="941235" y="342201"/>
                  </a:lnTo>
                  <a:lnTo>
                    <a:pt x="941235" y="0"/>
                  </a:lnTo>
                  <a:close/>
                </a:path>
              </a:pathLst>
            </a:custGeom>
            <a:solidFill>
              <a:srgbClr val="7ED5F6"/>
            </a:solidFill>
          </p:spPr>
          <p:txBody>
            <a:bodyPr wrap="square" lIns="0" tIns="0" rIns="0" bIns="0" rtlCol="0"/>
            <a:lstStyle/>
            <a:p>
              <a:endParaRPr/>
            </a:p>
          </p:txBody>
        </p:sp>
        <p:sp>
          <p:nvSpPr>
            <p:cNvPr id="13" name="object 13"/>
            <p:cNvSpPr/>
            <p:nvPr/>
          </p:nvSpPr>
          <p:spPr>
            <a:xfrm>
              <a:off x="2806254" y="3671947"/>
              <a:ext cx="941705" cy="384810"/>
            </a:xfrm>
            <a:custGeom>
              <a:avLst/>
              <a:gdLst/>
              <a:ahLst/>
              <a:cxnLst/>
              <a:rect l="l" t="t" r="r" b="b"/>
              <a:pathLst>
                <a:path w="941704" h="384810">
                  <a:moveTo>
                    <a:pt x="0" y="384728"/>
                  </a:moveTo>
                  <a:lnTo>
                    <a:pt x="941227" y="384728"/>
                  </a:lnTo>
                  <a:lnTo>
                    <a:pt x="941227" y="0"/>
                  </a:lnTo>
                  <a:lnTo>
                    <a:pt x="0" y="0"/>
                  </a:lnTo>
                  <a:lnTo>
                    <a:pt x="0" y="384728"/>
                  </a:lnTo>
                </a:path>
              </a:pathLst>
            </a:custGeom>
            <a:ln w="13398">
              <a:solidFill>
                <a:srgbClr val="7ED5F6"/>
              </a:solidFill>
            </a:ln>
          </p:spPr>
          <p:txBody>
            <a:bodyPr wrap="square" lIns="0" tIns="0" rIns="0" bIns="0" rtlCol="0"/>
            <a:lstStyle/>
            <a:p>
              <a:endParaRPr/>
            </a:p>
          </p:txBody>
        </p:sp>
        <p:sp>
          <p:nvSpPr>
            <p:cNvPr id="14" name="object 14"/>
            <p:cNvSpPr/>
            <p:nvPr/>
          </p:nvSpPr>
          <p:spPr>
            <a:xfrm>
              <a:off x="3918293" y="3671950"/>
              <a:ext cx="942975" cy="384810"/>
            </a:xfrm>
            <a:custGeom>
              <a:avLst/>
              <a:gdLst/>
              <a:ahLst/>
              <a:cxnLst/>
              <a:rect l="l" t="t" r="r" b="b"/>
              <a:pathLst>
                <a:path w="942975" h="384810">
                  <a:moveTo>
                    <a:pt x="942530" y="0"/>
                  </a:moveTo>
                  <a:lnTo>
                    <a:pt x="0" y="0"/>
                  </a:lnTo>
                  <a:lnTo>
                    <a:pt x="0" y="342201"/>
                  </a:lnTo>
                  <a:lnTo>
                    <a:pt x="0" y="384733"/>
                  </a:lnTo>
                  <a:lnTo>
                    <a:pt x="942530" y="384733"/>
                  </a:lnTo>
                  <a:lnTo>
                    <a:pt x="942530" y="342201"/>
                  </a:lnTo>
                  <a:lnTo>
                    <a:pt x="942530" y="0"/>
                  </a:lnTo>
                  <a:close/>
                </a:path>
              </a:pathLst>
            </a:custGeom>
            <a:solidFill>
              <a:srgbClr val="7ED5F6"/>
            </a:solidFill>
          </p:spPr>
          <p:txBody>
            <a:bodyPr wrap="square" lIns="0" tIns="0" rIns="0" bIns="0" rtlCol="0"/>
            <a:lstStyle/>
            <a:p>
              <a:endParaRPr/>
            </a:p>
          </p:txBody>
        </p:sp>
        <p:sp>
          <p:nvSpPr>
            <p:cNvPr id="15" name="object 15"/>
            <p:cNvSpPr/>
            <p:nvPr/>
          </p:nvSpPr>
          <p:spPr>
            <a:xfrm>
              <a:off x="3918303" y="3671947"/>
              <a:ext cx="942975" cy="384810"/>
            </a:xfrm>
            <a:custGeom>
              <a:avLst/>
              <a:gdLst/>
              <a:ahLst/>
              <a:cxnLst/>
              <a:rect l="l" t="t" r="r" b="b"/>
              <a:pathLst>
                <a:path w="942975" h="384810">
                  <a:moveTo>
                    <a:pt x="0" y="384728"/>
                  </a:moveTo>
                  <a:lnTo>
                    <a:pt x="942527" y="384728"/>
                  </a:lnTo>
                  <a:lnTo>
                    <a:pt x="942527" y="0"/>
                  </a:lnTo>
                  <a:lnTo>
                    <a:pt x="0" y="0"/>
                  </a:lnTo>
                  <a:lnTo>
                    <a:pt x="0" y="384728"/>
                  </a:lnTo>
                </a:path>
              </a:pathLst>
            </a:custGeom>
            <a:ln w="13398">
              <a:solidFill>
                <a:srgbClr val="7ED5F6"/>
              </a:solidFill>
            </a:ln>
          </p:spPr>
          <p:txBody>
            <a:bodyPr wrap="square" lIns="0" tIns="0" rIns="0" bIns="0" rtlCol="0"/>
            <a:lstStyle/>
            <a:p>
              <a:endParaRPr/>
            </a:p>
          </p:txBody>
        </p:sp>
        <p:sp>
          <p:nvSpPr>
            <p:cNvPr id="16" name="object 16"/>
            <p:cNvSpPr/>
            <p:nvPr/>
          </p:nvSpPr>
          <p:spPr>
            <a:xfrm>
              <a:off x="5160695" y="3671950"/>
              <a:ext cx="1026794" cy="384810"/>
            </a:xfrm>
            <a:custGeom>
              <a:avLst/>
              <a:gdLst/>
              <a:ahLst/>
              <a:cxnLst/>
              <a:rect l="l" t="t" r="r" b="b"/>
              <a:pathLst>
                <a:path w="1026795" h="384810">
                  <a:moveTo>
                    <a:pt x="1026718" y="0"/>
                  </a:moveTo>
                  <a:lnTo>
                    <a:pt x="0" y="0"/>
                  </a:lnTo>
                  <a:lnTo>
                    <a:pt x="0" y="342201"/>
                  </a:lnTo>
                  <a:lnTo>
                    <a:pt x="0" y="384733"/>
                  </a:lnTo>
                  <a:lnTo>
                    <a:pt x="1026718" y="384733"/>
                  </a:lnTo>
                  <a:lnTo>
                    <a:pt x="1026718" y="342201"/>
                  </a:lnTo>
                  <a:lnTo>
                    <a:pt x="1026718" y="0"/>
                  </a:lnTo>
                  <a:close/>
                </a:path>
              </a:pathLst>
            </a:custGeom>
            <a:solidFill>
              <a:srgbClr val="7ED5F6"/>
            </a:solidFill>
          </p:spPr>
          <p:txBody>
            <a:bodyPr wrap="square" lIns="0" tIns="0" rIns="0" bIns="0" rtlCol="0"/>
            <a:lstStyle/>
            <a:p>
              <a:endParaRPr/>
            </a:p>
          </p:txBody>
        </p:sp>
        <p:sp>
          <p:nvSpPr>
            <p:cNvPr id="17" name="object 17"/>
            <p:cNvSpPr/>
            <p:nvPr/>
          </p:nvSpPr>
          <p:spPr>
            <a:xfrm>
              <a:off x="5160704" y="3671947"/>
              <a:ext cx="1026794" cy="384810"/>
            </a:xfrm>
            <a:custGeom>
              <a:avLst/>
              <a:gdLst/>
              <a:ahLst/>
              <a:cxnLst/>
              <a:rect l="l" t="t" r="r" b="b"/>
              <a:pathLst>
                <a:path w="1026795" h="384810">
                  <a:moveTo>
                    <a:pt x="0" y="384728"/>
                  </a:moveTo>
                  <a:lnTo>
                    <a:pt x="1026719" y="384728"/>
                  </a:lnTo>
                  <a:lnTo>
                    <a:pt x="1026719" y="0"/>
                  </a:lnTo>
                  <a:lnTo>
                    <a:pt x="0" y="0"/>
                  </a:lnTo>
                  <a:lnTo>
                    <a:pt x="0" y="384728"/>
                  </a:lnTo>
                </a:path>
              </a:pathLst>
            </a:custGeom>
            <a:ln w="13398">
              <a:solidFill>
                <a:srgbClr val="7ED5F6"/>
              </a:solidFill>
            </a:ln>
          </p:spPr>
          <p:txBody>
            <a:bodyPr wrap="square" lIns="0" tIns="0" rIns="0" bIns="0" rtlCol="0"/>
            <a:lstStyle/>
            <a:p>
              <a:endParaRPr/>
            </a:p>
          </p:txBody>
        </p:sp>
        <p:sp>
          <p:nvSpPr>
            <p:cNvPr id="18" name="object 18"/>
            <p:cNvSpPr/>
            <p:nvPr/>
          </p:nvSpPr>
          <p:spPr>
            <a:xfrm>
              <a:off x="6316637" y="3671950"/>
              <a:ext cx="941705" cy="384810"/>
            </a:xfrm>
            <a:custGeom>
              <a:avLst/>
              <a:gdLst/>
              <a:ahLst/>
              <a:cxnLst/>
              <a:rect l="l" t="t" r="r" b="b"/>
              <a:pathLst>
                <a:path w="941704" h="384810">
                  <a:moveTo>
                    <a:pt x="941387" y="0"/>
                  </a:moveTo>
                  <a:lnTo>
                    <a:pt x="0" y="0"/>
                  </a:lnTo>
                  <a:lnTo>
                    <a:pt x="0" y="342201"/>
                  </a:lnTo>
                  <a:lnTo>
                    <a:pt x="0" y="384733"/>
                  </a:lnTo>
                  <a:lnTo>
                    <a:pt x="941387" y="384733"/>
                  </a:lnTo>
                  <a:lnTo>
                    <a:pt x="941387" y="342201"/>
                  </a:lnTo>
                  <a:lnTo>
                    <a:pt x="941387" y="0"/>
                  </a:lnTo>
                  <a:close/>
                </a:path>
              </a:pathLst>
            </a:custGeom>
            <a:solidFill>
              <a:srgbClr val="7ED5F6"/>
            </a:solidFill>
          </p:spPr>
          <p:txBody>
            <a:bodyPr wrap="square" lIns="0" tIns="0" rIns="0" bIns="0" rtlCol="0"/>
            <a:lstStyle/>
            <a:p>
              <a:endParaRPr/>
            </a:p>
          </p:txBody>
        </p:sp>
        <p:sp>
          <p:nvSpPr>
            <p:cNvPr id="19" name="object 19"/>
            <p:cNvSpPr/>
            <p:nvPr/>
          </p:nvSpPr>
          <p:spPr>
            <a:xfrm>
              <a:off x="6316638" y="3671947"/>
              <a:ext cx="941705" cy="384810"/>
            </a:xfrm>
            <a:custGeom>
              <a:avLst/>
              <a:gdLst/>
              <a:ahLst/>
              <a:cxnLst/>
              <a:rect l="l" t="t" r="r" b="b"/>
              <a:pathLst>
                <a:path w="941704" h="384810">
                  <a:moveTo>
                    <a:pt x="0" y="384728"/>
                  </a:moveTo>
                  <a:lnTo>
                    <a:pt x="941390" y="384728"/>
                  </a:lnTo>
                  <a:lnTo>
                    <a:pt x="941390" y="0"/>
                  </a:lnTo>
                  <a:lnTo>
                    <a:pt x="0" y="0"/>
                  </a:lnTo>
                  <a:lnTo>
                    <a:pt x="0" y="384728"/>
                  </a:lnTo>
                </a:path>
              </a:pathLst>
            </a:custGeom>
            <a:ln w="13398">
              <a:solidFill>
                <a:srgbClr val="7ED5F6"/>
              </a:solidFill>
            </a:ln>
          </p:spPr>
          <p:txBody>
            <a:bodyPr wrap="square" lIns="0" tIns="0" rIns="0" bIns="0" rtlCol="0"/>
            <a:lstStyle/>
            <a:p>
              <a:endParaRPr/>
            </a:p>
          </p:txBody>
        </p:sp>
        <p:sp>
          <p:nvSpPr>
            <p:cNvPr id="20" name="object 20"/>
            <p:cNvSpPr/>
            <p:nvPr/>
          </p:nvSpPr>
          <p:spPr>
            <a:xfrm>
              <a:off x="4518202" y="4527981"/>
              <a:ext cx="1028065" cy="384175"/>
            </a:xfrm>
            <a:custGeom>
              <a:avLst/>
              <a:gdLst/>
              <a:ahLst/>
              <a:cxnLst/>
              <a:rect l="l" t="t" r="r" b="b"/>
              <a:pathLst>
                <a:path w="1028064" h="384175">
                  <a:moveTo>
                    <a:pt x="1027861" y="0"/>
                  </a:moveTo>
                  <a:lnTo>
                    <a:pt x="0" y="0"/>
                  </a:lnTo>
                  <a:lnTo>
                    <a:pt x="0" y="340969"/>
                  </a:lnTo>
                  <a:lnTo>
                    <a:pt x="0" y="383578"/>
                  </a:lnTo>
                  <a:lnTo>
                    <a:pt x="1027861" y="383578"/>
                  </a:lnTo>
                  <a:lnTo>
                    <a:pt x="1027861" y="340969"/>
                  </a:lnTo>
                  <a:lnTo>
                    <a:pt x="1027861" y="0"/>
                  </a:lnTo>
                  <a:close/>
                </a:path>
              </a:pathLst>
            </a:custGeom>
            <a:solidFill>
              <a:srgbClr val="7ED5F6"/>
            </a:solidFill>
          </p:spPr>
          <p:txBody>
            <a:bodyPr wrap="square" lIns="0" tIns="0" rIns="0" bIns="0" rtlCol="0"/>
            <a:lstStyle/>
            <a:p>
              <a:endParaRPr/>
            </a:p>
          </p:txBody>
        </p:sp>
        <p:sp>
          <p:nvSpPr>
            <p:cNvPr id="21" name="object 21"/>
            <p:cNvSpPr/>
            <p:nvPr/>
          </p:nvSpPr>
          <p:spPr>
            <a:xfrm>
              <a:off x="4518212" y="4527976"/>
              <a:ext cx="1028065" cy="384175"/>
            </a:xfrm>
            <a:custGeom>
              <a:avLst/>
              <a:gdLst/>
              <a:ahLst/>
              <a:cxnLst/>
              <a:rect l="l" t="t" r="r" b="b"/>
              <a:pathLst>
                <a:path w="1028064" h="384175">
                  <a:moveTo>
                    <a:pt x="0" y="383575"/>
                  </a:moveTo>
                  <a:lnTo>
                    <a:pt x="1027857" y="383575"/>
                  </a:lnTo>
                  <a:lnTo>
                    <a:pt x="1027857" y="0"/>
                  </a:lnTo>
                  <a:lnTo>
                    <a:pt x="0" y="0"/>
                  </a:lnTo>
                  <a:lnTo>
                    <a:pt x="0" y="383575"/>
                  </a:lnTo>
                </a:path>
              </a:pathLst>
            </a:custGeom>
            <a:ln w="13398">
              <a:solidFill>
                <a:srgbClr val="7ED5F6"/>
              </a:solidFill>
            </a:ln>
          </p:spPr>
          <p:txBody>
            <a:bodyPr wrap="square" lIns="0" tIns="0" rIns="0" bIns="0" rtlCol="0"/>
            <a:lstStyle/>
            <a:p>
              <a:endParaRPr/>
            </a:p>
          </p:txBody>
        </p:sp>
        <p:sp>
          <p:nvSpPr>
            <p:cNvPr id="22" name="object 22"/>
            <p:cNvSpPr/>
            <p:nvPr/>
          </p:nvSpPr>
          <p:spPr>
            <a:xfrm>
              <a:off x="4560786" y="2817113"/>
              <a:ext cx="941705" cy="384810"/>
            </a:xfrm>
            <a:custGeom>
              <a:avLst/>
              <a:gdLst/>
              <a:ahLst/>
              <a:cxnLst/>
              <a:rect l="l" t="t" r="r" b="b"/>
              <a:pathLst>
                <a:path w="941704" h="384810">
                  <a:moveTo>
                    <a:pt x="941387" y="0"/>
                  </a:moveTo>
                  <a:lnTo>
                    <a:pt x="0" y="0"/>
                  </a:lnTo>
                  <a:lnTo>
                    <a:pt x="0" y="342188"/>
                  </a:lnTo>
                  <a:lnTo>
                    <a:pt x="0" y="384721"/>
                  </a:lnTo>
                  <a:lnTo>
                    <a:pt x="941387" y="384721"/>
                  </a:lnTo>
                  <a:lnTo>
                    <a:pt x="941387" y="342188"/>
                  </a:lnTo>
                  <a:lnTo>
                    <a:pt x="941387" y="0"/>
                  </a:lnTo>
                  <a:close/>
                </a:path>
              </a:pathLst>
            </a:custGeom>
            <a:solidFill>
              <a:srgbClr val="7ED5F6"/>
            </a:solidFill>
          </p:spPr>
          <p:txBody>
            <a:bodyPr wrap="square" lIns="0" tIns="0" rIns="0" bIns="0" rtlCol="0"/>
            <a:lstStyle/>
            <a:p>
              <a:endParaRPr/>
            </a:p>
          </p:txBody>
        </p:sp>
        <p:sp>
          <p:nvSpPr>
            <p:cNvPr id="23" name="object 23"/>
            <p:cNvSpPr/>
            <p:nvPr/>
          </p:nvSpPr>
          <p:spPr>
            <a:xfrm>
              <a:off x="4560795" y="2817104"/>
              <a:ext cx="941705" cy="384810"/>
            </a:xfrm>
            <a:custGeom>
              <a:avLst/>
              <a:gdLst/>
              <a:ahLst/>
              <a:cxnLst/>
              <a:rect l="l" t="t" r="r" b="b"/>
              <a:pathLst>
                <a:path w="941704" h="384810">
                  <a:moveTo>
                    <a:pt x="0" y="384728"/>
                  </a:moveTo>
                  <a:lnTo>
                    <a:pt x="941390" y="384728"/>
                  </a:lnTo>
                  <a:lnTo>
                    <a:pt x="941390" y="0"/>
                  </a:lnTo>
                  <a:lnTo>
                    <a:pt x="0" y="0"/>
                  </a:lnTo>
                  <a:lnTo>
                    <a:pt x="0" y="384728"/>
                  </a:lnTo>
                </a:path>
              </a:pathLst>
            </a:custGeom>
            <a:ln w="13398">
              <a:solidFill>
                <a:srgbClr val="7ED5F6"/>
              </a:solidFill>
            </a:ln>
          </p:spPr>
          <p:txBody>
            <a:bodyPr wrap="square" lIns="0" tIns="0" rIns="0" bIns="0" rtlCol="0"/>
            <a:lstStyle/>
            <a:p>
              <a:endParaRPr/>
            </a:p>
          </p:txBody>
        </p:sp>
        <p:sp>
          <p:nvSpPr>
            <p:cNvPr id="24" name="object 24"/>
            <p:cNvSpPr/>
            <p:nvPr/>
          </p:nvSpPr>
          <p:spPr>
            <a:xfrm>
              <a:off x="4988744" y="3159301"/>
              <a:ext cx="0" cy="1325245"/>
            </a:xfrm>
            <a:custGeom>
              <a:avLst/>
              <a:gdLst/>
              <a:ahLst/>
              <a:cxnLst/>
              <a:rect l="l" t="t" r="r" b="b"/>
              <a:pathLst>
                <a:path h="1325245">
                  <a:moveTo>
                    <a:pt x="0" y="0"/>
                  </a:moveTo>
                  <a:lnTo>
                    <a:pt x="0" y="1324828"/>
                  </a:lnTo>
                </a:path>
              </a:pathLst>
            </a:custGeom>
            <a:ln w="6096">
              <a:solidFill>
                <a:srgbClr val="000000"/>
              </a:solidFill>
            </a:ln>
          </p:spPr>
          <p:txBody>
            <a:bodyPr wrap="square" lIns="0" tIns="0" rIns="0" bIns="0" rtlCol="0"/>
            <a:lstStyle/>
            <a:p>
              <a:endParaRPr/>
            </a:p>
          </p:txBody>
        </p:sp>
        <p:sp>
          <p:nvSpPr>
            <p:cNvPr id="25" name="object 25"/>
            <p:cNvSpPr/>
            <p:nvPr/>
          </p:nvSpPr>
          <p:spPr>
            <a:xfrm>
              <a:off x="4538853" y="1962264"/>
              <a:ext cx="985519" cy="384810"/>
            </a:xfrm>
            <a:custGeom>
              <a:avLst/>
              <a:gdLst/>
              <a:ahLst/>
              <a:cxnLst/>
              <a:rect l="l" t="t" r="r" b="b"/>
              <a:pathLst>
                <a:path w="985520" h="384810">
                  <a:moveTo>
                    <a:pt x="985266" y="0"/>
                  </a:moveTo>
                  <a:lnTo>
                    <a:pt x="0" y="0"/>
                  </a:lnTo>
                  <a:lnTo>
                    <a:pt x="0" y="342201"/>
                  </a:lnTo>
                  <a:lnTo>
                    <a:pt x="0" y="384733"/>
                  </a:lnTo>
                  <a:lnTo>
                    <a:pt x="985266" y="384733"/>
                  </a:lnTo>
                  <a:lnTo>
                    <a:pt x="985266" y="342201"/>
                  </a:lnTo>
                  <a:lnTo>
                    <a:pt x="985266" y="0"/>
                  </a:lnTo>
                  <a:close/>
                </a:path>
              </a:pathLst>
            </a:custGeom>
            <a:solidFill>
              <a:srgbClr val="7ED5F6"/>
            </a:solidFill>
          </p:spPr>
          <p:txBody>
            <a:bodyPr wrap="square" lIns="0" tIns="0" rIns="0" bIns="0" rtlCol="0"/>
            <a:lstStyle/>
            <a:p>
              <a:endParaRPr/>
            </a:p>
          </p:txBody>
        </p:sp>
        <p:sp>
          <p:nvSpPr>
            <p:cNvPr id="26" name="object 26"/>
            <p:cNvSpPr/>
            <p:nvPr/>
          </p:nvSpPr>
          <p:spPr>
            <a:xfrm>
              <a:off x="4538854" y="1962261"/>
              <a:ext cx="985519" cy="384810"/>
            </a:xfrm>
            <a:custGeom>
              <a:avLst/>
              <a:gdLst/>
              <a:ahLst/>
              <a:cxnLst/>
              <a:rect l="l" t="t" r="r" b="b"/>
              <a:pathLst>
                <a:path w="985520" h="384810">
                  <a:moveTo>
                    <a:pt x="0" y="384728"/>
                  </a:moveTo>
                  <a:lnTo>
                    <a:pt x="985273" y="384728"/>
                  </a:lnTo>
                  <a:lnTo>
                    <a:pt x="985273" y="0"/>
                  </a:lnTo>
                  <a:lnTo>
                    <a:pt x="0" y="0"/>
                  </a:lnTo>
                  <a:lnTo>
                    <a:pt x="0" y="384728"/>
                  </a:lnTo>
                </a:path>
              </a:pathLst>
            </a:custGeom>
            <a:ln w="13398">
              <a:solidFill>
                <a:srgbClr val="7ED5F6"/>
              </a:solidFill>
            </a:ln>
          </p:spPr>
          <p:txBody>
            <a:bodyPr wrap="square" lIns="0" tIns="0" rIns="0" bIns="0" rtlCol="0"/>
            <a:lstStyle/>
            <a:p>
              <a:endParaRPr/>
            </a:p>
          </p:txBody>
        </p:sp>
        <p:sp>
          <p:nvSpPr>
            <p:cNvPr id="27" name="object 27"/>
            <p:cNvSpPr/>
            <p:nvPr/>
          </p:nvSpPr>
          <p:spPr>
            <a:xfrm>
              <a:off x="4988744" y="2304458"/>
              <a:ext cx="0" cy="470534"/>
            </a:xfrm>
            <a:custGeom>
              <a:avLst/>
              <a:gdLst/>
              <a:ahLst/>
              <a:cxnLst/>
              <a:rect l="l" t="t" r="r" b="b"/>
              <a:pathLst>
                <a:path h="470535">
                  <a:moveTo>
                    <a:pt x="0" y="0"/>
                  </a:moveTo>
                  <a:lnTo>
                    <a:pt x="0" y="469952"/>
                  </a:lnTo>
                </a:path>
              </a:pathLst>
            </a:custGeom>
            <a:ln w="6096">
              <a:solidFill>
                <a:srgbClr val="000000"/>
              </a:solidFill>
            </a:ln>
          </p:spPr>
          <p:txBody>
            <a:bodyPr wrap="square" lIns="0" tIns="0" rIns="0" bIns="0" rtlCol="0"/>
            <a:lstStyle/>
            <a:p>
              <a:endParaRPr/>
            </a:p>
          </p:txBody>
        </p:sp>
        <p:sp>
          <p:nvSpPr>
            <p:cNvPr id="28" name="object 28"/>
            <p:cNvSpPr/>
            <p:nvPr/>
          </p:nvSpPr>
          <p:spPr>
            <a:xfrm>
              <a:off x="2806242" y="2817113"/>
              <a:ext cx="941705" cy="384810"/>
            </a:xfrm>
            <a:custGeom>
              <a:avLst/>
              <a:gdLst/>
              <a:ahLst/>
              <a:cxnLst/>
              <a:rect l="l" t="t" r="r" b="b"/>
              <a:pathLst>
                <a:path w="941704" h="384810">
                  <a:moveTo>
                    <a:pt x="941235" y="0"/>
                  </a:moveTo>
                  <a:lnTo>
                    <a:pt x="0" y="0"/>
                  </a:lnTo>
                  <a:lnTo>
                    <a:pt x="0" y="342188"/>
                  </a:lnTo>
                  <a:lnTo>
                    <a:pt x="0" y="384721"/>
                  </a:lnTo>
                  <a:lnTo>
                    <a:pt x="941235" y="384721"/>
                  </a:lnTo>
                  <a:lnTo>
                    <a:pt x="941235" y="342188"/>
                  </a:lnTo>
                  <a:lnTo>
                    <a:pt x="941235" y="0"/>
                  </a:lnTo>
                  <a:close/>
                </a:path>
              </a:pathLst>
            </a:custGeom>
            <a:solidFill>
              <a:srgbClr val="7ED5F6"/>
            </a:solidFill>
          </p:spPr>
          <p:txBody>
            <a:bodyPr wrap="square" lIns="0" tIns="0" rIns="0" bIns="0" rtlCol="0"/>
            <a:lstStyle/>
            <a:p>
              <a:endParaRPr/>
            </a:p>
          </p:txBody>
        </p:sp>
        <p:sp>
          <p:nvSpPr>
            <p:cNvPr id="29" name="object 29"/>
            <p:cNvSpPr/>
            <p:nvPr/>
          </p:nvSpPr>
          <p:spPr>
            <a:xfrm>
              <a:off x="2806254" y="2817104"/>
              <a:ext cx="941705" cy="384810"/>
            </a:xfrm>
            <a:custGeom>
              <a:avLst/>
              <a:gdLst/>
              <a:ahLst/>
              <a:cxnLst/>
              <a:rect l="l" t="t" r="r" b="b"/>
              <a:pathLst>
                <a:path w="941704" h="384810">
                  <a:moveTo>
                    <a:pt x="0" y="384728"/>
                  </a:moveTo>
                  <a:lnTo>
                    <a:pt x="941227" y="384728"/>
                  </a:lnTo>
                  <a:lnTo>
                    <a:pt x="941227" y="0"/>
                  </a:lnTo>
                  <a:lnTo>
                    <a:pt x="0" y="0"/>
                  </a:lnTo>
                  <a:lnTo>
                    <a:pt x="0" y="384728"/>
                  </a:lnTo>
                </a:path>
              </a:pathLst>
            </a:custGeom>
            <a:ln w="13398">
              <a:solidFill>
                <a:srgbClr val="7ED5F6"/>
              </a:solidFill>
            </a:ln>
          </p:spPr>
          <p:txBody>
            <a:bodyPr wrap="square" lIns="0" tIns="0" rIns="0" bIns="0" rtlCol="0"/>
            <a:lstStyle/>
            <a:p>
              <a:endParaRPr/>
            </a:p>
          </p:txBody>
        </p:sp>
        <p:sp>
          <p:nvSpPr>
            <p:cNvPr id="30" name="object 30"/>
            <p:cNvSpPr/>
            <p:nvPr/>
          </p:nvSpPr>
          <p:spPr>
            <a:xfrm>
              <a:off x="6316637" y="2817113"/>
              <a:ext cx="941705" cy="384810"/>
            </a:xfrm>
            <a:custGeom>
              <a:avLst/>
              <a:gdLst/>
              <a:ahLst/>
              <a:cxnLst/>
              <a:rect l="l" t="t" r="r" b="b"/>
              <a:pathLst>
                <a:path w="941704" h="384810">
                  <a:moveTo>
                    <a:pt x="941387" y="0"/>
                  </a:moveTo>
                  <a:lnTo>
                    <a:pt x="0" y="0"/>
                  </a:lnTo>
                  <a:lnTo>
                    <a:pt x="0" y="342188"/>
                  </a:lnTo>
                  <a:lnTo>
                    <a:pt x="0" y="384721"/>
                  </a:lnTo>
                  <a:lnTo>
                    <a:pt x="941387" y="384721"/>
                  </a:lnTo>
                  <a:lnTo>
                    <a:pt x="941387" y="342188"/>
                  </a:lnTo>
                  <a:lnTo>
                    <a:pt x="941387" y="0"/>
                  </a:lnTo>
                  <a:close/>
                </a:path>
              </a:pathLst>
            </a:custGeom>
            <a:solidFill>
              <a:srgbClr val="7ED5F6"/>
            </a:solidFill>
          </p:spPr>
          <p:txBody>
            <a:bodyPr wrap="square" lIns="0" tIns="0" rIns="0" bIns="0" rtlCol="0"/>
            <a:lstStyle/>
            <a:p>
              <a:endParaRPr/>
            </a:p>
          </p:txBody>
        </p:sp>
        <p:sp>
          <p:nvSpPr>
            <p:cNvPr id="31" name="object 31"/>
            <p:cNvSpPr/>
            <p:nvPr/>
          </p:nvSpPr>
          <p:spPr>
            <a:xfrm>
              <a:off x="6316637" y="2817104"/>
              <a:ext cx="941705" cy="384810"/>
            </a:xfrm>
            <a:custGeom>
              <a:avLst/>
              <a:gdLst/>
              <a:ahLst/>
              <a:cxnLst/>
              <a:rect l="l" t="t" r="r" b="b"/>
              <a:pathLst>
                <a:path w="941704" h="384810">
                  <a:moveTo>
                    <a:pt x="0" y="384728"/>
                  </a:moveTo>
                  <a:lnTo>
                    <a:pt x="941390" y="384728"/>
                  </a:lnTo>
                  <a:lnTo>
                    <a:pt x="941390" y="0"/>
                  </a:lnTo>
                  <a:lnTo>
                    <a:pt x="0" y="0"/>
                  </a:lnTo>
                  <a:lnTo>
                    <a:pt x="0" y="384728"/>
                  </a:lnTo>
                </a:path>
              </a:pathLst>
            </a:custGeom>
            <a:ln w="13398">
              <a:solidFill>
                <a:srgbClr val="7ED5F6"/>
              </a:solidFill>
            </a:ln>
          </p:spPr>
          <p:txBody>
            <a:bodyPr wrap="square" lIns="0" tIns="0" rIns="0" bIns="0" rtlCol="0"/>
            <a:lstStyle/>
            <a:p>
              <a:endParaRPr/>
            </a:p>
          </p:txBody>
        </p:sp>
        <p:sp>
          <p:nvSpPr>
            <p:cNvPr id="32" name="object 32"/>
            <p:cNvSpPr/>
            <p:nvPr/>
          </p:nvSpPr>
          <p:spPr>
            <a:xfrm>
              <a:off x="3234203" y="2539353"/>
              <a:ext cx="3510915" cy="1282700"/>
            </a:xfrm>
            <a:custGeom>
              <a:avLst/>
              <a:gdLst/>
              <a:ahLst/>
              <a:cxnLst/>
              <a:rect l="l" t="t" r="r" b="b"/>
              <a:pathLst>
                <a:path w="3510915" h="1282700">
                  <a:moveTo>
                    <a:pt x="3510383" y="1282265"/>
                  </a:moveTo>
                  <a:lnTo>
                    <a:pt x="3510383" y="0"/>
                  </a:lnTo>
                  <a:lnTo>
                    <a:pt x="0" y="0"/>
                  </a:lnTo>
                  <a:lnTo>
                    <a:pt x="0" y="1282265"/>
                  </a:lnTo>
                </a:path>
              </a:pathLst>
            </a:custGeom>
            <a:ln w="6090">
              <a:solidFill>
                <a:srgbClr val="000000"/>
              </a:solidFill>
            </a:ln>
          </p:spPr>
          <p:txBody>
            <a:bodyPr wrap="square" lIns="0" tIns="0" rIns="0" bIns="0" rtlCol="0"/>
            <a:lstStyle/>
            <a:p>
              <a:endParaRPr/>
            </a:p>
          </p:txBody>
        </p:sp>
        <p:sp>
          <p:nvSpPr>
            <p:cNvPr id="33" name="object 33"/>
            <p:cNvSpPr/>
            <p:nvPr/>
          </p:nvSpPr>
          <p:spPr>
            <a:xfrm>
              <a:off x="3447605" y="4527981"/>
              <a:ext cx="942975" cy="384175"/>
            </a:xfrm>
            <a:custGeom>
              <a:avLst/>
              <a:gdLst/>
              <a:ahLst/>
              <a:cxnLst/>
              <a:rect l="l" t="t" r="r" b="b"/>
              <a:pathLst>
                <a:path w="942975" h="384175">
                  <a:moveTo>
                    <a:pt x="942530" y="0"/>
                  </a:moveTo>
                  <a:lnTo>
                    <a:pt x="0" y="0"/>
                  </a:lnTo>
                  <a:lnTo>
                    <a:pt x="0" y="340969"/>
                  </a:lnTo>
                  <a:lnTo>
                    <a:pt x="0" y="383578"/>
                  </a:lnTo>
                  <a:lnTo>
                    <a:pt x="942530" y="383578"/>
                  </a:lnTo>
                  <a:lnTo>
                    <a:pt x="942530" y="340969"/>
                  </a:lnTo>
                  <a:lnTo>
                    <a:pt x="942530" y="0"/>
                  </a:lnTo>
                  <a:close/>
                </a:path>
              </a:pathLst>
            </a:custGeom>
            <a:solidFill>
              <a:srgbClr val="7ED5F6"/>
            </a:solidFill>
          </p:spPr>
          <p:txBody>
            <a:bodyPr wrap="square" lIns="0" tIns="0" rIns="0" bIns="0" rtlCol="0"/>
            <a:lstStyle/>
            <a:p>
              <a:endParaRPr/>
            </a:p>
          </p:txBody>
        </p:sp>
        <p:sp>
          <p:nvSpPr>
            <p:cNvPr id="34" name="object 34"/>
            <p:cNvSpPr/>
            <p:nvPr/>
          </p:nvSpPr>
          <p:spPr>
            <a:xfrm>
              <a:off x="3447608" y="4527976"/>
              <a:ext cx="942975" cy="384175"/>
            </a:xfrm>
            <a:custGeom>
              <a:avLst/>
              <a:gdLst/>
              <a:ahLst/>
              <a:cxnLst/>
              <a:rect l="l" t="t" r="r" b="b"/>
              <a:pathLst>
                <a:path w="942975" h="384175">
                  <a:moveTo>
                    <a:pt x="0" y="383575"/>
                  </a:moveTo>
                  <a:lnTo>
                    <a:pt x="942527" y="383575"/>
                  </a:lnTo>
                  <a:lnTo>
                    <a:pt x="942527" y="0"/>
                  </a:lnTo>
                  <a:lnTo>
                    <a:pt x="0" y="0"/>
                  </a:lnTo>
                  <a:lnTo>
                    <a:pt x="0" y="383575"/>
                  </a:lnTo>
                </a:path>
              </a:pathLst>
            </a:custGeom>
            <a:ln w="13398">
              <a:solidFill>
                <a:srgbClr val="7ED5F6"/>
              </a:solidFill>
            </a:ln>
          </p:spPr>
          <p:txBody>
            <a:bodyPr wrap="square" lIns="0" tIns="0" rIns="0" bIns="0" rtlCol="0"/>
            <a:lstStyle/>
            <a:p>
              <a:endParaRPr/>
            </a:p>
          </p:txBody>
        </p:sp>
        <p:sp>
          <p:nvSpPr>
            <p:cNvPr id="35" name="object 35"/>
            <p:cNvSpPr/>
            <p:nvPr/>
          </p:nvSpPr>
          <p:spPr>
            <a:xfrm>
              <a:off x="1478328" y="3394196"/>
              <a:ext cx="2869565" cy="1090295"/>
            </a:xfrm>
            <a:custGeom>
              <a:avLst/>
              <a:gdLst/>
              <a:ahLst/>
              <a:cxnLst/>
              <a:rect l="l" t="t" r="r" b="b"/>
              <a:pathLst>
                <a:path w="2869565" h="1090295">
                  <a:moveTo>
                    <a:pt x="2869061" y="427421"/>
                  </a:moveTo>
                  <a:lnTo>
                    <a:pt x="2869061" y="0"/>
                  </a:lnTo>
                  <a:lnTo>
                    <a:pt x="0" y="0"/>
                  </a:lnTo>
                  <a:lnTo>
                    <a:pt x="0" y="1089933"/>
                  </a:lnTo>
                </a:path>
              </a:pathLst>
            </a:custGeom>
            <a:ln w="6090">
              <a:solidFill>
                <a:srgbClr val="000000"/>
              </a:solidFill>
            </a:ln>
          </p:spPr>
          <p:txBody>
            <a:bodyPr wrap="square" lIns="0" tIns="0" rIns="0" bIns="0" rtlCol="0"/>
            <a:lstStyle/>
            <a:p>
              <a:endParaRPr/>
            </a:p>
          </p:txBody>
        </p:sp>
        <p:sp>
          <p:nvSpPr>
            <p:cNvPr id="36" name="object 36"/>
            <p:cNvSpPr/>
            <p:nvPr/>
          </p:nvSpPr>
          <p:spPr>
            <a:xfrm>
              <a:off x="6957987" y="4527981"/>
              <a:ext cx="942975" cy="384175"/>
            </a:xfrm>
            <a:custGeom>
              <a:avLst/>
              <a:gdLst/>
              <a:ahLst/>
              <a:cxnLst/>
              <a:rect l="l" t="t" r="r" b="b"/>
              <a:pathLst>
                <a:path w="942975" h="384175">
                  <a:moveTo>
                    <a:pt x="942530" y="0"/>
                  </a:moveTo>
                  <a:lnTo>
                    <a:pt x="0" y="0"/>
                  </a:lnTo>
                  <a:lnTo>
                    <a:pt x="0" y="340969"/>
                  </a:lnTo>
                  <a:lnTo>
                    <a:pt x="0" y="383578"/>
                  </a:lnTo>
                  <a:lnTo>
                    <a:pt x="942530" y="383578"/>
                  </a:lnTo>
                  <a:lnTo>
                    <a:pt x="942530" y="340969"/>
                  </a:lnTo>
                  <a:lnTo>
                    <a:pt x="942530" y="0"/>
                  </a:lnTo>
                  <a:close/>
                </a:path>
              </a:pathLst>
            </a:custGeom>
            <a:solidFill>
              <a:srgbClr val="7ED5F6"/>
            </a:solidFill>
          </p:spPr>
          <p:txBody>
            <a:bodyPr wrap="square" lIns="0" tIns="0" rIns="0" bIns="0" rtlCol="0"/>
            <a:lstStyle/>
            <a:p>
              <a:endParaRPr/>
            </a:p>
          </p:txBody>
        </p:sp>
        <p:sp>
          <p:nvSpPr>
            <p:cNvPr id="37" name="object 37"/>
            <p:cNvSpPr/>
            <p:nvPr/>
          </p:nvSpPr>
          <p:spPr>
            <a:xfrm>
              <a:off x="6957992" y="4527976"/>
              <a:ext cx="942975" cy="384175"/>
            </a:xfrm>
            <a:custGeom>
              <a:avLst/>
              <a:gdLst/>
              <a:ahLst/>
              <a:cxnLst/>
              <a:rect l="l" t="t" r="r" b="b"/>
              <a:pathLst>
                <a:path w="942975" h="384175">
                  <a:moveTo>
                    <a:pt x="0" y="383575"/>
                  </a:moveTo>
                  <a:lnTo>
                    <a:pt x="942527" y="383575"/>
                  </a:lnTo>
                  <a:lnTo>
                    <a:pt x="942527" y="0"/>
                  </a:lnTo>
                  <a:lnTo>
                    <a:pt x="0" y="0"/>
                  </a:lnTo>
                  <a:lnTo>
                    <a:pt x="0" y="383575"/>
                  </a:lnTo>
                </a:path>
              </a:pathLst>
            </a:custGeom>
            <a:ln w="13398">
              <a:solidFill>
                <a:srgbClr val="7ED5F6"/>
              </a:solidFill>
            </a:ln>
          </p:spPr>
          <p:txBody>
            <a:bodyPr wrap="square" lIns="0" tIns="0" rIns="0" bIns="0" rtlCol="0"/>
            <a:lstStyle/>
            <a:p>
              <a:endParaRPr/>
            </a:p>
          </p:txBody>
        </p:sp>
        <p:sp>
          <p:nvSpPr>
            <p:cNvPr id="38" name="object 38"/>
            <p:cNvSpPr/>
            <p:nvPr/>
          </p:nvSpPr>
          <p:spPr>
            <a:xfrm>
              <a:off x="5674144" y="4527981"/>
              <a:ext cx="941705" cy="384175"/>
            </a:xfrm>
            <a:custGeom>
              <a:avLst/>
              <a:gdLst/>
              <a:ahLst/>
              <a:cxnLst/>
              <a:rect l="l" t="t" r="r" b="b"/>
              <a:pathLst>
                <a:path w="941704" h="384175">
                  <a:moveTo>
                    <a:pt x="941222" y="0"/>
                  </a:moveTo>
                  <a:lnTo>
                    <a:pt x="0" y="0"/>
                  </a:lnTo>
                  <a:lnTo>
                    <a:pt x="0" y="340969"/>
                  </a:lnTo>
                  <a:lnTo>
                    <a:pt x="0" y="383578"/>
                  </a:lnTo>
                  <a:lnTo>
                    <a:pt x="941222" y="383578"/>
                  </a:lnTo>
                  <a:lnTo>
                    <a:pt x="941222" y="340969"/>
                  </a:lnTo>
                  <a:lnTo>
                    <a:pt x="941222" y="0"/>
                  </a:lnTo>
                  <a:close/>
                </a:path>
              </a:pathLst>
            </a:custGeom>
            <a:solidFill>
              <a:srgbClr val="7ED5F6"/>
            </a:solidFill>
          </p:spPr>
          <p:txBody>
            <a:bodyPr wrap="square" lIns="0" tIns="0" rIns="0" bIns="0" rtlCol="0"/>
            <a:lstStyle/>
            <a:p>
              <a:endParaRPr/>
            </a:p>
          </p:txBody>
        </p:sp>
        <p:sp>
          <p:nvSpPr>
            <p:cNvPr id="39" name="object 39"/>
            <p:cNvSpPr/>
            <p:nvPr/>
          </p:nvSpPr>
          <p:spPr>
            <a:xfrm>
              <a:off x="5674145" y="4527976"/>
              <a:ext cx="941705" cy="384175"/>
            </a:xfrm>
            <a:custGeom>
              <a:avLst/>
              <a:gdLst/>
              <a:ahLst/>
              <a:cxnLst/>
              <a:rect l="l" t="t" r="r" b="b"/>
              <a:pathLst>
                <a:path w="941704" h="384175">
                  <a:moveTo>
                    <a:pt x="0" y="383575"/>
                  </a:moveTo>
                  <a:lnTo>
                    <a:pt x="941227" y="383575"/>
                  </a:lnTo>
                  <a:lnTo>
                    <a:pt x="941227" y="0"/>
                  </a:lnTo>
                  <a:lnTo>
                    <a:pt x="0" y="0"/>
                  </a:lnTo>
                  <a:lnTo>
                    <a:pt x="0" y="383575"/>
                  </a:lnTo>
                </a:path>
              </a:pathLst>
            </a:custGeom>
            <a:ln w="13398">
              <a:solidFill>
                <a:srgbClr val="7ED5F6"/>
              </a:solidFill>
            </a:ln>
          </p:spPr>
          <p:txBody>
            <a:bodyPr wrap="square" lIns="0" tIns="0" rIns="0" bIns="0" rtlCol="0"/>
            <a:lstStyle/>
            <a:p>
              <a:endParaRPr/>
            </a:p>
          </p:txBody>
        </p:sp>
        <p:sp>
          <p:nvSpPr>
            <p:cNvPr id="40" name="object 40"/>
            <p:cNvSpPr/>
            <p:nvPr/>
          </p:nvSpPr>
          <p:spPr>
            <a:xfrm>
              <a:off x="5631399" y="3394196"/>
              <a:ext cx="1755139" cy="1090295"/>
            </a:xfrm>
            <a:custGeom>
              <a:avLst/>
              <a:gdLst/>
              <a:ahLst/>
              <a:cxnLst/>
              <a:rect l="l" t="t" r="r" b="b"/>
              <a:pathLst>
                <a:path w="1755140" h="1090295">
                  <a:moveTo>
                    <a:pt x="0" y="427421"/>
                  </a:moveTo>
                  <a:lnTo>
                    <a:pt x="0" y="0"/>
                  </a:lnTo>
                  <a:lnTo>
                    <a:pt x="1754704" y="0"/>
                  </a:lnTo>
                  <a:lnTo>
                    <a:pt x="1754704" y="1089933"/>
                  </a:lnTo>
                </a:path>
              </a:pathLst>
            </a:custGeom>
            <a:ln w="6091">
              <a:solidFill>
                <a:srgbClr val="000000"/>
              </a:solidFill>
            </a:ln>
          </p:spPr>
          <p:txBody>
            <a:bodyPr wrap="square" lIns="0" tIns="0" rIns="0" bIns="0" rtlCol="0"/>
            <a:lstStyle/>
            <a:p>
              <a:endParaRPr/>
            </a:p>
          </p:txBody>
        </p:sp>
        <p:sp>
          <p:nvSpPr>
            <p:cNvPr id="41" name="object 41"/>
            <p:cNvSpPr/>
            <p:nvPr/>
          </p:nvSpPr>
          <p:spPr>
            <a:xfrm>
              <a:off x="6957987" y="5382831"/>
              <a:ext cx="942975" cy="384810"/>
            </a:xfrm>
            <a:custGeom>
              <a:avLst/>
              <a:gdLst/>
              <a:ahLst/>
              <a:cxnLst/>
              <a:rect l="l" t="t" r="r" b="b"/>
              <a:pathLst>
                <a:path w="942975" h="384810">
                  <a:moveTo>
                    <a:pt x="942530" y="0"/>
                  </a:moveTo>
                  <a:lnTo>
                    <a:pt x="0" y="0"/>
                  </a:lnTo>
                  <a:lnTo>
                    <a:pt x="0" y="342163"/>
                  </a:lnTo>
                  <a:lnTo>
                    <a:pt x="0" y="384784"/>
                  </a:lnTo>
                  <a:lnTo>
                    <a:pt x="942530" y="384784"/>
                  </a:lnTo>
                  <a:lnTo>
                    <a:pt x="942530" y="342163"/>
                  </a:lnTo>
                  <a:lnTo>
                    <a:pt x="942530" y="0"/>
                  </a:lnTo>
                  <a:close/>
                </a:path>
              </a:pathLst>
            </a:custGeom>
            <a:solidFill>
              <a:srgbClr val="7ED5F6"/>
            </a:solidFill>
          </p:spPr>
          <p:txBody>
            <a:bodyPr wrap="square" lIns="0" tIns="0" rIns="0" bIns="0" rtlCol="0"/>
            <a:lstStyle/>
            <a:p>
              <a:endParaRPr/>
            </a:p>
          </p:txBody>
        </p:sp>
        <p:sp>
          <p:nvSpPr>
            <p:cNvPr id="42" name="object 42"/>
            <p:cNvSpPr/>
            <p:nvPr/>
          </p:nvSpPr>
          <p:spPr>
            <a:xfrm>
              <a:off x="6957992" y="5382819"/>
              <a:ext cx="942975" cy="384810"/>
            </a:xfrm>
            <a:custGeom>
              <a:avLst/>
              <a:gdLst/>
              <a:ahLst/>
              <a:cxnLst/>
              <a:rect l="l" t="t" r="r" b="b"/>
              <a:pathLst>
                <a:path w="942975" h="384810">
                  <a:moveTo>
                    <a:pt x="0" y="384794"/>
                  </a:moveTo>
                  <a:lnTo>
                    <a:pt x="942527" y="384794"/>
                  </a:lnTo>
                  <a:lnTo>
                    <a:pt x="942527" y="0"/>
                  </a:lnTo>
                  <a:lnTo>
                    <a:pt x="0" y="0"/>
                  </a:lnTo>
                  <a:lnTo>
                    <a:pt x="0" y="384794"/>
                  </a:lnTo>
                </a:path>
              </a:pathLst>
            </a:custGeom>
            <a:ln w="13398">
              <a:solidFill>
                <a:srgbClr val="7ED5F6"/>
              </a:solidFill>
            </a:ln>
          </p:spPr>
          <p:txBody>
            <a:bodyPr wrap="square" lIns="0" tIns="0" rIns="0" bIns="0" rtlCol="0"/>
            <a:lstStyle/>
            <a:p>
              <a:endParaRPr/>
            </a:p>
          </p:txBody>
        </p:sp>
        <p:sp>
          <p:nvSpPr>
            <p:cNvPr id="43" name="object 43"/>
            <p:cNvSpPr/>
            <p:nvPr/>
          </p:nvSpPr>
          <p:spPr>
            <a:xfrm>
              <a:off x="7386103" y="4868939"/>
              <a:ext cx="0" cy="471805"/>
            </a:xfrm>
            <a:custGeom>
              <a:avLst/>
              <a:gdLst/>
              <a:ahLst/>
              <a:cxnLst/>
              <a:rect l="l" t="t" r="r" b="b"/>
              <a:pathLst>
                <a:path h="471804">
                  <a:moveTo>
                    <a:pt x="0" y="0"/>
                  </a:moveTo>
                  <a:lnTo>
                    <a:pt x="0" y="471251"/>
                  </a:lnTo>
                </a:path>
              </a:pathLst>
            </a:custGeom>
            <a:ln w="6096">
              <a:solidFill>
                <a:srgbClr val="000000"/>
              </a:solidFill>
            </a:ln>
          </p:spPr>
          <p:txBody>
            <a:bodyPr wrap="square" lIns="0" tIns="0" rIns="0" bIns="0" rtlCol="0"/>
            <a:lstStyle/>
            <a:p>
              <a:endParaRPr/>
            </a:p>
          </p:txBody>
        </p:sp>
        <p:sp>
          <p:nvSpPr>
            <p:cNvPr id="44" name="object 44"/>
            <p:cNvSpPr/>
            <p:nvPr/>
          </p:nvSpPr>
          <p:spPr>
            <a:xfrm>
              <a:off x="5844794" y="5382831"/>
              <a:ext cx="942975" cy="384810"/>
            </a:xfrm>
            <a:custGeom>
              <a:avLst/>
              <a:gdLst/>
              <a:ahLst/>
              <a:cxnLst/>
              <a:rect l="l" t="t" r="r" b="b"/>
              <a:pathLst>
                <a:path w="942975" h="384810">
                  <a:moveTo>
                    <a:pt x="942530" y="0"/>
                  </a:moveTo>
                  <a:lnTo>
                    <a:pt x="0" y="0"/>
                  </a:lnTo>
                  <a:lnTo>
                    <a:pt x="0" y="342163"/>
                  </a:lnTo>
                  <a:lnTo>
                    <a:pt x="0" y="384784"/>
                  </a:lnTo>
                  <a:lnTo>
                    <a:pt x="942530" y="384784"/>
                  </a:lnTo>
                  <a:lnTo>
                    <a:pt x="942530" y="342163"/>
                  </a:lnTo>
                  <a:lnTo>
                    <a:pt x="942530" y="0"/>
                  </a:lnTo>
                  <a:close/>
                </a:path>
              </a:pathLst>
            </a:custGeom>
            <a:solidFill>
              <a:srgbClr val="7ED5F6"/>
            </a:solidFill>
          </p:spPr>
          <p:txBody>
            <a:bodyPr wrap="square" lIns="0" tIns="0" rIns="0" bIns="0" rtlCol="0"/>
            <a:lstStyle/>
            <a:p>
              <a:endParaRPr/>
            </a:p>
          </p:txBody>
        </p:sp>
        <p:sp>
          <p:nvSpPr>
            <p:cNvPr id="45" name="object 45"/>
            <p:cNvSpPr/>
            <p:nvPr/>
          </p:nvSpPr>
          <p:spPr>
            <a:xfrm>
              <a:off x="5844805" y="5382819"/>
              <a:ext cx="942975" cy="384810"/>
            </a:xfrm>
            <a:custGeom>
              <a:avLst/>
              <a:gdLst/>
              <a:ahLst/>
              <a:cxnLst/>
              <a:rect l="l" t="t" r="r" b="b"/>
              <a:pathLst>
                <a:path w="942975" h="384810">
                  <a:moveTo>
                    <a:pt x="0" y="384794"/>
                  </a:moveTo>
                  <a:lnTo>
                    <a:pt x="942527" y="384794"/>
                  </a:lnTo>
                  <a:lnTo>
                    <a:pt x="942527" y="0"/>
                  </a:lnTo>
                  <a:lnTo>
                    <a:pt x="0" y="0"/>
                  </a:lnTo>
                  <a:lnTo>
                    <a:pt x="0" y="384794"/>
                  </a:lnTo>
                </a:path>
              </a:pathLst>
            </a:custGeom>
            <a:ln w="13398">
              <a:solidFill>
                <a:srgbClr val="7ED5F6"/>
              </a:solidFill>
            </a:ln>
          </p:spPr>
          <p:txBody>
            <a:bodyPr wrap="square" lIns="0" tIns="0" rIns="0" bIns="0" rtlCol="0"/>
            <a:lstStyle/>
            <a:p>
              <a:endParaRPr/>
            </a:p>
          </p:txBody>
        </p:sp>
        <p:sp>
          <p:nvSpPr>
            <p:cNvPr id="46" name="object 46"/>
            <p:cNvSpPr/>
            <p:nvPr/>
          </p:nvSpPr>
          <p:spPr>
            <a:xfrm>
              <a:off x="3875557" y="4249105"/>
              <a:ext cx="3510915" cy="1283970"/>
            </a:xfrm>
            <a:custGeom>
              <a:avLst/>
              <a:gdLst/>
              <a:ahLst/>
              <a:cxnLst/>
              <a:rect l="l" t="t" r="r" b="b"/>
              <a:pathLst>
                <a:path w="3510915" h="1283970">
                  <a:moveTo>
                    <a:pt x="2397196" y="1283482"/>
                  </a:moveTo>
                  <a:lnTo>
                    <a:pt x="2397196" y="856060"/>
                  </a:lnTo>
                  <a:lnTo>
                    <a:pt x="3510546" y="856060"/>
                  </a:lnTo>
                </a:path>
                <a:path w="3510915" h="1283970">
                  <a:moveTo>
                    <a:pt x="2226537" y="427421"/>
                  </a:moveTo>
                  <a:lnTo>
                    <a:pt x="2226537" y="0"/>
                  </a:lnTo>
                  <a:lnTo>
                    <a:pt x="0" y="0"/>
                  </a:lnTo>
                  <a:lnTo>
                    <a:pt x="0" y="427421"/>
                  </a:lnTo>
                </a:path>
              </a:pathLst>
            </a:custGeom>
            <a:ln w="6093">
              <a:solidFill>
                <a:srgbClr val="000000"/>
              </a:solidFill>
            </a:ln>
          </p:spPr>
          <p:txBody>
            <a:bodyPr wrap="square" lIns="0" tIns="0" rIns="0" bIns="0" rtlCol="0"/>
            <a:lstStyle/>
            <a:p>
              <a:endParaRPr/>
            </a:p>
          </p:txBody>
        </p:sp>
        <p:sp>
          <p:nvSpPr>
            <p:cNvPr id="47" name="object 47"/>
            <p:cNvSpPr/>
            <p:nvPr/>
          </p:nvSpPr>
          <p:spPr>
            <a:xfrm>
              <a:off x="1000971" y="3394197"/>
              <a:ext cx="3353118" cy="2337496"/>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3868858" y="3622555"/>
              <a:ext cx="955926" cy="398289"/>
            </a:xfrm>
            <a:prstGeom prst="rect">
              <a:avLst/>
            </a:prstGeom>
            <a:blipFill>
              <a:blip r:embed="rId3" cstate="print"/>
              <a:stretch>
                <a:fillRect/>
              </a:stretch>
            </a:blipFill>
          </p:spPr>
          <p:txBody>
            <a:bodyPr wrap="square" lIns="0" tIns="0" rIns="0" bIns="0" rtlCol="0"/>
            <a:lstStyle/>
            <a:p>
              <a:endParaRPr/>
            </a:p>
          </p:txBody>
        </p:sp>
        <p:sp>
          <p:nvSpPr>
            <p:cNvPr id="49" name="object 49"/>
            <p:cNvSpPr/>
            <p:nvPr/>
          </p:nvSpPr>
          <p:spPr>
            <a:xfrm>
              <a:off x="5110121" y="3622555"/>
              <a:ext cx="1041255" cy="398288"/>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6266054" y="3622555"/>
              <a:ext cx="955926" cy="398289"/>
            </a:xfrm>
            <a:prstGeom prst="rect">
              <a:avLst/>
            </a:prstGeom>
            <a:blipFill>
              <a:blip r:embed="rId5" cstate="print"/>
              <a:stretch>
                <a:fillRect/>
              </a:stretch>
            </a:blipFill>
          </p:spPr>
          <p:txBody>
            <a:bodyPr wrap="square" lIns="0" tIns="0" rIns="0" bIns="0" rtlCol="0"/>
            <a:lstStyle/>
            <a:p>
              <a:endParaRPr/>
            </a:p>
          </p:txBody>
        </p:sp>
        <p:sp>
          <p:nvSpPr>
            <p:cNvPr id="51" name="object 51"/>
            <p:cNvSpPr/>
            <p:nvPr/>
          </p:nvSpPr>
          <p:spPr>
            <a:xfrm>
              <a:off x="6908709" y="4477430"/>
              <a:ext cx="954626" cy="398207"/>
            </a:xfrm>
            <a:prstGeom prst="rect">
              <a:avLst/>
            </a:prstGeom>
            <a:blipFill>
              <a:blip r:embed="rId6" cstate="print"/>
              <a:stretch>
                <a:fillRect/>
              </a:stretch>
            </a:blipFill>
          </p:spPr>
          <p:txBody>
            <a:bodyPr wrap="square" lIns="0" tIns="0" rIns="0" bIns="0" rtlCol="0"/>
            <a:lstStyle/>
            <a:p>
              <a:endParaRPr/>
            </a:p>
          </p:txBody>
        </p:sp>
        <p:sp>
          <p:nvSpPr>
            <p:cNvPr id="52" name="object 52"/>
            <p:cNvSpPr/>
            <p:nvPr/>
          </p:nvSpPr>
          <p:spPr>
            <a:xfrm>
              <a:off x="4468767" y="4477431"/>
              <a:ext cx="1040118" cy="398207"/>
            </a:xfrm>
            <a:prstGeom prst="rect">
              <a:avLst/>
            </a:prstGeom>
            <a:blipFill>
              <a:blip r:embed="rId7" cstate="print"/>
              <a:stretch>
                <a:fillRect/>
              </a:stretch>
            </a:blipFill>
          </p:spPr>
          <p:txBody>
            <a:bodyPr wrap="square" lIns="0" tIns="0" rIns="0" bIns="0" rtlCol="0"/>
            <a:lstStyle/>
            <a:p>
              <a:endParaRPr/>
            </a:p>
          </p:txBody>
        </p:sp>
        <p:sp>
          <p:nvSpPr>
            <p:cNvPr id="53" name="object 53"/>
            <p:cNvSpPr/>
            <p:nvPr/>
          </p:nvSpPr>
          <p:spPr>
            <a:xfrm>
              <a:off x="5624700" y="4477430"/>
              <a:ext cx="954788" cy="398207"/>
            </a:xfrm>
            <a:prstGeom prst="rect">
              <a:avLst/>
            </a:prstGeom>
            <a:blipFill>
              <a:blip r:embed="rId8" cstate="print"/>
              <a:stretch>
                <a:fillRect/>
              </a:stretch>
            </a:blipFill>
          </p:spPr>
          <p:txBody>
            <a:bodyPr wrap="square" lIns="0" tIns="0" rIns="0" bIns="0" rtlCol="0"/>
            <a:lstStyle/>
            <a:p>
              <a:endParaRPr/>
            </a:p>
          </p:txBody>
        </p:sp>
        <p:sp>
          <p:nvSpPr>
            <p:cNvPr id="54" name="object 54"/>
            <p:cNvSpPr/>
            <p:nvPr/>
          </p:nvSpPr>
          <p:spPr>
            <a:xfrm>
              <a:off x="6908709" y="5333491"/>
              <a:ext cx="954626" cy="398201"/>
            </a:xfrm>
            <a:prstGeom prst="rect">
              <a:avLst/>
            </a:prstGeom>
            <a:blipFill>
              <a:blip r:embed="rId9" cstate="print"/>
              <a:stretch>
                <a:fillRect/>
              </a:stretch>
            </a:blipFill>
          </p:spPr>
          <p:txBody>
            <a:bodyPr wrap="square" lIns="0" tIns="0" rIns="0" bIns="0" rtlCol="0"/>
            <a:lstStyle/>
            <a:p>
              <a:endParaRPr/>
            </a:p>
          </p:txBody>
        </p:sp>
        <p:sp>
          <p:nvSpPr>
            <p:cNvPr id="55" name="object 55"/>
            <p:cNvSpPr/>
            <p:nvPr/>
          </p:nvSpPr>
          <p:spPr>
            <a:xfrm>
              <a:off x="5795359" y="5333491"/>
              <a:ext cx="955926" cy="398201"/>
            </a:xfrm>
            <a:prstGeom prst="rect">
              <a:avLst/>
            </a:prstGeom>
            <a:blipFill>
              <a:blip r:embed="rId10" cstate="print"/>
              <a:stretch>
                <a:fillRect/>
              </a:stretch>
            </a:blipFill>
          </p:spPr>
          <p:txBody>
            <a:bodyPr wrap="square" lIns="0" tIns="0" rIns="0" bIns="0" rtlCol="0"/>
            <a:lstStyle/>
            <a:p>
              <a:endParaRPr/>
            </a:p>
          </p:txBody>
        </p:sp>
        <p:sp>
          <p:nvSpPr>
            <p:cNvPr id="56" name="object 56"/>
            <p:cNvSpPr/>
            <p:nvPr/>
          </p:nvSpPr>
          <p:spPr>
            <a:xfrm>
              <a:off x="2755671" y="2767711"/>
              <a:ext cx="955926" cy="398289"/>
            </a:xfrm>
            <a:prstGeom prst="rect">
              <a:avLst/>
            </a:prstGeom>
            <a:blipFill>
              <a:blip r:embed="rId11" cstate="print"/>
              <a:stretch>
                <a:fillRect/>
              </a:stretch>
            </a:blipFill>
          </p:spPr>
          <p:txBody>
            <a:bodyPr wrap="square" lIns="0" tIns="0" rIns="0" bIns="0" rtlCol="0"/>
            <a:lstStyle/>
            <a:p>
              <a:endParaRPr/>
            </a:p>
          </p:txBody>
        </p:sp>
        <p:sp>
          <p:nvSpPr>
            <p:cNvPr id="57" name="object 57"/>
            <p:cNvSpPr/>
            <p:nvPr/>
          </p:nvSpPr>
          <p:spPr>
            <a:xfrm>
              <a:off x="4511513" y="2767711"/>
              <a:ext cx="954626" cy="398289"/>
            </a:xfrm>
            <a:prstGeom prst="rect">
              <a:avLst/>
            </a:prstGeom>
            <a:blipFill>
              <a:blip r:embed="rId12" cstate="print"/>
              <a:stretch>
                <a:fillRect/>
              </a:stretch>
            </a:blipFill>
          </p:spPr>
          <p:txBody>
            <a:bodyPr wrap="square" lIns="0" tIns="0" rIns="0" bIns="0" rtlCol="0"/>
            <a:lstStyle/>
            <a:p>
              <a:endParaRPr/>
            </a:p>
          </p:txBody>
        </p:sp>
        <p:sp>
          <p:nvSpPr>
            <p:cNvPr id="58" name="object 58"/>
            <p:cNvSpPr/>
            <p:nvPr/>
          </p:nvSpPr>
          <p:spPr>
            <a:xfrm>
              <a:off x="6266054" y="2767711"/>
              <a:ext cx="955926" cy="398289"/>
            </a:xfrm>
            <a:prstGeom prst="rect">
              <a:avLst/>
            </a:prstGeom>
            <a:blipFill>
              <a:blip r:embed="rId13" cstate="print"/>
              <a:stretch>
                <a:fillRect/>
              </a:stretch>
            </a:blipFill>
          </p:spPr>
          <p:txBody>
            <a:bodyPr wrap="square" lIns="0" tIns="0" rIns="0" bIns="0" rtlCol="0"/>
            <a:lstStyle/>
            <a:p>
              <a:endParaRPr/>
            </a:p>
          </p:txBody>
        </p:sp>
        <p:sp>
          <p:nvSpPr>
            <p:cNvPr id="59" name="object 59"/>
            <p:cNvSpPr/>
            <p:nvPr/>
          </p:nvSpPr>
          <p:spPr>
            <a:xfrm>
              <a:off x="4489571" y="1912868"/>
              <a:ext cx="998509" cy="398288"/>
            </a:xfrm>
            <a:prstGeom prst="rect">
              <a:avLst/>
            </a:prstGeom>
            <a:blipFill>
              <a:blip r:embed="rId14" cstate="print"/>
              <a:stretch>
                <a:fillRect/>
              </a:stretch>
            </a:blipFill>
          </p:spPr>
          <p:txBody>
            <a:bodyPr wrap="square" lIns="0" tIns="0" rIns="0" bIns="0" rtlCol="0"/>
            <a:lstStyle/>
            <a:p>
              <a:endParaRPr/>
            </a:p>
          </p:txBody>
        </p:sp>
      </p:grpSp>
      <p:sp>
        <p:nvSpPr>
          <p:cNvPr id="60" name="object 6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61" name="object 6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2" name="object 6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527800" cy="391160"/>
          </a:xfrm>
          <a:prstGeom prst="rect">
            <a:avLst/>
          </a:prstGeom>
        </p:spPr>
        <p:txBody>
          <a:bodyPr vert="horz" wrap="square" lIns="0" tIns="12700" rIns="0" bIns="0" rtlCol="0">
            <a:spAutoFit/>
          </a:bodyPr>
          <a:lstStyle/>
          <a:p>
            <a:pPr marL="12700">
              <a:lnSpc>
                <a:spcPct val="100000"/>
              </a:lnSpc>
              <a:spcBef>
                <a:spcPts val="100"/>
              </a:spcBef>
            </a:pPr>
            <a:r>
              <a:rPr spc="-5" dirty="0"/>
              <a:t>Non-functional requirements</a:t>
            </a:r>
            <a:r>
              <a:rPr dirty="0"/>
              <a:t> implementation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object 3"/>
          <p:cNvSpPr txBox="1"/>
          <p:nvPr/>
        </p:nvSpPr>
        <p:spPr>
          <a:xfrm>
            <a:off x="535940" y="1625853"/>
            <a:ext cx="7914640" cy="4852610"/>
          </a:xfrm>
          <a:prstGeom prst="rect">
            <a:avLst/>
          </a:prstGeom>
        </p:spPr>
        <p:txBody>
          <a:bodyPr vert="horz" wrap="square" lIns="0" tIns="12700" rIns="0" bIns="0" rtlCol="0">
            <a:spAutoFit/>
          </a:bodyPr>
          <a:lstStyle/>
          <a:p>
            <a:pPr marL="355600" marR="744855" indent="-342900" algn="just">
              <a:spcBef>
                <a:spcPts val="100"/>
              </a:spcBef>
              <a:buFont typeface="Wingdings"/>
              <a:buChar char=""/>
              <a:tabLst>
                <a:tab pos="355600" algn="l"/>
              </a:tabLst>
            </a:pPr>
            <a:r>
              <a:rPr sz="2400" dirty="0">
                <a:solidFill>
                  <a:srgbClr val="46424D"/>
                </a:solidFill>
                <a:latin typeface="Arial"/>
                <a:cs typeface="Arial"/>
              </a:rPr>
              <a:t>Non-functional requirements may affect the overall  architecture of a system rather than the individual  components.</a:t>
            </a:r>
          </a:p>
          <a:p>
            <a:pPr marL="355600" marR="744855" lvl="1" indent="-342900" algn="just">
              <a:spcBef>
                <a:spcPts val="100"/>
              </a:spcBef>
              <a:buFont typeface="Wingdings"/>
              <a:buChar char=""/>
              <a:tabLst>
                <a:tab pos="355600" algn="l"/>
              </a:tabLst>
            </a:pPr>
            <a:r>
              <a:rPr sz="2400" dirty="0">
                <a:solidFill>
                  <a:srgbClr val="46424D"/>
                </a:solidFill>
                <a:latin typeface="Arial"/>
                <a:cs typeface="Arial"/>
              </a:rPr>
              <a:t>For example, to ensure that performance requirements are met,  you may have to organize the system to minimize  communications between components.</a:t>
            </a:r>
          </a:p>
          <a:p>
            <a:pPr marL="355600" marR="744855" indent="-342900" algn="just">
              <a:spcBef>
                <a:spcPts val="100"/>
              </a:spcBef>
              <a:buFont typeface="Wingdings"/>
              <a:buChar char=""/>
              <a:tabLst>
                <a:tab pos="355600" algn="l"/>
              </a:tabLst>
            </a:pPr>
            <a:r>
              <a:rPr sz="2400" dirty="0">
                <a:solidFill>
                  <a:srgbClr val="46424D"/>
                </a:solidFill>
                <a:latin typeface="Arial"/>
                <a:cs typeface="Arial"/>
              </a:rPr>
              <a:t>A single non-functional requirement, such as a security  requirement, may generate a number of related  functional requirements that define system services that  are required.</a:t>
            </a:r>
          </a:p>
          <a:p>
            <a:pPr marL="355600" marR="744855" lvl="1" indent="-342900" algn="just">
              <a:spcBef>
                <a:spcPts val="100"/>
              </a:spcBef>
              <a:buFont typeface="Wingdings"/>
              <a:buChar char=""/>
              <a:tabLst>
                <a:tab pos="355600" algn="l"/>
              </a:tabLst>
            </a:pPr>
            <a:r>
              <a:rPr sz="2400" dirty="0">
                <a:solidFill>
                  <a:srgbClr val="46424D"/>
                </a:solidFill>
                <a:latin typeface="Arial"/>
                <a:cs typeface="Arial"/>
              </a:rPr>
              <a:t>It may also generate requirements that restrict existing  requirements.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4359275" cy="391160"/>
          </a:xfrm>
          <a:prstGeom prst="rect">
            <a:avLst/>
          </a:prstGeom>
        </p:spPr>
        <p:txBody>
          <a:bodyPr vert="horz" wrap="square" lIns="0" tIns="12700" rIns="0" bIns="0" rtlCol="0">
            <a:spAutoFit/>
          </a:bodyPr>
          <a:lstStyle/>
          <a:p>
            <a:pPr marL="12700">
              <a:lnSpc>
                <a:spcPct val="100000"/>
              </a:lnSpc>
              <a:spcBef>
                <a:spcPts val="100"/>
              </a:spcBef>
            </a:pPr>
            <a:r>
              <a:rPr spc="-5" dirty="0"/>
              <a:t>Non-functional</a:t>
            </a:r>
            <a:r>
              <a:rPr spc="-60" dirty="0"/>
              <a:t> </a:t>
            </a:r>
            <a:r>
              <a:rPr dirty="0"/>
              <a:t>classifications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3" name="object 3"/>
          <p:cNvSpPr txBox="1"/>
          <p:nvPr/>
        </p:nvSpPr>
        <p:spPr>
          <a:xfrm>
            <a:off x="535025" y="1488353"/>
            <a:ext cx="7929880" cy="4271010"/>
          </a:xfrm>
          <a:prstGeom prst="rect">
            <a:avLst/>
          </a:prstGeom>
        </p:spPr>
        <p:txBody>
          <a:bodyPr vert="horz" wrap="square" lIns="0" tIns="148590" rIns="0" bIns="0" rtlCol="0">
            <a:spAutoFit/>
          </a:bodyPr>
          <a:lstStyle/>
          <a:p>
            <a:pPr marL="355600" indent="-342900">
              <a:lnSpc>
                <a:spcPct val="100000"/>
              </a:lnSpc>
              <a:spcBef>
                <a:spcPts val="1170"/>
              </a:spcBef>
              <a:buFont typeface="Wingdings"/>
              <a:buChar char=""/>
              <a:tabLst>
                <a:tab pos="355600" algn="l"/>
              </a:tabLst>
            </a:pPr>
            <a:r>
              <a:rPr sz="2400" dirty="0">
                <a:solidFill>
                  <a:srgbClr val="46424D"/>
                </a:solidFill>
                <a:latin typeface="Arial"/>
                <a:cs typeface="Arial"/>
              </a:rPr>
              <a:t>Product</a:t>
            </a:r>
            <a:r>
              <a:rPr sz="2400" spc="-5" dirty="0">
                <a:solidFill>
                  <a:srgbClr val="46424D"/>
                </a:solidFill>
                <a:latin typeface="Arial"/>
                <a:cs typeface="Arial"/>
              </a:rPr>
              <a:t> requirements</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Requirements which specify that the delivered product</a:t>
            </a:r>
            <a:r>
              <a:rPr sz="2000" spc="-190" dirty="0">
                <a:solidFill>
                  <a:srgbClr val="46424D"/>
                </a:solidFill>
                <a:latin typeface="Arial"/>
                <a:cs typeface="Arial"/>
              </a:rPr>
              <a:t> </a:t>
            </a:r>
            <a:r>
              <a:rPr sz="2000" dirty="0">
                <a:solidFill>
                  <a:srgbClr val="46424D"/>
                </a:solidFill>
                <a:latin typeface="Arial"/>
                <a:cs typeface="Arial"/>
              </a:rPr>
              <a:t>must</a:t>
            </a:r>
            <a:endParaRPr sz="2000">
              <a:latin typeface="Arial"/>
              <a:cs typeface="Arial"/>
            </a:endParaRPr>
          </a:p>
          <a:p>
            <a:pPr marL="756285">
              <a:lnSpc>
                <a:spcPct val="100000"/>
              </a:lnSpc>
              <a:spcBef>
                <a:spcPts val="5"/>
              </a:spcBef>
            </a:pPr>
            <a:r>
              <a:rPr sz="2000" dirty="0">
                <a:solidFill>
                  <a:srgbClr val="46424D"/>
                </a:solidFill>
                <a:latin typeface="Arial"/>
                <a:cs typeface="Arial"/>
              </a:rPr>
              <a:t>behave in a particular way e.g. execution speed, </a:t>
            </a:r>
            <a:r>
              <a:rPr sz="2000" spc="-15" dirty="0">
                <a:solidFill>
                  <a:srgbClr val="46424D"/>
                </a:solidFill>
                <a:latin typeface="Arial"/>
                <a:cs typeface="Arial"/>
              </a:rPr>
              <a:t>reliability,</a:t>
            </a:r>
            <a:r>
              <a:rPr sz="2000" spc="-155" dirty="0">
                <a:solidFill>
                  <a:srgbClr val="46424D"/>
                </a:solidFill>
                <a:latin typeface="Arial"/>
                <a:cs typeface="Arial"/>
              </a:rPr>
              <a:t> </a:t>
            </a:r>
            <a:r>
              <a:rPr sz="2000" dirty="0">
                <a:solidFill>
                  <a:srgbClr val="46424D"/>
                </a:solidFill>
                <a:latin typeface="Arial"/>
                <a:cs typeface="Arial"/>
              </a:rPr>
              <a:t>etc.</a:t>
            </a:r>
            <a:endParaRPr sz="2000">
              <a:latin typeface="Arial"/>
              <a:cs typeface="Arial"/>
            </a:endParaRPr>
          </a:p>
          <a:p>
            <a:pPr marL="355600" indent="-342900">
              <a:lnSpc>
                <a:spcPct val="100000"/>
              </a:lnSpc>
              <a:spcBef>
                <a:spcPts val="894"/>
              </a:spcBef>
              <a:buFont typeface="Wingdings"/>
              <a:buChar char=""/>
              <a:tabLst>
                <a:tab pos="355600" algn="l"/>
              </a:tabLst>
            </a:pPr>
            <a:r>
              <a:rPr sz="2400" spc="-5" dirty="0">
                <a:solidFill>
                  <a:srgbClr val="46424D"/>
                </a:solidFill>
                <a:latin typeface="Arial"/>
                <a:cs typeface="Arial"/>
              </a:rPr>
              <a:t>Organisational</a:t>
            </a:r>
            <a:r>
              <a:rPr sz="2400" spc="25" dirty="0">
                <a:solidFill>
                  <a:srgbClr val="46424D"/>
                </a:solidFill>
                <a:latin typeface="Arial"/>
                <a:cs typeface="Arial"/>
              </a:rPr>
              <a:t> </a:t>
            </a:r>
            <a:r>
              <a:rPr sz="2400" spc="-5" dirty="0">
                <a:solidFill>
                  <a:srgbClr val="46424D"/>
                </a:solidFill>
                <a:latin typeface="Arial"/>
                <a:cs typeface="Arial"/>
              </a:rPr>
              <a:t>requirements</a:t>
            </a:r>
            <a:endParaRPr sz="2400">
              <a:latin typeface="Arial"/>
              <a:cs typeface="Arial"/>
            </a:endParaRPr>
          </a:p>
          <a:p>
            <a:pPr marL="756285" marR="70040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Requirements which are a consequence of</a:t>
            </a:r>
            <a:r>
              <a:rPr sz="2000" spc="-150" dirty="0">
                <a:solidFill>
                  <a:srgbClr val="46424D"/>
                </a:solidFill>
                <a:latin typeface="Arial"/>
                <a:cs typeface="Arial"/>
              </a:rPr>
              <a:t> </a:t>
            </a:r>
            <a:r>
              <a:rPr sz="2000" dirty="0">
                <a:solidFill>
                  <a:srgbClr val="46424D"/>
                </a:solidFill>
                <a:latin typeface="Arial"/>
                <a:cs typeface="Arial"/>
              </a:rPr>
              <a:t>organisational  policies and procedures e.g. process standards used,  implementation requirements,</a:t>
            </a:r>
            <a:r>
              <a:rPr sz="2000" spc="-75" dirty="0">
                <a:solidFill>
                  <a:srgbClr val="46424D"/>
                </a:solidFill>
                <a:latin typeface="Arial"/>
                <a:cs typeface="Arial"/>
              </a:rPr>
              <a:t> </a:t>
            </a:r>
            <a:r>
              <a:rPr sz="2000" dirty="0">
                <a:solidFill>
                  <a:srgbClr val="46424D"/>
                </a:solidFill>
                <a:latin typeface="Arial"/>
                <a:cs typeface="Arial"/>
              </a:rPr>
              <a:t>etc.</a:t>
            </a:r>
            <a:endParaRPr sz="2000">
              <a:latin typeface="Arial"/>
              <a:cs typeface="Arial"/>
            </a:endParaRPr>
          </a:p>
          <a:p>
            <a:pPr marL="355600" indent="-342900">
              <a:lnSpc>
                <a:spcPct val="100000"/>
              </a:lnSpc>
              <a:spcBef>
                <a:spcPts val="894"/>
              </a:spcBef>
              <a:buFont typeface="Wingdings"/>
              <a:buChar char=""/>
              <a:tabLst>
                <a:tab pos="355600" algn="l"/>
              </a:tabLst>
            </a:pPr>
            <a:r>
              <a:rPr sz="2400" spc="-5" dirty="0">
                <a:solidFill>
                  <a:srgbClr val="46424D"/>
                </a:solidFill>
                <a:latin typeface="Arial"/>
                <a:cs typeface="Arial"/>
              </a:rPr>
              <a:t>External</a:t>
            </a:r>
            <a:r>
              <a:rPr sz="2400" spc="10" dirty="0">
                <a:solidFill>
                  <a:srgbClr val="46424D"/>
                </a:solidFill>
                <a:latin typeface="Arial"/>
                <a:cs typeface="Arial"/>
              </a:rPr>
              <a:t> </a:t>
            </a:r>
            <a:r>
              <a:rPr sz="2400" spc="-5" dirty="0">
                <a:solidFill>
                  <a:srgbClr val="46424D"/>
                </a:solidFill>
                <a:latin typeface="Arial"/>
                <a:cs typeface="Arial"/>
              </a:rPr>
              <a:t>requirements</a:t>
            </a:r>
            <a:endParaRPr sz="2400">
              <a:latin typeface="Arial"/>
              <a:cs typeface="Arial"/>
            </a:endParaRPr>
          </a:p>
          <a:p>
            <a:pPr marL="756285" marR="508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Requirements which arise from factors which are external to</a:t>
            </a:r>
            <a:r>
              <a:rPr sz="2000" spc="-229" dirty="0">
                <a:solidFill>
                  <a:srgbClr val="46424D"/>
                </a:solidFill>
                <a:latin typeface="Arial"/>
                <a:cs typeface="Arial"/>
              </a:rPr>
              <a:t> </a:t>
            </a:r>
            <a:r>
              <a:rPr sz="2000" dirty="0">
                <a:solidFill>
                  <a:srgbClr val="46424D"/>
                </a:solidFill>
                <a:latin typeface="Arial"/>
                <a:cs typeface="Arial"/>
              </a:rPr>
              <a:t>the  system and </a:t>
            </a:r>
            <a:r>
              <a:rPr sz="2000" spc="-5" dirty="0">
                <a:solidFill>
                  <a:srgbClr val="46424D"/>
                </a:solidFill>
                <a:latin typeface="Arial"/>
                <a:cs typeface="Arial"/>
              </a:rPr>
              <a:t>its </a:t>
            </a:r>
            <a:r>
              <a:rPr sz="2000" dirty="0">
                <a:solidFill>
                  <a:srgbClr val="46424D"/>
                </a:solidFill>
                <a:latin typeface="Arial"/>
                <a:cs typeface="Arial"/>
              </a:rPr>
              <a:t>development process e.g. interoperability  requirements, legislative requirements,</a:t>
            </a:r>
            <a:r>
              <a:rPr sz="2000" spc="-105" dirty="0">
                <a:solidFill>
                  <a:srgbClr val="46424D"/>
                </a:solidFill>
                <a:latin typeface="Arial"/>
                <a:cs typeface="Arial"/>
              </a:rPr>
              <a:t> </a:t>
            </a:r>
            <a:r>
              <a:rPr sz="2000" dirty="0">
                <a:solidFill>
                  <a:srgbClr val="46424D"/>
                </a:solidFill>
                <a:latin typeface="Arial"/>
                <a:cs typeface="Arial"/>
              </a:rPr>
              <a:t>etc.</a:t>
            </a:r>
            <a:endParaRPr sz="200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827520" cy="756920"/>
          </a:xfrm>
          <a:prstGeom prst="rect">
            <a:avLst/>
          </a:prstGeom>
        </p:spPr>
        <p:txBody>
          <a:bodyPr vert="horz" wrap="square" lIns="0" tIns="12700" rIns="0" bIns="0" rtlCol="0">
            <a:spAutoFit/>
          </a:bodyPr>
          <a:lstStyle/>
          <a:p>
            <a:pPr marL="12700" marR="5080">
              <a:lnSpc>
                <a:spcPct val="100000"/>
              </a:lnSpc>
              <a:spcBef>
                <a:spcPts val="100"/>
              </a:spcBef>
            </a:pPr>
            <a:r>
              <a:rPr spc="-5" dirty="0"/>
              <a:t>Examples </a:t>
            </a:r>
            <a:r>
              <a:rPr dirty="0"/>
              <a:t>of </a:t>
            </a:r>
            <a:r>
              <a:rPr spc="-5" dirty="0"/>
              <a:t>nonfunctional requirements </a:t>
            </a:r>
            <a:r>
              <a:rPr dirty="0"/>
              <a:t>in </a:t>
            </a:r>
            <a:r>
              <a:rPr spc="-5" dirty="0"/>
              <a:t>the  Mentcare system</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3" name="object 3"/>
          <p:cNvSpPr txBox="1"/>
          <p:nvPr/>
        </p:nvSpPr>
        <p:spPr>
          <a:xfrm>
            <a:off x="968628" y="1905000"/>
            <a:ext cx="6781800" cy="4495800"/>
          </a:xfrm>
          <a:prstGeom prst="rect">
            <a:avLst/>
          </a:prstGeom>
          <a:solidFill>
            <a:srgbClr val="E9ECF4"/>
          </a:solidFill>
          <a:ln w="12700">
            <a:solidFill>
              <a:srgbClr val="4F81BC"/>
            </a:solidFill>
          </a:ln>
        </p:spPr>
        <p:txBody>
          <a:bodyPr vert="horz" wrap="square" lIns="0" tIns="30480" rIns="0" bIns="0" rtlCol="0">
            <a:spAutoFit/>
          </a:bodyPr>
          <a:lstStyle/>
          <a:p>
            <a:pPr marL="91440">
              <a:lnSpc>
                <a:spcPct val="100000"/>
              </a:lnSpc>
              <a:spcBef>
                <a:spcPts val="240"/>
              </a:spcBef>
            </a:pPr>
            <a:r>
              <a:rPr sz="1800" b="1" spc="-5" dirty="0">
                <a:latin typeface="Carlito"/>
                <a:cs typeface="Carlito"/>
              </a:rPr>
              <a:t>Product</a:t>
            </a:r>
            <a:r>
              <a:rPr sz="1800" b="1" spc="-30" dirty="0">
                <a:latin typeface="Carlito"/>
                <a:cs typeface="Carlito"/>
              </a:rPr>
              <a:t> </a:t>
            </a:r>
            <a:r>
              <a:rPr sz="1800" b="1" spc="-10" dirty="0">
                <a:latin typeface="Carlito"/>
                <a:cs typeface="Carlito"/>
              </a:rPr>
              <a:t>requirement</a:t>
            </a:r>
            <a:endParaRPr sz="1800">
              <a:latin typeface="Carlito"/>
              <a:cs typeface="Carlito"/>
            </a:endParaRPr>
          </a:p>
          <a:p>
            <a:pPr marL="91440" marR="554355">
              <a:lnSpc>
                <a:spcPct val="100000"/>
              </a:lnSpc>
              <a:spcBef>
                <a:spcPts val="5"/>
              </a:spcBef>
            </a:pPr>
            <a:r>
              <a:rPr sz="1800" spc="-5" dirty="0">
                <a:latin typeface="Carlito"/>
                <a:cs typeface="Carlito"/>
              </a:rPr>
              <a:t>The </a:t>
            </a:r>
            <a:r>
              <a:rPr sz="1800" spc="-10" dirty="0">
                <a:latin typeface="Carlito"/>
                <a:cs typeface="Carlito"/>
              </a:rPr>
              <a:t>Mentcare </a:t>
            </a:r>
            <a:r>
              <a:rPr sz="1800" spc="-15" dirty="0">
                <a:latin typeface="Carlito"/>
                <a:cs typeface="Carlito"/>
              </a:rPr>
              <a:t>system </a:t>
            </a:r>
            <a:r>
              <a:rPr sz="1800" dirty="0">
                <a:latin typeface="Carlito"/>
                <a:cs typeface="Carlito"/>
              </a:rPr>
              <a:t>shall be </a:t>
            </a:r>
            <a:r>
              <a:rPr sz="1800" spc="-10" dirty="0">
                <a:latin typeface="Carlito"/>
                <a:cs typeface="Carlito"/>
              </a:rPr>
              <a:t>available to </a:t>
            </a:r>
            <a:r>
              <a:rPr sz="1800" dirty="0">
                <a:latin typeface="Carlito"/>
                <a:cs typeface="Carlito"/>
              </a:rPr>
              <a:t>all </a:t>
            </a:r>
            <a:r>
              <a:rPr sz="1800" spc="-5" dirty="0">
                <a:latin typeface="Carlito"/>
                <a:cs typeface="Carlito"/>
              </a:rPr>
              <a:t>clinics during normal  </a:t>
            </a:r>
            <a:r>
              <a:rPr sz="1800" spc="-10" dirty="0">
                <a:latin typeface="Carlito"/>
                <a:cs typeface="Carlito"/>
              </a:rPr>
              <a:t>working hours </a:t>
            </a:r>
            <a:r>
              <a:rPr sz="1800" spc="-5" dirty="0">
                <a:latin typeface="Carlito"/>
                <a:cs typeface="Carlito"/>
              </a:rPr>
              <a:t>(Mon–Fri, 0830–17.30). </a:t>
            </a:r>
            <a:r>
              <a:rPr sz="1800" spc="-10" dirty="0">
                <a:latin typeface="Carlito"/>
                <a:cs typeface="Carlito"/>
              </a:rPr>
              <a:t>Downtime </a:t>
            </a:r>
            <a:r>
              <a:rPr sz="1800" spc="-5" dirty="0">
                <a:latin typeface="Carlito"/>
                <a:cs typeface="Carlito"/>
              </a:rPr>
              <a:t>within normal  </a:t>
            </a:r>
            <a:r>
              <a:rPr sz="1800" spc="-10" dirty="0">
                <a:latin typeface="Carlito"/>
                <a:cs typeface="Carlito"/>
              </a:rPr>
              <a:t>working hours </a:t>
            </a:r>
            <a:r>
              <a:rPr sz="1800" dirty="0">
                <a:latin typeface="Carlito"/>
                <a:cs typeface="Carlito"/>
              </a:rPr>
              <a:t>shall </a:t>
            </a:r>
            <a:r>
              <a:rPr sz="1800" spc="-5" dirty="0">
                <a:latin typeface="Carlito"/>
                <a:cs typeface="Carlito"/>
              </a:rPr>
              <a:t>not </a:t>
            </a:r>
            <a:r>
              <a:rPr sz="1800" spc="-10" dirty="0">
                <a:latin typeface="Carlito"/>
                <a:cs typeface="Carlito"/>
              </a:rPr>
              <a:t>exceed </a:t>
            </a:r>
            <a:r>
              <a:rPr sz="1800" spc="-5" dirty="0">
                <a:latin typeface="Carlito"/>
                <a:cs typeface="Carlito"/>
              </a:rPr>
              <a:t>five seconds </a:t>
            </a:r>
            <a:r>
              <a:rPr sz="1800" dirty="0">
                <a:latin typeface="Carlito"/>
                <a:cs typeface="Carlito"/>
              </a:rPr>
              <a:t>in </a:t>
            </a:r>
            <a:r>
              <a:rPr sz="1800" spc="-10" dirty="0">
                <a:latin typeface="Carlito"/>
                <a:cs typeface="Carlito"/>
              </a:rPr>
              <a:t>any </a:t>
            </a:r>
            <a:r>
              <a:rPr sz="1800" spc="-5" dirty="0">
                <a:latin typeface="Carlito"/>
                <a:cs typeface="Carlito"/>
              </a:rPr>
              <a:t>one</a:t>
            </a:r>
            <a:r>
              <a:rPr sz="1800" spc="105" dirty="0">
                <a:latin typeface="Carlito"/>
                <a:cs typeface="Carlito"/>
              </a:rPr>
              <a:t> </a:t>
            </a:r>
            <a:r>
              <a:rPr sz="1800" spc="-40" dirty="0">
                <a:latin typeface="Carlito"/>
                <a:cs typeface="Carlito"/>
              </a:rPr>
              <a:t>day.</a:t>
            </a:r>
            <a:endParaRPr sz="1800">
              <a:latin typeface="Carlito"/>
              <a:cs typeface="Carlito"/>
            </a:endParaRPr>
          </a:p>
          <a:p>
            <a:pPr>
              <a:lnSpc>
                <a:spcPct val="100000"/>
              </a:lnSpc>
              <a:spcBef>
                <a:spcPts val="20"/>
              </a:spcBef>
            </a:pPr>
            <a:endParaRPr sz="1750">
              <a:latin typeface="Carlito"/>
              <a:cs typeface="Carlito"/>
            </a:endParaRPr>
          </a:p>
          <a:p>
            <a:pPr marL="91440">
              <a:lnSpc>
                <a:spcPct val="100000"/>
              </a:lnSpc>
            </a:pPr>
            <a:r>
              <a:rPr sz="1800" b="1" spc="-10" dirty="0">
                <a:latin typeface="Carlito"/>
                <a:cs typeface="Carlito"/>
              </a:rPr>
              <a:t>Organizational</a:t>
            </a:r>
            <a:r>
              <a:rPr sz="1800" b="1" spc="-40" dirty="0">
                <a:latin typeface="Carlito"/>
                <a:cs typeface="Carlito"/>
              </a:rPr>
              <a:t> </a:t>
            </a:r>
            <a:r>
              <a:rPr sz="1800" b="1" spc="-10" dirty="0">
                <a:latin typeface="Carlito"/>
                <a:cs typeface="Carlito"/>
              </a:rPr>
              <a:t>requirement</a:t>
            </a:r>
            <a:endParaRPr sz="1800">
              <a:latin typeface="Carlito"/>
              <a:cs typeface="Carlito"/>
            </a:endParaRPr>
          </a:p>
          <a:p>
            <a:pPr marL="91440">
              <a:lnSpc>
                <a:spcPct val="100000"/>
              </a:lnSpc>
            </a:pPr>
            <a:r>
              <a:rPr sz="1800" spc="-10" dirty="0">
                <a:latin typeface="Carlito"/>
                <a:cs typeface="Carlito"/>
              </a:rPr>
              <a:t>Users </a:t>
            </a:r>
            <a:r>
              <a:rPr sz="1800" spc="-5" dirty="0">
                <a:latin typeface="Carlito"/>
                <a:cs typeface="Carlito"/>
              </a:rPr>
              <a:t>of </a:t>
            </a:r>
            <a:r>
              <a:rPr sz="1800" dirty="0">
                <a:latin typeface="Carlito"/>
                <a:cs typeface="Carlito"/>
              </a:rPr>
              <a:t>the </a:t>
            </a:r>
            <a:r>
              <a:rPr sz="1800" spc="-10" dirty="0">
                <a:latin typeface="Carlito"/>
                <a:cs typeface="Carlito"/>
              </a:rPr>
              <a:t>Mentcare </a:t>
            </a:r>
            <a:r>
              <a:rPr sz="1800" spc="-20" dirty="0">
                <a:latin typeface="Carlito"/>
                <a:cs typeface="Carlito"/>
              </a:rPr>
              <a:t>system </a:t>
            </a:r>
            <a:r>
              <a:rPr sz="1800" spc="-5" dirty="0">
                <a:latin typeface="Carlito"/>
                <a:cs typeface="Carlito"/>
              </a:rPr>
              <a:t>shall authenticate </a:t>
            </a:r>
            <a:r>
              <a:rPr sz="1800" dirty="0">
                <a:latin typeface="Carlito"/>
                <a:cs typeface="Carlito"/>
              </a:rPr>
              <a:t>themselves</a:t>
            </a:r>
            <a:r>
              <a:rPr sz="1800" spc="75" dirty="0">
                <a:latin typeface="Carlito"/>
                <a:cs typeface="Carlito"/>
              </a:rPr>
              <a:t> </a:t>
            </a:r>
            <a:r>
              <a:rPr sz="1800" spc="-5" dirty="0">
                <a:latin typeface="Carlito"/>
                <a:cs typeface="Carlito"/>
              </a:rPr>
              <a:t>using</a:t>
            </a:r>
            <a:endParaRPr sz="1800">
              <a:latin typeface="Carlito"/>
              <a:cs typeface="Carlito"/>
            </a:endParaRPr>
          </a:p>
          <a:p>
            <a:pPr marL="91440">
              <a:lnSpc>
                <a:spcPct val="100000"/>
              </a:lnSpc>
              <a:spcBef>
                <a:spcPts val="5"/>
              </a:spcBef>
            </a:pPr>
            <a:r>
              <a:rPr sz="1800" dirty="0">
                <a:latin typeface="Carlito"/>
                <a:cs typeface="Carlito"/>
              </a:rPr>
              <a:t>their health authority </a:t>
            </a:r>
            <a:r>
              <a:rPr sz="1800" spc="-5" dirty="0">
                <a:latin typeface="Carlito"/>
                <a:cs typeface="Carlito"/>
              </a:rPr>
              <a:t>identity</a:t>
            </a:r>
            <a:r>
              <a:rPr sz="1800" spc="35" dirty="0">
                <a:latin typeface="Carlito"/>
                <a:cs typeface="Carlito"/>
              </a:rPr>
              <a:t> </a:t>
            </a:r>
            <a:r>
              <a:rPr sz="1800" spc="-10" dirty="0">
                <a:latin typeface="Carlito"/>
                <a:cs typeface="Carlito"/>
              </a:rPr>
              <a:t>card.</a:t>
            </a:r>
            <a:endParaRPr sz="1800">
              <a:latin typeface="Carlito"/>
              <a:cs typeface="Carlito"/>
            </a:endParaRPr>
          </a:p>
          <a:p>
            <a:pPr>
              <a:lnSpc>
                <a:spcPct val="100000"/>
              </a:lnSpc>
              <a:spcBef>
                <a:spcPts val="20"/>
              </a:spcBef>
            </a:pPr>
            <a:endParaRPr sz="1750">
              <a:latin typeface="Carlito"/>
              <a:cs typeface="Carlito"/>
            </a:endParaRPr>
          </a:p>
          <a:p>
            <a:pPr marL="91440">
              <a:lnSpc>
                <a:spcPct val="100000"/>
              </a:lnSpc>
              <a:spcBef>
                <a:spcPts val="5"/>
              </a:spcBef>
            </a:pPr>
            <a:r>
              <a:rPr sz="1800" b="1" spc="-5" dirty="0">
                <a:latin typeface="Carlito"/>
                <a:cs typeface="Carlito"/>
              </a:rPr>
              <a:t>External</a:t>
            </a:r>
            <a:r>
              <a:rPr sz="1800" b="1" spc="-25" dirty="0">
                <a:latin typeface="Carlito"/>
                <a:cs typeface="Carlito"/>
              </a:rPr>
              <a:t> </a:t>
            </a:r>
            <a:r>
              <a:rPr sz="1800" b="1" spc="-10" dirty="0">
                <a:latin typeface="Carlito"/>
                <a:cs typeface="Carlito"/>
              </a:rPr>
              <a:t>requirement</a:t>
            </a:r>
            <a:endParaRPr sz="1800">
              <a:latin typeface="Carlito"/>
              <a:cs typeface="Carlito"/>
            </a:endParaRPr>
          </a:p>
          <a:p>
            <a:pPr marL="91440" marR="485775">
              <a:lnSpc>
                <a:spcPct val="100000"/>
              </a:lnSpc>
            </a:pPr>
            <a:r>
              <a:rPr sz="1800" spc="-5" dirty="0">
                <a:latin typeface="Carlito"/>
                <a:cs typeface="Carlito"/>
              </a:rPr>
              <a:t>The </a:t>
            </a:r>
            <a:r>
              <a:rPr sz="1800" spc="-15" dirty="0">
                <a:latin typeface="Carlito"/>
                <a:cs typeface="Carlito"/>
              </a:rPr>
              <a:t>system </a:t>
            </a:r>
            <a:r>
              <a:rPr sz="1800" dirty="0">
                <a:latin typeface="Carlito"/>
                <a:cs typeface="Carlito"/>
              </a:rPr>
              <a:t>shall </a:t>
            </a:r>
            <a:r>
              <a:rPr sz="1800" spc="-5" dirty="0">
                <a:latin typeface="Carlito"/>
                <a:cs typeface="Carlito"/>
              </a:rPr>
              <a:t>implement patient privacy provisions </a:t>
            </a:r>
            <a:r>
              <a:rPr sz="1800" dirty="0">
                <a:latin typeface="Carlito"/>
                <a:cs typeface="Carlito"/>
              </a:rPr>
              <a:t>as set </a:t>
            </a:r>
            <a:r>
              <a:rPr sz="1800" spc="-5" dirty="0">
                <a:latin typeface="Carlito"/>
                <a:cs typeface="Carlito"/>
              </a:rPr>
              <a:t>out in  </a:t>
            </a:r>
            <a:r>
              <a:rPr sz="1800" spc="-15" dirty="0">
                <a:latin typeface="Carlito"/>
                <a:cs typeface="Carlito"/>
              </a:rPr>
              <a:t>HStan-03-2006-priv.</a:t>
            </a:r>
            <a:endParaRPr sz="1800">
              <a:latin typeface="Carlito"/>
              <a:cs typeface="Carlit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511550" cy="391160"/>
          </a:xfrm>
          <a:prstGeom prst="rect">
            <a:avLst/>
          </a:prstGeom>
        </p:spPr>
        <p:txBody>
          <a:bodyPr vert="horz" wrap="square" lIns="0" tIns="12700" rIns="0" bIns="0" rtlCol="0">
            <a:spAutoFit/>
          </a:bodyPr>
          <a:lstStyle/>
          <a:p>
            <a:pPr marL="12700">
              <a:lnSpc>
                <a:spcPct val="100000"/>
              </a:lnSpc>
              <a:spcBef>
                <a:spcPts val="100"/>
              </a:spcBef>
            </a:pPr>
            <a:r>
              <a:rPr spc="-5" dirty="0"/>
              <a:t>Goals </a:t>
            </a:r>
            <a:r>
              <a:rPr dirty="0"/>
              <a:t>and</a:t>
            </a:r>
            <a:r>
              <a:rPr spc="-45"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3" name="object 3"/>
          <p:cNvSpPr txBox="1"/>
          <p:nvPr/>
        </p:nvSpPr>
        <p:spPr>
          <a:xfrm>
            <a:off x="535940" y="1625853"/>
            <a:ext cx="8057515" cy="380619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spc="-5" dirty="0">
                <a:solidFill>
                  <a:srgbClr val="46424D"/>
                </a:solidFill>
                <a:latin typeface="Arial"/>
                <a:cs typeface="Arial"/>
              </a:rPr>
              <a:t>Non-functional requirements </a:t>
            </a:r>
            <a:r>
              <a:rPr sz="2400" dirty="0">
                <a:solidFill>
                  <a:srgbClr val="46424D"/>
                </a:solidFill>
                <a:latin typeface="Arial"/>
                <a:cs typeface="Arial"/>
              </a:rPr>
              <a:t>may </a:t>
            </a:r>
            <a:r>
              <a:rPr sz="2400" spc="-5" dirty="0">
                <a:solidFill>
                  <a:srgbClr val="46424D"/>
                </a:solidFill>
                <a:latin typeface="Arial"/>
                <a:cs typeface="Arial"/>
              </a:rPr>
              <a:t>be very </a:t>
            </a:r>
            <a:r>
              <a:rPr sz="2400" dirty="0">
                <a:solidFill>
                  <a:srgbClr val="46424D"/>
                </a:solidFill>
                <a:latin typeface="Arial"/>
                <a:cs typeface="Arial"/>
              </a:rPr>
              <a:t>difficult to state  precisely and imprecise requirements may be difficult to  verify.</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Goal</a:t>
            </a:r>
            <a:endParaRPr sz="2400" dirty="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 general intention of the user such as ease of</a:t>
            </a:r>
            <a:r>
              <a:rPr sz="2000" spc="-305" dirty="0">
                <a:solidFill>
                  <a:srgbClr val="46424D"/>
                </a:solidFill>
                <a:latin typeface="Arial"/>
                <a:cs typeface="Arial"/>
              </a:rPr>
              <a:t> </a:t>
            </a:r>
            <a:r>
              <a:rPr sz="2000" dirty="0">
                <a:solidFill>
                  <a:srgbClr val="46424D"/>
                </a:solidFill>
                <a:latin typeface="Arial"/>
                <a:cs typeface="Arial"/>
              </a:rPr>
              <a:t>use.</a:t>
            </a:r>
            <a:endParaRPr sz="2000" dirty="0">
              <a:latin typeface="Arial"/>
              <a:cs typeface="Arial"/>
            </a:endParaRPr>
          </a:p>
          <a:p>
            <a:pPr marL="355600" indent="-342900">
              <a:lnSpc>
                <a:spcPct val="100000"/>
              </a:lnSpc>
              <a:spcBef>
                <a:spcPts val="900"/>
              </a:spcBef>
              <a:buFont typeface="Wingdings"/>
              <a:buChar char=""/>
              <a:tabLst>
                <a:tab pos="355600" algn="l"/>
              </a:tabLst>
            </a:pPr>
            <a:r>
              <a:rPr sz="2400" spc="-15" dirty="0">
                <a:solidFill>
                  <a:srgbClr val="46424D"/>
                </a:solidFill>
                <a:latin typeface="Arial"/>
                <a:cs typeface="Arial"/>
              </a:rPr>
              <a:t>Verifiable </a:t>
            </a:r>
            <a:r>
              <a:rPr sz="2400" spc="-5" dirty="0">
                <a:solidFill>
                  <a:srgbClr val="46424D"/>
                </a:solidFill>
                <a:latin typeface="Arial"/>
                <a:cs typeface="Arial"/>
              </a:rPr>
              <a:t>non-functional</a:t>
            </a:r>
            <a:r>
              <a:rPr sz="2400" spc="60" dirty="0">
                <a:solidFill>
                  <a:srgbClr val="46424D"/>
                </a:solidFill>
                <a:latin typeface="Arial"/>
                <a:cs typeface="Arial"/>
              </a:rPr>
              <a:t> </a:t>
            </a:r>
            <a:r>
              <a:rPr sz="2400" spc="-5" dirty="0">
                <a:solidFill>
                  <a:srgbClr val="46424D"/>
                </a:solidFill>
                <a:latin typeface="Arial"/>
                <a:cs typeface="Arial"/>
              </a:rPr>
              <a:t>requirement</a:t>
            </a:r>
            <a:endParaRPr sz="2400" dirty="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 statement using some measure that can be objectively</a:t>
            </a:r>
            <a:r>
              <a:rPr sz="2000" spc="-315" dirty="0">
                <a:solidFill>
                  <a:srgbClr val="46424D"/>
                </a:solidFill>
                <a:latin typeface="Arial"/>
                <a:cs typeface="Arial"/>
              </a:rPr>
              <a:t> </a:t>
            </a:r>
            <a:r>
              <a:rPr sz="2000" dirty="0">
                <a:solidFill>
                  <a:srgbClr val="46424D"/>
                </a:solidFill>
                <a:latin typeface="Arial"/>
                <a:cs typeface="Arial"/>
              </a:rPr>
              <a:t>tested.</a:t>
            </a:r>
            <a:endParaRPr sz="2000" dirty="0">
              <a:latin typeface="Arial"/>
              <a:cs typeface="Arial"/>
            </a:endParaRPr>
          </a:p>
          <a:p>
            <a:pPr marL="355600" marR="5080" indent="-342900">
              <a:spcBef>
                <a:spcPts val="100"/>
              </a:spcBef>
              <a:buFont typeface="Wingdings"/>
              <a:buChar char=""/>
              <a:tabLst>
                <a:tab pos="355600" algn="l"/>
              </a:tabLst>
            </a:pPr>
            <a:r>
              <a:rPr sz="2400" spc="-5" dirty="0">
                <a:solidFill>
                  <a:srgbClr val="46424D"/>
                </a:solidFill>
                <a:latin typeface="Arial"/>
                <a:cs typeface="Arial"/>
              </a:rPr>
              <a:t>Goals are </a:t>
            </a:r>
            <a:r>
              <a:rPr sz="2400" dirty="0">
                <a:solidFill>
                  <a:srgbClr val="46424D"/>
                </a:solidFill>
                <a:latin typeface="Arial"/>
                <a:cs typeface="Arial"/>
              </a:rPr>
              <a:t>helpful to developers as they convey the  intentions of the system users.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310254" cy="391160"/>
          </a:xfrm>
          <a:prstGeom prst="rect">
            <a:avLst/>
          </a:prstGeom>
        </p:spPr>
        <p:txBody>
          <a:bodyPr vert="horz" wrap="square" lIns="0" tIns="12700" rIns="0" bIns="0" rtlCol="0">
            <a:spAutoFit/>
          </a:bodyPr>
          <a:lstStyle/>
          <a:p>
            <a:pPr marL="12700">
              <a:lnSpc>
                <a:spcPct val="100000"/>
              </a:lnSpc>
              <a:spcBef>
                <a:spcPts val="100"/>
              </a:spcBef>
            </a:pPr>
            <a:r>
              <a:rPr spc="-5" dirty="0"/>
              <a:t>Usability</a:t>
            </a:r>
            <a:r>
              <a:rPr spc="-15"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3" name="object 3"/>
          <p:cNvSpPr txBox="1"/>
          <p:nvPr/>
        </p:nvSpPr>
        <p:spPr>
          <a:xfrm>
            <a:off x="535940" y="1625853"/>
            <a:ext cx="8053070" cy="3104515"/>
          </a:xfrm>
          <a:prstGeom prst="rect">
            <a:avLst/>
          </a:prstGeom>
        </p:spPr>
        <p:txBody>
          <a:bodyPr vert="horz" wrap="square" lIns="0" tIns="12700" rIns="0" bIns="0" rtlCol="0">
            <a:spAutoFit/>
          </a:bodyPr>
          <a:lstStyle/>
          <a:p>
            <a:pPr marL="355600" marR="262255" indent="-342900" algn="just">
              <a:lnSpc>
                <a:spcPct val="100000"/>
              </a:lnSpc>
              <a:spcBef>
                <a:spcPts val="100"/>
              </a:spcBef>
              <a:buFont typeface="Wingdings"/>
              <a:buChar char=""/>
              <a:tabLst>
                <a:tab pos="355600" algn="l"/>
              </a:tabLst>
            </a:pPr>
            <a:r>
              <a:rPr sz="2400" dirty="0">
                <a:solidFill>
                  <a:srgbClr val="46424D"/>
                </a:solidFill>
                <a:latin typeface="Arial"/>
                <a:cs typeface="Arial"/>
              </a:rPr>
              <a:t>The system should be easy to use by medical staff and  should be organized in such a way that user errors are  minimized. (Goal)</a:t>
            </a:r>
          </a:p>
          <a:p>
            <a:pPr marL="355600" marR="5080" indent="-342900">
              <a:lnSpc>
                <a:spcPct val="100000"/>
              </a:lnSpc>
              <a:spcBef>
                <a:spcPts val="1200"/>
              </a:spcBef>
              <a:buFont typeface="Wingdings"/>
              <a:buChar char=""/>
              <a:tabLst>
                <a:tab pos="355600" algn="l"/>
              </a:tabLst>
            </a:pPr>
            <a:r>
              <a:rPr sz="2400" dirty="0">
                <a:solidFill>
                  <a:srgbClr val="46424D"/>
                </a:solidFill>
                <a:latin typeface="Arial"/>
                <a:cs typeface="Arial"/>
              </a:rPr>
              <a:t>Medical staff shall be able to use all the system functions  after four hours of training. After this training, the  average number of errors made by experienced users  shall not exceed two per hour of system use. (Testable  non-functional requirement)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5273040" cy="756920"/>
          </a:xfrm>
          <a:prstGeom prst="rect">
            <a:avLst/>
          </a:prstGeom>
        </p:spPr>
        <p:txBody>
          <a:bodyPr vert="horz" wrap="square" lIns="0" tIns="12700" rIns="0" bIns="0" rtlCol="0">
            <a:spAutoFit/>
          </a:bodyPr>
          <a:lstStyle/>
          <a:p>
            <a:pPr marL="12700" marR="5080">
              <a:lnSpc>
                <a:spcPct val="100000"/>
              </a:lnSpc>
              <a:spcBef>
                <a:spcPts val="100"/>
              </a:spcBef>
            </a:pPr>
            <a:r>
              <a:rPr spc="-5" dirty="0"/>
              <a:t>Metrics for specifying nonfunctional  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graphicFrame>
        <p:nvGraphicFramePr>
          <p:cNvPr id="3" name="object 3"/>
          <p:cNvGraphicFramePr>
            <a:graphicFrameLocks noGrp="1"/>
          </p:cNvGraphicFramePr>
          <p:nvPr/>
        </p:nvGraphicFramePr>
        <p:xfrm>
          <a:off x="984250" y="1593850"/>
          <a:ext cx="7620000" cy="4876797"/>
        </p:xfrm>
        <a:graphic>
          <a:graphicData uri="http://schemas.openxmlformats.org/drawingml/2006/table">
            <a:tbl>
              <a:tblPr firstRow="1" bandRow="1">
                <a:tableStyleId>{2D5ABB26-0587-4C30-8999-92F81FD0307C}</a:tableStyleId>
              </a:tblPr>
              <a:tblGrid>
                <a:gridCol w="2952750"/>
                <a:gridCol w="4667250"/>
              </a:tblGrid>
              <a:tr h="426720">
                <a:tc>
                  <a:txBody>
                    <a:bodyPr/>
                    <a:lstStyle/>
                    <a:p>
                      <a:pPr marL="73025">
                        <a:lnSpc>
                          <a:spcPct val="100000"/>
                        </a:lnSpc>
                        <a:spcBef>
                          <a:spcPts val="680"/>
                        </a:spcBef>
                      </a:pPr>
                      <a:r>
                        <a:rPr sz="1600" b="1" spc="-5" dirty="0">
                          <a:latin typeface="Arial"/>
                          <a:cs typeface="Arial"/>
                        </a:rPr>
                        <a:t>Property</a:t>
                      </a:r>
                      <a:endParaRPr sz="16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3660">
                        <a:lnSpc>
                          <a:spcPct val="100000"/>
                        </a:lnSpc>
                        <a:spcBef>
                          <a:spcPts val="680"/>
                        </a:spcBef>
                      </a:pPr>
                      <a:r>
                        <a:rPr sz="1600" b="1" spc="-5" dirty="0">
                          <a:latin typeface="Arial"/>
                          <a:cs typeface="Arial"/>
                        </a:rPr>
                        <a:t>Measure</a:t>
                      </a:r>
                      <a:endParaRPr sz="16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822959">
                <a:tc>
                  <a:txBody>
                    <a:bodyPr/>
                    <a:lstStyle/>
                    <a:p>
                      <a:pPr marL="73025">
                        <a:lnSpc>
                          <a:spcPts val="1880"/>
                        </a:lnSpc>
                      </a:pPr>
                      <a:r>
                        <a:rPr sz="1600" spc="-5" dirty="0">
                          <a:latin typeface="Arial"/>
                          <a:cs typeface="Arial"/>
                        </a:rPr>
                        <a:t>Speed</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3660">
                        <a:lnSpc>
                          <a:spcPts val="1880"/>
                        </a:lnSpc>
                      </a:pPr>
                      <a:r>
                        <a:rPr sz="1600" spc="-5" dirty="0">
                          <a:latin typeface="Arial"/>
                          <a:cs typeface="Arial"/>
                        </a:rPr>
                        <a:t>Processed</a:t>
                      </a:r>
                      <a:r>
                        <a:rPr sz="1600" dirty="0">
                          <a:latin typeface="Arial"/>
                          <a:cs typeface="Arial"/>
                        </a:rPr>
                        <a:t> </a:t>
                      </a:r>
                      <a:r>
                        <a:rPr sz="1600" spc="-5" dirty="0">
                          <a:latin typeface="Arial"/>
                          <a:cs typeface="Arial"/>
                        </a:rPr>
                        <a:t>transactions/second</a:t>
                      </a:r>
                      <a:endParaRPr sz="1600">
                        <a:latin typeface="Arial"/>
                        <a:cs typeface="Arial"/>
                      </a:endParaRPr>
                    </a:p>
                    <a:p>
                      <a:pPr marL="73660" marR="2269490">
                        <a:lnSpc>
                          <a:spcPct val="100000"/>
                        </a:lnSpc>
                      </a:pPr>
                      <a:r>
                        <a:rPr sz="1600" spc="-5" dirty="0">
                          <a:latin typeface="Arial"/>
                          <a:cs typeface="Arial"/>
                        </a:rPr>
                        <a:t>User/event response time  Screen refresh</a:t>
                      </a:r>
                      <a:r>
                        <a:rPr sz="1600" spc="15" dirty="0">
                          <a:latin typeface="Arial"/>
                          <a:cs typeface="Arial"/>
                        </a:rPr>
                        <a:t> </a:t>
                      </a:r>
                      <a:r>
                        <a:rPr sz="1600" spc="-5" dirty="0">
                          <a:latin typeface="Arial"/>
                          <a:cs typeface="Arial"/>
                        </a:rPr>
                        <a:t>time</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579120">
                <a:tc>
                  <a:txBody>
                    <a:bodyPr/>
                    <a:lstStyle/>
                    <a:p>
                      <a:pPr marL="73025">
                        <a:lnSpc>
                          <a:spcPts val="1885"/>
                        </a:lnSpc>
                      </a:pPr>
                      <a:r>
                        <a:rPr sz="1600" spc="-5" dirty="0">
                          <a:latin typeface="Arial"/>
                          <a:cs typeface="Arial"/>
                        </a:rPr>
                        <a:t>Size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660">
                        <a:lnSpc>
                          <a:spcPts val="1885"/>
                        </a:lnSpc>
                      </a:pPr>
                      <a:r>
                        <a:rPr sz="1600" spc="-5" dirty="0">
                          <a:latin typeface="Arial"/>
                          <a:cs typeface="Arial"/>
                        </a:rPr>
                        <a:t>Mbytes</a:t>
                      </a:r>
                      <a:endParaRPr sz="1600">
                        <a:latin typeface="Arial"/>
                        <a:cs typeface="Arial"/>
                      </a:endParaRPr>
                    </a:p>
                    <a:p>
                      <a:pPr marL="73660">
                        <a:lnSpc>
                          <a:spcPct val="100000"/>
                        </a:lnSpc>
                      </a:pPr>
                      <a:r>
                        <a:rPr sz="1600" spc="-5" dirty="0">
                          <a:latin typeface="Arial"/>
                          <a:cs typeface="Arial"/>
                        </a:rPr>
                        <a:t>Number of </a:t>
                      </a:r>
                      <a:r>
                        <a:rPr sz="1600" spc="-10" dirty="0">
                          <a:latin typeface="Arial"/>
                          <a:cs typeface="Arial"/>
                        </a:rPr>
                        <a:t>ROM</a:t>
                      </a:r>
                      <a:r>
                        <a:rPr sz="1600" spc="50" dirty="0">
                          <a:latin typeface="Arial"/>
                          <a:cs typeface="Arial"/>
                        </a:rPr>
                        <a:t> </a:t>
                      </a:r>
                      <a:r>
                        <a:rPr sz="1600" spc="-5" dirty="0">
                          <a:latin typeface="Arial"/>
                          <a:cs typeface="Arial"/>
                        </a:rPr>
                        <a:t>chips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579119">
                <a:tc>
                  <a:txBody>
                    <a:bodyPr/>
                    <a:lstStyle/>
                    <a:p>
                      <a:pPr marL="73025">
                        <a:lnSpc>
                          <a:spcPts val="1885"/>
                        </a:lnSpc>
                      </a:pPr>
                      <a:r>
                        <a:rPr sz="1600" spc="-5" dirty="0">
                          <a:latin typeface="Arial"/>
                          <a:cs typeface="Arial"/>
                        </a:rPr>
                        <a:t>Ease of</a:t>
                      </a:r>
                      <a:r>
                        <a:rPr sz="1600" spc="10" dirty="0">
                          <a:latin typeface="Arial"/>
                          <a:cs typeface="Arial"/>
                        </a:rPr>
                        <a:t> </a:t>
                      </a:r>
                      <a:r>
                        <a:rPr sz="1600" spc="-5" dirty="0">
                          <a:latin typeface="Arial"/>
                          <a:cs typeface="Arial"/>
                        </a:rPr>
                        <a:t>use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3660">
                        <a:lnSpc>
                          <a:spcPts val="1885"/>
                        </a:lnSpc>
                      </a:pPr>
                      <a:r>
                        <a:rPr sz="1600" spc="-10" dirty="0">
                          <a:latin typeface="Arial"/>
                          <a:cs typeface="Arial"/>
                        </a:rPr>
                        <a:t>Training</a:t>
                      </a:r>
                      <a:r>
                        <a:rPr sz="1600" spc="-5" dirty="0">
                          <a:latin typeface="Arial"/>
                          <a:cs typeface="Arial"/>
                        </a:rPr>
                        <a:t> time</a:t>
                      </a:r>
                      <a:endParaRPr sz="1600">
                        <a:latin typeface="Arial"/>
                        <a:cs typeface="Arial"/>
                      </a:endParaRPr>
                    </a:p>
                    <a:p>
                      <a:pPr marL="73660">
                        <a:lnSpc>
                          <a:spcPct val="100000"/>
                        </a:lnSpc>
                      </a:pPr>
                      <a:r>
                        <a:rPr sz="1600" spc="-5" dirty="0">
                          <a:latin typeface="Arial"/>
                          <a:cs typeface="Arial"/>
                        </a:rPr>
                        <a:t>Number of help</a:t>
                      </a:r>
                      <a:r>
                        <a:rPr sz="1600" spc="25" dirty="0">
                          <a:latin typeface="Arial"/>
                          <a:cs typeface="Arial"/>
                        </a:rPr>
                        <a:t> </a:t>
                      </a:r>
                      <a:r>
                        <a:rPr sz="1600" spc="-5" dirty="0">
                          <a:latin typeface="Arial"/>
                          <a:cs typeface="Arial"/>
                        </a:rPr>
                        <a:t>frames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1066800">
                <a:tc>
                  <a:txBody>
                    <a:bodyPr/>
                    <a:lstStyle/>
                    <a:p>
                      <a:pPr marL="73025">
                        <a:lnSpc>
                          <a:spcPts val="1885"/>
                        </a:lnSpc>
                      </a:pPr>
                      <a:r>
                        <a:rPr sz="1600" spc="-5" dirty="0">
                          <a:latin typeface="Arial"/>
                          <a:cs typeface="Arial"/>
                        </a:rPr>
                        <a:t>Reliability</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660" marR="2192655">
                        <a:lnSpc>
                          <a:spcPts val="1920"/>
                        </a:lnSpc>
                        <a:spcBef>
                          <a:spcPts val="30"/>
                        </a:spcBef>
                      </a:pPr>
                      <a:r>
                        <a:rPr sz="1600" spc="-5" dirty="0">
                          <a:latin typeface="Arial"/>
                          <a:cs typeface="Arial"/>
                        </a:rPr>
                        <a:t>Mean time to failure  Probability of unavailability  </a:t>
                      </a:r>
                      <a:r>
                        <a:rPr sz="1600" spc="-10" dirty="0">
                          <a:latin typeface="Arial"/>
                          <a:cs typeface="Arial"/>
                        </a:rPr>
                        <a:t>Rate </a:t>
                      </a:r>
                      <a:r>
                        <a:rPr sz="1600" spc="-5" dirty="0">
                          <a:latin typeface="Arial"/>
                          <a:cs typeface="Arial"/>
                        </a:rPr>
                        <a:t>of failure occurrence  </a:t>
                      </a:r>
                      <a:r>
                        <a:rPr sz="1600" spc="-10" dirty="0">
                          <a:latin typeface="Arial"/>
                          <a:cs typeface="Arial"/>
                        </a:rPr>
                        <a:t>Availability</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822960">
                <a:tc>
                  <a:txBody>
                    <a:bodyPr/>
                    <a:lstStyle/>
                    <a:p>
                      <a:pPr marL="73025">
                        <a:lnSpc>
                          <a:spcPts val="1885"/>
                        </a:lnSpc>
                      </a:pPr>
                      <a:r>
                        <a:rPr sz="1600" spc="-5" dirty="0">
                          <a:latin typeface="Arial"/>
                          <a:cs typeface="Arial"/>
                        </a:rPr>
                        <a:t>Robustness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3660">
                        <a:lnSpc>
                          <a:spcPts val="1885"/>
                        </a:lnSpc>
                      </a:pPr>
                      <a:r>
                        <a:rPr sz="1600" spc="-20" dirty="0">
                          <a:latin typeface="Arial"/>
                          <a:cs typeface="Arial"/>
                        </a:rPr>
                        <a:t>Time </a:t>
                      </a:r>
                      <a:r>
                        <a:rPr sz="1600" spc="-5" dirty="0">
                          <a:latin typeface="Arial"/>
                          <a:cs typeface="Arial"/>
                        </a:rPr>
                        <a:t>to restart after</a:t>
                      </a:r>
                      <a:r>
                        <a:rPr sz="1600" spc="85" dirty="0">
                          <a:latin typeface="Arial"/>
                          <a:cs typeface="Arial"/>
                        </a:rPr>
                        <a:t> </a:t>
                      </a:r>
                      <a:r>
                        <a:rPr sz="1600" spc="-5" dirty="0">
                          <a:latin typeface="Arial"/>
                          <a:cs typeface="Arial"/>
                        </a:rPr>
                        <a:t>failure</a:t>
                      </a:r>
                      <a:endParaRPr sz="1600">
                        <a:latin typeface="Arial"/>
                        <a:cs typeface="Arial"/>
                      </a:endParaRPr>
                    </a:p>
                    <a:p>
                      <a:pPr marL="73660" marR="1105535">
                        <a:lnSpc>
                          <a:spcPct val="100000"/>
                        </a:lnSpc>
                      </a:pPr>
                      <a:r>
                        <a:rPr sz="1600" spc="-5" dirty="0">
                          <a:latin typeface="Arial"/>
                          <a:cs typeface="Arial"/>
                        </a:rPr>
                        <a:t>Percentage of events causing failure  Probability of data corruption on</a:t>
                      </a:r>
                      <a:r>
                        <a:rPr sz="1600" spc="60" dirty="0">
                          <a:latin typeface="Arial"/>
                          <a:cs typeface="Arial"/>
                        </a:rPr>
                        <a:t> </a:t>
                      </a:r>
                      <a:r>
                        <a:rPr sz="1600" spc="-5" dirty="0">
                          <a:latin typeface="Arial"/>
                          <a:cs typeface="Arial"/>
                        </a:rPr>
                        <a:t>failure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579119">
                <a:tc>
                  <a:txBody>
                    <a:bodyPr/>
                    <a:lstStyle/>
                    <a:p>
                      <a:pPr marL="73025">
                        <a:lnSpc>
                          <a:spcPts val="1889"/>
                        </a:lnSpc>
                      </a:pPr>
                      <a:r>
                        <a:rPr sz="1600" spc="-5" dirty="0">
                          <a:latin typeface="Arial"/>
                          <a:cs typeface="Arial"/>
                        </a:rPr>
                        <a:t>Portability</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660" marR="674370">
                        <a:lnSpc>
                          <a:spcPts val="1920"/>
                        </a:lnSpc>
                        <a:spcBef>
                          <a:spcPts val="30"/>
                        </a:spcBef>
                      </a:pPr>
                      <a:r>
                        <a:rPr sz="1600" spc="-5" dirty="0">
                          <a:latin typeface="Arial"/>
                          <a:cs typeface="Arial"/>
                        </a:rPr>
                        <a:t>Percentage of target dependent statements  Number of target</a:t>
                      </a:r>
                      <a:r>
                        <a:rPr sz="1600" spc="50" dirty="0">
                          <a:latin typeface="Arial"/>
                          <a:cs typeface="Arial"/>
                        </a:rPr>
                        <a:t> </a:t>
                      </a:r>
                      <a:r>
                        <a:rPr sz="1600" spc="-5" dirty="0">
                          <a:latin typeface="Arial"/>
                          <a:cs typeface="Arial"/>
                        </a:rPr>
                        <a:t>systems</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2897" y="2645790"/>
            <a:ext cx="545909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engineering</a:t>
            </a:r>
            <a:r>
              <a:rPr spc="10" dirty="0"/>
              <a:t> </a:t>
            </a:r>
            <a:r>
              <a:rPr spc="-5" dirty="0"/>
              <a:t>processes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45909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engineering</a:t>
            </a:r>
            <a:r>
              <a:rPr spc="10" dirty="0"/>
              <a:t> </a:t>
            </a:r>
            <a:r>
              <a:rPr spc="-5" dirty="0"/>
              <a:t>processes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3" name="object 3"/>
          <p:cNvSpPr txBox="1"/>
          <p:nvPr/>
        </p:nvSpPr>
        <p:spPr>
          <a:xfrm>
            <a:off x="535940" y="1589278"/>
            <a:ext cx="7602855" cy="4344907"/>
          </a:xfrm>
          <a:prstGeom prst="rect">
            <a:avLst/>
          </a:prstGeom>
        </p:spPr>
        <p:txBody>
          <a:bodyPr vert="horz" wrap="square" lIns="0" tIns="48895" rIns="0" bIns="0" rtlCol="0">
            <a:spAutoFit/>
          </a:bodyPr>
          <a:lstStyle/>
          <a:p>
            <a:pPr marL="355600" marR="5080" indent="-342900">
              <a:lnSpc>
                <a:spcPct val="90100"/>
              </a:lnSpc>
              <a:spcBef>
                <a:spcPts val="385"/>
              </a:spcBef>
              <a:buFont typeface="Wingdings"/>
              <a:buChar char=""/>
              <a:tabLst>
                <a:tab pos="355600" algn="l"/>
              </a:tabLst>
            </a:pPr>
            <a:r>
              <a:rPr sz="2400" dirty="0">
                <a:solidFill>
                  <a:srgbClr val="46424D"/>
                </a:solidFill>
                <a:latin typeface="Arial"/>
                <a:cs typeface="Arial"/>
              </a:rPr>
              <a:t>The processes used for RE vary widely depending on  the application domain, the people involved and the  organisation developing the requirements.</a:t>
            </a:r>
          </a:p>
          <a:p>
            <a:pPr marL="355600" marR="601980" indent="-342900">
              <a:lnSpc>
                <a:spcPts val="2590"/>
              </a:lnSpc>
              <a:spcBef>
                <a:spcPts val="1240"/>
              </a:spcBef>
              <a:buFont typeface="Wingdings"/>
              <a:buChar char=""/>
              <a:tabLst>
                <a:tab pos="355600" algn="l"/>
              </a:tabLst>
            </a:pPr>
            <a:r>
              <a:rPr sz="2400" dirty="0">
                <a:solidFill>
                  <a:srgbClr val="46424D"/>
                </a:solidFill>
                <a:latin typeface="Arial"/>
                <a:cs typeface="Arial"/>
              </a:rPr>
              <a:t>However, there are a number of generic activities  common to all processes</a:t>
            </a:r>
          </a:p>
          <a:p>
            <a:pPr marL="756285" lvl="1" indent="-287020">
              <a:lnSpc>
                <a:spcPct val="100000"/>
              </a:lnSpc>
              <a:spcBef>
                <a:spcPts val="625"/>
              </a:spcBef>
              <a:buFont typeface="Wingdings"/>
              <a:buChar char=""/>
              <a:tabLst>
                <a:tab pos="756285" algn="l"/>
                <a:tab pos="756920" algn="l"/>
              </a:tabLst>
            </a:pPr>
            <a:r>
              <a:rPr sz="2400" dirty="0">
                <a:solidFill>
                  <a:srgbClr val="46424D"/>
                </a:solidFill>
                <a:latin typeface="Arial"/>
                <a:cs typeface="Arial"/>
              </a:rPr>
              <a:t>Requirements elicitation;</a:t>
            </a:r>
          </a:p>
          <a:p>
            <a:pPr marL="756285" lvl="1" indent="-287020">
              <a:lnSpc>
                <a:spcPct val="100000"/>
              </a:lnSpc>
              <a:spcBef>
                <a:spcPts val="365"/>
              </a:spcBef>
              <a:buFont typeface="Wingdings"/>
              <a:buChar char=""/>
              <a:tabLst>
                <a:tab pos="756285" algn="l"/>
                <a:tab pos="756920" algn="l"/>
              </a:tabLst>
            </a:pPr>
            <a:r>
              <a:rPr sz="2400" dirty="0">
                <a:solidFill>
                  <a:srgbClr val="46424D"/>
                </a:solidFill>
                <a:latin typeface="Arial"/>
                <a:cs typeface="Arial"/>
              </a:rPr>
              <a:t>Requirements analysis;</a:t>
            </a:r>
          </a:p>
          <a:p>
            <a:pPr marL="756285" lvl="1" indent="-287020">
              <a:lnSpc>
                <a:spcPct val="100000"/>
              </a:lnSpc>
              <a:spcBef>
                <a:spcPts val="360"/>
              </a:spcBef>
              <a:buFont typeface="Wingdings"/>
              <a:buChar char=""/>
              <a:tabLst>
                <a:tab pos="756285" algn="l"/>
                <a:tab pos="756920" algn="l"/>
              </a:tabLst>
            </a:pPr>
            <a:r>
              <a:rPr sz="2400" dirty="0">
                <a:solidFill>
                  <a:srgbClr val="46424D"/>
                </a:solidFill>
                <a:latin typeface="Arial"/>
                <a:cs typeface="Arial"/>
              </a:rPr>
              <a:t>Requirements validation;</a:t>
            </a:r>
          </a:p>
          <a:p>
            <a:pPr marL="756285" lvl="1" indent="-287020">
              <a:lnSpc>
                <a:spcPct val="100000"/>
              </a:lnSpc>
              <a:spcBef>
                <a:spcPts val="360"/>
              </a:spcBef>
              <a:buFont typeface="Wingdings"/>
              <a:buChar char=""/>
              <a:tabLst>
                <a:tab pos="756285" algn="l"/>
                <a:tab pos="756920" algn="l"/>
              </a:tabLst>
            </a:pPr>
            <a:r>
              <a:rPr sz="2400" dirty="0">
                <a:solidFill>
                  <a:srgbClr val="46424D"/>
                </a:solidFill>
                <a:latin typeface="Arial"/>
                <a:cs typeface="Arial"/>
              </a:rPr>
              <a:t>Requirements management.</a:t>
            </a:r>
          </a:p>
          <a:p>
            <a:pPr marL="355600" indent="-342900">
              <a:lnSpc>
                <a:spcPts val="2735"/>
              </a:lnSpc>
              <a:spcBef>
                <a:spcPts val="605"/>
              </a:spcBef>
              <a:buFont typeface="Wingdings"/>
              <a:buChar char=""/>
              <a:tabLst>
                <a:tab pos="355600" algn="l"/>
              </a:tabLst>
            </a:pPr>
            <a:r>
              <a:rPr sz="2400" dirty="0">
                <a:solidFill>
                  <a:srgbClr val="46424D"/>
                </a:solidFill>
                <a:latin typeface="Arial"/>
                <a:cs typeface="Arial"/>
              </a:rPr>
              <a:t>In practice, RE is an iterative activity in which these</a:t>
            </a:r>
          </a:p>
          <a:p>
            <a:pPr marL="355600">
              <a:lnSpc>
                <a:spcPts val="2735"/>
              </a:lnSpc>
            </a:pPr>
            <a:r>
              <a:rPr sz="2400" dirty="0">
                <a:solidFill>
                  <a:srgbClr val="46424D"/>
                </a:solidFill>
                <a:latin typeface="Arial"/>
                <a:cs typeface="Arial"/>
              </a:rPr>
              <a:t>processes are interleaved.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37219" y="1425318"/>
            <a:ext cx="693408" cy="2386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460375"/>
            <a:ext cx="6616065" cy="756920"/>
          </a:xfrm>
          <a:prstGeom prst="rect">
            <a:avLst/>
          </a:prstGeom>
        </p:spPr>
        <p:txBody>
          <a:bodyPr vert="horz" wrap="square" lIns="0" tIns="12700" rIns="0" bIns="0" rtlCol="0">
            <a:spAutoFit/>
          </a:bodyPr>
          <a:lstStyle/>
          <a:p>
            <a:pPr marL="12700" marR="5080">
              <a:lnSpc>
                <a:spcPct val="100000"/>
              </a:lnSpc>
              <a:spcBef>
                <a:spcPts val="100"/>
              </a:spcBef>
            </a:pPr>
            <a:r>
              <a:rPr spc="-5" dirty="0"/>
              <a:t>A spiral view </a:t>
            </a:r>
            <a:r>
              <a:rPr dirty="0"/>
              <a:t>of </a:t>
            </a:r>
            <a:r>
              <a:rPr spc="-5" dirty="0"/>
              <a:t>the requirements</a:t>
            </a:r>
            <a:r>
              <a:rPr spc="-55" dirty="0"/>
              <a:t> </a:t>
            </a:r>
            <a:r>
              <a:rPr spc="-5" dirty="0"/>
              <a:t>engineering  process</a:t>
            </a:r>
          </a:p>
        </p:txBody>
      </p:sp>
      <p:sp>
        <p:nvSpPr>
          <p:cNvPr id="4" name="object 4"/>
          <p:cNvSpPr/>
          <p:nvPr/>
        </p:nvSpPr>
        <p:spPr>
          <a:xfrm>
            <a:off x="2026652" y="1737311"/>
            <a:ext cx="5406516" cy="440008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387032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5" dirty="0"/>
              <a:t> </a:t>
            </a:r>
            <a:r>
              <a:rPr spc="-5" dirty="0"/>
              <a:t>engineering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535025" y="1624710"/>
            <a:ext cx="7893050" cy="237299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process </a:t>
            </a:r>
            <a:r>
              <a:rPr sz="2400" dirty="0">
                <a:solidFill>
                  <a:srgbClr val="46424D"/>
                </a:solidFill>
                <a:latin typeface="Arial"/>
                <a:cs typeface="Arial"/>
              </a:rPr>
              <a:t>of </a:t>
            </a:r>
            <a:r>
              <a:rPr sz="2400" spc="-5" dirty="0">
                <a:solidFill>
                  <a:srgbClr val="46424D"/>
                </a:solidFill>
                <a:latin typeface="Arial"/>
                <a:cs typeface="Arial"/>
              </a:rPr>
              <a:t>establishing </a:t>
            </a:r>
            <a:r>
              <a:rPr sz="2400" dirty="0">
                <a:solidFill>
                  <a:srgbClr val="46424D"/>
                </a:solidFill>
                <a:latin typeface="Arial"/>
                <a:cs typeface="Arial"/>
              </a:rPr>
              <a:t>the </a:t>
            </a:r>
            <a:r>
              <a:rPr sz="2400" spc="-5" dirty="0">
                <a:solidFill>
                  <a:srgbClr val="46424D"/>
                </a:solidFill>
                <a:latin typeface="Arial"/>
                <a:cs typeface="Arial"/>
              </a:rPr>
              <a:t>services </a:t>
            </a:r>
            <a:r>
              <a:rPr sz="2400" dirty="0">
                <a:solidFill>
                  <a:srgbClr val="46424D"/>
                </a:solidFill>
                <a:latin typeface="Arial"/>
                <a:cs typeface="Arial"/>
              </a:rPr>
              <a:t>that </a:t>
            </a:r>
            <a:r>
              <a:rPr sz="2400" spc="-415" dirty="0">
                <a:solidFill>
                  <a:srgbClr val="46424D"/>
                </a:solidFill>
                <a:latin typeface="Arial"/>
                <a:cs typeface="Arial"/>
              </a:rPr>
              <a:t>acustomer  </a:t>
            </a:r>
            <a:r>
              <a:rPr sz="2400" spc="-5" dirty="0">
                <a:solidFill>
                  <a:srgbClr val="46424D"/>
                </a:solidFill>
                <a:latin typeface="Arial"/>
                <a:cs typeface="Arial"/>
              </a:rPr>
              <a:t>requires </a:t>
            </a:r>
            <a:r>
              <a:rPr sz="2400" dirty="0">
                <a:solidFill>
                  <a:srgbClr val="46424D"/>
                </a:solidFill>
                <a:latin typeface="Arial"/>
                <a:cs typeface="Arial"/>
              </a:rPr>
              <a:t>from a system </a:t>
            </a:r>
            <a:r>
              <a:rPr sz="2400" spc="-5" dirty="0">
                <a:solidFill>
                  <a:srgbClr val="46424D"/>
                </a:solidFill>
                <a:latin typeface="Arial"/>
                <a:cs typeface="Arial"/>
              </a:rPr>
              <a:t>and </a:t>
            </a:r>
            <a:r>
              <a:rPr sz="2400" dirty="0">
                <a:solidFill>
                  <a:srgbClr val="46424D"/>
                </a:solidFill>
                <a:latin typeface="Arial"/>
                <a:cs typeface="Arial"/>
              </a:rPr>
              <a:t>the constraints </a:t>
            </a:r>
            <a:r>
              <a:rPr sz="2400" spc="-5" dirty="0">
                <a:solidFill>
                  <a:srgbClr val="46424D"/>
                </a:solidFill>
                <a:latin typeface="Arial"/>
                <a:cs typeface="Arial"/>
              </a:rPr>
              <a:t>under which  </a:t>
            </a:r>
            <a:r>
              <a:rPr sz="2400" dirty="0">
                <a:solidFill>
                  <a:srgbClr val="46424D"/>
                </a:solidFill>
                <a:latin typeface="Arial"/>
                <a:cs typeface="Arial"/>
              </a:rPr>
              <a:t>it </a:t>
            </a:r>
            <a:r>
              <a:rPr sz="2400" spc="-5" dirty="0">
                <a:solidFill>
                  <a:srgbClr val="46424D"/>
                </a:solidFill>
                <a:latin typeface="Arial"/>
                <a:cs typeface="Arial"/>
              </a:rPr>
              <a:t>operates and is</a:t>
            </a:r>
            <a:r>
              <a:rPr sz="2400" dirty="0">
                <a:solidFill>
                  <a:srgbClr val="46424D"/>
                </a:solidFill>
                <a:latin typeface="Arial"/>
                <a:cs typeface="Arial"/>
              </a:rPr>
              <a:t> </a:t>
            </a:r>
            <a:r>
              <a:rPr sz="2400" spc="-5" dirty="0">
                <a:solidFill>
                  <a:srgbClr val="46424D"/>
                </a:solidFill>
                <a:latin typeface="Arial"/>
                <a:cs typeface="Arial"/>
              </a:rPr>
              <a:t>developed.</a:t>
            </a:r>
            <a:endParaRPr sz="2400">
              <a:latin typeface="Arial"/>
              <a:cs typeface="Arial"/>
            </a:endParaRPr>
          </a:p>
          <a:p>
            <a:pPr marL="355600" marR="497205" indent="-342900">
              <a:lnSpc>
                <a:spcPct val="100000"/>
              </a:lnSpc>
              <a:spcBef>
                <a:spcPts val="1200"/>
              </a:spcBef>
              <a:buFont typeface="Wingdings"/>
              <a:buChar char=""/>
              <a:tabLst>
                <a:tab pos="355600" algn="l"/>
              </a:tabLst>
            </a:pPr>
            <a:r>
              <a:rPr sz="2400" spc="-5" dirty="0">
                <a:solidFill>
                  <a:srgbClr val="46424D"/>
                </a:solidFill>
                <a:latin typeface="Arial"/>
                <a:cs typeface="Arial"/>
              </a:rPr>
              <a:t>The </a:t>
            </a:r>
            <a:r>
              <a:rPr sz="2400" dirty="0">
                <a:solidFill>
                  <a:srgbClr val="46424D"/>
                </a:solidFill>
                <a:latin typeface="Arial"/>
                <a:cs typeface="Arial"/>
              </a:rPr>
              <a:t>system </a:t>
            </a:r>
            <a:r>
              <a:rPr sz="2400" spc="-5" dirty="0">
                <a:solidFill>
                  <a:srgbClr val="46424D"/>
                </a:solidFill>
                <a:latin typeface="Arial"/>
                <a:cs typeface="Arial"/>
              </a:rPr>
              <a:t>requirements are </a:t>
            </a:r>
            <a:r>
              <a:rPr sz="2400" dirty="0">
                <a:solidFill>
                  <a:srgbClr val="46424D"/>
                </a:solidFill>
                <a:latin typeface="Arial"/>
                <a:cs typeface="Arial"/>
              </a:rPr>
              <a:t>the </a:t>
            </a:r>
            <a:r>
              <a:rPr sz="2400" spc="-5" dirty="0">
                <a:solidFill>
                  <a:srgbClr val="46424D"/>
                </a:solidFill>
                <a:latin typeface="Arial"/>
                <a:cs typeface="Arial"/>
              </a:rPr>
              <a:t>descriptions </a:t>
            </a:r>
            <a:r>
              <a:rPr sz="2400" dirty="0">
                <a:solidFill>
                  <a:srgbClr val="46424D"/>
                </a:solidFill>
                <a:latin typeface="Arial"/>
                <a:cs typeface="Arial"/>
              </a:rPr>
              <a:t>of </a:t>
            </a:r>
            <a:r>
              <a:rPr sz="2400" spc="-844" dirty="0">
                <a:solidFill>
                  <a:srgbClr val="46424D"/>
                </a:solidFill>
                <a:latin typeface="Arial"/>
                <a:cs typeface="Arial"/>
              </a:rPr>
              <a:t>the </a:t>
            </a:r>
            <a:r>
              <a:rPr sz="2400" spc="-660" dirty="0">
                <a:solidFill>
                  <a:srgbClr val="46424D"/>
                </a:solidFill>
                <a:latin typeface="Arial"/>
                <a:cs typeface="Arial"/>
              </a:rPr>
              <a:t> </a:t>
            </a:r>
            <a:r>
              <a:rPr sz="2400" dirty="0">
                <a:solidFill>
                  <a:srgbClr val="46424D"/>
                </a:solidFill>
                <a:latin typeface="Arial"/>
                <a:cs typeface="Arial"/>
              </a:rPr>
              <a:t>system </a:t>
            </a:r>
            <a:r>
              <a:rPr sz="2400" spc="-5" dirty="0">
                <a:solidFill>
                  <a:srgbClr val="46424D"/>
                </a:solidFill>
                <a:latin typeface="Arial"/>
                <a:cs typeface="Arial"/>
              </a:rPr>
              <a:t>services and </a:t>
            </a:r>
            <a:r>
              <a:rPr sz="2400" dirty="0">
                <a:solidFill>
                  <a:srgbClr val="46424D"/>
                </a:solidFill>
                <a:latin typeface="Arial"/>
                <a:cs typeface="Arial"/>
              </a:rPr>
              <a:t>constraints that </a:t>
            </a:r>
            <a:r>
              <a:rPr sz="2400" spc="-5" dirty="0">
                <a:solidFill>
                  <a:srgbClr val="46424D"/>
                </a:solidFill>
                <a:latin typeface="Arial"/>
                <a:cs typeface="Arial"/>
              </a:rPr>
              <a:t>are generated  during </a:t>
            </a:r>
            <a:r>
              <a:rPr sz="2400" dirty="0">
                <a:solidFill>
                  <a:srgbClr val="46424D"/>
                </a:solidFill>
                <a:latin typeface="Arial"/>
                <a:cs typeface="Arial"/>
              </a:rPr>
              <a:t>the </a:t>
            </a:r>
            <a:r>
              <a:rPr sz="2400" spc="-5" dirty="0">
                <a:solidFill>
                  <a:srgbClr val="46424D"/>
                </a:solidFill>
                <a:latin typeface="Arial"/>
                <a:cs typeface="Arial"/>
              </a:rPr>
              <a:t>requirements engineering</a:t>
            </a:r>
            <a:r>
              <a:rPr sz="2400" spc="80" dirty="0">
                <a:solidFill>
                  <a:srgbClr val="46424D"/>
                </a:solidFill>
                <a:latin typeface="Arial"/>
                <a:cs typeface="Arial"/>
              </a:rPr>
              <a:t> </a:t>
            </a:r>
            <a:r>
              <a:rPr sz="2400" spc="-5" dirty="0">
                <a:solidFill>
                  <a:srgbClr val="46424D"/>
                </a:solidFill>
                <a:latin typeface="Arial"/>
                <a:cs typeface="Arial"/>
              </a:rPr>
              <a:t>process.</a:t>
            </a:r>
            <a:endParaRPr sz="24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8157" y="2645790"/>
            <a:ext cx="356806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15" dirty="0"/>
              <a:t> </a:t>
            </a:r>
            <a:r>
              <a:rPr spc="-5" dirty="0"/>
              <a:t>elicitation</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992109" cy="460438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Requirements elicitation </a:t>
            </a:r>
            <a:r>
              <a:rPr sz="2400" b="1" dirty="0">
                <a:solidFill>
                  <a:srgbClr val="46424D"/>
                </a:solidFill>
                <a:latin typeface="Arial"/>
                <a:cs typeface="Arial"/>
              </a:rPr>
              <a:t>and</a:t>
            </a:r>
            <a:r>
              <a:rPr sz="2400" b="1" spc="-15" dirty="0">
                <a:solidFill>
                  <a:srgbClr val="46424D"/>
                </a:solidFill>
                <a:latin typeface="Arial"/>
                <a:cs typeface="Arial"/>
              </a:rPr>
              <a:t> </a:t>
            </a:r>
            <a:r>
              <a:rPr sz="2400" b="1" spc="-5" dirty="0">
                <a:solidFill>
                  <a:srgbClr val="46424D"/>
                </a:solidFill>
                <a:latin typeface="Arial"/>
                <a:cs typeface="Arial"/>
              </a:rPr>
              <a:t>analysis</a:t>
            </a:r>
            <a:endParaRPr sz="2400" dirty="0">
              <a:latin typeface="Arial"/>
              <a:cs typeface="Arial"/>
            </a:endParaRPr>
          </a:p>
          <a:p>
            <a:pPr>
              <a:lnSpc>
                <a:spcPct val="100000"/>
              </a:lnSpc>
            </a:pPr>
            <a:endParaRPr sz="2700" dirty="0">
              <a:latin typeface="Arial"/>
              <a:cs typeface="Arial"/>
            </a:endParaRPr>
          </a:p>
          <a:p>
            <a:pPr marL="355600" marR="1644014" indent="-342900">
              <a:lnSpc>
                <a:spcPct val="100000"/>
              </a:lnSpc>
              <a:spcBef>
                <a:spcPts val="1739"/>
              </a:spcBef>
              <a:buFont typeface="Wingdings"/>
              <a:buChar char=""/>
              <a:tabLst>
                <a:tab pos="355600" algn="l"/>
              </a:tabLst>
            </a:pPr>
            <a:r>
              <a:rPr sz="2400" spc="-5" dirty="0">
                <a:solidFill>
                  <a:srgbClr val="46424D"/>
                </a:solidFill>
                <a:latin typeface="Arial"/>
                <a:cs typeface="Arial"/>
              </a:rPr>
              <a:t>Sometimes called requirements elicitation or  requirements discovery.</a:t>
            </a:r>
          </a:p>
          <a:p>
            <a:pPr marL="355600" marR="323215" indent="-342900">
              <a:lnSpc>
                <a:spcPct val="100000"/>
              </a:lnSpc>
              <a:spcBef>
                <a:spcPts val="1205"/>
              </a:spcBef>
              <a:buFont typeface="Wingdings"/>
              <a:buChar char=""/>
              <a:tabLst>
                <a:tab pos="355600" algn="l"/>
              </a:tabLst>
            </a:pPr>
            <a:r>
              <a:rPr sz="2400" spc="-5" dirty="0">
                <a:solidFill>
                  <a:srgbClr val="46424D"/>
                </a:solidFill>
                <a:latin typeface="Arial"/>
                <a:cs typeface="Arial"/>
              </a:rPr>
              <a:t>Involves technical staff working with customers to find  out about the application domain, the services that the  system should provide and the system’s operational  constraints.</a:t>
            </a: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May involve end-users, managers, engineers involved in  maintenance, domain experts, trade unions, etc. These  are called stakeholders.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8157" y="2573782"/>
            <a:ext cx="356806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15" dirty="0"/>
              <a:t> </a:t>
            </a:r>
            <a:r>
              <a:rPr spc="-5" dirty="0"/>
              <a:t>elicitation</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56806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15" dirty="0"/>
              <a:t> </a:t>
            </a:r>
            <a:r>
              <a:rPr spc="-5" dirty="0"/>
              <a:t>elicitation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
        <p:nvSpPr>
          <p:cNvPr id="3" name="object 3"/>
          <p:cNvSpPr txBox="1"/>
          <p:nvPr/>
        </p:nvSpPr>
        <p:spPr>
          <a:xfrm>
            <a:off x="535940" y="1625853"/>
            <a:ext cx="8020050" cy="393636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6424D"/>
                </a:solidFill>
                <a:latin typeface="Arial"/>
                <a:cs typeface="Arial"/>
              </a:rPr>
              <a:t>Software </a:t>
            </a:r>
            <a:r>
              <a:rPr sz="2400" spc="-5" dirty="0">
                <a:solidFill>
                  <a:srgbClr val="46424D"/>
                </a:solidFill>
                <a:latin typeface="Arial"/>
                <a:cs typeface="Arial"/>
              </a:rPr>
              <a:t>engineers work with a range </a:t>
            </a:r>
            <a:r>
              <a:rPr sz="2400" dirty="0">
                <a:solidFill>
                  <a:srgbClr val="46424D"/>
                </a:solidFill>
                <a:latin typeface="Arial"/>
                <a:cs typeface="Arial"/>
              </a:rPr>
              <a:t>of system  stakeholders to </a:t>
            </a:r>
            <a:r>
              <a:rPr sz="2400" spc="-5" dirty="0">
                <a:solidFill>
                  <a:srgbClr val="46424D"/>
                </a:solidFill>
                <a:latin typeface="Arial"/>
                <a:cs typeface="Arial"/>
              </a:rPr>
              <a:t>find </a:t>
            </a:r>
            <a:r>
              <a:rPr sz="2400" dirty="0">
                <a:solidFill>
                  <a:srgbClr val="46424D"/>
                </a:solidFill>
                <a:latin typeface="Arial"/>
                <a:cs typeface="Arial"/>
              </a:rPr>
              <a:t>out </a:t>
            </a:r>
            <a:r>
              <a:rPr sz="2400" spc="-5" dirty="0">
                <a:solidFill>
                  <a:srgbClr val="46424D"/>
                </a:solidFill>
                <a:latin typeface="Arial"/>
                <a:cs typeface="Arial"/>
              </a:rPr>
              <a:t>about the application domain,  the services </a:t>
            </a:r>
            <a:r>
              <a:rPr sz="2400" dirty="0">
                <a:solidFill>
                  <a:srgbClr val="46424D"/>
                </a:solidFill>
                <a:latin typeface="Arial"/>
                <a:cs typeface="Arial"/>
              </a:rPr>
              <a:t>that </a:t>
            </a:r>
            <a:r>
              <a:rPr sz="2400" spc="-5" dirty="0">
                <a:solidFill>
                  <a:srgbClr val="46424D"/>
                </a:solidFill>
                <a:latin typeface="Arial"/>
                <a:cs typeface="Arial"/>
              </a:rPr>
              <a:t>the </a:t>
            </a:r>
            <a:r>
              <a:rPr sz="2400" dirty="0">
                <a:solidFill>
                  <a:srgbClr val="46424D"/>
                </a:solidFill>
                <a:latin typeface="Arial"/>
                <a:cs typeface="Arial"/>
              </a:rPr>
              <a:t>system </a:t>
            </a:r>
            <a:r>
              <a:rPr sz="2400" spc="-5" dirty="0">
                <a:solidFill>
                  <a:srgbClr val="46424D"/>
                </a:solidFill>
                <a:latin typeface="Arial"/>
                <a:cs typeface="Arial"/>
              </a:rPr>
              <a:t>should provide, the required  </a:t>
            </a:r>
            <a:r>
              <a:rPr sz="2400" dirty="0">
                <a:solidFill>
                  <a:srgbClr val="46424D"/>
                </a:solidFill>
                <a:latin typeface="Arial"/>
                <a:cs typeface="Arial"/>
              </a:rPr>
              <a:t>system performance, </a:t>
            </a:r>
            <a:r>
              <a:rPr sz="2400" spc="-5" dirty="0">
                <a:solidFill>
                  <a:srgbClr val="46424D"/>
                </a:solidFill>
                <a:latin typeface="Arial"/>
                <a:cs typeface="Arial"/>
              </a:rPr>
              <a:t>hardware </a:t>
            </a:r>
            <a:r>
              <a:rPr sz="2400" dirty="0">
                <a:solidFill>
                  <a:srgbClr val="46424D"/>
                </a:solidFill>
                <a:latin typeface="Arial"/>
                <a:cs typeface="Arial"/>
              </a:rPr>
              <a:t>constraints, </a:t>
            </a:r>
            <a:r>
              <a:rPr sz="2400" spc="-5" dirty="0">
                <a:solidFill>
                  <a:srgbClr val="46424D"/>
                </a:solidFill>
                <a:latin typeface="Arial"/>
                <a:cs typeface="Arial"/>
              </a:rPr>
              <a:t>other  </a:t>
            </a:r>
            <a:r>
              <a:rPr sz="2400" dirty="0">
                <a:solidFill>
                  <a:srgbClr val="46424D"/>
                </a:solidFill>
                <a:latin typeface="Arial"/>
                <a:cs typeface="Arial"/>
              </a:rPr>
              <a:t>systems,</a:t>
            </a:r>
            <a:r>
              <a:rPr sz="2400" spc="-15" dirty="0">
                <a:solidFill>
                  <a:srgbClr val="46424D"/>
                </a:solidFill>
                <a:latin typeface="Arial"/>
                <a:cs typeface="Arial"/>
              </a:rPr>
              <a:t> </a:t>
            </a:r>
            <a:r>
              <a:rPr sz="2400" dirty="0">
                <a:solidFill>
                  <a:srgbClr val="46424D"/>
                </a:solidFill>
                <a:latin typeface="Arial"/>
                <a:cs typeface="Arial"/>
              </a:rPr>
              <a:t>etc.</a:t>
            </a:r>
            <a:endParaRPr sz="2400">
              <a:latin typeface="Arial"/>
              <a:cs typeface="Arial"/>
            </a:endParaRPr>
          </a:p>
          <a:p>
            <a:pPr marL="355600" indent="-342900">
              <a:lnSpc>
                <a:spcPct val="100000"/>
              </a:lnSpc>
              <a:spcBef>
                <a:spcPts val="1205"/>
              </a:spcBef>
              <a:buFont typeface="Wingdings"/>
              <a:buChar char=""/>
              <a:tabLst>
                <a:tab pos="355600" algn="l"/>
              </a:tabLst>
            </a:pPr>
            <a:r>
              <a:rPr sz="2400" dirty="0">
                <a:solidFill>
                  <a:srgbClr val="46424D"/>
                </a:solidFill>
                <a:latin typeface="Arial"/>
                <a:cs typeface="Arial"/>
              </a:rPr>
              <a:t>Stages </a:t>
            </a:r>
            <a:r>
              <a:rPr sz="2400" spc="-5" dirty="0">
                <a:solidFill>
                  <a:srgbClr val="46424D"/>
                </a:solidFill>
                <a:latin typeface="Arial"/>
                <a:cs typeface="Arial"/>
              </a:rPr>
              <a:t>include:</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Requirements</a:t>
            </a:r>
            <a:r>
              <a:rPr sz="2000" spc="-55" dirty="0">
                <a:solidFill>
                  <a:srgbClr val="46424D"/>
                </a:solidFill>
                <a:latin typeface="Arial"/>
                <a:cs typeface="Arial"/>
              </a:rPr>
              <a:t> </a:t>
            </a:r>
            <a:r>
              <a:rPr sz="2000" spc="-15" dirty="0">
                <a:solidFill>
                  <a:srgbClr val="46424D"/>
                </a:solidFill>
                <a:latin typeface="Arial"/>
                <a:cs typeface="Arial"/>
              </a:rPr>
              <a:t>discovery,</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Requirements classification and</a:t>
            </a:r>
            <a:r>
              <a:rPr sz="2000" spc="-105" dirty="0">
                <a:solidFill>
                  <a:srgbClr val="46424D"/>
                </a:solidFill>
                <a:latin typeface="Arial"/>
                <a:cs typeface="Arial"/>
              </a:rPr>
              <a:t> </a:t>
            </a:r>
            <a:r>
              <a:rPr sz="2000" dirty="0">
                <a:solidFill>
                  <a:srgbClr val="46424D"/>
                </a:solidFill>
                <a:latin typeface="Arial"/>
                <a:cs typeface="Arial"/>
              </a:rPr>
              <a:t>organization,</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Requirements prioritization and</a:t>
            </a:r>
            <a:r>
              <a:rPr sz="2000" spc="-100" dirty="0">
                <a:solidFill>
                  <a:srgbClr val="46424D"/>
                </a:solidFill>
                <a:latin typeface="Arial"/>
                <a:cs typeface="Arial"/>
              </a:rPr>
              <a:t> </a:t>
            </a:r>
            <a:r>
              <a:rPr sz="2000" dirty="0">
                <a:solidFill>
                  <a:srgbClr val="46424D"/>
                </a:solidFill>
                <a:latin typeface="Arial"/>
                <a:cs typeface="Arial"/>
              </a:rPr>
              <a:t>negotiation,</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Requirements</a:t>
            </a:r>
            <a:r>
              <a:rPr sz="2000" spc="-55" dirty="0">
                <a:solidFill>
                  <a:srgbClr val="46424D"/>
                </a:solidFill>
                <a:latin typeface="Arial"/>
                <a:cs typeface="Arial"/>
              </a:rPr>
              <a:t> </a:t>
            </a:r>
            <a:r>
              <a:rPr sz="2000" dirty="0">
                <a:solidFill>
                  <a:srgbClr val="46424D"/>
                </a:solidFill>
                <a:latin typeface="Arial"/>
                <a:cs typeface="Arial"/>
              </a:rPr>
              <a:t>specification.</a:t>
            </a:r>
            <a:endParaRPr sz="20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825" y="616077"/>
            <a:ext cx="5310505" cy="391160"/>
          </a:xfrm>
          <a:prstGeom prst="rect">
            <a:avLst/>
          </a:prstGeom>
        </p:spPr>
        <p:txBody>
          <a:bodyPr vert="horz" wrap="square" lIns="0" tIns="12700" rIns="0" bIns="0" rtlCol="0">
            <a:spAutoFit/>
          </a:bodyPr>
          <a:lstStyle/>
          <a:p>
            <a:pPr marL="12700">
              <a:lnSpc>
                <a:spcPct val="100000"/>
              </a:lnSpc>
              <a:spcBef>
                <a:spcPts val="100"/>
              </a:spcBef>
            </a:pPr>
            <a:r>
              <a:rPr spc="-5" dirty="0"/>
              <a:t>Problems </a:t>
            </a:r>
            <a:r>
              <a:rPr dirty="0"/>
              <a:t>of </a:t>
            </a:r>
            <a:r>
              <a:rPr spc="-5" dirty="0"/>
              <a:t>requirements</a:t>
            </a:r>
            <a:r>
              <a:rPr spc="35" dirty="0"/>
              <a:t> </a:t>
            </a:r>
            <a:r>
              <a:rPr spc="-5" dirty="0"/>
              <a:t>elicitation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sp>
        <p:nvSpPr>
          <p:cNvPr id="3" name="object 3"/>
          <p:cNvSpPr txBox="1"/>
          <p:nvPr/>
        </p:nvSpPr>
        <p:spPr>
          <a:xfrm>
            <a:off x="535025" y="1472767"/>
            <a:ext cx="7741920" cy="4079875"/>
          </a:xfrm>
          <a:prstGeom prst="rect">
            <a:avLst/>
          </a:prstGeom>
        </p:spPr>
        <p:txBody>
          <a:bodyPr vert="horz" wrap="square" lIns="0" tIns="164465" rIns="0" bIns="0" rtlCol="0">
            <a:spAutoFit/>
          </a:bodyPr>
          <a:lstStyle/>
          <a:p>
            <a:pPr marL="355600" indent="-342900">
              <a:lnSpc>
                <a:spcPct val="100000"/>
              </a:lnSpc>
              <a:spcBef>
                <a:spcPts val="1295"/>
              </a:spcBef>
              <a:buFont typeface="Wingdings"/>
              <a:buChar char=""/>
              <a:tabLst>
                <a:tab pos="355600" algn="l"/>
              </a:tabLst>
            </a:pPr>
            <a:r>
              <a:rPr sz="2400" spc="-5" dirty="0">
                <a:solidFill>
                  <a:srgbClr val="46424D"/>
                </a:solidFill>
                <a:latin typeface="Arial"/>
                <a:cs typeface="Arial"/>
              </a:rPr>
              <a:t>Stakeholders don’t know what they really want.</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Stakeholders express requirements in their own terms.</a:t>
            </a:r>
          </a:p>
          <a:p>
            <a:pPr marL="355600" marR="1574165" indent="-342900">
              <a:lnSpc>
                <a:spcPct val="100000"/>
              </a:lnSpc>
              <a:spcBef>
                <a:spcPts val="1200"/>
              </a:spcBef>
              <a:buFont typeface="Wingdings"/>
              <a:buChar char=""/>
              <a:tabLst>
                <a:tab pos="355600" algn="l"/>
              </a:tabLst>
            </a:pPr>
            <a:r>
              <a:rPr sz="2400" spc="-5" dirty="0">
                <a:solidFill>
                  <a:srgbClr val="46424D"/>
                </a:solidFill>
                <a:latin typeface="Arial"/>
                <a:cs typeface="Arial"/>
              </a:rPr>
              <a:t>Different stakeholders may have conflicting  requirements.</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Organisational and political factors may influence the</a:t>
            </a:r>
          </a:p>
          <a:p>
            <a:pPr marL="355600">
              <a:lnSpc>
                <a:spcPct val="100000"/>
              </a:lnSpc>
              <a:spcBef>
                <a:spcPts val="5"/>
              </a:spcBef>
            </a:pPr>
            <a:r>
              <a:rPr sz="2400" spc="-5" dirty="0">
                <a:solidFill>
                  <a:srgbClr val="46424D"/>
                </a:solidFill>
                <a:latin typeface="Arial"/>
                <a:cs typeface="Arial"/>
              </a:rPr>
              <a:t>system requirements.</a:t>
            </a:r>
          </a:p>
          <a:p>
            <a:pPr marL="355600" marR="38735" indent="-342900">
              <a:lnSpc>
                <a:spcPct val="100000"/>
              </a:lnSpc>
              <a:spcBef>
                <a:spcPts val="1200"/>
              </a:spcBef>
              <a:buFont typeface="Wingdings"/>
              <a:buChar char=""/>
              <a:tabLst>
                <a:tab pos="355600" algn="l"/>
              </a:tabLst>
            </a:pPr>
            <a:r>
              <a:rPr sz="2400" spc="-5" dirty="0">
                <a:solidFill>
                  <a:srgbClr val="46424D"/>
                </a:solidFill>
                <a:latin typeface="Arial"/>
                <a:cs typeface="Arial"/>
              </a:rPr>
              <a:t>The requirements change during the analysis process.  New stakeholders may emerge and the business  environment may change.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5995670" cy="756920"/>
          </a:xfrm>
          <a:prstGeom prst="rect">
            <a:avLst/>
          </a:prstGeom>
        </p:spPr>
        <p:txBody>
          <a:bodyPr vert="horz" wrap="square" lIns="0" tIns="12700" rIns="0" bIns="0" rtlCol="0">
            <a:spAutoFit/>
          </a:bodyPr>
          <a:lstStyle/>
          <a:p>
            <a:pPr marL="12700" marR="5080">
              <a:lnSpc>
                <a:spcPct val="100000"/>
              </a:lnSpc>
              <a:spcBef>
                <a:spcPts val="100"/>
              </a:spcBef>
            </a:pPr>
            <a:r>
              <a:rPr spc="-5" dirty="0"/>
              <a:t>The requirements </a:t>
            </a:r>
            <a:r>
              <a:rPr dirty="0"/>
              <a:t>elicitation </a:t>
            </a:r>
            <a:r>
              <a:rPr spc="-5" dirty="0"/>
              <a:t>and </a:t>
            </a:r>
            <a:r>
              <a:rPr spc="-10" dirty="0"/>
              <a:t>analysis  </a:t>
            </a:r>
            <a:r>
              <a:rPr spc="-5" dirty="0"/>
              <a:t>process</a:t>
            </a:r>
          </a:p>
        </p:txBody>
      </p:sp>
      <p:grpSp>
        <p:nvGrpSpPr>
          <p:cNvPr id="3" name="object 3"/>
          <p:cNvGrpSpPr/>
          <p:nvPr/>
        </p:nvGrpSpPr>
        <p:grpSpPr>
          <a:xfrm>
            <a:off x="1555849" y="1915353"/>
            <a:ext cx="5939790" cy="3905250"/>
            <a:chOff x="1555849" y="1915353"/>
            <a:chExt cx="5939790" cy="3905250"/>
          </a:xfrm>
        </p:grpSpPr>
        <p:sp>
          <p:nvSpPr>
            <p:cNvPr id="4" name="object 4"/>
            <p:cNvSpPr/>
            <p:nvPr/>
          </p:nvSpPr>
          <p:spPr>
            <a:xfrm>
              <a:off x="5200802" y="3417176"/>
              <a:ext cx="2284095" cy="887730"/>
            </a:xfrm>
            <a:custGeom>
              <a:avLst/>
              <a:gdLst/>
              <a:ahLst/>
              <a:cxnLst/>
              <a:rect l="l" t="t" r="r" b="b"/>
              <a:pathLst>
                <a:path w="2284095" h="887729">
                  <a:moveTo>
                    <a:pt x="2283612" y="0"/>
                  </a:moveTo>
                  <a:lnTo>
                    <a:pt x="0" y="0"/>
                  </a:lnTo>
                  <a:lnTo>
                    <a:pt x="0" y="775169"/>
                  </a:lnTo>
                  <a:lnTo>
                    <a:pt x="0" y="887222"/>
                  </a:lnTo>
                  <a:lnTo>
                    <a:pt x="2283612" y="887222"/>
                  </a:lnTo>
                  <a:lnTo>
                    <a:pt x="2283612" y="775169"/>
                  </a:lnTo>
                  <a:lnTo>
                    <a:pt x="2283612" y="0"/>
                  </a:lnTo>
                  <a:close/>
                </a:path>
              </a:pathLst>
            </a:custGeom>
            <a:solidFill>
              <a:srgbClr val="7ED5F6"/>
            </a:solidFill>
          </p:spPr>
          <p:txBody>
            <a:bodyPr wrap="square" lIns="0" tIns="0" rIns="0" bIns="0" rtlCol="0"/>
            <a:lstStyle/>
            <a:p>
              <a:endParaRPr/>
            </a:p>
          </p:txBody>
        </p:sp>
        <p:sp>
          <p:nvSpPr>
            <p:cNvPr id="5" name="object 5"/>
            <p:cNvSpPr/>
            <p:nvPr/>
          </p:nvSpPr>
          <p:spPr>
            <a:xfrm>
              <a:off x="5200811" y="3417164"/>
              <a:ext cx="2284095" cy="887730"/>
            </a:xfrm>
            <a:custGeom>
              <a:avLst/>
              <a:gdLst/>
              <a:ahLst/>
              <a:cxnLst/>
              <a:rect l="l" t="t" r="r" b="b"/>
              <a:pathLst>
                <a:path w="2284095" h="887729">
                  <a:moveTo>
                    <a:pt x="0" y="887232"/>
                  </a:moveTo>
                  <a:lnTo>
                    <a:pt x="2283607" y="887232"/>
                  </a:lnTo>
                  <a:lnTo>
                    <a:pt x="2283607" y="0"/>
                  </a:lnTo>
                  <a:lnTo>
                    <a:pt x="0" y="0"/>
                  </a:lnTo>
                  <a:lnTo>
                    <a:pt x="0" y="887232"/>
                  </a:lnTo>
                  <a:close/>
                </a:path>
              </a:pathLst>
            </a:custGeom>
            <a:ln w="22414">
              <a:solidFill>
                <a:srgbClr val="7ED5F6"/>
              </a:solidFill>
            </a:ln>
          </p:spPr>
          <p:txBody>
            <a:bodyPr wrap="square" lIns="0" tIns="0" rIns="0" bIns="0" rtlCol="0"/>
            <a:lstStyle/>
            <a:p>
              <a:endParaRPr/>
            </a:p>
          </p:txBody>
        </p:sp>
        <p:sp>
          <p:nvSpPr>
            <p:cNvPr id="6" name="object 6"/>
            <p:cNvSpPr/>
            <p:nvPr/>
          </p:nvSpPr>
          <p:spPr>
            <a:xfrm>
              <a:off x="3398837" y="1997519"/>
              <a:ext cx="2224405" cy="810895"/>
            </a:xfrm>
            <a:custGeom>
              <a:avLst/>
              <a:gdLst/>
              <a:ahLst/>
              <a:cxnLst/>
              <a:rect l="l" t="t" r="r" b="b"/>
              <a:pathLst>
                <a:path w="2224404" h="810894">
                  <a:moveTo>
                    <a:pt x="2223884" y="0"/>
                  </a:moveTo>
                  <a:lnTo>
                    <a:pt x="0" y="0"/>
                  </a:lnTo>
                  <a:lnTo>
                    <a:pt x="0" y="741641"/>
                  </a:lnTo>
                  <a:lnTo>
                    <a:pt x="0" y="810602"/>
                  </a:lnTo>
                  <a:lnTo>
                    <a:pt x="2223884" y="810602"/>
                  </a:lnTo>
                  <a:lnTo>
                    <a:pt x="2223884" y="741641"/>
                  </a:lnTo>
                  <a:lnTo>
                    <a:pt x="2223884" y="0"/>
                  </a:lnTo>
                  <a:close/>
                </a:path>
              </a:pathLst>
            </a:custGeom>
            <a:solidFill>
              <a:srgbClr val="7ED5F6"/>
            </a:solidFill>
          </p:spPr>
          <p:txBody>
            <a:bodyPr wrap="square" lIns="0" tIns="0" rIns="0" bIns="0" rtlCol="0"/>
            <a:lstStyle/>
            <a:p>
              <a:endParaRPr/>
            </a:p>
          </p:txBody>
        </p:sp>
        <p:sp>
          <p:nvSpPr>
            <p:cNvPr id="7" name="object 7"/>
            <p:cNvSpPr/>
            <p:nvPr/>
          </p:nvSpPr>
          <p:spPr>
            <a:xfrm>
              <a:off x="3398842" y="1997512"/>
              <a:ext cx="2224405" cy="810895"/>
            </a:xfrm>
            <a:custGeom>
              <a:avLst/>
              <a:gdLst/>
              <a:ahLst/>
              <a:cxnLst/>
              <a:rect l="l" t="t" r="r" b="b"/>
              <a:pathLst>
                <a:path w="2224404" h="810894">
                  <a:moveTo>
                    <a:pt x="0" y="810603"/>
                  </a:moveTo>
                  <a:lnTo>
                    <a:pt x="2223891" y="810603"/>
                  </a:lnTo>
                  <a:lnTo>
                    <a:pt x="2223891" y="0"/>
                  </a:lnTo>
                  <a:lnTo>
                    <a:pt x="0" y="0"/>
                  </a:lnTo>
                  <a:lnTo>
                    <a:pt x="0" y="810603"/>
                  </a:lnTo>
                  <a:close/>
                </a:path>
              </a:pathLst>
            </a:custGeom>
            <a:ln w="22414">
              <a:solidFill>
                <a:srgbClr val="7ED5F6"/>
              </a:solidFill>
            </a:ln>
          </p:spPr>
          <p:txBody>
            <a:bodyPr wrap="square" lIns="0" tIns="0" rIns="0" bIns="0" rtlCol="0"/>
            <a:lstStyle/>
            <a:p>
              <a:endParaRPr/>
            </a:p>
          </p:txBody>
        </p:sp>
        <p:sp>
          <p:nvSpPr>
            <p:cNvPr id="8" name="object 8"/>
            <p:cNvSpPr/>
            <p:nvPr/>
          </p:nvSpPr>
          <p:spPr>
            <a:xfrm>
              <a:off x="2730363" y="2075934"/>
              <a:ext cx="3458210" cy="3459479"/>
            </a:xfrm>
            <a:custGeom>
              <a:avLst/>
              <a:gdLst/>
              <a:ahLst/>
              <a:cxnLst/>
              <a:rect l="l" t="t" r="r" b="b"/>
              <a:pathLst>
                <a:path w="3458210" h="3459479">
                  <a:moveTo>
                    <a:pt x="0" y="1729752"/>
                  </a:moveTo>
                  <a:lnTo>
                    <a:pt x="664" y="1681376"/>
                  </a:lnTo>
                  <a:lnTo>
                    <a:pt x="2648" y="1633326"/>
                  </a:lnTo>
                  <a:lnTo>
                    <a:pt x="5932" y="1585619"/>
                  </a:lnTo>
                  <a:lnTo>
                    <a:pt x="10499" y="1538274"/>
                  </a:lnTo>
                  <a:lnTo>
                    <a:pt x="16333" y="1491307"/>
                  </a:lnTo>
                  <a:lnTo>
                    <a:pt x="23415" y="1444737"/>
                  </a:lnTo>
                  <a:lnTo>
                    <a:pt x="31729" y="1398580"/>
                  </a:lnTo>
                  <a:lnTo>
                    <a:pt x="41257" y="1352853"/>
                  </a:lnTo>
                  <a:lnTo>
                    <a:pt x="51981" y="1307575"/>
                  </a:lnTo>
                  <a:lnTo>
                    <a:pt x="63884" y="1262763"/>
                  </a:lnTo>
                  <a:lnTo>
                    <a:pt x="76948" y="1218434"/>
                  </a:lnTo>
                  <a:lnTo>
                    <a:pt x="91157" y="1174605"/>
                  </a:lnTo>
                  <a:lnTo>
                    <a:pt x="106493" y="1131294"/>
                  </a:lnTo>
                  <a:lnTo>
                    <a:pt x="122939" y="1088518"/>
                  </a:lnTo>
                  <a:lnTo>
                    <a:pt x="140476" y="1046295"/>
                  </a:lnTo>
                  <a:lnTo>
                    <a:pt x="159088" y="1004643"/>
                  </a:lnTo>
                  <a:lnTo>
                    <a:pt x="178758" y="963578"/>
                  </a:lnTo>
                  <a:lnTo>
                    <a:pt x="199467" y="923117"/>
                  </a:lnTo>
                  <a:lnTo>
                    <a:pt x="221199" y="883279"/>
                  </a:lnTo>
                  <a:lnTo>
                    <a:pt x="243936" y="844081"/>
                  </a:lnTo>
                  <a:lnTo>
                    <a:pt x="267661" y="805541"/>
                  </a:lnTo>
                  <a:lnTo>
                    <a:pt x="292355" y="767674"/>
                  </a:lnTo>
                  <a:lnTo>
                    <a:pt x="318003" y="730500"/>
                  </a:lnTo>
                  <a:lnTo>
                    <a:pt x="344587" y="694035"/>
                  </a:lnTo>
                  <a:lnTo>
                    <a:pt x="372088" y="658297"/>
                  </a:lnTo>
                  <a:lnTo>
                    <a:pt x="400490" y="623304"/>
                  </a:lnTo>
                  <a:lnTo>
                    <a:pt x="429775" y="589072"/>
                  </a:lnTo>
                  <a:lnTo>
                    <a:pt x="459926" y="555619"/>
                  </a:lnTo>
                  <a:lnTo>
                    <a:pt x="490926" y="522962"/>
                  </a:lnTo>
                  <a:lnTo>
                    <a:pt x="522757" y="491120"/>
                  </a:lnTo>
                  <a:lnTo>
                    <a:pt x="555401" y="460108"/>
                  </a:lnTo>
                  <a:lnTo>
                    <a:pt x="588842" y="429946"/>
                  </a:lnTo>
                  <a:lnTo>
                    <a:pt x="623062" y="400649"/>
                  </a:lnTo>
                  <a:lnTo>
                    <a:pt x="658043" y="372237"/>
                  </a:lnTo>
                  <a:lnTo>
                    <a:pt x="693768" y="344725"/>
                  </a:lnTo>
                  <a:lnTo>
                    <a:pt x="730220" y="318131"/>
                  </a:lnTo>
                  <a:lnTo>
                    <a:pt x="767381" y="292474"/>
                  </a:lnTo>
                  <a:lnTo>
                    <a:pt x="805234" y="267769"/>
                  </a:lnTo>
                  <a:lnTo>
                    <a:pt x="843762" y="244035"/>
                  </a:lnTo>
                  <a:lnTo>
                    <a:pt x="882946" y="221289"/>
                  </a:lnTo>
                  <a:lnTo>
                    <a:pt x="922771" y="199549"/>
                  </a:lnTo>
                  <a:lnTo>
                    <a:pt x="963217" y="178831"/>
                  </a:lnTo>
                  <a:lnTo>
                    <a:pt x="1004269" y="159154"/>
                  </a:lnTo>
                  <a:lnTo>
                    <a:pt x="1045908" y="140534"/>
                  </a:lnTo>
                  <a:lnTo>
                    <a:pt x="1088117" y="122990"/>
                  </a:lnTo>
                  <a:lnTo>
                    <a:pt x="1130878" y="106538"/>
                  </a:lnTo>
                  <a:lnTo>
                    <a:pt x="1174175" y="91195"/>
                  </a:lnTo>
                  <a:lnTo>
                    <a:pt x="1217990" y="76981"/>
                  </a:lnTo>
                  <a:lnTo>
                    <a:pt x="1262306" y="63910"/>
                  </a:lnTo>
                  <a:lnTo>
                    <a:pt x="1307104" y="52002"/>
                  </a:lnTo>
                  <a:lnTo>
                    <a:pt x="1352369" y="41274"/>
                  </a:lnTo>
                  <a:lnTo>
                    <a:pt x="1398081" y="31742"/>
                  </a:lnTo>
                  <a:lnTo>
                    <a:pt x="1444224" y="23425"/>
                  </a:lnTo>
                  <a:lnTo>
                    <a:pt x="1490781" y="16340"/>
                  </a:lnTo>
                  <a:lnTo>
                    <a:pt x="1537734" y="10504"/>
                  </a:lnTo>
                  <a:lnTo>
                    <a:pt x="1585066" y="5934"/>
                  </a:lnTo>
                  <a:lnTo>
                    <a:pt x="1632759" y="2649"/>
                  </a:lnTo>
                  <a:lnTo>
                    <a:pt x="1680796" y="665"/>
                  </a:lnTo>
                  <a:lnTo>
                    <a:pt x="1729159" y="0"/>
                  </a:lnTo>
                  <a:lnTo>
                    <a:pt x="1777601" y="665"/>
                  </a:lnTo>
                  <a:lnTo>
                    <a:pt x="1825712" y="2649"/>
                  </a:lnTo>
                  <a:lnTo>
                    <a:pt x="1873473" y="5934"/>
                  </a:lnTo>
                  <a:lnTo>
                    <a:pt x="1920867" y="10504"/>
                  </a:lnTo>
                  <a:lnTo>
                    <a:pt x="1967878" y="16340"/>
                  </a:lnTo>
                  <a:lnTo>
                    <a:pt x="2014487" y="23425"/>
                  </a:lnTo>
                  <a:lnTo>
                    <a:pt x="2060678" y="31742"/>
                  </a:lnTo>
                  <a:lnTo>
                    <a:pt x="2106433" y="41274"/>
                  </a:lnTo>
                  <a:lnTo>
                    <a:pt x="2151736" y="52002"/>
                  </a:lnTo>
                  <a:lnTo>
                    <a:pt x="2196568" y="63910"/>
                  </a:lnTo>
                  <a:lnTo>
                    <a:pt x="2240913" y="76981"/>
                  </a:lnTo>
                  <a:lnTo>
                    <a:pt x="2284753" y="91195"/>
                  </a:lnTo>
                  <a:lnTo>
                    <a:pt x="2328071" y="106538"/>
                  </a:lnTo>
                  <a:lnTo>
                    <a:pt x="2370850" y="122990"/>
                  </a:lnTo>
                  <a:lnTo>
                    <a:pt x="2413072" y="140534"/>
                  </a:lnTo>
                  <a:lnTo>
                    <a:pt x="2454721" y="159154"/>
                  </a:lnTo>
                  <a:lnTo>
                    <a:pt x="2495779" y="178831"/>
                  </a:lnTo>
                  <a:lnTo>
                    <a:pt x="2536229" y="199549"/>
                  </a:lnTo>
                  <a:lnTo>
                    <a:pt x="2576053" y="221289"/>
                  </a:lnTo>
                  <a:lnTo>
                    <a:pt x="2615235" y="244035"/>
                  </a:lnTo>
                  <a:lnTo>
                    <a:pt x="2653757" y="267769"/>
                  </a:lnTo>
                  <a:lnTo>
                    <a:pt x="2691602" y="292474"/>
                  </a:lnTo>
                  <a:lnTo>
                    <a:pt x="2728752" y="318131"/>
                  </a:lnTo>
                  <a:lnTo>
                    <a:pt x="2765190" y="344725"/>
                  </a:lnTo>
                  <a:lnTo>
                    <a:pt x="2800900" y="372237"/>
                  </a:lnTo>
                  <a:lnTo>
                    <a:pt x="2835864" y="400650"/>
                  </a:lnTo>
                  <a:lnTo>
                    <a:pt x="2870064" y="429946"/>
                  </a:lnTo>
                  <a:lnTo>
                    <a:pt x="2903483" y="460108"/>
                  </a:lnTo>
                  <a:lnTo>
                    <a:pt x="2936105" y="491120"/>
                  </a:lnTo>
                  <a:lnTo>
                    <a:pt x="2967911" y="522962"/>
                  </a:lnTo>
                  <a:lnTo>
                    <a:pt x="2998885" y="555619"/>
                  </a:lnTo>
                  <a:lnTo>
                    <a:pt x="3029010" y="589072"/>
                  </a:lnTo>
                  <a:lnTo>
                    <a:pt x="3058267" y="623304"/>
                  </a:lnTo>
                  <a:lnTo>
                    <a:pt x="3086640" y="658297"/>
                  </a:lnTo>
                  <a:lnTo>
                    <a:pt x="3114112" y="694035"/>
                  </a:lnTo>
                  <a:lnTo>
                    <a:pt x="3140666" y="730500"/>
                  </a:lnTo>
                  <a:lnTo>
                    <a:pt x="3166283" y="767674"/>
                  </a:lnTo>
                  <a:lnTo>
                    <a:pt x="3190947" y="805541"/>
                  </a:lnTo>
                  <a:lnTo>
                    <a:pt x="3214641" y="844081"/>
                  </a:lnTo>
                  <a:lnTo>
                    <a:pt x="3237347" y="883280"/>
                  </a:lnTo>
                  <a:lnTo>
                    <a:pt x="3259048" y="923117"/>
                  </a:lnTo>
                  <a:lnTo>
                    <a:pt x="3279727" y="963578"/>
                  </a:lnTo>
                  <a:lnTo>
                    <a:pt x="3299367" y="1004643"/>
                  </a:lnTo>
                  <a:lnTo>
                    <a:pt x="3317950" y="1046295"/>
                  </a:lnTo>
                  <a:lnTo>
                    <a:pt x="3335459" y="1088518"/>
                  </a:lnTo>
                  <a:lnTo>
                    <a:pt x="3351877" y="1131294"/>
                  </a:lnTo>
                  <a:lnTo>
                    <a:pt x="3367187" y="1174605"/>
                  </a:lnTo>
                  <a:lnTo>
                    <a:pt x="3381371" y="1218434"/>
                  </a:lnTo>
                  <a:lnTo>
                    <a:pt x="3394412" y="1262763"/>
                  </a:lnTo>
                  <a:lnTo>
                    <a:pt x="3406293" y="1307575"/>
                  </a:lnTo>
                  <a:lnTo>
                    <a:pt x="3416996" y="1352853"/>
                  </a:lnTo>
                  <a:lnTo>
                    <a:pt x="3426505" y="1398580"/>
                  </a:lnTo>
                  <a:lnTo>
                    <a:pt x="3434802" y="1444737"/>
                  </a:lnTo>
                  <a:lnTo>
                    <a:pt x="3441870" y="1491307"/>
                  </a:lnTo>
                  <a:lnTo>
                    <a:pt x="3447692" y="1538274"/>
                  </a:lnTo>
                  <a:lnTo>
                    <a:pt x="3452250" y="1585619"/>
                  </a:lnTo>
                  <a:lnTo>
                    <a:pt x="3455527" y="1633326"/>
                  </a:lnTo>
                  <a:lnTo>
                    <a:pt x="3457505" y="1681376"/>
                  </a:lnTo>
                  <a:lnTo>
                    <a:pt x="3458169" y="1729752"/>
                  </a:lnTo>
                  <a:lnTo>
                    <a:pt x="3457505" y="1778219"/>
                  </a:lnTo>
                  <a:lnTo>
                    <a:pt x="3455527" y="1826354"/>
                  </a:lnTo>
                  <a:lnTo>
                    <a:pt x="3452250" y="1874138"/>
                  </a:lnTo>
                  <a:lnTo>
                    <a:pt x="3447692" y="1921555"/>
                  </a:lnTo>
                  <a:lnTo>
                    <a:pt x="3441870" y="1968588"/>
                  </a:lnTo>
                  <a:lnTo>
                    <a:pt x="3434802" y="2015219"/>
                  </a:lnTo>
                  <a:lnTo>
                    <a:pt x="3426505" y="2061431"/>
                  </a:lnTo>
                  <a:lnTo>
                    <a:pt x="3416997" y="2107206"/>
                  </a:lnTo>
                  <a:lnTo>
                    <a:pt x="3406293" y="2152529"/>
                  </a:lnTo>
                  <a:lnTo>
                    <a:pt x="3394412" y="2197380"/>
                  </a:lnTo>
                  <a:lnTo>
                    <a:pt x="3381371" y="2241744"/>
                  </a:lnTo>
                  <a:lnTo>
                    <a:pt x="3367187" y="2285603"/>
                  </a:lnTo>
                  <a:lnTo>
                    <a:pt x="3351877" y="2328939"/>
                  </a:lnTo>
                  <a:lnTo>
                    <a:pt x="3335459" y="2371735"/>
                  </a:lnTo>
                  <a:lnTo>
                    <a:pt x="3317950" y="2413975"/>
                  </a:lnTo>
                  <a:lnTo>
                    <a:pt x="3299367" y="2455640"/>
                  </a:lnTo>
                  <a:lnTo>
                    <a:pt x="3279727" y="2496714"/>
                  </a:lnTo>
                  <a:lnTo>
                    <a:pt x="3259048" y="2537180"/>
                  </a:lnTo>
                  <a:lnTo>
                    <a:pt x="3237347" y="2577019"/>
                  </a:lnTo>
                  <a:lnTo>
                    <a:pt x="3214641" y="2616215"/>
                  </a:lnTo>
                  <a:lnTo>
                    <a:pt x="3190947" y="2654751"/>
                  </a:lnTo>
                  <a:lnTo>
                    <a:pt x="3166283" y="2692610"/>
                  </a:lnTo>
                  <a:lnTo>
                    <a:pt x="3140666" y="2729773"/>
                  </a:lnTo>
                  <a:lnTo>
                    <a:pt x="3114112" y="2766225"/>
                  </a:lnTo>
                  <a:lnTo>
                    <a:pt x="3086640" y="2801947"/>
                  </a:lnTo>
                  <a:lnTo>
                    <a:pt x="3058267" y="2836922"/>
                  </a:lnTo>
                  <a:lnTo>
                    <a:pt x="3029010" y="2871134"/>
                  </a:lnTo>
                  <a:lnTo>
                    <a:pt x="2998885" y="2904564"/>
                  </a:lnTo>
                  <a:lnTo>
                    <a:pt x="2967911" y="2937196"/>
                  </a:lnTo>
                  <a:lnTo>
                    <a:pt x="2936105" y="2969013"/>
                  </a:lnTo>
                  <a:lnTo>
                    <a:pt x="2903483" y="2999997"/>
                  </a:lnTo>
                  <a:lnTo>
                    <a:pt x="2870064" y="3030131"/>
                  </a:lnTo>
                  <a:lnTo>
                    <a:pt x="2835864" y="3059397"/>
                  </a:lnTo>
                  <a:lnTo>
                    <a:pt x="2800900" y="3087779"/>
                  </a:lnTo>
                  <a:lnTo>
                    <a:pt x="2765191" y="3115259"/>
                  </a:lnTo>
                  <a:lnTo>
                    <a:pt x="2728752" y="3141820"/>
                  </a:lnTo>
                  <a:lnTo>
                    <a:pt x="2691602" y="3167445"/>
                  </a:lnTo>
                  <a:lnTo>
                    <a:pt x="2653757" y="3192116"/>
                  </a:lnTo>
                  <a:lnTo>
                    <a:pt x="2615235" y="3215816"/>
                  </a:lnTo>
                  <a:lnTo>
                    <a:pt x="2576054" y="3238529"/>
                  </a:lnTo>
                  <a:lnTo>
                    <a:pt x="2536229" y="3260236"/>
                  </a:lnTo>
                  <a:lnTo>
                    <a:pt x="2495779" y="3280921"/>
                  </a:lnTo>
                  <a:lnTo>
                    <a:pt x="2454721" y="3300565"/>
                  </a:lnTo>
                  <a:lnTo>
                    <a:pt x="2413072" y="3319153"/>
                  </a:lnTo>
                  <a:lnTo>
                    <a:pt x="2370850" y="3336667"/>
                  </a:lnTo>
                  <a:lnTo>
                    <a:pt x="2328071" y="3353089"/>
                  </a:lnTo>
                  <a:lnTo>
                    <a:pt x="2284753" y="3368403"/>
                  </a:lnTo>
                  <a:lnTo>
                    <a:pt x="2240913" y="3382590"/>
                  </a:lnTo>
                  <a:lnTo>
                    <a:pt x="2196568" y="3395634"/>
                  </a:lnTo>
                  <a:lnTo>
                    <a:pt x="2151736" y="3407518"/>
                  </a:lnTo>
                  <a:lnTo>
                    <a:pt x="2106434" y="3418224"/>
                  </a:lnTo>
                  <a:lnTo>
                    <a:pt x="2060678" y="3427735"/>
                  </a:lnTo>
                  <a:lnTo>
                    <a:pt x="2014487" y="3436034"/>
                  </a:lnTo>
                  <a:lnTo>
                    <a:pt x="1967878" y="3443104"/>
                  </a:lnTo>
                  <a:lnTo>
                    <a:pt x="1920868" y="3448926"/>
                  </a:lnTo>
                  <a:lnTo>
                    <a:pt x="1873473" y="3453485"/>
                  </a:lnTo>
                  <a:lnTo>
                    <a:pt x="1825712" y="3456763"/>
                  </a:lnTo>
                  <a:lnTo>
                    <a:pt x="1777602" y="3458742"/>
                  </a:lnTo>
                  <a:lnTo>
                    <a:pt x="1729159" y="3459406"/>
                  </a:lnTo>
                  <a:lnTo>
                    <a:pt x="1680796" y="3458742"/>
                  </a:lnTo>
                  <a:lnTo>
                    <a:pt x="1632759" y="3456763"/>
                  </a:lnTo>
                  <a:lnTo>
                    <a:pt x="1585066" y="3453485"/>
                  </a:lnTo>
                  <a:lnTo>
                    <a:pt x="1537734" y="3448926"/>
                  </a:lnTo>
                  <a:lnTo>
                    <a:pt x="1490781" y="3443104"/>
                  </a:lnTo>
                  <a:lnTo>
                    <a:pt x="1444224" y="3436034"/>
                  </a:lnTo>
                  <a:lnTo>
                    <a:pt x="1398081" y="3427735"/>
                  </a:lnTo>
                  <a:lnTo>
                    <a:pt x="1352369" y="3418224"/>
                  </a:lnTo>
                  <a:lnTo>
                    <a:pt x="1307104" y="3407518"/>
                  </a:lnTo>
                  <a:lnTo>
                    <a:pt x="1262306" y="3395634"/>
                  </a:lnTo>
                  <a:lnTo>
                    <a:pt x="1217991" y="3382590"/>
                  </a:lnTo>
                  <a:lnTo>
                    <a:pt x="1174176" y="3368403"/>
                  </a:lnTo>
                  <a:lnTo>
                    <a:pt x="1130879" y="3353089"/>
                  </a:lnTo>
                  <a:lnTo>
                    <a:pt x="1088117" y="3336667"/>
                  </a:lnTo>
                  <a:lnTo>
                    <a:pt x="1045908" y="3319153"/>
                  </a:lnTo>
                  <a:lnTo>
                    <a:pt x="1004269" y="3300565"/>
                  </a:lnTo>
                  <a:lnTo>
                    <a:pt x="963217" y="3280920"/>
                  </a:lnTo>
                  <a:lnTo>
                    <a:pt x="922771" y="3260236"/>
                  </a:lnTo>
                  <a:lnTo>
                    <a:pt x="882946" y="3238529"/>
                  </a:lnTo>
                  <a:lnTo>
                    <a:pt x="843762" y="3215816"/>
                  </a:lnTo>
                  <a:lnTo>
                    <a:pt x="805234" y="3192116"/>
                  </a:lnTo>
                  <a:lnTo>
                    <a:pt x="767381" y="3167445"/>
                  </a:lnTo>
                  <a:lnTo>
                    <a:pt x="730220" y="3141820"/>
                  </a:lnTo>
                  <a:lnTo>
                    <a:pt x="693768" y="3115259"/>
                  </a:lnTo>
                  <a:lnTo>
                    <a:pt x="658043" y="3087779"/>
                  </a:lnTo>
                  <a:lnTo>
                    <a:pt x="623062" y="3059397"/>
                  </a:lnTo>
                  <a:lnTo>
                    <a:pt x="588842" y="3030130"/>
                  </a:lnTo>
                  <a:lnTo>
                    <a:pt x="555401" y="2999997"/>
                  </a:lnTo>
                  <a:lnTo>
                    <a:pt x="522757" y="2969013"/>
                  </a:lnTo>
                  <a:lnTo>
                    <a:pt x="490926" y="2937196"/>
                  </a:lnTo>
                  <a:lnTo>
                    <a:pt x="459926" y="2904564"/>
                  </a:lnTo>
                  <a:lnTo>
                    <a:pt x="429775" y="2871134"/>
                  </a:lnTo>
                  <a:lnTo>
                    <a:pt x="400490" y="2836922"/>
                  </a:lnTo>
                  <a:lnTo>
                    <a:pt x="372088" y="2801947"/>
                  </a:lnTo>
                  <a:lnTo>
                    <a:pt x="344587" y="2766225"/>
                  </a:lnTo>
                  <a:lnTo>
                    <a:pt x="318003" y="2729773"/>
                  </a:lnTo>
                  <a:lnTo>
                    <a:pt x="292356" y="2692610"/>
                  </a:lnTo>
                  <a:lnTo>
                    <a:pt x="267661" y="2654751"/>
                  </a:lnTo>
                  <a:lnTo>
                    <a:pt x="243936" y="2616215"/>
                  </a:lnTo>
                  <a:lnTo>
                    <a:pt x="221199" y="2577019"/>
                  </a:lnTo>
                  <a:lnTo>
                    <a:pt x="199467" y="2537179"/>
                  </a:lnTo>
                  <a:lnTo>
                    <a:pt x="178758" y="2496714"/>
                  </a:lnTo>
                  <a:lnTo>
                    <a:pt x="159088" y="2455640"/>
                  </a:lnTo>
                  <a:lnTo>
                    <a:pt x="140476" y="2413975"/>
                  </a:lnTo>
                  <a:lnTo>
                    <a:pt x="122939" y="2371735"/>
                  </a:lnTo>
                  <a:lnTo>
                    <a:pt x="106493" y="2328939"/>
                  </a:lnTo>
                  <a:lnTo>
                    <a:pt x="91157" y="2285603"/>
                  </a:lnTo>
                  <a:lnTo>
                    <a:pt x="76948" y="2241744"/>
                  </a:lnTo>
                  <a:lnTo>
                    <a:pt x="63884" y="2197380"/>
                  </a:lnTo>
                  <a:lnTo>
                    <a:pt x="51981" y="2152529"/>
                  </a:lnTo>
                  <a:lnTo>
                    <a:pt x="41257" y="2107206"/>
                  </a:lnTo>
                  <a:lnTo>
                    <a:pt x="31729" y="2061431"/>
                  </a:lnTo>
                  <a:lnTo>
                    <a:pt x="23415" y="2015219"/>
                  </a:lnTo>
                  <a:lnTo>
                    <a:pt x="16333" y="1968588"/>
                  </a:lnTo>
                  <a:lnTo>
                    <a:pt x="10499" y="1921555"/>
                  </a:lnTo>
                  <a:lnTo>
                    <a:pt x="5932" y="1874138"/>
                  </a:lnTo>
                  <a:lnTo>
                    <a:pt x="2648" y="1826354"/>
                  </a:lnTo>
                  <a:lnTo>
                    <a:pt x="664" y="1778219"/>
                  </a:lnTo>
                  <a:lnTo>
                    <a:pt x="0" y="1729752"/>
                  </a:lnTo>
                  <a:close/>
                </a:path>
              </a:pathLst>
            </a:custGeom>
            <a:ln w="11206">
              <a:solidFill>
                <a:srgbClr val="000000"/>
              </a:solidFill>
            </a:ln>
          </p:spPr>
          <p:txBody>
            <a:bodyPr wrap="square" lIns="0" tIns="0" rIns="0" bIns="0" rtlCol="0"/>
            <a:lstStyle/>
            <a:p>
              <a:endParaRPr/>
            </a:p>
          </p:txBody>
        </p:sp>
        <p:sp>
          <p:nvSpPr>
            <p:cNvPr id="9" name="object 9"/>
            <p:cNvSpPr/>
            <p:nvPr/>
          </p:nvSpPr>
          <p:spPr>
            <a:xfrm>
              <a:off x="3553815" y="4965661"/>
              <a:ext cx="2007870" cy="842644"/>
            </a:xfrm>
            <a:custGeom>
              <a:avLst/>
              <a:gdLst/>
              <a:ahLst/>
              <a:cxnLst/>
              <a:rect l="l" t="t" r="r" b="b"/>
              <a:pathLst>
                <a:path w="2007870" h="842645">
                  <a:moveTo>
                    <a:pt x="2007425" y="0"/>
                  </a:moveTo>
                  <a:lnTo>
                    <a:pt x="0" y="0"/>
                  </a:lnTo>
                  <a:lnTo>
                    <a:pt x="0" y="769556"/>
                  </a:lnTo>
                  <a:lnTo>
                    <a:pt x="0" y="842403"/>
                  </a:lnTo>
                  <a:lnTo>
                    <a:pt x="2007425" y="842403"/>
                  </a:lnTo>
                  <a:lnTo>
                    <a:pt x="2007425" y="769556"/>
                  </a:lnTo>
                  <a:lnTo>
                    <a:pt x="2007425" y="0"/>
                  </a:lnTo>
                  <a:close/>
                </a:path>
              </a:pathLst>
            </a:custGeom>
            <a:solidFill>
              <a:srgbClr val="7ED5F6"/>
            </a:solidFill>
          </p:spPr>
          <p:txBody>
            <a:bodyPr wrap="square" lIns="0" tIns="0" rIns="0" bIns="0" rtlCol="0"/>
            <a:lstStyle/>
            <a:p>
              <a:endParaRPr/>
            </a:p>
          </p:txBody>
        </p:sp>
        <p:sp>
          <p:nvSpPr>
            <p:cNvPr id="10" name="object 10"/>
            <p:cNvSpPr/>
            <p:nvPr/>
          </p:nvSpPr>
          <p:spPr>
            <a:xfrm>
              <a:off x="3553821" y="4965652"/>
              <a:ext cx="2007870" cy="842644"/>
            </a:xfrm>
            <a:custGeom>
              <a:avLst/>
              <a:gdLst/>
              <a:ahLst/>
              <a:cxnLst/>
              <a:rect l="l" t="t" r="r" b="b"/>
              <a:pathLst>
                <a:path w="2007870" h="842645">
                  <a:moveTo>
                    <a:pt x="0" y="842408"/>
                  </a:moveTo>
                  <a:lnTo>
                    <a:pt x="2007428" y="842408"/>
                  </a:lnTo>
                  <a:lnTo>
                    <a:pt x="2007428" y="0"/>
                  </a:lnTo>
                  <a:lnTo>
                    <a:pt x="0" y="0"/>
                  </a:lnTo>
                  <a:lnTo>
                    <a:pt x="0" y="842408"/>
                  </a:lnTo>
                  <a:close/>
                </a:path>
              </a:pathLst>
            </a:custGeom>
            <a:ln w="24281">
              <a:solidFill>
                <a:srgbClr val="7ED5F6"/>
              </a:solidFill>
            </a:ln>
          </p:spPr>
          <p:txBody>
            <a:bodyPr wrap="square" lIns="0" tIns="0" rIns="0" bIns="0" rtlCol="0"/>
            <a:lstStyle/>
            <a:p>
              <a:endParaRPr/>
            </a:p>
          </p:txBody>
        </p:sp>
        <p:sp>
          <p:nvSpPr>
            <p:cNvPr id="11" name="object 11"/>
            <p:cNvSpPr/>
            <p:nvPr/>
          </p:nvSpPr>
          <p:spPr>
            <a:xfrm>
              <a:off x="3479144" y="4892782"/>
              <a:ext cx="2005964" cy="842644"/>
            </a:xfrm>
            <a:custGeom>
              <a:avLst/>
              <a:gdLst/>
              <a:ahLst/>
              <a:cxnLst/>
              <a:rect l="l" t="t" r="r" b="b"/>
              <a:pathLst>
                <a:path w="2005964" h="842645">
                  <a:moveTo>
                    <a:pt x="2005437" y="0"/>
                  </a:moveTo>
                  <a:lnTo>
                    <a:pt x="0" y="0"/>
                  </a:lnTo>
                  <a:lnTo>
                    <a:pt x="0" y="842430"/>
                  </a:lnTo>
                  <a:lnTo>
                    <a:pt x="2005437" y="842430"/>
                  </a:lnTo>
                  <a:lnTo>
                    <a:pt x="2005437" y="0"/>
                  </a:lnTo>
                  <a:close/>
                </a:path>
              </a:pathLst>
            </a:custGeom>
            <a:solidFill>
              <a:srgbClr val="FDFDFD"/>
            </a:solidFill>
          </p:spPr>
          <p:txBody>
            <a:bodyPr wrap="square" lIns="0" tIns="0" rIns="0" bIns="0" rtlCol="0"/>
            <a:lstStyle/>
            <a:p>
              <a:endParaRPr/>
            </a:p>
          </p:txBody>
        </p:sp>
        <p:sp>
          <p:nvSpPr>
            <p:cNvPr id="12" name="object 12"/>
            <p:cNvSpPr/>
            <p:nvPr/>
          </p:nvSpPr>
          <p:spPr>
            <a:xfrm>
              <a:off x="3479144" y="4892782"/>
              <a:ext cx="2005964" cy="842644"/>
            </a:xfrm>
            <a:custGeom>
              <a:avLst/>
              <a:gdLst/>
              <a:ahLst/>
              <a:cxnLst/>
              <a:rect l="l" t="t" r="r" b="b"/>
              <a:pathLst>
                <a:path w="2005964" h="842645">
                  <a:moveTo>
                    <a:pt x="0" y="842430"/>
                  </a:moveTo>
                  <a:lnTo>
                    <a:pt x="2005437" y="842430"/>
                  </a:lnTo>
                  <a:lnTo>
                    <a:pt x="2005437" y="0"/>
                  </a:lnTo>
                  <a:lnTo>
                    <a:pt x="0" y="0"/>
                  </a:lnTo>
                  <a:lnTo>
                    <a:pt x="0" y="842430"/>
                  </a:lnTo>
                  <a:close/>
                </a:path>
              </a:pathLst>
            </a:custGeom>
            <a:ln w="24281">
              <a:solidFill>
                <a:srgbClr val="00ACED"/>
              </a:solidFill>
            </a:ln>
          </p:spPr>
          <p:txBody>
            <a:bodyPr wrap="square" lIns="0" tIns="0" rIns="0" bIns="0" rtlCol="0"/>
            <a:lstStyle/>
            <a:p>
              <a:endParaRPr/>
            </a:p>
          </p:txBody>
        </p:sp>
        <p:sp>
          <p:nvSpPr>
            <p:cNvPr id="13" name="object 13"/>
            <p:cNvSpPr/>
            <p:nvPr/>
          </p:nvSpPr>
          <p:spPr>
            <a:xfrm>
              <a:off x="3329767" y="1926560"/>
              <a:ext cx="2222500" cy="812800"/>
            </a:xfrm>
            <a:custGeom>
              <a:avLst/>
              <a:gdLst/>
              <a:ahLst/>
              <a:cxnLst/>
              <a:rect l="l" t="t" r="r" b="b"/>
              <a:pathLst>
                <a:path w="2222500" h="812800">
                  <a:moveTo>
                    <a:pt x="2222024" y="0"/>
                  </a:moveTo>
                  <a:lnTo>
                    <a:pt x="0" y="0"/>
                  </a:lnTo>
                  <a:lnTo>
                    <a:pt x="0" y="812595"/>
                  </a:lnTo>
                  <a:lnTo>
                    <a:pt x="2222024" y="812595"/>
                  </a:lnTo>
                  <a:lnTo>
                    <a:pt x="2222024" y="0"/>
                  </a:lnTo>
                  <a:close/>
                </a:path>
              </a:pathLst>
            </a:custGeom>
            <a:solidFill>
              <a:srgbClr val="FDFDFD"/>
            </a:solidFill>
          </p:spPr>
          <p:txBody>
            <a:bodyPr wrap="square" lIns="0" tIns="0" rIns="0" bIns="0" rtlCol="0"/>
            <a:lstStyle/>
            <a:p>
              <a:endParaRPr/>
            </a:p>
          </p:txBody>
        </p:sp>
        <p:sp>
          <p:nvSpPr>
            <p:cNvPr id="14" name="object 14"/>
            <p:cNvSpPr/>
            <p:nvPr/>
          </p:nvSpPr>
          <p:spPr>
            <a:xfrm>
              <a:off x="3329767" y="1926560"/>
              <a:ext cx="2222500" cy="812800"/>
            </a:xfrm>
            <a:custGeom>
              <a:avLst/>
              <a:gdLst/>
              <a:ahLst/>
              <a:cxnLst/>
              <a:rect l="l" t="t" r="r" b="b"/>
              <a:pathLst>
                <a:path w="2222500" h="812800">
                  <a:moveTo>
                    <a:pt x="0" y="812595"/>
                  </a:moveTo>
                  <a:lnTo>
                    <a:pt x="2222024" y="812595"/>
                  </a:lnTo>
                  <a:lnTo>
                    <a:pt x="2222024" y="0"/>
                  </a:lnTo>
                  <a:lnTo>
                    <a:pt x="0" y="0"/>
                  </a:lnTo>
                  <a:lnTo>
                    <a:pt x="0" y="812595"/>
                  </a:lnTo>
                  <a:close/>
                </a:path>
              </a:pathLst>
            </a:custGeom>
            <a:ln w="22414">
              <a:solidFill>
                <a:srgbClr val="00ACED"/>
              </a:solidFill>
            </a:ln>
          </p:spPr>
          <p:txBody>
            <a:bodyPr wrap="square" lIns="0" tIns="0" rIns="0" bIns="0" rtlCol="0"/>
            <a:lstStyle/>
            <a:p>
              <a:endParaRPr/>
            </a:p>
          </p:txBody>
        </p:sp>
        <p:sp>
          <p:nvSpPr>
            <p:cNvPr id="15" name="object 15"/>
            <p:cNvSpPr/>
            <p:nvPr/>
          </p:nvSpPr>
          <p:spPr>
            <a:xfrm>
              <a:off x="3736822" y="2072207"/>
              <a:ext cx="121920" cy="136525"/>
            </a:xfrm>
            <a:custGeom>
              <a:avLst/>
              <a:gdLst/>
              <a:ahLst/>
              <a:cxnLst/>
              <a:rect l="l" t="t" r="r" b="b"/>
              <a:pathLst>
                <a:path w="121920" h="136525">
                  <a:moveTo>
                    <a:pt x="42938" y="0"/>
                  </a:moveTo>
                  <a:lnTo>
                    <a:pt x="1866" y="5727"/>
                  </a:lnTo>
                  <a:lnTo>
                    <a:pt x="0" y="7467"/>
                  </a:lnTo>
                  <a:lnTo>
                    <a:pt x="0" y="22402"/>
                  </a:lnTo>
                  <a:lnTo>
                    <a:pt x="9334" y="20662"/>
                  </a:lnTo>
                  <a:lnTo>
                    <a:pt x="11201" y="20662"/>
                  </a:lnTo>
                  <a:lnTo>
                    <a:pt x="20535" y="18669"/>
                  </a:lnTo>
                  <a:lnTo>
                    <a:pt x="20307" y="99263"/>
                  </a:lnTo>
                  <a:lnTo>
                    <a:pt x="18669" y="134683"/>
                  </a:lnTo>
                  <a:lnTo>
                    <a:pt x="20535" y="136423"/>
                  </a:lnTo>
                  <a:lnTo>
                    <a:pt x="41071" y="136423"/>
                  </a:lnTo>
                  <a:lnTo>
                    <a:pt x="42938" y="134683"/>
                  </a:lnTo>
                  <a:lnTo>
                    <a:pt x="41859" y="123761"/>
                  </a:lnTo>
                  <a:lnTo>
                    <a:pt x="41097" y="96977"/>
                  </a:lnTo>
                  <a:lnTo>
                    <a:pt x="41363" y="44208"/>
                  </a:lnTo>
                  <a:lnTo>
                    <a:pt x="42938" y="0"/>
                  </a:lnTo>
                  <a:close/>
                </a:path>
                <a:path w="121920" h="136525">
                  <a:moveTo>
                    <a:pt x="121373" y="114020"/>
                  </a:moveTo>
                  <a:lnTo>
                    <a:pt x="119507" y="112026"/>
                  </a:lnTo>
                  <a:lnTo>
                    <a:pt x="98945" y="112026"/>
                  </a:lnTo>
                  <a:lnTo>
                    <a:pt x="97078" y="114020"/>
                  </a:lnTo>
                  <a:lnTo>
                    <a:pt x="97078" y="134683"/>
                  </a:lnTo>
                  <a:lnTo>
                    <a:pt x="98945" y="136423"/>
                  </a:lnTo>
                  <a:lnTo>
                    <a:pt x="119507" y="136423"/>
                  </a:lnTo>
                  <a:lnTo>
                    <a:pt x="121373" y="134683"/>
                  </a:lnTo>
                  <a:lnTo>
                    <a:pt x="121373" y="114020"/>
                  </a:lnTo>
                  <a:close/>
                </a:path>
              </a:pathLst>
            </a:custGeom>
            <a:solidFill>
              <a:srgbClr val="000000"/>
            </a:solidFill>
          </p:spPr>
          <p:txBody>
            <a:bodyPr wrap="square" lIns="0" tIns="0" rIns="0" bIns="0" rtlCol="0"/>
            <a:lstStyle/>
            <a:p>
              <a:endParaRPr/>
            </a:p>
          </p:txBody>
        </p:sp>
        <p:sp>
          <p:nvSpPr>
            <p:cNvPr id="16" name="object 16"/>
            <p:cNvSpPr/>
            <p:nvPr/>
          </p:nvSpPr>
          <p:spPr>
            <a:xfrm>
              <a:off x="3942213" y="2055519"/>
              <a:ext cx="1215534" cy="45011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129869" y="3346187"/>
              <a:ext cx="2242820" cy="846455"/>
            </a:xfrm>
            <a:custGeom>
              <a:avLst/>
              <a:gdLst/>
              <a:ahLst/>
              <a:cxnLst/>
              <a:rect l="l" t="t" r="r" b="b"/>
              <a:pathLst>
                <a:path w="2242820" h="846454">
                  <a:moveTo>
                    <a:pt x="2242535" y="0"/>
                  </a:moveTo>
                  <a:lnTo>
                    <a:pt x="0" y="0"/>
                  </a:lnTo>
                  <a:lnTo>
                    <a:pt x="0" y="846154"/>
                  </a:lnTo>
                  <a:lnTo>
                    <a:pt x="2242535" y="846154"/>
                  </a:lnTo>
                  <a:lnTo>
                    <a:pt x="2242535" y="0"/>
                  </a:lnTo>
                  <a:close/>
                </a:path>
              </a:pathLst>
            </a:custGeom>
            <a:solidFill>
              <a:srgbClr val="FDFDFD"/>
            </a:solidFill>
          </p:spPr>
          <p:txBody>
            <a:bodyPr wrap="square" lIns="0" tIns="0" rIns="0" bIns="0" rtlCol="0"/>
            <a:lstStyle/>
            <a:p>
              <a:endParaRPr/>
            </a:p>
          </p:txBody>
        </p:sp>
        <p:sp>
          <p:nvSpPr>
            <p:cNvPr id="18" name="object 18"/>
            <p:cNvSpPr/>
            <p:nvPr/>
          </p:nvSpPr>
          <p:spPr>
            <a:xfrm>
              <a:off x="5129869" y="3346187"/>
              <a:ext cx="2242820" cy="846455"/>
            </a:xfrm>
            <a:custGeom>
              <a:avLst/>
              <a:gdLst/>
              <a:ahLst/>
              <a:cxnLst/>
              <a:rect l="l" t="t" r="r" b="b"/>
              <a:pathLst>
                <a:path w="2242820" h="846454">
                  <a:moveTo>
                    <a:pt x="0" y="846154"/>
                  </a:moveTo>
                  <a:lnTo>
                    <a:pt x="2242535" y="846154"/>
                  </a:lnTo>
                  <a:lnTo>
                    <a:pt x="2242535" y="0"/>
                  </a:lnTo>
                  <a:lnTo>
                    <a:pt x="0" y="0"/>
                  </a:lnTo>
                  <a:lnTo>
                    <a:pt x="0" y="846154"/>
                  </a:lnTo>
                  <a:close/>
                </a:path>
              </a:pathLst>
            </a:custGeom>
            <a:ln w="22414">
              <a:solidFill>
                <a:srgbClr val="00ACED"/>
              </a:solidFill>
            </a:ln>
          </p:spPr>
          <p:txBody>
            <a:bodyPr wrap="square" lIns="0" tIns="0" rIns="0" bIns="0" rtlCol="0"/>
            <a:lstStyle/>
            <a:p>
              <a:endParaRPr/>
            </a:p>
          </p:txBody>
        </p:sp>
        <p:sp>
          <p:nvSpPr>
            <p:cNvPr id="19" name="object 19"/>
            <p:cNvSpPr/>
            <p:nvPr/>
          </p:nvSpPr>
          <p:spPr>
            <a:xfrm>
              <a:off x="1638007" y="3417176"/>
              <a:ext cx="2258060" cy="672465"/>
            </a:xfrm>
            <a:custGeom>
              <a:avLst/>
              <a:gdLst/>
              <a:ahLst/>
              <a:cxnLst/>
              <a:rect l="l" t="t" r="r" b="b"/>
              <a:pathLst>
                <a:path w="2258060" h="672464">
                  <a:moveTo>
                    <a:pt x="2257526" y="0"/>
                  </a:moveTo>
                  <a:lnTo>
                    <a:pt x="0" y="0"/>
                  </a:lnTo>
                  <a:lnTo>
                    <a:pt x="0" y="599579"/>
                  </a:lnTo>
                  <a:lnTo>
                    <a:pt x="0" y="672426"/>
                  </a:lnTo>
                  <a:lnTo>
                    <a:pt x="2257526" y="672426"/>
                  </a:lnTo>
                  <a:lnTo>
                    <a:pt x="2257526" y="599579"/>
                  </a:lnTo>
                  <a:lnTo>
                    <a:pt x="2257526" y="0"/>
                  </a:lnTo>
                  <a:close/>
                </a:path>
              </a:pathLst>
            </a:custGeom>
            <a:solidFill>
              <a:srgbClr val="7ED5F6"/>
            </a:solidFill>
          </p:spPr>
          <p:txBody>
            <a:bodyPr wrap="square" lIns="0" tIns="0" rIns="0" bIns="0" rtlCol="0"/>
            <a:lstStyle/>
            <a:p>
              <a:endParaRPr/>
            </a:p>
          </p:txBody>
        </p:sp>
        <p:sp>
          <p:nvSpPr>
            <p:cNvPr id="20" name="object 20"/>
            <p:cNvSpPr/>
            <p:nvPr/>
          </p:nvSpPr>
          <p:spPr>
            <a:xfrm>
              <a:off x="1638013" y="3417164"/>
              <a:ext cx="2258060" cy="672465"/>
            </a:xfrm>
            <a:custGeom>
              <a:avLst/>
              <a:gdLst/>
              <a:ahLst/>
              <a:cxnLst/>
              <a:rect l="l" t="t" r="r" b="b"/>
              <a:pathLst>
                <a:path w="2258060" h="672464">
                  <a:moveTo>
                    <a:pt x="0" y="672432"/>
                  </a:moveTo>
                  <a:lnTo>
                    <a:pt x="2257528" y="672432"/>
                  </a:lnTo>
                  <a:lnTo>
                    <a:pt x="2257528" y="0"/>
                  </a:lnTo>
                  <a:lnTo>
                    <a:pt x="0" y="0"/>
                  </a:lnTo>
                  <a:lnTo>
                    <a:pt x="0" y="672432"/>
                  </a:lnTo>
                  <a:close/>
                </a:path>
              </a:pathLst>
            </a:custGeom>
            <a:ln w="22414">
              <a:solidFill>
                <a:srgbClr val="7ED5F6"/>
              </a:solidFill>
            </a:ln>
          </p:spPr>
          <p:txBody>
            <a:bodyPr wrap="square" lIns="0" tIns="0" rIns="0" bIns="0" rtlCol="0"/>
            <a:lstStyle/>
            <a:p>
              <a:endParaRPr/>
            </a:p>
          </p:txBody>
        </p:sp>
        <p:sp>
          <p:nvSpPr>
            <p:cNvPr id="21" name="object 21"/>
            <p:cNvSpPr/>
            <p:nvPr/>
          </p:nvSpPr>
          <p:spPr>
            <a:xfrm>
              <a:off x="1567056" y="3348054"/>
              <a:ext cx="2258060" cy="669290"/>
            </a:xfrm>
            <a:custGeom>
              <a:avLst/>
              <a:gdLst/>
              <a:ahLst/>
              <a:cxnLst/>
              <a:rect l="l" t="t" r="r" b="b"/>
              <a:pathLst>
                <a:path w="2258060" h="669289">
                  <a:moveTo>
                    <a:pt x="2257517" y="0"/>
                  </a:moveTo>
                  <a:lnTo>
                    <a:pt x="0" y="0"/>
                  </a:lnTo>
                  <a:lnTo>
                    <a:pt x="0" y="668698"/>
                  </a:lnTo>
                  <a:lnTo>
                    <a:pt x="2257517" y="668698"/>
                  </a:lnTo>
                  <a:lnTo>
                    <a:pt x="2257517" y="0"/>
                  </a:lnTo>
                  <a:close/>
                </a:path>
              </a:pathLst>
            </a:custGeom>
            <a:solidFill>
              <a:srgbClr val="FDFDFD"/>
            </a:solidFill>
          </p:spPr>
          <p:txBody>
            <a:bodyPr wrap="square" lIns="0" tIns="0" rIns="0" bIns="0" rtlCol="0"/>
            <a:lstStyle/>
            <a:p>
              <a:endParaRPr/>
            </a:p>
          </p:txBody>
        </p:sp>
        <p:sp>
          <p:nvSpPr>
            <p:cNvPr id="22" name="object 22"/>
            <p:cNvSpPr/>
            <p:nvPr/>
          </p:nvSpPr>
          <p:spPr>
            <a:xfrm>
              <a:off x="1567056" y="3348054"/>
              <a:ext cx="2258060" cy="669290"/>
            </a:xfrm>
            <a:custGeom>
              <a:avLst/>
              <a:gdLst/>
              <a:ahLst/>
              <a:cxnLst/>
              <a:rect l="l" t="t" r="r" b="b"/>
              <a:pathLst>
                <a:path w="2258060" h="669289">
                  <a:moveTo>
                    <a:pt x="0" y="668698"/>
                  </a:moveTo>
                  <a:lnTo>
                    <a:pt x="2257517" y="668698"/>
                  </a:lnTo>
                  <a:lnTo>
                    <a:pt x="2257517" y="0"/>
                  </a:lnTo>
                  <a:lnTo>
                    <a:pt x="0" y="0"/>
                  </a:lnTo>
                  <a:lnTo>
                    <a:pt x="0" y="668698"/>
                  </a:lnTo>
                  <a:close/>
                </a:path>
              </a:pathLst>
            </a:custGeom>
            <a:ln w="22414">
              <a:solidFill>
                <a:srgbClr val="00ACED"/>
              </a:solidFill>
            </a:ln>
          </p:spPr>
          <p:txBody>
            <a:bodyPr wrap="square" lIns="0" tIns="0" rIns="0" bIns="0" rtlCol="0"/>
            <a:lstStyle/>
            <a:p>
              <a:endParaRPr/>
            </a:p>
          </p:txBody>
        </p:sp>
        <p:sp>
          <p:nvSpPr>
            <p:cNvPr id="23" name="object 23"/>
            <p:cNvSpPr/>
            <p:nvPr/>
          </p:nvSpPr>
          <p:spPr>
            <a:xfrm>
              <a:off x="5533122" y="3439571"/>
              <a:ext cx="97079" cy="136353"/>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5652604" y="3551651"/>
              <a:ext cx="24765" cy="24765"/>
            </a:xfrm>
            <a:custGeom>
              <a:avLst/>
              <a:gdLst/>
              <a:ahLst/>
              <a:cxnLst/>
              <a:rect l="l" t="t" r="r" b="b"/>
              <a:pathLst>
                <a:path w="24764" h="24764">
                  <a:moveTo>
                    <a:pt x="24394" y="0"/>
                  </a:moveTo>
                  <a:lnTo>
                    <a:pt x="13192" y="0"/>
                  </a:lnTo>
                  <a:lnTo>
                    <a:pt x="1991" y="1867"/>
                  </a:lnTo>
                  <a:lnTo>
                    <a:pt x="0" y="3734"/>
                  </a:lnTo>
                  <a:lnTo>
                    <a:pt x="0" y="24273"/>
                  </a:lnTo>
                  <a:lnTo>
                    <a:pt x="24394" y="24273"/>
                  </a:lnTo>
                  <a:lnTo>
                    <a:pt x="24394" y="0"/>
                  </a:lnTo>
                  <a:close/>
                </a:path>
              </a:pathLst>
            </a:custGeom>
            <a:solidFill>
              <a:srgbClr val="000000"/>
            </a:solidFill>
          </p:spPr>
          <p:txBody>
            <a:bodyPr wrap="square" lIns="0" tIns="0" rIns="0" bIns="0" rtlCol="0"/>
            <a:lstStyle/>
            <a:p>
              <a:endParaRPr/>
            </a:p>
          </p:txBody>
        </p:sp>
        <p:sp>
          <p:nvSpPr>
            <p:cNvPr id="25" name="object 25"/>
            <p:cNvSpPr/>
            <p:nvPr/>
          </p:nvSpPr>
          <p:spPr>
            <a:xfrm>
              <a:off x="5508977" y="3422766"/>
              <a:ext cx="1488053" cy="405326"/>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5718188" y="3921501"/>
              <a:ext cx="1067756" cy="201729"/>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3725627" y="4997394"/>
              <a:ext cx="91478" cy="136353"/>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3841375" y="5107607"/>
              <a:ext cx="24765" cy="24765"/>
            </a:xfrm>
            <a:custGeom>
              <a:avLst/>
              <a:gdLst/>
              <a:ahLst/>
              <a:cxnLst/>
              <a:rect l="l" t="t" r="r" b="b"/>
              <a:pathLst>
                <a:path w="24764" h="24764">
                  <a:moveTo>
                    <a:pt x="22427" y="0"/>
                  </a:moveTo>
                  <a:lnTo>
                    <a:pt x="1866" y="0"/>
                  </a:lnTo>
                  <a:lnTo>
                    <a:pt x="0" y="1867"/>
                  </a:lnTo>
                  <a:lnTo>
                    <a:pt x="0" y="22406"/>
                  </a:lnTo>
                  <a:lnTo>
                    <a:pt x="1866" y="24273"/>
                  </a:lnTo>
                  <a:lnTo>
                    <a:pt x="13068" y="24273"/>
                  </a:lnTo>
                  <a:lnTo>
                    <a:pt x="22427" y="22406"/>
                  </a:lnTo>
                  <a:lnTo>
                    <a:pt x="24294" y="20538"/>
                  </a:lnTo>
                  <a:lnTo>
                    <a:pt x="24294" y="1867"/>
                  </a:lnTo>
                  <a:lnTo>
                    <a:pt x="22427" y="0"/>
                  </a:lnTo>
                  <a:close/>
                </a:path>
              </a:pathLst>
            </a:custGeom>
            <a:solidFill>
              <a:srgbClr val="000000"/>
            </a:solidFill>
          </p:spPr>
          <p:txBody>
            <a:bodyPr wrap="square" lIns="0" tIns="0" rIns="0" bIns="0" rtlCol="0"/>
            <a:lstStyle/>
            <a:p>
              <a:endParaRPr/>
            </a:p>
          </p:txBody>
        </p:sp>
        <p:sp>
          <p:nvSpPr>
            <p:cNvPr id="29" name="object 29"/>
            <p:cNvSpPr/>
            <p:nvPr/>
          </p:nvSpPr>
          <p:spPr>
            <a:xfrm>
              <a:off x="3701332" y="4978722"/>
              <a:ext cx="1480810" cy="700452"/>
            </a:xfrm>
            <a:prstGeom prst="rect">
              <a:avLst/>
            </a:prstGeom>
            <a:blipFill>
              <a:blip r:embed="rId7" cstate="print"/>
              <a:stretch>
                <a:fillRect/>
              </a:stretch>
            </a:blipFill>
          </p:spPr>
          <p:txBody>
            <a:bodyPr wrap="square" lIns="0" tIns="0" rIns="0" bIns="0" rtlCol="0"/>
            <a:lstStyle/>
            <a:p>
              <a:endParaRPr/>
            </a:p>
          </p:txBody>
        </p:sp>
        <p:sp>
          <p:nvSpPr>
            <p:cNvPr id="30" name="object 30"/>
            <p:cNvSpPr/>
            <p:nvPr/>
          </p:nvSpPr>
          <p:spPr>
            <a:xfrm>
              <a:off x="1916239" y="3460114"/>
              <a:ext cx="146050" cy="136525"/>
            </a:xfrm>
            <a:custGeom>
              <a:avLst/>
              <a:gdLst/>
              <a:ahLst/>
              <a:cxnLst/>
              <a:rect l="l" t="t" r="r" b="b"/>
              <a:pathLst>
                <a:path w="146050" h="136525">
                  <a:moveTo>
                    <a:pt x="102704" y="84074"/>
                  </a:moveTo>
                  <a:lnTo>
                    <a:pt x="84010" y="84074"/>
                  </a:lnTo>
                  <a:lnTo>
                    <a:pt x="84010" y="13093"/>
                  </a:lnTo>
                  <a:lnTo>
                    <a:pt x="84010" y="0"/>
                  </a:lnTo>
                  <a:lnTo>
                    <a:pt x="75920" y="1079"/>
                  </a:lnTo>
                  <a:lnTo>
                    <a:pt x="69773" y="1638"/>
                  </a:lnTo>
                  <a:lnTo>
                    <a:pt x="65341" y="1778"/>
                  </a:lnTo>
                  <a:lnTo>
                    <a:pt x="65341" y="13093"/>
                  </a:lnTo>
                  <a:lnTo>
                    <a:pt x="65341" y="84074"/>
                  </a:lnTo>
                  <a:lnTo>
                    <a:pt x="20535" y="84074"/>
                  </a:lnTo>
                  <a:lnTo>
                    <a:pt x="65341" y="13093"/>
                  </a:lnTo>
                  <a:lnTo>
                    <a:pt x="65341" y="1778"/>
                  </a:lnTo>
                  <a:lnTo>
                    <a:pt x="63271" y="1841"/>
                  </a:lnTo>
                  <a:lnTo>
                    <a:pt x="54140" y="1866"/>
                  </a:lnTo>
                  <a:lnTo>
                    <a:pt x="41236" y="23393"/>
                  </a:lnTo>
                  <a:lnTo>
                    <a:pt x="26593" y="46482"/>
                  </a:lnTo>
                  <a:lnTo>
                    <a:pt x="12649" y="67818"/>
                  </a:lnTo>
                  <a:lnTo>
                    <a:pt x="1866" y="84074"/>
                  </a:lnTo>
                  <a:lnTo>
                    <a:pt x="0" y="85940"/>
                  </a:lnTo>
                  <a:lnTo>
                    <a:pt x="0" y="99009"/>
                  </a:lnTo>
                  <a:lnTo>
                    <a:pt x="1866" y="100876"/>
                  </a:lnTo>
                  <a:lnTo>
                    <a:pt x="63474" y="100876"/>
                  </a:lnTo>
                  <a:lnTo>
                    <a:pt x="63474" y="134518"/>
                  </a:lnTo>
                  <a:lnTo>
                    <a:pt x="65341" y="136385"/>
                  </a:lnTo>
                  <a:lnTo>
                    <a:pt x="84010" y="136385"/>
                  </a:lnTo>
                  <a:lnTo>
                    <a:pt x="84010" y="100876"/>
                  </a:lnTo>
                  <a:lnTo>
                    <a:pt x="100838" y="100876"/>
                  </a:lnTo>
                  <a:lnTo>
                    <a:pt x="102704" y="99009"/>
                  </a:lnTo>
                  <a:lnTo>
                    <a:pt x="102704" y="84074"/>
                  </a:lnTo>
                  <a:close/>
                </a:path>
                <a:path w="146050" h="136525">
                  <a:moveTo>
                    <a:pt x="145643" y="112077"/>
                  </a:moveTo>
                  <a:lnTo>
                    <a:pt x="123240" y="112077"/>
                  </a:lnTo>
                  <a:lnTo>
                    <a:pt x="121373" y="113944"/>
                  </a:lnTo>
                  <a:lnTo>
                    <a:pt x="121373" y="134518"/>
                  </a:lnTo>
                  <a:lnTo>
                    <a:pt x="123240" y="136385"/>
                  </a:lnTo>
                  <a:lnTo>
                    <a:pt x="134442" y="136385"/>
                  </a:lnTo>
                  <a:lnTo>
                    <a:pt x="143776" y="134518"/>
                  </a:lnTo>
                  <a:lnTo>
                    <a:pt x="145643" y="132651"/>
                  </a:lnTo>
                  <a:lnTo>
                    <a:pt x="145643" y="112077"/>
                  </a:lnTo>
                  <a:close/>
                </a:path>
              </a:pathLst>
            </a:custGeom>
            <a:solidFill>
              <a:srgbClr val="000000"/>
            </a:solidFill>
          </p:spPr>
          <p:txBody>
            <a:bodyPr wrap="square" lIns="0" tIns="0" rIns="0" bIns="0" rtlCol="0"/>
            <a:lstStyle/>
            <a:p>
              <a:endParaRPr/>
            </a:p>
          </p:txBody>
        </p:sp>
        <p:sp>
          <p:nvSpPr>
            <p:cNvPr id="31" name="object 31"/>
            <p:cNvSpPr/>
            <p:nvPr/>
          </p:nvSpPr>
          <p:spPr>
            <a:xfrm>
              <a:off x="2095488" y="3443305"/>
              <a:ext cx="1266015" cy="450163"/>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6024118" y="3155534"/>
              <a:ext cx="104551" cy="177509"/>
            </a:xfrm>
            <a:prstGeom prst="rect">
              <a:avLst/>
            </a:prstGeom>
            <a:blipFill>
              <a:blip r:embed="rId9" cstate="print"/>
              <a:stretch>
                <a:fillRect/>
              </a:stretch>
            </a:blipFill>
          </p:spPr>
          <p:txBody>
            <a:bodyPr wrap="square" lIns="0" tIns="0" rIns="0" bIns="0" rtlCol="0"/>
            <a:lstStyle/>
            <a:p>
              <a:endParaRPr/>
            </a:p>
          </p:txBody>
        </p:sp>
        <p:sp>
          <p:nvSpPr>
            <p:cNvPr id="33" name="object 33"/>
            <p:cNvSpPr/>
            <p:nvPr/>
          </p:nvSpPr>
          <p:spPr>
            <a:xfrm>
              <a:off x="5482713" y="5072104"/>
              <a:ext cx="158817" cy="155028"/>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2726627" y="4013017"/>
              <a:ext cx="102709" cy="177459"/>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165426" y="2492562"/>
              <a:ext cx="156850" cy="158837"/>
            </a:xfrm>
            <a:prstGeom prst="rect">
              <a:avLst/>
            </a:prstGeom>
            <a:blipFill>
              <a:blip r:embed="rId12" cstate="print"/>
              <a:stretch>
                <a:fillRect/>
              </a:stretch>
            </a:blipFill>
          </p:spPr>
          <p:txBody>
            <a:bodyPr wrap="square" lIns="0" tIns="0" rIns="0" bIns="0" rtlCol="0"/>
            <a:lstStyle/>
            <a:p>
              <a:endParaRPr/>
            </a:p>
          </p:txBody>
        </p:sp>
      </p:grpSp>
      <p:sp>
        <p:nvSpPr>
          <p:cNvPr id="36" name="object 3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37" name="object 3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35</a:t>
            </a:fld>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2602230" cy="391160"/>
          </a:xfrm>
          <a:prstGeom prst="rect">
            <a:avLst/>
          </a:prstGeom>
        </p:spPr>
        <p:txBody>
          <a:bodyPr vert="horz" wrap="square" lIns="0" tIns="12700" rIns="0" bIns="0" rtlCol="0">
            <a:spAutoFit/>
          </a:bodyPr>
          <a:lstStyle/>
          <a:p>
            <a:pPr marL="12700">
              <a:lnSpc>
                <a:spcPct val="100000"/>
              </a:lnSpc>
              <a:spcBef>
                <a:spcPts val="100"/>
              </a:spcBef>
            </a:pPr>
            <a:r>
              <a:rPr spc="-5" dirty="0"/>
              <a:t>Process</a:t>
            </a:r>
            <a:r>
              <a:rPr spc="-60" dirty="0"/>
              <a:t> </a:t>
            </a:r>
            <a:r>
              <a:rPr dirty="0"/>
              <a:t>activities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36</a:t>
            </a:fld>
            <a:endParaRPr dirty="0"/>
          </a:p>
        </p:txBody>
      </p:sp>
      <p:sp>
        <p:nvSpPr>
          <p:cNvPr id="3" name="object 3"/>
          <p:cNvSpPr txBox="1"/>
          <p:nvPr/>
        </p:nvSpPr>
        <p:spPr>
          <a:xfrm>
            <a:off x="535025" y="1488236"/>
            <a:ext cx="7837170" cy="4200525"/>
          </a:xfrm>
          <a:prstGeom prst="rect">
            <a:avLst/>
          </a:prstGeom>
        </p:spPr>
        <p:txBody>
          <a:bodyPr vert="horz" wrap="square" lIns="0" tIns="112395" rIns="0" bIns="0" rtlCol="0">
            <a:spAutoFit/>
          </a:bodyPr>
          <a:lstStyle/>
          <a:p>
            <a:pPr marL="355600" indent="-342900">
              <a:lnSpc>
                <a:spcPct val="100000"/>
              </a:lnSpc>
              <a:spcBef>
                <a:spcPts val="885"/>
              </a:spcBef>
              <a:buFont typeface="Wingdings"/>
              <a:buChar char=""/>
              <a:tabLst>
                <a:tab pos="355600" algn="l"/>
              </a:tabLst>
            </a:pPr>
            <a:r>
              <a:rPr sz="2400" spc="-5" dirty="0">
                <a:solidFill>
                  <a:srgbClr val="46424D"/>
                </a:solidFill>
                <a:latin typeface="Arial"/>
                <a:cs typeface="Arial"/>
              </a:rPr>
              <a:t>Requirements</a:t>
            </a:r>
            <a:r>
              <a:rPr sz="2400" spc="20" dirty="0">
                <a:solidFill>
                  <a:srgbClr val="46424D"/>
                </a:solidFill>
                <a:latin typeface="Arial"/>
                <a:cs typeface="Arial"/>
              </a:rPr>
              <a:t> </a:t>
            </a:r>
            <a:r>
              <a:rPr sz="2400" spc="-5" dirty="0">
                <a:solidFill>
                  <a:srgbClr val="46424D"/>
                </a:solidFill>
                <a:latin typeface="Arial"/>
                <a:cs typeface="Arial"/>
              </a:rPr>
              <a:t>discovery</a:t>
            </a:r>
            <a:endParaRPr sz="2400">
              <a:latin typeface="Arial"/>
              <a:cs typeface="Arial"/>
            </a:endParaRPr>
          </a:p>
          <a:p>
            <a:pPr marL="756285" lvl="1" indent="-287020">
              <a:lnSpc>
                <a:spcPts val="2280"/>
              </a:lnSpc>
              <a:spcBef>
                <a:spcPts val="665"/>
              </a:spcBef>
              <a:buFont typeface="Wingdings"/>
              <a:buChar char=""/>
              <a:tabLst>
                <a:tab pos="756285" algn="l"/>
                <a:tab pos="756920" algn="l"/>
              </a:tabLst>
            </a:pPr>
            <a:r>
              <a:rPr sz="2000" dirty="0">
                <a:solidFill>
                  <a:srgbClr val="46424D"/>
                </a:solidFill>
                <a:latin typeface="Arial"/>
                <a:cs typeface="Arial"/>
              </a:rPr>
              <a:t>Interacting with stakeholders to discover their</a:t>
            </a:r>
            <a:r>
              <a:rPr sz="2000" spc="-170" dirty="0">
                <a:solidFill>
                  <a:srgbClr val="46424D"/>
                </a:solidFill>
                <a:latin typeface="Arial"/>
                <a:cs typeface="Arial"/>
              </a:rPr>
              <a:t> </a:t>
            </a:r>
            <a:r>
              <a:rPr sz="2000" dirty="0">
                <a:solidFill>
                  <a:srgbClr val="46424D"/>
                </a:solidFill>
                <a:latin typeface="Arial"/>
                <a:cs typeface="Arial"/>
              </a:rPr>
              <a:t>requirements.</a:t>
            </a:r>
            <a:endParaRPr sz="2000">
              <a:latin typeface="Arial"/>
              <a:cs typeface="Arial"/>
            </a:endParaRPr>
          </a:p>
          <a:p>
            <a:pPr marL="756285">
              <a:lnSpc>
                <a:spcPts val="2280"/>
              </a:lnSpc>
            </a:pPr>
            <a:r>
              <a:rPr sz="2000" dirty="0">
                <a:solidFill>
                  <a:srgbClr val="46424D"/>
                </a:solidFill>
                <a:latin typeface="Arial"/>
                <a:cs typeface="Arial"/>
              </a:rPr>
              <a:t>Domain requirements are also discovered at this</a:t>
            </a:r>
            <a:r>
              <a:rPr sz="2000" spc="-170" dirty="0">
                <a:solidFill>
                  <a:srgbClr val="46424D"/>
                </a:solidFill>
                <a:latin typeface="Arial"/>
                <a:cs typeface="Arial"/>
              </a:rPr>
              <a:t> </a:t>
            </a:r>
            <a:r>
              <a:rPr sz="2000" dirty="0">
                <a:solidFill>
                  <a:srgbClr val="46424D"/>
                </a:solidFill>
                <a:latin typeface="Arial"/>
                <a:cs typeface="Arial"/>
              </a:rPr>
              <a:t>stage.</a:t>
            </a:r>
            <a:endParaRPr sz="2000">
              <a:latin typeface="Arial"/>
              <a:cs typeface="Arial"/>
            </a:endParaRPr>
          </a:p>
          <a:p>
            <a:pPr marL="355600" indent="-342900">
              <a:lnSpc>
                <a:spcPct val="100000"/>
              </a:lnSpc>
              <a:spcBef>
                <a:spcPts val="605"/>
              </a:spcBef>
              <a:buFont typeface="Wingdings"/>
              <a:buChar char=""/>
              <a:tabLst>
                <a:tab pos="355600" algn="l"/>
              </a:tabLst>
            </a:pPr>
            <a:r>
              <a:rPr sz="2400" spc="-5" dirty="0">
                <a:solidFill>
                  <a:srgbClr val="46424D"/>
                </a:solidFill>
                <a:latin typeface="Arial"/>
                <a:cs typeface="Arial"/>
              </a:rPr>
              <a:t>Requirements classification and</a:t>
            </a:r>
            <a:r>
              <a:rPr sz="2400" spc="60" dirty="0">
                <a:solidFill>
                  <a:srgbClr val="46424D"/>
                </a:solidFill>
                <a:latin typeface="Arial"/>
                <a:cs typeface="Arial"/>
              </a:rPr>
              <a:t> </a:t>
            </a:r>
            <a:r>
              <a:rPr sz="2400" spc="-5" dirty="0">
                <a:solidFill>
                  <a:srgbClr val="46424D"/>
                </a:solidFill>
                <a:latin typeface="Arial"/>
                <a:cs typeface="Arial"/>
              </a:rPr>
              <a:t>organisation</a:t>
            </a:r>
            <a:endParaRPr sz="2400">
              <a:latin typeface="Arial"/>
              <a:cs typeface="Arial"/>
            </a:endParaRPr>
          </a:p>
          <a:p>
            <a:pPr marL="756285" marR="5080" lvl="1" indent="-287020">
              <a:lnSpc>
                <a:spcPts val="2160"/>
              </a:lnSpc>
              <a:spcBef>
                <a:spcPts val="940"/>
              </a:spcBef>
              <a:buFont typeface="Wingdings"/>
              <a:buChar char=""/>
              <a:tabLst>
                <a:tab pos="756285" algn="l"/>
                <a:tab pos="756920" algn="l"/>
              </a:tabLst>
            </a:pPr>
            <a:r>
              <a:rPr sz="2000" dirty="0">
                <a:solidFill>
                  <a:srgbClr val="46424D"/>
                </a:solidFill>
                <a:latin typeface="Arial"/>
                <a:cs typeface="Arial"/>
              </a:rPr>
              <a:t>Groups related requirements and organises them into</a:t>
            </a:r>
            <a:r>
              <a:rPr sz="2000" spc="-185" dirty="0">
                <a:solidFill>
                  <a:srgbClr val="46424D"/>
                </a:solidFill>
                <a:latin typeface="Arial"/>
                <a:cs typeface="Arial"/>
              </a:rPr>
              <a:t> </a:t>
            </a:r>
            <a:r>
              <a:rPr sz="2000" dirty="0">
                <a:solidFill>
                  <a:srgbClr val="46424D"/>
                </a:solidFill>
                <a:latin typeface="Arial"/>
                <a:cs typeface="Arial"/>
              </a:rPr>
              <a:t>coherent  clusters.</a:t>
            </a:r>
            <a:endParaRPr sz="2000">
              <a:latin typeface="Arial"/>
              <a:cs typeface="Arial"/>
            </a:endParaRPr>
          </a:p>
          <a:p>
            <a:pPr marL="355600" indent="-342900">
              <a:lnSpc>
                <a:spcPct val="100000"/>
              </a:lnSpc>
              <a:spcBef>
                <a:spcPts val="575"/>
              </a:spcBef>
              <a:buFont typeface="Wingdings"/>
              <a:buChar char=""/>
              <a:tabLst>
                <a:tab pos="355600" algn="l"/>
              </a:tabLst>
            </a:pPr>
            <a:r>
              <a:rPr sz="2400" spc="-5" dirty="0">
                <a:solidFill>
                  <a:srgbClr val="46424D"/>
                </a:solidFill>
                <a:latin typeface="Arial"/>
                <a:cs typeface="Arial"/>
              </a:rPr>
              <a:t>Prioritisation and</a:t>
            </a:r>
            <a:r>
              <a:rPr sz="2400" spc="25" dirty="0">
                <a:solidFill>
                  <a:srgbClr val="46424D"/>
                </a:solidFill>
                <a:latin typeface="Arial"/>
                <a:cs typeface="Arial"/>
              </a:rPr>
              <a:t> </a:t>
            </a:r>
            <a:r>
              <a:rPr sz="2400" spc="-5" dirty="0">
                <a:solidFill>
                  <a:srgbClr val="46424D"/>
                </a:solidFill>
                <a:latin typeface="Arial"/>
                <a:cs typeface="Arial"/>
              </a:rPr>
              <a:t>negotiation</a:t>
            </a:r>
            <a:endParaRPr sz="2400">
              <a:latin typeface="Arial"/>
              <a:cs typeface="Arial"/>
            </a:endParaRPr>
          </a:p>
          <a:p>
            <a:pPr marL="756285" lvl="1" indent="-287020">
              <a:lnSpc>
                <a:spcPct val="100000"/>
              </a:lnSpc>
              <a:spcBef>
                <a:spcPts val="665"/>
              </a:spcBef>
              <a:buFont typeface="Wingdings"/>
              <a:buChar char=""/>
              <a:tabLst>
                <a:tab pos="756285" algn="l"/>
                <a:tab pos="756920" algn="l"/>
              </a:tabLst>
            </a:pPr>
            <a:r>
              <a:rPr sz="2000" dirty="0">
                <a:solidFill>
                  <a:srgbClr val="46424D"/>
                </a:solidFill>
                <a:latin typeface="Arial"/>
                <a:cs typeface="Arial"/>
              </a:rPr>
              <a:t>Prioritising requirements and resolving requirements</a:t>
            </a:r>
            <a:r>
              <a:rPr sz="2000" spc="-155" dirty="0">
                <a:solidFill>
                  <a:srgbClr val="46424D"/>
                </a:solidFill>
                <a:latin typeface="Arial"/>
                <a:cs typeface="Arial"/>
              </a:rPr>
              <a:t> </a:t>
            </a:r>
            <a:r>
              <a:rPr sz="2000" dirty="0">
                <a:solidFill>
                  <a:srgbClr val="46424D"/>
                </a:solidFill>
                <a:latin typeface="Arial"/>
                <a:cs typeface="Arial"/>
              </a:rPr>
              <a:t>conflicts.</a:t>
            </a:r>
            <a:endParaRPr sz="2000">
              <a:latin typeface="Arial"/>
              <a:cs typeface="Arial"/>
            </a:endParaRPr>
          </a:p>
          <a:p>
            <a:pPr marL="355600" indent="-342900">
              <a:lnSpc>
                <a:spcPct val="100000"/>
              </a:lnSpc>
              <a:spcBef>
                <a:spcPts val="610"/>
              </a:spcBef>
              <a:buFont typeface="Wingdings"/>
              <a:buChar char=""/>
              <a:tabLst>
                <a:tab pos="355600" algn="l"/>
              </a:tabLst>
            </a:pPr>
            <a:r>
              <a:rPr sz="2400" spc="-5" dirty="0">
                <a:solidFill>
                  <a:srgbClr val="46424D"/>
                </a:solidFill>
                <a:latin typeface="Arial"/>
                <a:cs typeface="Arial"/>
              </a:rPr>
              <a:t>Requirements</a:t>
            </a:r>
            <a:r>
              <a:rPr sz="2400" spc="25" dirty="0">
                <a:solidFill>
                  <a:srgbClr val="46424D"/>
                </a:solidFill>
                <a:latin typeface="Arial"/>
                <a:cs typeface="Arial"/>
              </a:rPr>
              <a:t> </a:t>
            </a:r>
            <a:r>
              <a:rPr sz="2400" spc="-5" dirty="0">
                <a:solidFill>
                  <a:srgbClr val="46424D"/>
                </a:solidFill>
                <a:latin typeface="Arial"/>
                <a:cs typeface="Arial"/>
              </a:rPr>
              <a:t>specification</a:t>
            </a:r>
            <a:endParaRPr sz="2400">
              <a:latin typeface="Arial"/>
              <a:cs typeface="Arial"/>
            </a:endParaRPr>
          </a:p>
          <a:p>
            <a:pPr marL="756285" lvl="1" indent="-287020">
              <a:lnSpc>
                <a:spcPts val="2280"/>
              </a:lnSpc>
              <a:spcBef>
                <a:spcPts val="665"/>
              </a:spcBef>
              <a:buFont typeface="Wingdings"/>
              <a:buChar char=""/>
              <a:tabLst>
                <a:tab pos="756285" algn="l"/>
                <a:tab pos="756920" algn="l"/>
              </a:tabLst>
            </a:pPr>
            <a:r>
              <a:rPr sz="2000" dirty="0">
                <a:solidFill>
                  <a:srgbClr val="46424D"/>
                </a:solidFill>
                <a:latin typeface="Arial"/>
                <a:cs typeface="Arial"/>
              </a:rPr>
              <a:t>Requirements are documented and input </a:t>
            </a:r>
            <a:r>
              <a:rPr sz="2000" spc="-5" dirty="0">
                <a:solidFill>
                  <a:srgbClr val="46424D"/>
                </a:solidFill>
                <a:latin typeface="Arial"/>
                <a:cs typeface="Arial"/>
              </a:rPr>
              <a:t>into </a:t>
            </a:r>
            <a:r>
              <a:rPr sz="2000" dirty="0">
                <a:solidFill>
                  <a:srgbClr val="46424D"/>
                </a:solidFill>
                <a:latin typeface="Arial"/>
                <a:cs typeface="Arial"/>
              </a:rPr>
              <a:t>the next round</a:t>
            </a:r>
            <a:r>
              <a:rPr sz="2000" spc="-195" dirty="0">
                <a:solidFill>
                  <a:srgbClr val="46424D"/>
                </a:solidFill>
                <a:latin typeface="Arial"/>
                <a:cs typeface="Arial"/>
              </a:rPr>
              <a:t> </a:t>
            </a:r>
            <a:r>
              <a:rPr sz="2000" dirty="0">
                <a:solidFill>
                  <a:srgbClr val="46424D"/>
                </a:solidFill>
                <a:latin typeface="Arial"/>
                <a:cs typeface="Arial"/>
              </a:rPr>
              <a:t>of</a:t>
            </a:r>
            <a:endParaRPr sz="2000">
              <a:latin typeface="Arial"/>
              <a:cs typeface="Arial"/>
            </a:endParaRPr>
          </a:p>
          <a:p>
            <a:pPr marL="756285">
              <a:lnSpc>
                <a:spcPts val="2280"/>
              </a:lnSpc>
            </a:pPr>
            <a:r>
              <a:rPr sz="2000" dirty="0">
                <a:solidFill>
                  <a:srgbClr val="46424D"/>
                </a:solidFill>
                <a:latin typeface="Arial"/>
                <a:cs typeface="Arial"/>
              </a:rPr>
              <a:t>the</a:t>
            </a:r>
            <a:r>
              <a:rPr sz="2000" spc="-25" dirty="0">
                <a:solidFill>
                  <a:srgbClr val="46424D"/>
                </a:solidFill>
                <a:latin typeface="Arial"/>
                <a:cs typeface="Arial"/>
              </a:rPr>
              <a:t> </a:t>
            </a:r>
            <a:r>
              <a:rPr sz="2000" dirty="0">
                <a:solidFill>
                  <a:srgbClr val="46424D"/>
                </a:solidFill>
                <a:latin typeface="Arial"/>
                <a:cs typeface="Arial"/>
              </a:rPr>
              <a:t>spiral.</a:t>
            </a:r>
            <a:endParaRPr sz="20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72755" cy="3552254"/>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Requirements</a:t>
            </a:r>
            <a:r>
              <a:rPr sz="2400" b="1" spc="10" dirty="0">
                <a:solidFill>
                  <a:srgbClr val="46424D"/>
                </a:solidFill>
                <a:latin typeface="Arial"/>
                <a:cs typeface="Arial"/>
              </a:rPr>
              <a:t> </a:t>
            </a:r>
            <a:r>
              <a:rPr sz="2400" b="1" spc="-5" dirty="0">
                <a:solidFill>
                  <a:srgbClr val="46424D"/>
                </a:solidFill>
                <a:latin typeface="Arial"/>
                <a:cs typeface="Arial"/>
              </a:rPr>
              <a:t>discovery</a:t>
            </a:r>
            <a:endParaRPr sz="2400" dirty="0">
              <a:latin typeface="Arial"/>
              <a:cs typeface="Arial"/>
            </a:endParaRPr>
          </a:p>
          <a:p>
            <a:pPr>
              <a:lnSpc>
                <a:spcPct val="100000"/>
              </a:lnSpc>
            </a:pPr>
            <a:endParaRPr sz="2700" dirty="0">
              <a:latin typeface="Arial"/>
              <a:cs typeface="Arial"/>
            </a:endParaRPr>
          </a:p>
          <a:p>
            <a:pPr marL="355600" marR="173355" indent="-342900">
              <a:lnSpc>
                <a:spcPct val="100000"/>
              </a:lnSpc>
              <a:spcBef>
                <a:spcPts val="1750"/>
              </a:spcBef>
              <a:buFont typeface="Wingdings"/>
              <a:buChar char=""/>
              <a:tabLst>
                <a:tab pos="355600" algn="l"/>
              </a:tabLst>
            </a:pPr>
            <a:r>
              <a:rPr sz="2400" dirty="0">
                <a:solidFill>
                  <a:srgbClr val="46424D"/>
                </a:solidFill>
                <a:latin typeface="Arial"/>
                <a:cs typeface="Arial"/>
              </a:rPr>
              <a:t>The process of gathering information about the required  and existing systems and distilling the user and system  requirements from this information.</a:t>
            </a: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Interaction is with system stakeholders from managers to  external regulators.</a:t>
            </a: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Systems normally have a range of stakeholders.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37</a:t>
            </a:fld>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806575" cy="391160"/>
          </a:xfrm>
          <a:prstGeom prst="rect">
            <a:avLst/>
          </a:prstGeom>
        </p:spPr>
        <p:txBody>
          <a:bodyPr vert="horz" wrap="square" lIns="0" tIns="12700" rIns="0" bIns="0" rtlCol="0">
            <a:spAutoFit/>
          </a:bodyPr>
          <a:lstStyle/>
          <a:p>
            <a:pPr marL="12700">
              <a:lnSpc>
                <a:spcPct val="100000"/>
              </a:lnSpc>
              <a:spcBef>
                <a:spcPts val="100"/>
              </a:spcBef>
            </a:pPr>
            <a:r>
              <a:rPr dirty="0"/>
              <a:t>In</a:t>
            </a:r>
            <a:r>
              <a:rPr spc="5" dirty="0"/>
              <a:t>t</a:t>
            </a:r>
            <a:r>
              <a:rPr spc="-5" dirty="0"/>
              <a:t>ervie</a:t>
            </a:r>
            <a:r>
              <a:rPr spc="20" dirty="0"/>
              <a:t>w</a:t>
            </a:r>
            <a:r>
              <a:rPr dirty="0"/>
              <a:t>i</a:t>
            </a:r>
            <a:r>
              <a:rPr spc="-10" dirty="0"/>
              <a:t>n</a:t>
            </a:r>
            <a:r>
              <a:rPr dirty="0"/>
              <a:t>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38</a:t>
            </a:fld>
            <a:endParaRPr dirty="0"/>
          </a:p>
        </p:txBody>
      </p:sp>
      <p:sp>
        <p:nvSpPr>
          <p:cNvPr id="3" name="object 3"/>
          <p:cNvSpPr txBox="1"/>
          <p:nvPr/>
        </p:nvSpPr>
        <p:spPr>
          <a:xfrm>
            <a:off x="535940" y="1625853"/>
            <a:ext cx="7873365" cy="457644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spc="-5" dirty="0">
                <a:solidFill>
                  <a:srgbClr val="46424D"/>
                </a:solidFill>
                <a:latin typeface="Arial"/>
                <a:cs typeface="Arial"/>
              </a:rPr>
              <a:t>Formal or informal </a:t>
            </a:r>
            <a:r>
              <a:rPr sz="2400" dirty="0">
                <a:solidFill>
                  <a:srgbClr val="46424D"/>
                </a:solidFill>
                <a:latin typeface="Arial"/>
                <a:cs typeface="Arial"/>
              </a:rPr>
              <a:t>interviews </a:t>
            </a:r>
            <a:r>
              <a:rPr sz="2400" spc="-5" dirty="0">
                <a:solidFill>
                  <a:srgbClr val="46424D"/>
                </a:solidFill>
                <a:latin typeface="Arial"/>
                <a:cs typeface="Arial"/>
              </a:rPr>
              <a:t>with stakeholders are part of  most RE processes.</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Types of interview</a:t>
            </a: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Closed interviews based on pre-determined list of</a:t>
            </a:r>
            <a:r>
              <a:rPr sz="2000" spc="-140" dirty="0">
                <a:solidFill>
                  <a:srgbClr val="46424D"/>
                </a:solidFill>
                <a:latin typeface="Arial"/>
                <a:cs typeface="Arial"/>
              </a:rPr>
              <a:t> </a:t>
            </a:r>
            <a:r>
              <a:rPr sz="2000" dirty="0">
                <a:solidFill>
                  <a:srgbClr val="46424D"/>
                </a:solidFill>
                <a:latin typeface="Arial"/>
                <a:cs typeface="Arial"/>
              </a:rPr>
              <a:t>questions</a:t>
            </a:r>
            <a:endParaRPr sz="2000" dirty="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Open interviews where various issues are explored</a:t>
            </a:r>
            <a:r>
              <a:rPr sz="2000" spc="-160" dirty="0">
                <a:solidFill>
                  <a:srgbClr val="46424D"/>
                </a:solidFill>
                <a:latin typeface="Arial"/>
                <a:cs typeface="Arial"/>
              </a:rPr>
              <a:t> </a:t>
            </a:r>
            <a:r>
              <a:rPr sz="2000" dirty="0">
                <a:solidFill>
                  <a:srgbClr val="46424D"/>
                </a:solidFill>
                <a:latin typeface="Arial"/>
                <a:cs typeface="Arial"/>
              </a:rPr>
              <a:t>with</a:t>
            </a:r>
            <a:endParaRPr sz="2000" dirty="0">
              <a:latin typeface="Arial"/>
              <a:cs typeface="Arial"/>
            </a:endParaRPr>
          </a:p>
          <a:p>
            <a:pPr marL="756285">
              <a:lnSpc>
                <a:spcPct val="100000"/>
              </a:lnSpc>
              <a:spcBef>
                <a:spcPts val="5"/>
              </a:spcBef>
            </a:pPr>
            <a:r>
              <a:rPr sz="2000" dirty="0">
                <a:solidFill>
                  <a:srgbClr val="46424D"/>
                </a:solidFill>
                <a:latin typeface="Arial"/>
                <a:cs typeface="Arial"/>
              </a:rPr>
              <a:t>stakeholders.</a:t>
            </a:r>
            <a:endParaRPr sz="2000" dirty="0">
              <a:latin typeface="Arial"/>
              <a:cs typeface="Arial"/>
            </a:endParaRPr>
          </a:p>
          <a:p>
            <a:pPr marL="355600" indent="-342900">
              <a:lnSpc>
                <a:spcPct val="100000"/>
              </a:lnSpc>
              <a:spcBef>
                <a:spcPts val="894"/>
              </a:spcBef>
              <a:buFont typeface="Wingdings"/>
              <a:buChar char=""/>
              <a:tabLst>
                <a:tab pos="355600" algn="l"/>
              </a:tabLst>
            </a:pPr>
            <a:r>
              <a:rPr sz="2400" spc="-5" dirty="0">
                <a:solidFill>
                  <a:srgbClr val="46424D"/>
                </a:solidFill>
                <a:latin typeface="Arial"/>
                <a:cs typeface="Arial"/>
              </a:rPr>
              <a:t>Effective interviewing</a:t>
            </a:r>
            <a:endParaRPr sz="2400" dirty="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Be open-minded, avoid pre-conceived ideas about</a:t>
            </a:r>
            <a:r>
              <a:rPr sz="2000" spc="-165" dirty="0">
                <a:solidFill>
                  <a:srgbClr val="46424D"/>
                </a:solidFill>
                <a:latin typeface="Arial"/>
                <a:cs typeface="Arial"/>
              </a:rPr>
              <a:t> </a:t>
            </a:r>
            <a:r>
              <a:rPr sz="2000" dirty="0">
                <a:solidFill>
                  <a:srgbClr val="46424D"/>
                </a:solidFill>
                <a:latin typeface="Arial"/>
                <a:cs typeface="Arial"/>
              </a:rPr>
              <a:t>the</a:t>
            </a:r>
            <a:endParaRPr sz="2000" dirty="0">
              <a:latin typeface="Arial"/>
              <a:cs typeface="Arial"/>
            </a:endParaRPr>
          </a:p>
          <a:p>
            <a:pPr marL="756285">
              <a:lnSpc>
                <a:spcPct val="100000"/>
              </a:lnSpc>
            </a:pPr>
            <a:r>
              <a:rPr sz="2000" dirty="0">
                <a:solidFill>
                  <a:srgbClr val="46424D"/>
                </a:solidFill>
                <a:latin typeface="Arial"/>
                <a:cs typeface="Arial"/>
              </a:rPr>
              <a:t>requirements and are willing to listen to</a:t>
            </a:r>
            <a:r>
              <a:rPr sz="2000" spc="-135" dirty="0">
                <a:solidFill>
                  <a:srgbClr val="46424D"/>
                </a:solidFill>
                <a:latin typeface="Arial"/>
                <a:cs typeface="Arial"/>
              </a:rPr>
              <a:t> </a:t>
            </a:r>
            <a:r>
              <a:rPr sz="2000" dirty="0">
                <a:solidFill>
                  <a:srgbClr val="46424D"/>
                </a:solidFill>
                <a:latin typeface="Arial"/>
                <a:cs typeface="Arial"/>
              </a:rPr>
              <a:t>stakeholders.</a:t>
            </a:r>
            <a:endParaRPr sz="2000" dirty="0">
              <a:latin typeface="Arial"/>
              <a:cs typeface="Arial"/>
            </a:endParaRPr>
          </a:p>
          <a:p>
            <a:pPr marL="756285" marR="211454"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Prompt the interviewee to get discussions going using a  springboard question, a requirements proposal, or by</a:t>
            </a:r>
            <a:r>
              <a:rPr sz="2000" spc="-190" dirty="0">
                <a:solidFill>
                  <a:srgbClr val="46424D"/>
                </a:solidFill>
                <a:latin typeface="Arial"/>
                <a:cs typeface="Arial"/>
              </a:rPr>
              <a:t> </a:t>
            </a:r>
            <a:r>
              <a:rPr sz="2000" dirty="0">
                <a:solidFill>
                  <a:srgbClr val="46424D"/>
                </a:solidFill>
                <a:latin typeface="Arial"/>
                <a:cs typeface="Arial"/>
              </a:rPr>
              <a:t>working  together on a prototype</a:t>
            </a:r>
            <a:r>
              <a:rPr sz="2000" spc="-85" dirty="0">
                <a:solidFill>
                  <a:srgbClr val="46424D"/>
                </a:solidFill>
                <a:latin typeface="Arial"/>
                <a:cs typeface="Arial"/>
              </a:rPr>
              <a:t> </a:t>
            </a:r>
            <a:r>
              <a:rPr sz="2000" dirty="0">
                <a:solidFill>
                  <a:srgbClr val="46424D"/>
                </a:solidFill>
                <a:latin typeface="Arial"/>
                <a:cs typeface="Arial"/>
              </a:rPr>
              <a:t>system.</a:t>
            </a:r>
            <a:endParaRPr sz="2000" dirty="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41005" cy="4488408"/>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46424D"/>
                </a:solidFill>
                <a:latin typeface="Arial"/>
                <a:cs typeface="Arial"/>
              </a:rPr>
              <a:t>Interviews in</a:t>
            </a:r>
            <a:r>
              <a:rPr sz="2400" b="1" spc="-55" dirty="0">
                <a:solidFill>
                  <a:srgbClr val="46424D"/>
                </a:solidFill>
                <a:latin typeface="Arial"/>
                <a:cs typeface="Arial"/>
              </a:rPr>
              <a:t> </a:t>
            </a:r>
            <a:r>
              <a:rPr sz="2400" b="1" spc="-5" dirty="0">
                <a:solidFill>
                  <a:srgbClr val="46424D"/>
                </a:solidFill>
                <a:latin typeface="Arial"/>
                <a:cs typeface="Arial"/>
              </a:rPr>
              <a:t>practice</a:t>
            </a:r>
            <a:endParaRPr sz="2400" dirty="0">
              <a:latin typeface="Arial"/>
              <a:cs typeface="Arial"/>
            </a:endParaRPr>
          </a:p>
          <a:p>
            <a:pPr>
              <a:lnSpc>
                <a:spcPct val="100000"/>
              </a:lnSpc>
              <a:spcBef>
                <a:spcPts val="25"/>
              </a:spcBef>
            </a:pPr>
            <a:endParaRPr sz="3950" dirty="0">
              <a:latin typeface="Arial"/>
              <a:cs typeface="Arial"/>
            </a:endParaRPr>
          </a:p>
          <a:p>
            <a:pPr marL="355600" indent="-342900">
              <a:lnSpc>
                <a:spcPct val="100000"/>
              </a:lnSpc>
              <a:buFont typeface="Wingdings"/>
              <a:buChar char=""/>
              <a:tabLst>
                <a:tab pos="355600" algn="l"/>
              </a:tabLst>
            </a:pPr>
            <a:r>
              <a:rPr sz="2400" dirty="0">
                <a:solidFill>
                  <a:srgbClr val="46424D"/>
                </a:solidFill>
                <a:latin typeface="Arial"/>
                <a:cs typeface="Arial"/>
              </a:rPr>
              <a:t>Normally </a:t>
            </a:r>
            <a:r>
              <a:rPr sz="2400" spc="-5" dirty="0">
                <a:solidFill>
                  <a:srgbClr val="46424D"/>
                </a:solidFill>
                <a:latin typeface="Arial"/>
                <a:cs typeface="Arial"/>
              </a:rPr>
              <a:t>a mix </a:t>
            </a:r>
            <a:r>
              <a:rPr sz="2400" dirty="0">
                <a:solidFill>
                  <a:srgbClr val="46424D"/>
                </a:solidFill>
                <a:latin typeface="Arial"/>
                <a:cs typeface="Arial"/>
              </a:rPr>
              <a:t>of </a:t>
            </a:r>
            <a:r>
              <a:rPr sz="2400" spc="-5" dirty="0">
                <a:solidFill>
                  <a:srgbClr val="46424D"/>
                </a:solidFill>
                <a:latin typeface="Arial"/>
                <a:cs typeface="Arial"/>
              </a:rPr>
              <a:t>closed and </a:t>
            </a:r>
            <a:r>
              <a:rPr sz="2400" spc="-10" dirty="0">
                <a:solidFill>
                  <a:srgbClr val="46424D"/>
                </a:solidFill>
                <a:latin typeface="Arial"/>
                <a:cs typeface="Arial"/>
              </a:rPr>
              <a:t>open-ended</a:t>
            </a:r>
            <a:r>
              <a:rPr sz="2400" spc="135" dirty="0">
                <a:solidFill>
                  <a:srgbClr val="46424D"/>
                </a:solidFill>
                <a:latin typeface="Arial"/>
                <a:cs typeface="Arial"/>
              </a:rPr>
              <a:t> </a:t>
            </a:r>
            <a:r>
              <a:rPr sz="2400" spc="-125" dirty="0">
                <a:solidFill>
                  <a:srgbClr val="46424D"/>
                </a:solidFill>
                <a:latin typeface="Arial"/>
                <a:cs typeface="Arial"/>
              </a:rPr>
              <a:t>interviewing.</a:t>
            </a:r>
            <a:endParaRPr sz="2400" dirty="0">
              <a:latin typeface="Arial"/>
              <a:cs typeface="Arial"/>
            </a:endParaRPr>
          </a:p>
          <a:p>
            <a:pPr marL="355600" marR="5080" indent="-342900">
              <a:lnSpc>
                <a:spcPts val="2590"/>
              </a:lnSpc>
              <a:spcBef>
                <a:spcPts val="1245"/>
              </a:spcBef>
              <a:buFont typeface="Wingdings"/>
              <a:buChar char=""/>
              <a:tabLst>
                <a:tab pos="355600" algn="l"/>
              </a:tabLst>
            </a:pPr>
            <a:r>
              <a:rPr sz="2400" dirty="0">
                <a:solidFill>
                  <a:srgbClr val="46424D"/>
                </a:solidFill>
                <a:latin typeface="Arial"/>
                <a:cs typeface="Arial"/>
              </a:rPr>
              <a:t>Interviews are </a:t>
            </a:r>
            <a:r>
              <a:rPr sz="2400" spc="-5" dirty="0">
                <a:solidFill>
                  <a:srgbClr val="46424D"/>
                </a:solidFill>
                <a:latin typeface="Arial"/>
                <a:cs typeface="Arial"/>
              </a:rPr>
              <a:t>good </a:t>
            </a:r>
            <a:r>
              <a:rPr sz="2400" dirty="0">
                <a:solidFill>
                  <a:srgbClr val="46424D"/>
                </a:solidFill>
                <a:latin typeface="Arial"/>
                <a:cs typeface="Arial"/>
              </a:rPr>
              <a:t>for getting </a:t>
            </a:r>
            <a:r>
              <a:rPr sz="2400" spc="-5" dirty="0">
                <a:solidFill>
                  <a:srgbClr val="46424D"/>
                </a:solidFill>
                <a:latin typeface="Arial"/>
                <a:cs typeface="Arial"/>
              </a:rPr>
              <a:t>an </a:t>
            </a:r>
            <a:r>
              <a:rPr sz="2400" dirty="0">
                <a:solidFill>
                  <a:srgbClr val="46424D"/>
                </a:solidFill>
                <a:latin typeface="Arial"/>
                <a:cs typeface="Arial"/>
              </a:rPr>
              <a:t>overall </a:t>
            </a:r>
            <a:r>
              <a:rPr sz="2400" spc="-204" dirty="0">
                <a:solidFill>
                  <a:srgbClr val="46424D"/>
                </a:solidFill>
                <a:latin typeface="Arial"/>
                <a:cs typeface="Arial"/>
              </a:rPr>
              <a:t>understanding </a:t>
            </a:r>
            <a:r>
              <a:rPr sz="2400" dirty="0">
                <a:solidFill>
                  <a:srgbClr val="46424D"/>
                </a:solidFill>
                <a:latin typeface="Arial"/>
                <a:cs typeface="Arial"/>
              </a:rPr>
              <a:t>of  </a:t>
            </a:r>
            <a:r>
              <a:rPr sz="2400" spc="-5" dirty="0">
                <a:solidFill>
                  <a:srgbClr val="46424D"/>
                </a:solidFill>
                <a:latin typeface="Arial"/>
                <a:cs typeface="Arial"/>
              </a:rPr>
              <a:t>what </a:t>
            </a:r>
            <a:r>
              <a:rPr sz="2400" dirty="0">
                <a:solidFill>
                  <a:srgbClr val="46424D"/>
                </a:solidFill>
                <a:latin typeface="Arial"/>
                <a:cs typeface="Arial"/>
              </a:rPr>
              <a:t>stakeholders </a:t>
            </a:r>
            <a:r>
              <a:rPr sz="2400" spc="-5" dirty="0">
                <a:solidFill>
                  <a:srgbClr val="46424D"/>
                </a:solidFill>
                <a:latin typeface="Arial"/>
                <a:cs typeface="Arial"/>
              </a:rPr>
              <a:t>do and how they might </a:t>
            </a:r>
            <a:r>
              <a:rPr sz="2400" dirty="0">
                <a:solidFill>
                  <a:srgbClr val="46424D"/>
                </a:solidFill>
                <a:latin typeface="Arial"/>
                <a:cs typeface="Arial"/>
              </a:rPr>
              <a:t>interact with  </a:t>
            </a:r>
            <a:r>
              <a:rPr sz="2400" spc="-5" dirty="0">
                <a:solidFill>
                  <a:srgbClr val="46424D"/>
                </a:solidFill>
                <a:latin typeface="Arial"/>
                <a:cs typeface="Arial"/>
              </a:rPr>
              <a:t>the system.</a:t>
            </a:r>
            <a:endParaRPr sz="2400" dirty="0">
              <a:latin typeface="Arial"/>
              <a:cs typeface="Arial"/>
            </a:endParaRPr>
          </a:p>
          <a:p>
            <a:pPr marL="355600" marR="961390" indent="-342900">
              <a:lnSpc>
                <a:spcPts val="2590"/>
              </a:lnSpc>
              <a:spcBef>
                <a:spcPts val="1205"/>
              </a:spcBef>
              <a:buFont typeface="Wingdings"/>
              <a:buChar char=""/>
              <a:tabLst>
                <a:tab pos="355600" algn="l"/>
              </a:tabLst>
            </a:pPr>
            <a:r>
              <a:rPr sz="2400" dirty="0">
                <a:solidFill>
                  <a:srgbClr val="46424D"/>
                </a:solidFill>
                <a:latin typeface="Arial"/>
                <a:cs typeface="Arial"/>
              </a:rPr>
              <a:t>Interviewers need to be open-minded without pre-  conceived ideas of what the system should do</a:t>
            </a:r>
          </a:p>
          <a:p>
            <a:pPr marL="355600" marR="86360" indent="-342900">
              <a:lnSpc>
                <a:spcPts val="2590"/>
              </a:lnSpc>
              <a:spcBef>
                <a:spcPts val="1205"/>
              </a:spcBef>
              <a:buFont typeface="Wingdings"/>
              <a:buChar char=""/>
              <a:tabLst>
                <a:tab pos="355600" algn="l"/>
              </a:tabLst>
            </a:pPr>
            <a:r>
              <a:rPr sz="2400" dirty="0">
                <a:solidFill>
                  <a:srgbClr val="46424D"/>
                </a:solidFill>
                <a:latin typeface="Arial"/>
                <a:cs typeface="Arial"/>
              </a:rPr>
              <a:t>You need to prompt the use to talk about the system by  suggesting requirements rather than simply asking them  </a:t>
            </a:r>
            <a:r>
              <a:rPr sz="2400" spc="-5" dirty="0">
                <a:solidFill>
                  <a:srgbClr val="46424D"/>
                </a:solidFill>
                <a:latin typeface="Arial"/>
                <a:cs typeface="Arial"/>
              </a:rPr>
              <a:t>what they</a:t>
            </a:r>
            <a:r>
              <a:rPr sz="2400" spc="10" dirty="0">
                <a:solidFill>
                  <a:srgbClr val="46424D"/>
                </a:solidFill>
                <a:latin typeface="Arial"/>
                <a:cs typeface="Arial"/>
              </a:rPr>
              <a:t> </a:t>
            </a:r>
            <a:r>
              <a:rPr sz="2400" dirty="0">
                <a:solidFill>
                  <a:srgbClr val="46424D"/>
                </a:solidFill>
                <a:latin typeface="Arial"/>
                <a:cs typeface="Arial"/>
              </a:rPr>
              <a:t>want.</a:t>
            </a:r>
            <a:endParaRPr sz="2400" dirty="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39</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3393440" cy="391160"/>
          </a:xfrm>
          <a:prstGeom prst="rect">
            <a:avLst/>
          </a:prstGeom>
        </p:spPr>
        <p:txBody>
          <a:bodyPr vert="horz" wrap="square" lIns="0" tIns="12700" rIns="0" bIns="0" rtlCol="0">
            <a:spAutoFit/>
          </a:bodyPr>
          <a:lstStyle/>
          <a:p>
            <a:pPr marL="12700">
              <a:lnSpc>
                <a:spcPct val="100000"/>
              </a:lnSpc>
              <a:spcBef>
                <a:spcPts val="100"/>
              </a:spcBef>
            </a:pPr>
            <a:r>
              <a:rPr spc="-5" dirty="0"/>
              <a:t>What is a</a:t>
            </a:r>
            <a:r>
              <a:rPr spc="-20" dirty="0"/>
              <a:t> </a:t>
            </a:r>
            <a:r>
              <a:rPr spc="-5" dirty="0"/>
              <a:t>requirement?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535025" y="1588134"/>
            <a:ext cx="8067675" cy="3500120"/>
          </a:xfrm>
          <a:prstGeom prst="rect">
            <a:avLst/>
          </a:prstGeom>
        </p:spPr>
        <p:txBody>
          <a:bodyPr vert="horz" wrap="square" lIns="0" tIns="53975" rIns="0" bIns="0" rtlCol="0">
            <a:spAutoFit/>
          </a:bodyPr>
          <a:lstStyle/>
          <a:p>
            <a:pPr marL="355600" marR="486409" indent="-342900">
              <a:lnSpc>
                <a:spcPts val="2590"/>
              </a:lnSpc>
              <a:spcBef>
                <a:spcPts val="425"/>
              </a:spcBef>
              <a:buFont typeface="Wingdings"/>
              <a:buChar char=""/>
              <a:tabLst>
                <a:tab pos="355600" algn="l"/>
              </a:tabLst>
            </a:pPr>
            <a:r>
              <a:rPr sz="2400" dirty="0">
                <a:solidFill>
                  <a:srgbClr val="46424D"/>
                </a:solidFill>
                <a:latin typeface="Arial"/>
                <a:cs typeface="Arial"/>
              </a:rPr>
              <a:t>It may </a:t>
            </a:r>
            <a:r>
              <a:rPr sz="2400" spc="-5" dirty="0">
                <a:solidFill>
                  <a:srgbClr val="46424D"/>
                </a:solidFill>
                <a:latin typeface="Arial"/>
                <a:cs typeface="Arial"/>
              </a:rPr>
              <a:t>range </a:t>
            </a:r>
            <a:r>
              <a:rPr sz="2400" dirty="0">
                <a:solidFill>
                  <a:srgbClr val="46424D"/>
                </a:solidFill>
                <a:latin typeface="Arial"/>
                <a:cs typeface="Arial"/>
              </a:rPr>
              <a:t>from </a:t>
            </a:r>
            <a:r>
              <a:rPr sz="2400" spc="-5" dirty="0">
                <a:solidFill>
                  <a:srgbClr val="46424D"/>
                </a:solidFill>
                <a:latin typeface="Arial"/>
                <a:cs typeface="Arial"/>
              </a:rPr>
              <a:t>a high-level </a:t>
            </a:r>
            <a:r>
              <a:rPr sz="2400" dirty="0">
                <a:solidFill>
                  <a:srgbClr val="46424D"/>
                </a:solidFill>
                <a:latin typeface="Arial"/>
                <a:cs typeface="Arial"/>
              </a:rPr>
              <a:t>abstract statement </a:t>
            </a:r>
            <a:r>
              <a:rPr sz="2400" spc="-770" dirty="0">
                <a:solidFill>
                  <a:srgbClr val="46424D"/>
                </a:solidFill>
                <a:latin typeface="Arial"/>
                <a:cs typeface="Arial"/>
              </a:rPr>
              <a:t>of</a:t>
            </a:r>
            <a:r>
              <a:rPr sz="2400" spc="-5" dirty="0">
                <a:solidFill>
                  <a:srgbClr val="46424D"/>
                </a:solidFill>
                <a:latin typeface="Arial"/>
                <a:cs typeface="Arial"/>
              </a:rPr>
              <a:t> a  service or of a </a:t>
            </a:r>
            <a:r>
              <a:rPr sz="2400" dirty="0">
                <a:solidFill>
                  <a:srgbClr val="46424D"/>
                </a:solidFill>
                <a:latin typeface="Arial"/>
                <a:cs typeface="Arial"/>
              </a:rPr>
              <a:t>system </a:t>
            </a:r>
            <a:r>
              <a:rPr sz="2400" spc="-5" dirty="0">
                <a:solidFill>
                  <a:srgbClr val="46424D"/>
                </a:solidFill>
                <a:latin typeface="Arial"/>
                <a:cs typeface="Arial"/>
              </a:rPr>
              <a:t>constraint </a:t>
            </a:r>
            <a:r>
              <a:rPr sz="2400" dirty="0">
                <a:solidFill>
                  <a:srgbClr val="46424D"/>
                </a:solidFill>
                <a:latin typeface="Arial"/>
                <a:cs typeface="Arial"/>
              </a:rPr>
              <a:t>to </a:t>
            </a:r>
            <a:r>
              <a:rPr sz="2400" spc="-5" dirty="0">
                <a:solidFill>
                  <a:srgbClr val="46424D"/>
                </a:solidFill>
                <a:latin typeface="Arial"/>
                <a:cs typeface="Arial"/>
              </a:rPr>
              <a:t>a detailed  mathematical functional</a:t>
            </a:r>
            <a:r>
              <a:rPr sz="2400" spc="10" dirty="0">
                <a:solidFill>
                  <a:srgbClr val="46424D"/>
                </a:solidFill>
                <a:latin typeface="Arial"/>
                <a:cs typeface="Arial"/>
              </a:rPr>
              <a:t> </a:t>
            </a:r>
            <a:r>
              <a:rPr sz="2400" spc="-5" dirty="0">
                <a:solidFill>
                  <a:srgbClr val="46424D"/>
                </a:solidFill>
                <a:latin typeface="Arial"/>
                <a:cs typeface="Arial"/>
              </a:rPr>
              <a:t>specification.</a:t>
            </a:r>
            <a:endParaRPr sz="2400">
              <a:latin typeface="Arial"/>
              <a:cs typeface="Arial"/>
            </a:endParaRPr>
          </a:p>
          <a:p>
            <a:pPr marL="355600" marR="772160" indent="-342900">
              <a:lnSpc>
                <a:spcPts val="2590"/>
              </a:lnSpc>
              <a:spcBef>
                <a:spcPts val="1210"/>
              </a:spcBef>
              <a:buFont typeface="Wingdings"/>
              <a:buChar char=""/>
              <a:tabLst>
                <a:tab pos="355600" algn="l"/>
              </a:tabLst>
            </a:pPr>
            <a:r>
              <a:rPr sz="2400" spc="-5" dirty="0">
                <a:solidFill>
                  <a:srgbClr val="46424D"/>
                </a:solidFill>
                <a:latin typeface="Arial"/>
                <a:cs typeface="Arial"/>
              </a:rPr>
              <a:t>This is inevitable as requirements </a:t>
            </a:r>
            <a:r>
              <a:rPr sz="2400" dirty="0">
                <a:solidFill>
                  <a:srgbClr val="46424D"/>
                </a:solidFill>
                <a:latin typeface="Arial"/>
                <a:cs typeface="Arial"/>
              </a:rPr>
              <a:t>may </a:t>
            </a:r>
            <a:r>
              <a:rPr sz="2400" spc="-5" dirty="0">
                <a:solidFill>
                  <a:srgbClr val="46424D"/>
                </a:solidFill>
                <a:latin typeface="Arial"/>
                <a:cs typeface="Arial"/>
              </a:rPr>
              <a:t>serve a </a:t>
            </a:r>
            <a:r>
              <a:rPr sz="2400" spc="-840" dirty="0">
                <a:solidFill>
                  <a:srgbClr val="46424D"/>
                </a:solidFill>
                <a:latin typeface="Arial"/>
                <a:cs typeface="Arial"/>
              </a:rPr>
              <a:t>dual </a:t>
            </a:r>
            <a:r>
              <a:rPr sz="2400" spc="-540" dirty="0">
                <a:solidFill>
                  <a:srgbClr val="46424D"/>
                </a:solidFill>
                <a:latin typeface="Arial"/>
                <a:cs typeface="Arial"/>
              </a:rPr>
              <a:t> </a:t>
            </a:r>
            <a:r>
              <a:rPr sz="2400" spc="-5" dirty="0">
                <a:solidFill>
                  <a:srgbClr val="46424D"/>
                </a:solidFill>
                <a:latin typeface="Arial"/>
                <a:cs typeface="Arial"/>
              </a:rPr>
              <a:t>function</a:t>
            </a:r>
            <a:endParaRPr sz="2400">
              <a:latin typeface="Arial"/>
              <a:cs typeface="Arial"/>
            </a:endParaRPr>
          </a:p>
          <a:p>
            <a:pPr marL="756285" lvl="1" indent="-287020">
              <a:lnSpc>
                <a:spcPts val="2280"/>
              </a:lnSpc>
              <a:spcBef>
                <a:spcPts val="630"/>
              </a:spcBef>
              <a:buFont typeface="Wingdings"/>
              <a:buChar char=""/>
              <a:tabLst>
                <a:tab pos="756285" algn="l"/>
                <a:tab pos="756920" algn="l"/>
              </a:tabLst>
            </a:pPr>
            <a:r>
              <a:rPr sz="2000" dirty="0">
                <a:solidFill>
                  <a:srgbClr val="46424D"/>
                </a:solidFill>
                <a:latin typeface="Arial"/>
                <a:cs typeface="Arial"/>
              </a:rPr>
              <a:t>May be </a:t>
            </a:r>
            <a:r>
              <a:rPr sz="2000" spc="-5" dirty="0">
                <a:solidFill>
                  <a:srgbClr val="46424D"/>
                </a:solidFill>
                <a:latin typeface="Arial"/>
                <a:cs typeface="Arial"/>
              </a:rPr>
              <a:t>the </a:t>
            </a:r>
            <a:r>
              <a:rPr sz="2000" dirty="0">
                <a:solidFill>
                  <a:srgbClr val="46424D"/>
                </a:solidFill>
                <a:latin typeface="Arial"/>
                <a:cs typeface="Arial"/>
              </a:rPr>
              <a:t>basis for a bid </a:t>
            </a:r>
            <a:r>
              <a:rPr sz="2000" spc="-5" dirty="0">
                <a:solidFill>
                  <a:srgbClr val="46424D"/>
                </a:solidFill>
                <a:latin typeface="Arial"/>
                <a:cs typeface="Arial"/>
              </a:rPr>
              <a:t>for </a:t>
            </a:r>
            <a:r>
              <a:rPr sz="2000" dirty="0">
                <a:solidFill>
                  <a:srgbClr val="46424D"/>
                </a:solidFill>
                <a:latin typeface="Arial"/>
                <a:cs typeface="Arial"/>
              </a:rPr>
              <a:t>a contract - therefore must be</a:t>
            </a:r>
            <a:r>
              <a:rPr sz="2000" spc="-240" dirty="0">
                <a:solidFill>
                  <a:srgbClr val="46424D"/>
                </a:solidFill>
                <a:latin typeface="Arial"/>
                <a:cs typeface="Arial"/>
              </a:rPr>
              <a:t> </a:t>
            </a:r>
            <a:r>
              <a:rPr sz="2000" dirty="0">
                <a:solidFill>
                  <a:srgbClr val="46424D"/>
                </a:solidFill>
                <a:latin typeface="Arial"/>
                <a:cs typeface="Arial"/>
              </a:rPr>
              <a:t>open</a:t>
            </a:r>
            <a:endParaRPr sz="2000">
              <a:latin typeface="Arial"/>
              <a:cs typeface="Arial"/>
            </a:endParaRPr>
          </a:p>
          <a:p>
            <a:pPr marL="756285">
              <a:lnSpc>
                <a:spcPts val="2280"/>
              </a:lnSpc>
            </a:pPr>
            <a:r>
              <a:rPr sz="2000" dirty="0">
                <a:solidFill>
                  <a:srgbClr val="46424D"/>
                </a:solidFill>
                <a:latin typeface="Arial"/>
                <a:cs typeface="Arial"/>
              </a:rPr>
              <a:t>to</a:t>
            </a:r>
            <a:r>
              <a:rPr sz="2000" spc="-30" dirty="0">
                <a:solidFill>
                  <a:srgbClr val="46424D"/>
                </a:solidFill>
                <a:latin typeface="Arial"/>
                <a:cs typeface="Arial"/>
              </a:rPr>
              <a:t> </a:t>
            </a:r>
            <a:r>
              <a:rPr sz="2000" dirty="0">
                <a:solidFill>
                  <a:srgbClr val="46424D"/>
                </a:solidFill>
                <a:latin typeface="Arial"/>
                <a:cs typeface="Arial"/>
              </a:rPr>
              <a:t>interpretation;</a:t>
            </a:r>
            <a:endParaRPr sz="2000">
              <a:latin typeface="Arial"/>
              <a:cs typeface="Arial"/>
            </a:endParaRPr>
          </a:p>
          <a:p>
            <a:pPr marL="756285" marR="822960" lvl="1" indent="-287020">
              <a:lnSpc>
                <a:spcPts val="2160"/>
              </a:lnSpc>
              <a:spcBef>
                <a:spcPts val="635"/>
              </a:spcBef>
              <a:buFont typeface="Wingdings"/>
              <a:buChar char=""/>
              <a:tabLst>
                <a:tab pos="756285" algn="l"/>
                <a:tab pos="756920" algn="l"/>
              </a:tabLst>
            </a:pPr>
            <a:r>
              <a:rPr sz="2000" dirty="0">
                <a:solidFill>
                  <a:srgbClr val="46424D"/>
                </a:solidFill>
                <a:latin typeface="Arial"/>
                <a:cs typeface="Arial"/>
              </a:rPr>
              <a:t>May be </a:t>
            </a:r>
            <a:r>
              <a:rPr sz="2000" spc="-5" dirty="0">
                <a:solidFill>
                  <a:srgbClr val="46424D"/>
                </a:solidFill>
                <a:latin typeface="Arial"/>
                <a:cs typeface="Arial"/>
              </a:rPr>
              <a:t>the </a:t>
            </a:r>
            <a:r>
              <a:rPr sz="2000" dirty="0">
                <a:solidFill>
                  <a:srgbClr val="46424D"/>
                </a:solidFill>
                <a:latin typeface="Arial"/>
                <a:cs typeface="Arial"/>
              </a:rPr>
              <a:t>basis for the contract itself - therefore must</a:t>
            </a:r>
            <a:r>
              <a:rPr sz="2000" spc="-245" dirty="0">
                <a:solidFill>
                  <a:srgbClr val="46424D"/>
                </a:solidFill>
                <a:latin typeface="Arial"/>
                <a:cs typeface="Arial"/>
              </a:rPr>
              <a:t> </a:t>
            </a:r>
            <a:r>
              <a:rPr sz="2000" dirty="0">
                <a:solidFill>
                  <a:srgbClr val="46424D"/>
                </a:solidFill>
                <a:latin typeface="Arial"/>
                <a:cs typeface="Arial"/>
              </a:rPr>
              <a:t>be  defined in</a:t>
            </a:r>
            <a:r>
              <a:rPr sz="2000" spc="-20" dirty="0">
                <a:solidFill>
                  <a:srgbClr val="46424D"/>
                </a:solidFill>
                <a:latin typeface="Arial"/>
                <a:cs typeface="Arial"/>
              </a:rPr>
              <a:t> </a:t>
            </a:r>
            <a:r>
              <a:rPr sz="2000" dirty="0">
                <a:solidFill>
                  <a:srgbClr val="46424D"/>
                </a:solidFill>
                <a:latin typeface="Arial"/>
                <a:cs typeface="Arial"/>
              </a:rPr>
              <a:t>detail;</a:t>
            </a:r>
            <a:endParaRPr sz="2000">
              <a:latin typeface="Arial"/>
              <a:cs typeface="Arial"/>
            </a:endParaRPr>
          </a:p>
          <a:p>
            <a:pPr marL="756285" lvl="1" indent="-287020">
              <a:lnSpc>
                <a:spcPct val="100000"/>
              </a:lnSpc>
              <a:spcBef>
                <a:spcPts val="325"/>
              </a:spcBef>
              <a:buFont typeface="Wingdings"/>
              <a:buChar char=""/>
              <a:tabLst>
                <a:tab pos="756285" algn="l"/>
                <a:tab pos="756920" algn="l"/>
              </a:tabLst>
            </a:pPr>
            <a:r>
              <a:rPr sz="2000" spc="-5" dirty="0">
                <a:solidFill>
                  <a:srgbClr val="46424D"/>
                </a:solidFill>
                <a:latin typeface="Arial"/>
                <a:cs typeface="Arial"/>
              </a:rPr>
              <a:t>Both </a:t>
            </a:r>
            <a:r>
              <a:rPr sz="2000" dirty="0">
                <a:solidFill>
                  <a:srgbClr val="46424D"/>
                </a:solidFill>
                <a:latin typeface="Arial"/>
                <a:cs typeface="Arial"/>
              </a:rPr>
              <a:t>these statements may be called</a:t>
            </a:r>
            <a:r>
              <a:rPr sz="2000" spc="-125" dirty="0">
                <a:solidFill>
                  <a:srgbClr val="46424D"/>
                </a:solidFill>
                <a:latin typeface="Arial"/>
                <a:cs typeface="Arial"/>
              </a:rPr>
              <a:t> </a:t>
            </a:r>
            <a:r>
              <a:rPr sz="2000" dirty="0">
                <a:solidFill>
                  <a:srgbClr val="46424D"/>
                </a:solidFill>
                <a:latin typeface="Arial"/>
                <a:cs typeface="Arial"/>
              </a:rPr>
              <a:t>requirements.</a:t>
            </a:r>
            <a:endParaRPr sz="2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685540" cy="391160"/>
          </a:xfrm>
          <a:prstGeom prst="rect">
            <a:avLst/>
          </a:prstGeom>
        </p:spPr>
        <p:txBody>
          <a:bodyPr vert="horz" wrap="square" lIns="0" tIns="12700" rIns="0" bIns="0" rtlCol="0">
            <a:spAutoFit/>
          </a:bodyPr>
          <a:lstStyle/>
          <a:p>
            <a:pPr marL="12700">
              <a:lnSpc>
                <a:spcPct val="100000"/>
              </a:lnSpc>
              <a:spcBef>
                <a:spcPts val="100"/>
              </a:spcBef>
            </a:pPr>
            <a:r>
              <a:rPr spc="-5" dirty="0"/>
              <a:t>Problems </a:t>
            </a:r>
            <a:r>
              <a:rPr spc="5" dirty="0"/>
              <a:t>with</a:t>
            </a:r>
            <a:r>
              <a:rPr spc="-80" dirty="0"/>
              <a:t> </a:t>
            </a:r>
            <a:r>
              <a:rPr dirty="0"/>
              <a:t>interviews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40</a:t>
            </a:fld>
            <a:endParaRPr dirty="0"/>
          </a:p>
        </p:txBody>
      </p:sp>
      <p:sp>
        <p:nvSpPr>
          <p:cNvPr id="3" name="object 3"/>
          <p:cNvSpPr txBox="1"/>
          <p:nvPr/>
        </p:nvSpPr>
        <p:spPr>
          <a:xfrm>
            <a:off x="535940" y="1589278"/>
            <a:ext cx="8077834" cy="3149600"/>
          </a:xfrm>
          <a:prstGeom prst="rect">
            <a:avLst/>
          </a:prstGeom>
        </p:spPr>
        <p:txBody>
          <a:bodyPr vert="horz" wrap="square" lIns="0" tIns="48895" rIns="0" bIns="0" rtlCol="0">
            <a:spAutoFit/>
          </a:bodyPr>
          <a:lstStyle/>
          <a:p>
            <a:pPr marL="355600" marR="5080" indent="-342900">
              <a:lnSpc>
                <a:spcPct val="90100"/>
              </a:lnSpc>
              <a:spcBef>
                <a:spcPts val="385"/>
              </a:spcBef>
              <a:buFont typeface="Wingdings"/>
              <a:buChar char=""/>
              <a:tabLst>
                <a:tab pos="355600" algn="l"/>
              </a:tabLst>
            </a:pPr>
            <a:r>
              <a:rPr sz="2400" spc="-5" dirty="0">
                <a:solidFill>
                  <a:srgbClr val="46424D"/>
                </a:solidFill>
                <a:latin typeface="Arial"/>
                <a:cs typeface="Arial"/>
              </a:rPr>
              <a:t>Application specialists may use language </a:t>
            </a:r>
            <a:r>
              <a:rPr sz="2400" dirty="0">
                <a:solidFill>
                  <a:srgbClr val="46424D"/>
                </a:solidFill>
                <a:latin typeface="Arial"/>
                <a:cs typeface="Arial"/>
              </a:rPr>
              <a:t>to </a:t>
            </a:r>
            <a:r>
              <a:rPr sz="2400" spc="-5" dirty="0">
                <a:solidFill>
                  <a:srgbClr val="46424D"/>
                </a:solidFill>
                <a:latin typeface="Arial"/>
                <a:cs typeface="Arial"/>
              </a:rPr>
              <a:t>describe  </a:t>
            </a:r>
            <a:r>
              <a:rPr sz="2400" dirty="0">
                <a:solidFill>
                  <a:srgbClr val="46424D"/>
                </a:solidFill>
                <a:latin typeface="Arial"/>
                <a:cs typeface="Arial"/>
              </a:rPr>
              <a:t>their </a:t>
            </a:r>
            <a:r>
              <a:rPr sz="2400" spc="-5" dirty="0">
                <a:solidFill>
                  <a:srgbClr val="46424D"/>
                </a:solidFill>
                <a:latin typeface="Arial"/>
                <a:cs typeface="Arial"/>
              </a:rPr>
              <a:t>work </a:t>
            </a:r>
            <a:r>
              <a:rPr sz="2400" dirty="0">
                <a:solidFill>
                  <a:srgbClr val="46424D"/>
                </a:solidFill>
                <a:latin typeface="Arial"/>
                <a:cs typeface="Arial"/>
              </a:rPr>
              <a:t>that </a:t>
            </a:r>
            <a:r>
              <a:rPr sz="2400" spc="-5" dirty="0">
                <a:solidFill>
                  <a:srgbClr val="46424D"/>
                </a:solidFill>
                <a:latin typeface="Arial"/>
                <a:cs typeface="Arial"/>
              </a:rPr>
              <a:t>isn’t easy </a:t>
            </a:r>
            <a:r>
              <a:rPr sz="2400" dirty="0">
                <a:solidFill>
                  <a:srgbClr val="46424D"/>
                </a:solidFill>
                <a:latin typeface="Arial"/>
                <a:cs typeface="Arial"/>
              </a:rPr>
              <a:t>for the </a:t>
            </a:r>
            <a:r>
              <a:rPr sz="2400" spc="-5" dirty="0">
                <a:solidFill>
                  <a:srgbClr val="46424D"/>
                </a:solidFill>
                <a:latin typeface="Arial"/>
                <a:cs typeface="Arial"/>
              </a:rPr>
              <a:t>requirements engineer </a:t>
            </a:r>
            <a:r>
              <a:rPr sz="2400" dirty="0">
                <a:solidFill>
                  <a:srgbClr val="46424D"/>
                </a:solidFill>
                <a:latin typeface="Arial"/>
                <a:cs typeface="Arial"/>
              </a:rPr>
              <a:t>to  understand.</a:t>
            </a:r>
            <a:endParaRPr sz="2400" dirty="0">
              <a:latin typeface="Arial"/>
              <a:cs typeface="Arial"/>
            </a:endParaRPr>
          </a:p>
          <a:p>
            <a:pPr marL="355600" marR="1002665" indent="-342900">
              <a:lnSpc>
                <a:spcPts val="2590"/>
              </a:lnSpc>
              <a:spcBef>
                <a:spcPts val="1240"/>
              </a:spcBef>
              <a:buFont typeface="Wingdings"/>
              <a:buChar char=""/>
              <a:tabLst>
                <a:tab pos="355600" algn="l"/>
              </a:tabLst>
            </a:pPr>
            <a:r>
              <a:rPr sz="2400" dirty="0">
                <a:solidFill>
                  <a:srgbClr val="46424D"/>
                </a:solidFill>
                <a:latin typeface="Arial"/>
                <a:cs typeface="Arial"/>
              </a:rPr>
              <a:t>Interviews </a:t>
            </a:r>
            <a:r>
              <a:rPr sz="2400" spc="-5" dirty="0">
                <a:solidFill>
                  <a:srgbClr val="46424D"/>
                </a:solidFill>
                <a:latin typeface="Arial"/>
                <a:cs typeface="Arial"/>
              </a:rPr>
              <a:t>are </a:t>
            </a:r>
            <a:r>
              <a:rPr sz="2400" dirty="0">
                <a:solidFill>
                  <a:srgbClr val="46424D"/>
                </a:solidFill>
                <a:latin typeface="Arial"/>
                <a:cs typeface="Arial"/>
              </a:rPr>
              <a:t>not </a:t>
            </a:r>
            <a:r>
              <a:rPr sz="2400" spc="-5" dirty="0">
                <a:solidFill>
                  <a:srgbClr val="46424D"/>
                </a:solidFill>
                <a:latin typeface="Arial"/>
                <a:cs typeface="Arial"/>
              </a:rPr>
              <a:t>good </a:t>
            </a:r>
            <a:r>
              <a:rPr sz="2400" dirty="0">
                <a:solidFill>
                  <a:srgbClr val="46424D"/>
                </a:solidFill>
                <a:latin typeface="Arial"/>
                <a:cs typeface="Arial"/>
              </a:rPr>
              <a:t>for </a:t>
            </a:r>
            <a:r>
              <a:rPr sz="2400" spc="-5" dirty="0">
                <a:solidFill>
                  <a:srgbClr val="46424D"/>
                </a:solidFill>
                <a:latin typeface="Arial"/>
                <a:cs typeface="Arial"/>
              </a:rPr>
              <a:t>understanding domain  requirements</a:t>
            </a:r>
          </a:p>
          <a:p>
            <a:pPr marL="756285" lvl="1" indent="-287020">
              <a:lnSpc>
                <a:spcPts val="2280"/>
              </a:lnSpc>
              <a:spcBef>
                <a:spcPts val="625"/>
              </a:spcBef>
              <a:buFont typeface="Wingdings"/>
              <a:buChar char=""/>
              <a:tabLst>
                <a:tab pos="756285" algn="l"/>
                <a:tab pos="756920" algn="l"/>
              </a:tabLst>
            </a:pPr>
            <a:r>
              <a:rPr sz="2000" dirty="0">
                <a:solidFill>
                  <a:srgbClr val="46424D"/>
                </a:solidFill>
                <a:latin typeface="Arial"/>
                <a:cs typeface="Arial"/>
              </a:rPr>
              <a:t>Requirements engineers cannot understand specific</a:t>
            </a:r>
            <a:r>
              <a:rPr sz="2000" spc="-180" dirty="0">
                <a:solidFill>
                  <a:srgbClr val="46424D"/>
                </a:solidFill>
                <a:latin typeface="Arial"/>
                <a:cs typeface="Arial"/>
              </a:rPr>
              <a:t> </a:t>
            </a:r>
            <a:r>
              <a:rPr sz="2000" dirty="0">
                <a:solidFill>
                  <a:srgbClr val="46424D"/>
                </a:solidFill>
                <a:latin typeface="Arial"/>
                <a:cs typeface="Arial"/>
              </a:rPr>
              <a:t>domain</a:t>
            </a:r>
            <a:endParaRPr sz="2000" dirty="0">
              <a:latin typeface="Arial"/>
              <a:cs typeface="Arial"/>
            </a:endParaRPr>
          </a:p>
          <a:p>
            <a:pPr marL="756285">
              <a:lnSpc>
                <a:spcPts val="2280"/>
              </a:lnSpc>
            </a:pPr>
            <a:r>
              <a:rPr sz="2000" dirty="0">
                <a:solidFill>
                  <a:srgbClr val="46424D"/>
                </a:solidFill>
                <a:latin typeface="Arial"/>
                <a:cs typeface="Arial"/>
              </a:rPr>
              <a:t>terminology;</a:t>
            </a:r>
            <a:endParaRPr sz="2000" dirty="0">
              <a:latin typeface="Arial"/>
              <a:cs typeface="Arial"/>
            </a:endParaRPr>
          </a:p>
          <a:p>
            <a:pPr marL="756285" marR="119380" lvl="1" indent="-287020">
              <a:lnSpc>
                <a:spcPts val="2160"/>
              </a:lnSpc>
              <a:spcBef>
                <a:spcPts val="635"/>
              </a:spcBef>
              <a:buFont typeface="Wingdings"/>
              <a:buChar char=""/>
              <a:tabLst>
                <a:tab pos="756285" algn="l"/>
                <a:tab pos="756920" algn="l"/>
              </a:tabLst>
            </a:pPr>
            <a:r>
              <a:rPr sz="2000" dirty="0">
                <a:solidFill>
                  <a:srgbClr val="46424D"/>
                </a:solidFill>
                <a:latin typeface="Arial"/>
                <a:cs typeface="Arial"/>
              </a:rPr>
              <a:t>Some domain knowledge is so familiar that people find it hard</a:t>
            </a:r>
            <a:r>
              <a:rPr sz="2000" spc="-204" dirty="0">
                <a:solidFill>
                  <a:srgbClr val="46424D"/>
                </a:solidFill>
                <a:latin typeface="Arial"/>
                <a:cs typeface="Arial"/>
              </a:rPr>
              <a:t> </a:t>
            </a:r>
            <a:r>
              <a:rPr sz="2000" dirty="0">
                <a:solidFill>
                  <a:srgbClr val="46424D"/>
                </a:solidFill>
                <a:latin typeface="Arial"/>
                <a:cs typeface="Arial"/>
              </a:rPr>
              <a:t>to  articulate </a:t>
            </a:r>
            <a:r>
              <a:rPr sz="2000" spc="-5" dirty="0">
                <a:solidFill>
                  <a:srgbClr val="46424D"/>
                </a:solidFill>
                <a:latin typeface="Arial"/>
                <a:cs typeface="Arial"/>
              </a:rPr>
              <a:t>or </a:t>
            </a:r>
            <a:r>
              <a:rPr sz="2000" dirty="0">
                <a:solidFill>
                  <a:srgbClr val="46424D"/>
                </a:solidFill>
                <a:latin typeface="Arial"/>
                <a:cs typeface="Arial"/>
              </a:rPr>
              <a:t>think that </a:t>
            </a:r>
            <a:r>
              <a:rPr sz="2000" spc="-5" dirty="0">
                <a:solidFill>
                  <a:srgbClr val="46424D"/>
                </a:solidFill>
                <a:latin typeface="Arial"/>
                <a:cs typeface="Arial"/>
              </a:rPr>
              <a:t>it isn’t </a:t>
            </a:r>
            <a:r>
              <a:rPr sz="2000" dirty="0">
                <a:solidFill>
                  <a:srgbClr val="46424D"/>
                </a:solidFill>
                <a:latin typeface="Arial"/>
                <a:cs typeface="Arial"/>
              </a:rPr>
              <a:t>worth</a:t>
            </a:r>
            <a:r>
              <a:rPr sz="2000" spc="-140" dirty="0">
                <a:solidFill>
                  <a:srgbClr val="46424D"/>
                </a:solidFill>
                <a:latin typeface="Arial"/>
                <a:cs typeface="Arial"/>
              </a:rPr>
              <a:t> </a:t>
            </a:r>
            <a:r>
              <a:rPr sz="2000" dirty="0">
                <a:solidFill>
                  <a:srgbClr val="46424D"/>
                </a:solidFill>
                <a:latin typeface="Arial"/>
                <a:cs typeface="Arial"/>
              </a:rPr>
              <a:t>articulating.</a:t>
            </a:r>
            <a:endParaRPr sz="2000" dirty="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818120" cy="439102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Ethnography</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39"/>
              </a:spcBef>
              <a:buFont typeface="Wingdings"/>
              <a:buChar char=""/>
              <a:tabLst>
                <a:tab pos="355600" algn="l"/>
              </a:tabLst>
            </a:pPr>
            <a:r>
              <a:rPr sz="2400" spc="-5" dirty="0">
                <a:solidFill>
                  <a:srgbClr val="46424D"/>
                </a:solidFill>
                <a:latin typeface="Arial"/>
                <a:cs typeface="Arial"/>
              </a:rPr>
              <a:t>A social scientist spends a considerable time observing  and analysing how people actually work.</a:t>
            </a:r>
          </a:p>
          <a:p>
            <a:pPr marL="355600" indent="-342900">
              <a:lnSpc>
                <a:spcPct val="100000"/>
              </a:lnSpc>
              <a:spcBef>
                <a:spcPts val="1205"/>
              </a:spcBef>
              <a:buFont typeface="Wingdings"/>
              <a:buChar char=""/>
              <a:tabLst>
                <a:tab pos="355600" algn="l"/>
              </a:tabLst>
            </a:pPr>
            <a:r>
              <a:rPr sz="2400" spc="-5" dirty="0">
                <a:solidFill>
                  <a:srgbClr val="46424D"/>
                </a:solidFill>
                <a:latin typeface="Arial"/>
                <a:cs typeface="Arial"/>
              </a:rPr>
              <a:t>People do not have to explain or articulate their work.</a:t>
            </a:r>
          </a:p>
          <a:p>
            <a:pPr marL="355600" marR="29845" indent="-342900">
              <a:lnSpc>
                <a:spcPct val="100000"/>
              </a:lnSpc>
              <a:spcBef>
                <a:spcPts val="1200"/>
              </a:spcBef>
              <a:buFont typeface="Wingdings"/>
              <a:buChar char=""/>
              <a:tabLst>
                <a:tab pos="355600" algn="l"/>
              </a:tabLst>
            </a:pPr>
            <a:r>
              <a:rPr sz="2400" spc="-5" dirty="0">
                <a:solidFill>
                  <a:srgbClr val="46424D"/>
                </a:solidFill>
                <a:latin typeface="Arial"/>
                <a:cs typeface="Arial"/>
              </a:rPr>
              <a:t>Social and organisational factors of importance may be  observed.</a:t>
            </a:r>
          </a:p>
          <a:p>
            <a:pPr marL="355600" marR="235585" indent="-342900">
              <a:lnSpc>
                <a:spcPct val="100000"/>
              </a:lnSpc>
              <a:spcBef>
                <a:spcPts val="1200"/>
              </a:spcBef>
              <a:buFont typeface="Wingdings"/>
              <a:buChar char=""/>
              <a:tabLst>
                <a:tab pos="355600" algn="l"/>
              </a:tabLst>
            </a:pPr>
            <a:r>
              <a:rPr sz="2400" spc="-5" dirty="0">
                <a:solidFill>
                  <a:srgbClr val="46424D"/>
                </a:solidFill>
                <a:latin typeface="Arial"/>
                <a:cs typeface="Arial"/>
              </a:rPr>
              <a:t>Ethnographic studies have shown that work is usually  richer and more complex than suggested by simple  system models.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41</a:t>
            </a:fld>
            <a:endParaRP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240405" cy="391160"/>
          </a:xfrm>
          <a:prstGeom prst="rect">
            <a:avLst/>
          </a:prstGeom>
        </p:spPr>
        <p:txBody>
          <a:bodyPr vert="horz" wrap="square" lIns="0" tIns="12700" rIns="0" bIns="0" rtlCol="0">
            <a:spAutoFit/>
          </a:bodyPr>
          <a:lstStyle/>
          <a:p>
            <a:pPr marL="12700">
              <a:lnSpc>
                <a:spcPct val="100000"/>
              </a:lnSpc>
              <a:spcBef>
                <a:spcPts val="100"/>
              </a:spcBef>
            </a:pPr>
            <a:r>
              <a:rPr spc="-5" dirty="0"/>
              <a:t>Scope </a:t>
            </a:r>
            <a:r>
              <a:rPr dirty="0"/>
              <a:t>of</a:t>
            </a:r>
            <a:r>
              <a:rPr spc="-45" dirty="0"/>
              <a:t> </a:t>
            </a:r>
            <a:r>
              <a:rPr spc="-5" dirty="0"/>
              <a:t>ethnography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42</a:t>
            </a:fld>
            <a:endParaRPr dirty="0"/>
          </a:p>
        </p:txBody>
      </p:sp>
      <p:sp>
        <p:nvSpPr>
          <p:cNvPr id="3" name="object 3"/>
          <p:cNvSpPr txBox="1"/>
          <p:nvPr/>
        </p:nvSpPr>
        <p:spPr>
          <a:xfrm>
            <a:off x="535940" y="1625853"/>
            <a:ext cx="7902575" cy="4090863"/>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6424D"/>
                </a:solidFill>
                <a:latin typeface="Arial"/>
                <a:cs typeface="Arial"/>
              </a:rPr>
              <a:t>Requirements that </a:t>
            </a:r>
            <a:r>
              <a:rPr sz="2400" spc="-5" dirty="0">
                <a:solidFill>
                  <a:srgbClr val="46424D"/>
                </a:solidFill>
                <a:latin typeface="Arial"/>
                <a:cs typeface="Arial"/>
              </a:rPr>
              <a:t>are derived </a:t>
            </a:r>
            <a:r>
              <a:rPr sz="2400" dirty="0">
                <a:solidFill>
                  <a:srgbClr val="46424D"/>
                </a:solidFill>
                <a:latin typeface="Arial"/>
                <a:cs typeface="Arial"/>
              </a:rPr>
              <a:t>from the way that people  actually work rather than the way I which process  definitions suggest that they ought to work.</a:t>
            </a:r>
          </a:p>
          <a:p>
            <a:pPr marL="355600" marR="458470" indent="-342900">
              <a:lnSpc>
                <a:spcPct val="100000"/>
              </a:lnSpc>
              <a:spcBef>
                <a:spcPts val="1200"/>
              </a:spcBef>
              <a:buFont typeface="Wingdings"/>
              <a:buChar char=""/>
              <a:tabLst>
                <a:tab pos="355600" algn="l"/>
              </a:tabLst>
            </a:pPr>
            <a:r>
              <a:rPr sz="2400" dirty="0">
                <a:solidFill>
                  <a:srgbClr val="46424D"/>
                </a:solidFill>
                <a:latin typeface="Arial"/>
                <a:cs typeface="Arial"/>
              </a:rPr>
              <a:t>Requirements that are derived from cooperation and  awareness of other people’s activities.</a:t>
            </a:r>
          </a:p>
          <a:p>
            <a:pPr marL="756285" marR="132715" lvl="1" indent="-287020">
              <a:lnSpc>
                <a:spcPct val="100000"/>
              </a:lnSpc>
              <a:spcBef>
                <a:spcPts val="910"/>
              </a:spcBef>
              <a:buFont typeface="Wingdings"/>
              <a:buChar char=""/>
              <a:tabLst>
                <a:tab pos="756285" algn="l"/>
                <a:tab pos="756920" algn="l"/>
              </a:tabLst>
            </a:pPr>
            <a:r>
              <a:rPr sz="2400" dirty="0">
                <a:solidFill>
                  <a:srgbClr val="46424D"/>
                </a:solidFill>
                <a:latin typeface="Arial"/>
                <a:cs typeface="Arial"/>
              </a:rPr>
              <a:t>Awareness of what other people are doing leads to changes in  the ways in which we do things.</a:t>
            </a:r>
          </a:p>
          <a:p>
            <a:pPr marL="355600" marR="171450" indent="-342900">
              <a:lnSpc>
                <a:spcPct val="100000"/>
              </a:lnSpc>
              <a:spcBef>
                <a:spcPts val="894"/>
              </a:spcBef>
              <a:buFont typeface="Wingdings"/>
              <a:buChar char=""/>
              <a:tabLst>
                <a:tab pos="355600" algn="l"/>
              </a:tabLst>
            </a:pPr>
            <a:r>
              <a:rPr sz="2400" dirty="0">
                <a:solidFill>
                  <a:srgbClr val="46424D"/>
                </a:solidFill>
                <a:latin typeface="Arial"/>
                <a:cs typeface="Arial"/>
              </a:rPr>
              <a:t>Ethnography is effective for understanding existing  processes but cannot identify new features that should  be added to a system.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945755" cy="415190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Focused ethnography</a:t>
            </a:r>
            <a:endParaRPr sz="2400" dirty="0">
              <a:latin typeface="Arial"/>
              <a:cs typeface="Arial"/>
            </a:endParaRPr>
          </a:p>
          <a:p>
            <a:pPr>
              <a:lnSpc>
                <a:spcPct val="100000"/>
              </a:lnSpc>
            </a:pPr>
            <a:endParaRPr sz="2700" dirty="0">
              <a:latin typeface="Arial"/>
              <a:cs typeface="Arial"/>
            </a:endParaRPr>
          </a:p>
          <a:p>
            <a:pPr marL="355600" marR="570865" indent="-342900">
              <a:lnSpc>
                <a:spcPts val="2590"/>
              </a:lnSpc>
              <a:spcBef>
                <a:spcPts val="1780"/>
              </a:spcBef>
              <a:buFont typeface="Wingdings"/>
              <a:buChar char=""/>
              <a:tabLst>
                <a:tab pos="355600" algn="l"/>
              </a:tabLst>
            </a:pPr>
            <a:r>
              <a:rPr sz="2400" spc="-5" dirty="0">
                <a:solidFill>
                  <a:srgbClr val="46424D"/>
                </a:solidFill>
                <a:latin typeface="Arial"/>
                <a:cs typeface="Arial"/>
              </a:rPr>
              <a:t>Developed in a project studying the air traffic control  process</a:t>
            </a:r>
          </a:p>
          <a:p>
            <a:pPr marL="355600" indent="-342900">
              <a:lnSpc>
                <a:spcPct val="100000"/>
              </a:lnSpc>
              <a:spcBef>
                <a:spcPts val="880"/>
              </a:spcBef>
              <a:buFont typeface="Wingdings"/>
              <a:buChar char=""/>
              <a:tabLst>
                <a:tab pos="355600" algn="l"/>
              </a:tabLst>
            </a:pPr>
            <a:r>
              <a:rPr sz="2400" spc="-5" dirty="0">
                <a:solidFill>
                  <a:srgbClr val="46424D"/>
                </a:solidFill>
                <a:latin typeface="Arial"/>
                <a:cs typeface="Arial"/>
              </a:rPr>
              <a:t>Combines ethnography with prototyping</a:t>
            </a:r>
          </a:p>
          <a:p>
            <a:pPr marL="355600" marR="5080" indent="-342900">
              <a:lnSpc>
                <a:spcPts val="2590"/>
              </a:lnSpc>
              <a:spcBef>
                <a:spcPts val="1240"/>
              </a:spcBef>
              <a:buFont typeface="Wingdings"/>
              <a:buChar char=""/>
              <a:tabLst>
                <a:tab pos="355600" algn="l"/>
              </a:tabLst>
            </a:pPr>
            <a:r>
              <a:rPr sz="2400" spc="-5" dirty="0">
                <a:solidFill>
                  <a:srgbClr val="46424D"/>
                </a:solidFill>
                <a:latin typeface="Arial"/>
                <a:cs typeface="Arial"/>
              </a:rPr>
              <a:t>Prototype development results in unanswered questions  which focus the ethnographic analysis.</a:t>
            </a:r>
          </a:p>
          <a:p>
            <a:pPr marL="355600" marR="5080" indent="-342900">
              <a:lnSpc>
                <a:spcPct val="90100"/>
              </a:lnSpc>
              <a:spcBef>
                <a:spcPts val="1160"/>
              </a:spcBef>
              <a:buFont typeface="Wingdings"/>
              <a:buChar char=""/>
              <a:tabLst>
                <a:tab pos="355600" algn="l"/>
              </a:tabLst>
            </a:pPr>
            <a:r>
              <a:rPr sz="2400" spc="-5" dirty="0">
                <a:solidFill>
                  <a:srgbClr val="46424D"/>
                </a:solidFill>
                <a:latin typeface="Arial"/>
                <a:cs typeface="Arial"/>
              </a:rPr>
              <a:t>The problem with ethnography is that it studies existing  practices which may have some historical basis which is  no longer relevant.</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807834" cy="756920"/>
          </a:xfrm>
          <a:prstGeom prst="rect">
            <a:avLst/>
          </a:prstGeom>
        </p:spPr>
        <p:txBody>
          <a:bodyPr vert="horz" wrap="square" lIns="0" tIns="12700" rIns="0" bIns="0" rtlCol="0">
            <a:spAutoFit/>
          </a:bodyPr>
          <a:lstStyle/>
          <a:p>
            <a:pPr marL="12700" marR="5080">
              <a:lnSpc>
                <a:spcPct val="100000"/>
              </a:lnSpc>
              <a:spcBef>
                <a:spcPts val="100"/>
              </a:spcBef>
            </a:pPr>
            <a:r>
              <a:rPr spc="-5" dirty="0"/>
              <a:t>Ethnography </a:t>
            </a:r>
            <a:r>
              <a:rPr dirty="0"/>
              <a:t>and </a:t>
            </a:r>
            <a:r>
              <a:rPr spc="-5" dirty="0"/>
              <a:t>prototyping for requirements  analysis</a:t>
            </a:r>
          </a:p>
        </p:txBody>
      </p:sp>
      <p:sp>
        <p:nvSpPr>
          <p:cNvPr id="3" name="object 3"/>
          <p:cNvSpPr/>
          <p:nvPr/>
        </p:nvSpPr>
        <p:spPr>
          <a:xfrm>
            <a:off x="1158112" y="2810002"/>
            <a:ext cx="7372171" cy="191915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44</a:t>
            </a:fld>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64170" cy="392158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Stories and</a:t>
            </a:r>
            <a:r>
              <a:rPr sz="2400" b="1" dirty="0">
                <a:solidFill>
                  <a:srgbClr val="46424D"/>
                </a:solidFill>
                <a:latin typeface="Arial"/>
                <a:cs typeface="Arial"/>
              </a:rPr>
              <a:t> </a:t>
            </a:r>
            <a:r>
              <a:rPr sz="2400" b="1" spc="-5" dirty="0">
                <a:solidFill>
                  <a:srgbClr val="46424D"/>
                </a:solidFill>
                <a:latin typeface="Arial"/>
                <a:cs typeface="Arial"/>
              </a:rPr>
              <a:t>scenarios</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Scenarios and user stories are real-life examples of how a  system can be used.</a:t>
            </a:r>
          </a:p>
          <a:p>
            <a:pPr marL="355600" marR="27940" indent="-342900">
              <a:lnSpc>
                <a:spcPct val="100000"/>
              </a:lnSpc>
              <a:spcBef>
                <a:spcPts val="1205"/>
              </a:spcBef>
              <a:buFont typeface="Wingdings"/>
              <a:buChar char=""/>
              <a:tabLst>
                <a:tab pos="355600" algn="l"/>
              </a:tabLst>
            </a:pPr>
            <a:r>
              <a:rPr sz="2400" spc="-5" dirty="0">
                <a:solidFill>
                  <a:srgbClr val="46424D"/>
                </a:solidFill>
                <a:latin typeface="Arial"/>
                <a:cs typeface="Arial"/>
              </a:rPr>
              <a:t>Stories and scenarios are a description of how a system  may be used for a particular task.</a:t>
            </a:r>
          </a:p>
          <a:p>
            <a:pPr marL="355600" marR="401955" indent="-342900">
              <a:lnSpc>
                <a:spcPct val="100000"/>
              </a:lnSpc>
              <a:spcBef>
                <a:spcPts val="1200"/>
              </a:spcBef>
              <a:buFont typeface="Wingdings"/>
              <a:buChar char=""/>
              <a:tabLst>
                <a:tab pos="355600" algn="l"/>
              </a:tabLst>
            </a:pPr>
            <a:r>
              <a:rPr sz="2400" spc="-5" dirty="0">
                <a:solidFill>
                  <a:srgbClr val="46424D"/>
                </a:solidFill>
                <a:latin typeface="Arial"/>
                <a:cs typeface="Arial"/>
              </a:rPr>
              <a:t>Because they are based on a practical situation,  stakeholders can relate to them and can comment on  their situation with respect to the story.</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45</a:t>
            </a:fld>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780405" cy="391160"/>
          </a:xfrm>
          <a:prstGeom prst="rect">
            <a:avLst/>
          </a:prstGeom>
        </p:spPr>
        <p:txBody>
          <a:bodyPr vert="horz" wrap="square" lIns="0" tIns="12700" rIns="0" bIns="0" rtlCol="0">
            <a:spAutoFit/>
          </a:bodyPr>
          <a:lstStyle/>
          <a:p>
            <a:pPr marL="12700">
              <a:lnSpc>
                <a:spcPct val="100000"/>
              </a:lnSpc>
              <a:spcBef>
                <a:spcPts val="100"/>
              </a:spcBef>
            </a:pPr>
            <a:r>
              <a:rPr spc="-5" dirty="0"/>
              <a:t>Photo sharing </a:t>
            </a:r>
            <a:r>
              <a:rPr dirty="0"/>
              <a:t>in </a:t>
            </a:r>
            <a:r>
              <a:rPr spc="-5" dirty="0"/>
              <a:t>the classroom</a:t>
            </a:r>
            <a:r>
              <a:rPr spc="-10" dirty="0"/>
              <a:t> </a:t>
            </a:r>
            <a:r>
              <a:rPr dirty="0"/>
              <a:t>(iLearn)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46</a:t>
            </a:fld>
            <a:endParaRPr dirty="0"/>
          </a:p>
        </p:txBody>
      </p:sp>
      <p:sp>
        <p:nvSpPr>
          <p:cNvPr id="3" name="object 3"/>
          <p:cNvSpPr txBox="1"/>
          <p:nvPr/>
        </p:nvSpPr>
        <p:spPr>
          <a:xfrm>
            <a:off x="535940" y="1628901"/>
            <a:ext cx="8060690" cy="4658995"/>
          </a:xfrm>
          <a:prstGeom prst="rect">
            <a:avLst/>
          </a:prstGeom>
        </p:spPr>
        <p:txBody>
          <a:bodyPr vert="horz" wrap="square" lIns="0" tIns="12065" rIns="0" bIns="0" rtlCol="0">
            <a:spAutoFit/>
          </a:bodyPr>
          <a:lstStyle/>
          <a:p>
            <a:pPr marL="355600" marR="7620" indent="-342900">
              <a:lnSpc>
                <a:spcPct val="100000"/>
              </a:lnSpc>
              <a:spcBef>
                <a:spcPts val="95"/>
              </a:spcBef>
              <a:buFont typeface="Wingdings"/>
              <a:buChar char=""/>
              <a:tabLst>
                <a:tab pos="354965" algn="l"/>
                <a:tab pos="355600" algn="l"/>
              </a:tabLst>
            </a:pPr>
            <a:r>
              <a:rPr sz="1600" dirty="0">
                <a:solidFill>
                  <a:srgbClr val="46424D"/>
                </a:solidFill>
                <a:latin typeface="Arial"/>
                <a:cs typeface="Arial"/>
              </a:rPr>
              <a:t>Jack </a:t>
            </a:r>
            <a:r>
              <a:rPr sz="1600" spc="-5" dirty="0">
                <a:solidFill>
                  <a:srgbClr val="46424D"/>
                </a:solidFill>
                <a:latin typeface="Arial"/>
                <a:cs typeface="Arial"/>
              </a:rPr>
              <a:t>is a primary school teacher in Ullapool (a village in northern Scotland). He has  decided that a </a:t>
            </a:r>
            <a:r>
              <a:rPr sz="1600" dirty="0">
                <a:solidFill>
                  <a:srgbClr val="46424D"/>
                </a:solidFill>
                <a:latin typeface="Arial"/>
                <a:cs typeface="Arial"/>
              </a:rPr>
              <a:t>class </a:t>
            </a:r>
            <a:r>
              <a:rPr sz="1600" spc="-5" dirty="0">
                <a:solidFill>
                  <a:srgbClr val="46424D"/>
                </a:solidFill>
                <a:latin typeface="Arial"/>
                <a:cs typeface="Arial"/>
              </a:rPr>
              <a:t>project should be focused around the fishing industry in the area,  looking at the </a:t>
            </a:r>
            <a:r>
              <a:rPr sz="1600" spc="-20" dirty="0">
                <a:solidFill>
                  <a:srgbClr val="46424D"/>
                </a:solidFill>
                <a:latin typeface="Arial"/>
                <a:cs typeface="Arial"/>
              </a:rPr>
              <a:t>history, </a:t>
            </a:r>
            <a:r>
              <a:rPr sz="1600" spc="-5" dirty="0">
                <a:solidFill>
                  <a:srgbClr val="46424D"/>
                </a:solidFill>
                <a:latin typeface="Arial"/>
                <a:cs typeface="Arial"/>
              </a:rPr>
              <a:t>development and economic impact of fishing. As part of </a:t>
            </a:r>
            <a:r>
              <a:rPr sz="1600" dirty="0">
                <a:solidFill>
                  <a:srgbClr val="46424D"/>
                </a:solidFill>
                <a:latin typeface="Arial"/>
                <a:cs typeface="Arial"/>
              </a:rPr>
              <a:t>this,  </a:t>
            </a:r>
            <a:r>
              <a:rPr sz="1600" spc="-5" dirty="0">
                <a:solidFill>
                  <a:srgbClr val="46424D"/>
                </a:solidFill>
                <a:latin typeface="Arial"/>
                <a:cs typeface="Arial"/>
              </a:rPr>
              <a:t>pupils are asked to gather and share reminiscences from </a:t>
            </a:r>
            <a:r>
              <a:rPr sz="1600" dirty="0">
                <a:solidFill>
                  <a:srgbClr val="46424D"/>
                </a:solidFill>
                <a:latin typeface="Arial"/>
                <a:cs typeface="Arial"/>
              </a:rPr>
              <a:t>relatives, use </a:t>
            </a:r>
            <a:r>
              <a:rPr sz="1600" spc="-5" dirty="0">
                <a:solidFill>
                  <a:srgbClr val="46424D"/>
                </a:solidFill>
                <a:latin typeface="Arial"/>
                <a:cs typeface="Arial"/>
              </a:rPr>
              <a:t>newspaper  archives and </a:t>
            </a:r>
            <a:r>
              <a:rPr sz="1600" dirty="0">
                <a:solidFill>
                  <a:srgbClr val="46424D"/>
                </a:solidFill>
                <a:latin typeface="Arial"/>
                <a:cs typeface="Arial"/>
              </a:rPr>
              <a:t>collect </a:t>
            </a:r>
            <a:r>
              <a:rPr sz="1600" spc="-5" dirty="0">
                <a:solidFill>
                  <a:srgbClr val="46424D"/>
                </a:solidFill>
                <a:latin typeface="Arial"/>
                <a:cs typeface="Arial"/>
              </a:rPr>
              <a:t>old photographs related to fishing and </a:t>
            </a:r>
            <a:r>
              <a:rPr sz="1600" dirty="0">
                <a:solidFill>
                  <a:srgbClr val="46424D"/>
                </a:solidFill>
                <a:latin typeface="Arial"/>
                <a:cs typeface="Arial"/>
              </a:rPr>
              <a:t>fishing </a:t>
            </a:r>
            <a:r>
              <a:rPr sz="1600" spc="-5" dirty="0">
                <a:solidFill>
                  <a:srgbClr val="46424D"/>
                </a:solidFill>
                <a:latin typeface="Arial"/>
                <a:cs typeface="Arial"/>
              </a:rPr>
              <a:t>communities in the  area. Pupils use an iLearn </a:t>
            </a:r>
            <a:r>
              <a:rPr sz="1600" spc="-10" dirty="0">
                <a:solidFill>
                  <a:srgbClr val="46424D"/>
                </a:solidFill>
                <a:latin typeface="Arial"/>
                <a:cs typeface="Arial"/>
              </a:rPr>
              <a:t>wiki </a:t>
            </a:r>
            <a:r>
              <a:rPr sz="1600" spc="-5" dirty="0">
                <a:solidFill>
                  <a:srgbClr val="46424D"/>
                </a:solidFill>
                <a:latin typeface="Arial"/>
                <a:cs typeface="Arial"/>
              </a:rPr>
              <a:t>to gather together fishing stories and SCRAN (a  history resources site) to </a:t>
            </a:r>
            <a:r>
              <a:rPr sz="1600" dirty="0">
                <a:solidFill>
                  <a:srgbClr val="46424D"/>
                </a:solidFill>
                <a:latin typeface="Arial"/>
                <a:cs typeface="Arial"/>
              </a:rPr>
              <a:t>access </a:t>
            </a:r>
            <a:r>
              <a:rPr sz="1600" spc="-5" dirty="0">
                <a:solidFill>
                  <a:srgbClr val="46424D"/>
                </a:solidFill>
                <a:latin typeface="Arial"/>
                <a:cs typeface="Arial"/>
              </a:rPr>
              <a:t>newspaper archives and photographs. </a:t>
            </a:r>
            <a:r>
              <a:rPr sz="1600" spc="-15" dirty="0">
                <a:solidFill>
                  <a:srgbClr val="46424D"/>
                </a:solidFill>
                <a:latin typeface="Arial"/>
                <a:cs typeface="Arial"/>
              </a:rPr>
              <a:t>However,  </a:t>
            </a:r>
            <a:r>
              <a:rPr sz="1600" dirty="0">
                <a:solidFill>
                  <a:srgbClr val="46424D"/>
                </a:solidFill>
                <a:latin typeface="Arial"/>
                <a:cs typeface="Arial"/>
              </a:rPr>
              <a:t>Jack also </a:t>
            </a:r>
            <a:r>
              <a:rPr sz="1600" spc="-5" dirty="0">
                <a:solidFill>
                  <a:srgbClr val="46424D"/>
                </a:solidFill>
                <a:latin typeface="Arial"/>
                <a:cs typeface="Arial"/>
              </a:rPr>
              <a:t>needs a photo sharing site as he wants pupils to take and comment on  each others’ photos and to upload scans of old photographs that they may have in  their</a:t>
            </a:r>
            <a:r>
              <a:rPr sz="1600" dirty="0">
                <a:solidFill>
                  <a:srgbClr val="46424D"/>
                </a:solidFill>
                <a:latin typeface="Arial"/>
                <a:cs typeface="Arial"/>
              </a:rPr>
              <a:t> </a:t>
            </a:r>
            <a:r>
              <a:rPr sz="1600" spc="-5" dirty="0">
                <a:solidFill>
                  <a:srgbClr val="46424D"/>
                </a:solidFill>
                <a:latin typeface="Arial"/>
                <a:cs typeface="Arial"/>
              </a:rPr>
              <a:t>families.</a:t>
            </a:r>
            <a:endParaRPr sz="1600">
              <a:latin typeface="Arial"/>
              <a:cs typeface="Arial"/>
            </a:endParaRPr>
          </a:p>
          <a:p>
            <a:pPr>
              <a:lnSpc>
                <a:spcPct val="100000"/>
              </a:lnSpc>
              <a:spcBef>
                <a:spcPts val="25"/>
              </a:spcBef>
            </a:pPr>
            <a:endParaRPr sz="1650">
              <a:latin typeface="Arial"/>
              <a:cs typeface="Arial"/>
            </a:endParaRPr>
          </a:p>
          <a:p>
            <a:pPr marL="355600" marR="5080">
              <a:lnSpc>
                <a:spcPct val="100000"/>
              </a:lnSpc>
            </a:pPr>
            <a:r>
              <a:rPr sz="1600" dirty="0">
                <a:solidFill>
                  <a:srgbClr val="46424D"/>
                </a:solidFill>
                <a:latin typeface="Arial"/>
                <a:cs typeface="Arial"/>
              </a:rPr>
              <a:t>Jack </a:t>
            </a:r>
            <a:r>
              <a:rPr sz="1600" spc="-5" dirty="0">
                <a:solidFill>
                  <a:srgbClr val="46424D"/>
                </a:solidFill>
                <a:latin typeface="Arial"/>
                <a:cs typeface="Arial"/>
              </a:rPr>
              <a:t>sends an email to a primary school teachers group, </a:t>
            </a:r>
            <a:r>
              <a:rPr sz="1600" spc="-10" dirty="0">
                <a:solidFill>
                  <a:srgbClr val="46424D"/>
                </a:solidFill>
                <a:latin typeface="Arial"/>
                <a:cs typeface="Arial"/>
              </a:rPr>
              <a:t>which </a:t>
            </a:r>
            <a:r>
              <a:rPr sz="1600" spc="-5" dirty="0">
                <a:solidFill>
                  <a:srgbClr val="46424D"/>
                </a:solidFill>
                <a:latin typeface="Arial"/>
                <a:cs typeface="Arial"/>
              </a:rPr>
              <a:t>he </a:t>
            </a:r>
            <a:r>
              <a:rPr sz="1600" dirty="0">
                <a:solidFill>
                  <a:srgbClr val="46424D"/>
                </a:solidFill>
                <a:latin typeface="Arial"/>
                <a:cs typeface="Arial"/>
              </a:rPr>
              <a:t>is </a:t>
            </a:r>
            <a:r>
              <a:rPr sz="1600" spc="-5" dirty="0">
                <a:solidFill>
                  <a:srgbClr val="46424D"/>
                </a:solidFill>
                <a:latin typeface="Arial"/>
                <a:cs typeface="Arial"/>
              </a:rPr>
              <a:t>a member of to  see if </a:t>
            </a:r>
            <a:r>
              <a:rPr sz="1600" spc="-10" dirty="0">
                <a:solidFill>
                  <a:srgbClr val="46424D"/>
                </a:solidFill>
                <a:latin typeface="Arial"/>
                <a:cs typeface="Arial"/>
              </a:rPr>
              <a:t>anyone </a:t>
            </a:r>
            <a:r>
              <a:rPr sz="1600" spc="-5" dirty="0">
                <a:solidFill>
                  <a:srgbClr val="46424D"/>
                </a:solidFill>
                <a:latin typeface="Arial"/>
                <a:cs typeface="Arial"/>
              </a:rPr>
              <a:t>can recommend an appropriate system. </a:t>
            </a:r>
            <a:r>
              <a:rPr sz="1600" spc="-35" dirty="0">
                <a:solidFill>
                  <a:srgbClr val="46424D"/>
                </a:solidFill>
                <a:latin typeface="Arial"/>
                <a:cs typeface="Arial"/>
              </a:rPr>
              <a:t>Two </a:t>
            </a:r>
            <a:r>
              <a:rPr sz="1600" spc="-5" dirty="0">
                <a:solidFill>
                  <a:srgbClr val="46424D"/>
                </a:solidFill>
                <a:latin typeface="Arial"/>
                <a:cs typeface="Arial"/>
              </a:rPr>
              <a:t>teachers reply and both  suggest that he uses </a:t>
            </a:r>
            <a:r>
              <a:rPr sz="1600" spc="-20" dirty="0">
                <a:solidFill>
                  <a:srgbClr val="46424D"/>
                </a:solidFill>
                <a:latin typeface="Arial"/>
                <a:cs typeface="Arial"/>
              </a:rPr>
              <a:t>KidsTakePics, </a:t>
            </a:r>
            <a:r>
              <a:rPr sz="1600" spc="-5" dirty="0">
                <a:solidFill>
                  <a:srgbClr val="46424D"/>
                </a:solidFill>
                <a:latin typeface="Arial"/>
                <a:cs typeface="Arial"/>
              </a:rPr>
              <a:t>a photo sharing site that allows teachers to check  and moderate content. As </a:t>
            </a:r>
            <a:r>
              <a:rPr sz="1600" spc="-20" dirty="0">
                <a:solidFill>
                  <a:srgbClr val="46424D"/>
                </a:solidFill>
                <a:latin typeface="Arial"/>
                <a:cs typeface="Arial"/>
              </a:rPr>
              <a:t>KidsTakePics </a:t>
            </a:r>
            <a:r>
              <a:rPr sz="1600" spc="-5" dirty="0">
                <a:solidFill>
                  <a:srgbClr val="46424D"/>
                </a:solidFill>
                <a:latin typeface="Arial"/>
                <a:cs typeface="Arial"/>
              </a:rPr>
              <a:t>is not integrated with the iLearn  authentication </a:t>
            </a:r>
            <a:r>
              <a:rPr sz="1600" dirty="0">
                <a:solidFill>
                  <a:srgbClr val="46424D"/>
                </a:solidFill>
                <a:latin typeface="Arial"/>
                <a:cs typeface="Arial"/>
              </a:rPr>
              <a:t>service, </a:t>
            </a:r>
            <a:r>
              <a:rPr sz="1600" spc="-5" dirty="0">
                <a:solidFill>
                  <a:srgbClr val="46424D"/>
                </a:solidFill>
                <a:latin typeface="Arial"/>
                <a:cs typeface="Arial"/>
              </a:rPr>
              <a:t>he sets up a teacher and a </a:t>
            </a:r>
            <a:r>
              <a:rPr sz="1600" dirty="0">
                <a:solidFill>
                  <a:srgbClr val="46424D"/>
                </a:solidFill>
                <a:latin typeface="Arial"/>
                <a:cs typeface="Arial"/>
              </a:rPr>
              <a:t>class </a:t>
            </a:r>
            <a:r>
              <a:rPr sz="1600" spc="-5" dirty="0">
                <a:solidFill>
                  <a:srgbClr val="46424D"/>
                </a:solidFill>
                <a:latin typeface="Arial"/>
                <a:cs typeface="Arial"/>
              </a:rPr>
              <a:t>account. He uses the iLearn  setup </a:t>
            </a:r>
            <a:r>
              <a:rPr sz="1600" dirty="0">
                <a:solidFill>
                  <a:srgbClr val="46424D"/>
                </a:solidFill>
                <a:latin typeface="Arial"/>
                <a:cs typeface="Arial"/>
              </a:rPr>
              <a:t>service </a:t>
            </a:r>
            <a:r>
              <a:rPr sz="1600" spc="-5" dirty="0">
                <a:solidFill>
                  <a:srgbClr val="46424D"/>
                </a:solidFill>
                <a:latin typeface="Arial"/>
                <a:cs typeface="Arial"/>
              </a:rPr>
              <a:t>to add </a:t>
            </a:r>
            <a:r>
              <a:rPr sz="1600" spc="-20" dirty="0">
                <a:solidFill>
                  <a:srgbClr val="46424D"/>
                </a:solidFill>
                <a:latin typeface="Arial"/>
                <a:cs typeface="Arial"/>
              </a:rPr>
              <a:t>KidsTakePics </a:t>
            </a:r>
            <a:r>
              <a:rPr sz="1600" spc="-5" dirty="0">
                <a:solidFill>
                  <a:srgbClr val="46424D"/>
                </a:solidFill>
                <a:latin typeface="Arial"/>
                <a:cs typeface="Arial"/>
              </a:rPr>
              <a:t>to the services seen by the pupils in his class so  that </a:t>
            </a:r>
            <a:r>
              <a:rPr sz="1600" spc="-10" dirty="0">
                <a:solidFill>
                  <a:srgbClr val="46424D"/>
                </a:solidFill>
                <a:latin typeface="Arial"/>
                <a:cs typeface="Arial"/>
              </a:rPr>
              <a:t>when </a:t>
            </a:r>
            <a:r>
              <a:rPr sz="1600" spc="-5" dirty="0">
                <a:solidFill>
                  <a:srgbClr val="46424D"/>
                </a:solidFill>
                <a:latin typeface="Arial"/>
                <a:cs typeface="Arial"/>
              </a:rPr>
              <a:t>they log in, they can immediately use the system to upload photos from  their mobile devices and </a:t>
            </a:r>
            <a:r>
              <a:rPr sz="1600" dirty="0">
                <a:solidFill>
                  <a:srgbClr val="46424D"/>
                </a:solidFill>
                <a:latin typeface="Arial"/>
                <a:cs typeface="Arial"/>
              </a:rPr>
              <a:t>class</a:t>
            </a:r>
            <a:r>
              <a:rPr sz="1600" spc="-5" dirty="0">
                <a:solidFill>
                  <a:srgbClr val="46424D"/>
                </a:solidFill>
                <a:latin typeface="Arial"/>
                <a:cs typeface="Arial"/>
              </a:rPr>
              <a:t> computers.</a:t>
            </a:r>
            <a:endParaRPr sz="1600">
              <a:latin typeface="Arial"/>
              <a:cs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480820" cy="391160"/>
          </a:xfrm>
          <a:prstGeom prst="rect">
            <a:avLst/>
          </a:prstGeom>
        </p:spPr>
        <p:txBody>
          <a:bodyPr vert="horz" wrap="square" lIns="0" tIns="12700" rIns="0" bIns="0" rtlCol="0">
            <a:spAutoFit/>
          </a:bodyPr>
          <a:lstStyle/>
          <a:p>
            <a:pPr marL="12700">
              <a:lnSpc>
                <a:spcPct val="100000"/>
              </a:lnSpc>
              <a:spcBef>
                <a:spcPts val="100"/>
              </a:spcBef>
            </a:pPr>
            <a:r>
              <a:rPr spc="-5" dirty="0"/>
              <a:t>S</a:t>
            </a:r>
            <a:r>
              <a:rPr spc="-15" dirty="0"/>
              <a:t>c</a:t>
            </a:r>
            <a:r>
              <a:rPr spc="-5" dirty="0"/>
              <a:t>en</a:t>
            </a:r>
            <a:r>
              <a:rPr spc="-15" dirty="0"/>
              <a:t>a</a:t>
            </a:r>
            <a:r>
              <a:rPr spc="-5" dirty="0"/>
              <a:t>rios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47</a:t>
            </a:fld>
            <a:endParaRPr dirty="0"/>
          </a:p>
        </p:txBody>
      </p:sp>
      <p:sp>
        <p:nvSpPr>
          <p:cNvPr id="3" name="object 3"/>
          <p:cNvSpPr txBox="1"/>
          <p:nvPr/>
        </p:nvSpPr>
        <p:spPr>
          <a:xfrm>
            <a:off x="535940" y="1473072"/>
            <a:ext cx="6680834" cy="3006725"/>
          </a:xfrm>
          <a:prstGeom prst="rect">
            <a:avLst/>
          </a:prstGeom>
        </p:spPr>
        <p:txBody>
          <a:bodyPr vert="horz" wrap="square" lIns="0" tIns="165100" rIns="0" bIns="0" rtlCol="0">
            <a:spAutoFit/>
          </a:bodyPr>
          <a:lstStyle/>
          <a:p>
            <a:pPr marL="355600" indent="-342900">
              <a:lnSpc>
                <a:spcPct val="100000"/>
              </a:lnSpc>
              <a:spcBef>
                <a:spcPts val="1300"/>
              </a:spcBef>
              <a:buFont typeface="Wingdings"/>
              <a:buChar char=""/>
              <a:tabLst>
                <a:tab pos="355600" algn="l"/>
              </a:tabLst>
            </a:pPr>
            <a:r>
              <a:rPr sz="2400" dirty="0">
                <a:solidFill>
                  <a:srgbClr val="46424D"/>
                </a:solidFill>
                <a:latin typeface="Arial"/>
                <a:cs typeface="Arial"/>
              </a:rPr>
              <a:t>A structured form of </a:t>
            </a:r>
            <a:r>
              <a:rPr sz="2400" spc="-5" dirty="0">
                <a:solidFill>
                  <a:srgbClr val="46424D"/>
                </a:solidFill>
                <a:latin typeface="Arial"/>
                <a:cs typeface="Arial"/>
              </a:rPr>
              <a:t>user</a:t>
            </a:r>
            <a:r>
              <a:rPr sz="2400" spc="-150" dirty="0">
                <a:solidFill>
                  <a:srgbClr val="46424D"/>
                </a:solidFill>
                <a:latin typeface="Arial"/>
                <a:cs typeface="Arial"/>
              </a:rPr>
              <a:t> </a:t>
            </a:r>
            <a:r>
              <a:rPr sz="2400" dirty="0">
                <a:solidFill>
                  <a:srgbClr val="46424D"/>
                </a:solidFill>
                <a:latin typeface="Arial"/>
                <a:cs typeface="Arial"/>
              </a:rPr>
              <a:t>story</a:t>
            </a:r>
            <a:endParaRPr sz="2400">
              <a:latin typeface="Arial"/>
              <a:cs typeface="Arial"/>
            </a:endParaRPr>
          </a:p>
          <a:p>
            <a:pPr marL="355600" indent="-342900">
              <a:lnSpc>
                <a:spcPct val="100000"/>
              </a:lnSpc>
              <a:spcBef>
                <a:spcPts val="1205"/>
              </a:spcBef>
              <a:buFont typeface="Wingdings"/>
              <a:buChar char=""/>
              <a:tabLst>
                <a:tab pos="355600" algn="l"/>
              </a:tabLst>
            </a:pPr>
            <a:r>
              <a:rPr sz="2400" spc="-5" dirty="0">
                <a:solidFill>
                  <a:srgbClr val="46424D"/>
                </a:solidFill>
                <a:latin typeface="Arial"/>
                <a:cs typeface="Arial"/>
              </a:rPr>
              <a:t>Scenarios should</a:t>
            </a:r>
            <a:r>
              <a:rPr sz="2400" spc="25" dirty="0">
                <a:solidFill>
                  <a:srgbClr val="46424D"/>
                </a:solidFill>
                <a:latin typeface="Arial"/>
                <a:cs typeface="Arial"/>
              </a:rPr>
              <a:t> </a:t>
            </a:r>
            <a:r>
              <a:rPr sz="2400" spc="-5" dirty="0">
                <a:solidFill>
                  <a:srgbClr val="46424D"/>
                </a:solidFill>
                <a:latin typeface="Arial"/>
                <a:cs typeface="Arial"/>
              </a:rPr>
              <a:t>include</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 description of the starting</a:t>
            </a:r>
            <a:r>
              <a:rPr sz="2000" spc="-240" dirty="0">
                <a:solidFill>
                  <a:srgbClr val="46424D"/>
                </a:solidFill>
                <a:latin typeface="Arial"/>
                <a:cs typeface="Arial"/>
              </a:rPr>
              <a:t> </a:t>
            </a:r>
            <a:r>
              <a:rPr sz="2000" dirty="0">
                <a:solidFill>
                  <a:srgbClr val="46424D"/>
                </a:solidFill>
                <a:latin typeface="Arial"/>
                <a:cs typeface="Arial"/>
              </a:rPr>
              <a:t>situation;</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A description of the normal flow of</a:t>
            </a:r>
            <a:r>
              <a:rPr sz="2000" spc="-250" dirty="0">
                <a:solidFill>
                  <a:srgbClr val="46424D"/>
                </a:solidFill>
                <a:latin typeface="Arial"/>
                <a:cs typeface="Arial"/>
              </a:rPr>
              <a:t> </a:t>
            </a:r>
            <a:r>
              <a:rPr sz="2000" dirty="0">
                <a:solidFill>
                  <a:srgbClr val="46424D"/>
                </a:solidFill>
                <a:latin typeface="Arial"/>
                <a:cs typeface="Arial"/>
              </a:rPr>
              <a:t>events;</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A description of what can go</a:t>
            </a:r>
            <a:r>
              <a:rPr sz="2000" spc="-225" dirty="0">
                <a:solidFill>
                  <a:srgbClr val="46424D"/>
                </a:solidFill>
                <a:latin typeface="Arial"/>
                <a:cs typeface="Arial"/>
              </a:rPr>
              <a:t> </a:t>
            </a:r>
            <a:r>
              <a:rPr sz="2000" dirty="0">
                <a:solidFill>
                  <a:srgbClr val="46424D"/>
                </a:solidFill>
                <a:latin typeface="Arial"/>
                <a:cs typeface="Arial"/>
              </a:rPr>
              <a:t>wrong;</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Information about other concurrent</a:t>
            </a:r>
            <a:r>
              <a:rPr sz="2000" spc="-155" dirty="0">
                <a:solidFill>
                  <a:srgbClr val="46424D"/>
                </a:solidFill>
                <a:latin typeface="Arial"/>
                <a:cs typeface="Arial"/>
              </a:rPr>
              <a:t> </a:t>
            </a:r>
            <a:r>
              <a:rPr sz="2000" dirty="0">
                <a:solidFill>
                  <a:srgbClr val="46424D"/>
                </a:solidFill>
                <a:latin typeface="Arial"/>
                <a:cs typeface="Arial"/>
              </a:rPr>
              <a:t>activities;</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A description of the state when the scenario</a:t>
            </a:r>
            <a:r>
              <a:rPr sz="2000" spc="-290" dirty="0">
                <a:solidFill>
                  <a:srgbClr val="46424D"/>
                </a:solidFill>
                <a:latin typeface="Arial"/>
                <a:cs typeface="Arial"/>
              </a:rPr>
              <a:t> </a:t>
            </a:r>
            <a:r>
              <a:rPr sz="2000" dirty="0">
                <a:solidFill>
                  <a:srgbClr val="46424D"/>
                </a:solidFill>
                <a:latin typeface="Arial"/>
                <a:cs typeface="Arial"/>
              </a:rPr>
              <a:t>finishes.</a:t>
            </a:r>
            <a:endParaRPr sz="2000">
              <a:latin typeface="Arial"/>
              <a:cs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712210" cy="391160"/>
          </a:xfrm>
          <a:prstGeom prst="rect">
            <a:avLst/>
          </a:prstGeom>
        </p:spPr>
        <p:txBody>
          <a:bodyPr vert="horz" wrap="square" lIns="0" tIns="12700" rIns="0" bIns="0" rtlCol="0">
            <a:spAutoFit/>
          </a:bodyPr>
          <a:lstStyle/>
          <a:p>
            <a:pPr marL="12700">
              <a:lnSpc>
                <a:spcPct val="100000"/>
              </a:lnSpc>
              <a:spcBef>
                <a:spcPts val="100"/>
              </a:spcBef>
            </a:pPr>
            <a:r>
              <a:rPr spc="-5" dirty="0"/>
              <a:t>Uploading </a:t>
            </a:r>
            <a:r>
              <a:rPr dirty="0"/>
              <a:t>photos</a:t>
            </a:r>
            <a:r>
              <a:rPr spc="-65" dirty="0"/>
              <a:t> </a:t>
            </a:r>
            <a:r>
              <a:rPr spc="-5" dirty="0"/>
              <a:t>iLearn)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48</a:t>
            </a:fld>
            <a:endParaRPr dirty="0"/>
          </a:p>
        </p:txBody>
      </p:sp>
      <p:sp>
        <p:nvSpPr>
          <p:cNvPr id="3" name="object 3"/>
          <p:cNvSpPr txBox="1"/>
          <p:nvPr/>
        </p:nvSpPr>
        <p:spPr>
          <a:xfrm>
            <a:off x="535940" y="1628901"/>
            <a:ext cx="7999095" cy="3256915"/>
          </a:xfrm>
          <a:prstGeom prst="rect">
            <a:avLst/>
          </a:prstGeom>
        </p:spPr>
        <p:txBody>
          <a:bodyPr vert="horz" wrap="square" lIns="0" tIns="12065" rIns="0" bIns="0" rtlCol="0">
            <a:spAutoFit/>
          </a:bodyPr>
          <a:lstStyle/>
          <a:p>
            <a:pPr marL="355600" marR="41275" indent="-342900">
              <a:lnSpc>
                <a:spcPct val="100000"/>
              </a:lnSpc>
              <a:spcBef>
                <a:spcPts val="95"/>
              </a:spcBef>
              <a:buFont typeface="Wingdings"/>
              <a:buChar char=""/>
              <a:tabLst>
                <a:tab pos="354965" algn="l"/>
                <a:tab pos="355600" algn="l"/>
              </a:tabLst>
            </a:pPr>
            <a:r>
              <a:rPr sz="1600" b="1" spc="-5" dirty="0">
                <a:solidFill>
                  <a:srgbClr val="46424D"/>
                </a:solidFill>
                <a:latin typeface="Arial"/>
                <a:cs typeface="Arial"/>
              </a:rPr>
              <a:t>Initial assumption</a:t>
            </a:r>
            <a:r>
              <a:rPr sz="1600" spc="-5" dirty="0">
                <a:solidFill>
                  <a:srgbClr val="46424D"/>
                </a:solidFill>
                <a:latin typeface="Arial"/>
                <a:cs typeface="Arial"/>
              </a:rPr>
              <a:t>: A user or a group of users have one or more digital </a:t>
            </a:r>
            <a:r>
              <a:rPr sz="1600" spc="-114" dirty="0">
                <a:solidFill>
                  <a:srgbClr val="46424D"/>
                </a:solidFill>
                <a:latin typeface="Arial"/>
                <a:cs typeface="Arial"/>
              </a:rPr>
              <a:t>photographs  </a:t>
            </a:r>
            <a:r>
              <a:rPr sz="1600" spc="-5" dirty="0">
                <a:solidFill>
                  <a:srgbClr val="46424D"/>
                </a:solidFill>
                <a:latin typeface="Arial"/>
                <a:cs typeface="Arial"/>
              </a:rPr>
              <a:t>to be uploaded to the picture sharing site. These are saved on either a tablet or  laptop </a:t>
            </a:r>
            <a:r>
              <a:rPr sz="1600" spc="-15" dirty="0">
                <a:solidFill>
                  <a:srgbClr val="46424D"/>
                </a:solidFill>
                <a:latin typeface="Arial"/>
                <a:cs typeface="Arial"/>
              </a:rPr>
              <a:t>computer. </a:t>
            </a:r>
            <a:r>
              <a:rPr sz="1600" spc="-5" dirty="0">
                <a:solidFill>
                  <a:srgbClr val="46424D"/>
                </a:solidFill>
                <a:latin typeface="Arial"/>
                <a:cs typeface="Arial"/>
              </a:rPr>
              <a:t>They have </a:t>
            </a:r>
            <a:r>
              <a:rPr sz="1600" dirty="0">
                <a:solidFill>
                  <a:srgbClr val="46424D"/>
                </a:solidFill>
                <a:latin typeface="Arial"/>
                <a:cs typeface="Arial"/>
              </a:rPr>
              <a:t>successfully </a:t>
            </a:r>
            <a:r>
              <a:rPr sz="1600" spc="-5" dirty="0">
                <a:solidFill>
                  <a:srgbClr val="46424D"/>
                </a:solidFill>
                <a:latin typeface="Arial"/>
                <a:cs typeface="Arial"/>
              </a:rPr>
              <a:t>logged on to</a:t>
            </a:r>
            <a:r>
              <a:rPr sz="1600" spc="-20" dirty="0">
                <a:solidFill>
                  <a:srgbClr val="46424D"/>
                </a:solidFill>
                <a:latin typeface="Arial"/>
                <a:cs typeface="Arial"/>
              </a:rPr>
              <a:t> KidsTakePics.</a:t>
            </a:r>
            <a:endParaRPr sz="1600" dirty="0">
              <a:latin typeface="Arial"/>
              <a:cs typeface="Arial"/>
            </a:endParaRPr>
          </a:p>
          <a:p>
            <a:pPr marL="355600" marR="5080" indent="-342900">
              <a:lnSpc>
                <a:spcPct val="100000"/>
              </a:lnSpc>
              <a:spcBef>
                <a:spcPts val="1205"/>
              </a:spcBef>
              <a:buFont typeface="Wingdings"/>
              <a:buChar char=""/>
              <a:tabLst>
                <a:tab pos="354965" algn="l"/>
                <a:tab pos="355600" algn="l"/>
              </a:tabLst>
            </a:pPr>
            <a:r>
              <a:rPr sz="1600" b="1" spc="-5" dirty="0">
                <a:solidFill>
                  <a:srgbClr val="46424D"/>
                </a:solidFill>
                <a:latin typeface="Arial"/>
                <a:cs typeface="Arial"/>
              </a:rPr>
              <a:t>Normal</a:t>
            </a:r>
            <a:r>
              <a:rPr sz="1600" spc="-5" dirty="0">
                <a:solidFill>
                  <a:srgbClr val="46424D"/>
                </a:solidFill>
                <a:latin typeface="Arial"/>
                <a:cs typeface="Arial"/>
              </a:rPr>
              <a:t>: The user chooses upload photos and they are prompted to select the  photos to be uploaded on their computer and to </a:t>
            </a:r>
            <a:r>
              <a:rPr sz="1600" dirty="0">
                <a:solidFill>
                  <a:srgbClr val="46424D"/>
                </a:solidFill>
                <a:latin typeface="Arial"/>
                <a:cs typeface="Arial"/>
              </a:rPr>
              <a:t>select </a:t>
            </a:r>
            <a:r>
              <a:rPr sz="1600" spc="-5" dirty="0">
                <a:solidFill>
                  <a:srgbClr val="46424D"/>
                </a:solidFill>
                <a:latin typeface="Arial"/>
                <a:cs typeface="Arial"/>
              </a:rPr>
              <a:t>the project name under which  the photos will be stored. They should also be given the option of inputting keywords  that should be associated with each uploaded photo. Uploaded photos are named by  creating a </a:t>
            </a:r>
            <a:r>
              <a:rPr sz="1600" dirty="0">
                <a:solidFill>
                  <a:srgbClr val="46424D"/>
                </a:solidFill>
                <a:latin typeface="Arial"/>
                <a:cs typeface="Arial"/>
              </a:rPr>
              <a:t>conjunction </a:t>
            </a:r>
            <a:r>
              <a:rPr sz="1600" spc="-5" dirty="0">
                <a:solidFill>
                  <a:srgbClr val="46424D"/>
                </a:solidFill>
                <a:latin typeface="Arial"/>
                <a:cs typeface="Arial"/>
              </a:rPr>
              <a:t>of the </a:t>
            </a:r>
            <a:r>
              <a:rPr sz="1600" dirty="0">
                <a:solidFill>
                  <a:srgbClr val="46424D"/>
                </a:solidFill>
                <a:latin typeface="Arial"/>
                <a:cs typeface="Arial"/>
              </a:rPr>
              <a:t>user </a:t>
            </a:r>
            <a:r>
              <a:rPr sz="1600" spc="-5" dirty="0">
                <a:solidFill>
                  <a:srgbClr val="46424D"/>
                </a:solidFill>
                <a:latin typeface="Arial"/>
                <a:cs typeface="Arial"/>
              </a:rPr>
              <a:t>name with the filename of the photo on the </a:t>
            </a:r>
            <a:r>
              <a:rPr sz="1600" dirty="0">
                <a:solidFill>
                  <a:srgbClr val="46424D"/>
                </a:solidFill>
                <a:latin typeface="Arial"/>
                <a:cs typeface="Arial"/>
              </a:rPr>
              <a:t>local  </a:t>
            </a:r>
            <a:r>
              <a:rPr sz="1600" spc="-15" dirty="0">
                <a:solidFill>
                  <a:srgbClr val="46424D"/>
                </a:solidFill>
                <a:latin typeface="Arial"/>
                <a:cs typeface="Arial"/>
              </a:rPr>
              <a:t>computer.</a:t>
            </a:r>
            <a:endParaRPr sz="1600" dirty="0">
              <a:latin typeface="Arial"/>
              <a:cs typeface="Arial"/>
            </a:endParaRPr>
          </a:p>
          <a:p>
            <a:pPr marL="355600" marR="89535" indent="-342900" algn="just">
              <a:lnSpc>
                <a:spcPct val="100000"/>
              </a:lnSpc>
              <a:spcBef>
                <a:spcPts val="1200"/>
              </a:spcBef>
              <a:buFont typeface="Wingdings"/>
              <a:buChar char=""/>
              <a:tabLst>
                <a:tab pos="355600" algn="l"/>
              </a:tabLst>
            </a:pPr>
            <a:r>
              <a:rPr sz="1600" spc="-5" dirty="0">
                <a:solidFill>
                  <a:srgbClr val="46424D"/>
                </a:solidFill>
                <a:latin typeface="Arial"/>
                <a:cs typeface="Arial"/>
              </a:rPr>
              <a:t>On completion of the upload, the system automatically sends an email to the project  moderator asking them to check new content and generates an on-screen message  to the user that this has been done.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613025" cy="391160"/>
          </a:xfrm>
          <a:prstGeom prst="rect">
            <a:avLst/>
          </a:prstGeom>
        </p:spPr>
        <p:txBody>
          <a:bodyPr vert="horz" wrap="square" lIns="0" tIns="12700" rIns="0" bIns="0" rtlCol="0">
            <a:spAutoFit/>
          </a:bodyPr>
          <a:lstStyle/>
          <a:p>
            <a:pPr marL="12700">
              <a:lnSpc>
                <a:spcPct val="100000"/>
              </a:lnSpc>
              <a:spcBef>
                <a:spcPts val="100"/>
              </a:spcBef>
            </a:pPr>
            <a:r>
              <a:rPr spc="-5" dirty="0"/>
              <a:t>Uploading</a:t>
            </a:r>
            <a:r>
              <a:rPr spc="-85" dirty="0"/>
              <a:t> </a:t>
            </a:r>
            <a:r>
              <a:rPr dirty="0"/>
              <a:t>photos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49</a:t>
            </a:fld>
            <a:endParaRPr dirty="0"/>
          </a:p>
        </p:txBody>
      </p:sp>
      <p:sp>
        <p:nvSpPr>
          <p:cNvPr id="3" name="object 3"/>
          <p:cNvSpPr txBox="1"/>
          <p:nvPr/>
        </p:nvSpPr>
        <p:spPr>
          <a:xfrm>
            <a:off x="535940" y="1628901"/>
            <a:ext cx="8079740" cy="4049395"/>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4965" algn="l"/>
                <a:tab pos="355600" algn="l"/>
              </a:tabLst>
            </a:pPr>
            <a:r>
              <a:rPr sz="1600" b="1" spc="-5" dirty="0">
                <a:solidFill>
                  <a:srgbClr val="46424D"/>
                </a:solidFill>
                <a:latin typeface="Arial"/>
                <a:cs typeface="Arial"/>
              </a:rPr>
              <a:t>What can go</a:t>
            </a:r>
            <a:r>
              <a:rPr sz="1600" b="1" spc="25" dirty="0">
                <a:solidFill>
                  <a:srgbClr val="46424D"/>
                </a:solidFill>
                <a:latin typeface="Arial"/>
                <a:cs typeface="Arial"/>
              </a:rPr>
              <a:t> </a:t>
            </a:r>
            <a:r>
              <a:rPr sz="1600" b="1" dirty="0">
                <a:solidFill>
                  <a:srgbClr val="46424D"/>
                </a:solidFill>
                <a:latin typeface="Arial"/>
                <a:cs typeface="Arial"/>
              </a:rPr>
              <a:t>wrong</a:t>
            </a:r>
            <a:r>
              <a:rPr sz="1600" dirty="0">
                <a:solidFill>
                  <a:srgbClr val="46424D"/>
                </a:solidFill>
                <a:latin typeface="Arial"/>
                <a:cs typeface="Arial"/>
              </a:rPr>
              <a:t>:</a:t>
            </a:r>
            <a:endParaRPr sz="1600" dirty="0">
              <a:latin typeface="Arial"/>
              <a:cs typeface="Arial"/>
            </a:endParaRPr>
          </a:p>
          <a:p>
            <a:pPr marL="355600" marR="215265" indent="-342900">
              <a:lnSpc>
                <a:spcPct val="100000"/>
              </a:lnSpc>
              <a:spcBef>
                <a:spcPts val="1200"/>
              </a:spcBef>
              <a:buFont typeface="Wingdings"/>
              <a:buChar char=""/>
              <a:tabLst>
                <a:tab pos="354965" algn="l"/>
                <a:tab pos="355600" algn="l"/>
              </a:tabLst>
            </a:pPr>
            <a:r>
              <a:rPr sz="1600" spc="-5" dirty="0">
                <a:solidFill>
                  <a:srgbClr val="46424D"/>
                </a:solidFill>
                <a:latin typeface="Arial"/>
                <a:cs typeface="Arial"/>
              </a:rPr>
              <a:t>No moderator is </a:t>
            </a:r>
            <a:r>
              <a:rPr sz="1600" dirty="0">
                <a:solidFill>
                  <a:srgbClr val="46424D"/>
                </a:solidFill>
                <a:latin typeface="Arial"/>
                <a:cs typeface="Arial"/>
              </a:rPr>
              <a:t>associated </a:t>
            </a:r>
            <a:r>
              <a:rPr sz="1600" spc="-5" dirty="0">
                <a:solidFill>
                  <a:srgbClr val="46424D"/>
                </a:solidFill>
                <a:latin typeface="Arial"/>
                <a:cs typeface="Arial"/>
              </a:rPr>
              <a:t>with the selected project. An email is automatically  generated to the school administrator asking them to nominate a project </a:t>
            </a:r>
            <a:r>
              <a:rPr sz="1600" spc="-15" dirty="0">
                <a:solidFill>
                  <a:srgbClr val="46424D"/>
                </a:solidFill>
                <a:latin typeface="Arial"/>
                <a:cs typeface="Arial"/>
              </a:rPr>
              <a:t>moderator.  </a:t>
            </a:r>
            <a:r>
              <a:rPr sz="1600" spc="-5" dirty="0">
                <a:solidFill>
                  <a:srgbClr val="46424D"/>
                </a:solidFill>
                <a:latin typeface="Arial"/>
                <a:cs typeface="Arial"/>
              </a:rPr>
              <a:t>Users should be informed that there could be a delay in making their photos</a:t>
            </a:r>
            <a:r>
              <a:rPr sz="1600" spc="204" dirty="0">
                <a:solidFill>
                  <a:srgbClr val="46424D"/>
                </a:solidFill>
                <a:latin typeface="Arial"/>
                <a:cs typeface="Arial"/>
              </a:rPr>
              <a:t> </a:t>
            </a:r>
            <a:r>
              <a:rPr sz="1600" dirty="0">
                <a:solidFill>
                  <a:srgbClr val="46424D"/>
                </a:solidFill>
                <a:latin typeface="Arial"/>
                <a:cs typeface="Arial"/>
              </a:rPr>
              <a:t>visible.</a:t>
            </a:r>
            <a:endParaRPr sz="1600" dirty="0">
              <a:latin typeface="Arial"/>
              <a:cs typeface="Arial"/>
            </a:endParaRPr>
          </a:p>
          <a:p>
            <a:pPr marL="355600" marR="5080" indent="-342900">
              <a:lnSpc>
                <a:spcPct val="100000"/>
              </a:lnSpc>
              <a:spcBef>
                <a:spcPts val="1200"/>
              </a:spcBef>
              <a:buFont typeface="Wingdings"/>
              <a:buChar char=""/>
              <a:tabLst>
                <a:tab pos="354965" algn="l"/>
                <a:tab pos="355600" algn="l"/>
              </a:tabLst>
            </a:pPr>
            <a:r>
              <a:rPr sz="1600" spc="-5" dirty="0">
                <a:solidFill>
                  <a:srgbClr val="46424D"/>
                </a:solidFill>
                <a:latin typeface="Arial"/>
                <a:cs typeface="Arial"/>
              </a:rPr>
              <a:t>Photos with the same name have already been uploaded by the same </a:t>
            </a:r>
            <a:r>
              <a:rPr sz="1600" spc="-20" dirty="0">
                <a:solidFill>
                  <a:srgbClr val="46424D"/>
                </a:solidFill>
                <a:latin typeface="Arial"/>
                <a:cs typeface="Arial"/>
              </a:rPr>
              <a:t>user. </a:t>
            </a:r>
            <a:r>
              <a:rPr sz="1600" spc="-5" dirty="0">
                <a:solidFill>
                  <a:srgbClr val="46424D"/>
                </a:solidFill>
                <a:latin typeface="Arial"/>
                <a:cs typeface="Arial"/>
              </a:rPr>
              <a:t>The </a:t>
            </a:r>
            <a:r>
              <a:rPr sz="1600" spc="-285" dirty="0">
                <a:solidFill>
                  <a:srgbClr val="46424D"/>
                </a:solidFill>
                <a:latin typeface="Arial"/>
                <a:cs typeface="Arial"/>
              </a:rPr>
              <a:t>user  </a:t>
            </a:r>
            <a:r>
              <a:rPr sz="1600" spc="-5" dirty="0">
                <a:solidFill>
                  <a:srgbClr val="46424D"/>
                </a:solidFill>
                <a:latin typeface="Arial"/>
                <a:cs typeface="Arial"/>
              </a:rPr>
              <a:t>should be asked if they wish to </a:t>
            </a:r>
            <a:r>
              <a:rPr sz="1600" spc="-10" dirty="0">
                <a:solidFill>
                  <a:srgbClr val="46424D"/>
                </a:solidFill>
                <a:latin typeface="Arial"/>
                <a:cs typeface="Arial"/>
              </a:rPr>
              <a:t>re-upload </a:t>
            </a:r>
            <a:r>
              <a:rPr sz="1600" spc="-5" dirty="0">
                <a:solidFill>
                  <a:srgbClr val="46424D"/>
                </a:solidFill>
                <a:latin typeface="Arial"/>
                <a:cs typeface="Arial"/>
              </a:rPr>
              <a:t>the photos </a:t>
            </a:r>
            <a:r>
              <a:rPr sz="1600" spc="-10" dirty="0">
                <a:solidFill>
                  <a:srgbClr val="46424D"/>
                </a:solidFill>
                <a:latin typeface="Arial"/>
                <a:cs typeface="Arial"/>
              </a:rPr>
              <a:t>with </a:t>
            </a:r>
            <a:r>
              <a:rPr sz="1600" spc="-5" dirty="0">
                <a:solidFill>
                  <a:srgbClr val="46424D"/>
                </a:solidFill>
                <a:latin typeface="Arial"/>
                <a:cs typeface="Arial"/>
              </a:rPr>
              <a:t>the same name,</a:t>
            </a:r>
            <a:r>
              <a:rPr sz="1600" spc="240" dirty="0">
                <a:solidFill>
                  <a:srgbClr val="46424D"/>
                </a:solidFill>
                <a:latin typeface="Arial"/>
                <a:cs typeface="Arial"/>
              </a:rPr>
              <a:t> </a:t>
            </a:r>
            <a:r>
              <a:rPr sz="1600" spc="-5" dirty="0">
                <a:solidFill>
                  <a:srgbClr val="46424D"/>
                </a:solidFill>
                <a:latin typeface="Arial"/>
                <a:cs typeface="Arial"/>
              </a:rPr>
              <a:t>rename</a:t>
            </a:r>
            <a:endParaRPr sz="1600" dirty="0">
              <a:latin typeface="Arial"/>
              <a:cs typeface="Arial"/>
            </a:endParaRPr>
          </a:p>
          <a:p>
            <a:pPr marL="355600" marR="254000">
              <a:lnSpc>
                <a:spcPct val="100000"/>
              </a:lnSpc>
            </a:pPr>
            <a:r>
              <a:rPr sz="1600" spc="-5" dirty="0">
                <a:solidFill>
                  <a:srgbClr val="46424D"/>
                </a:solidFill>
                <a:latin typeface="Arial"/>
                <a:cs typeface="Arial"/>
              </a:rPr>
              <a:t>the photos or cancel the upload. If they chose to </a:t>
            </a:r>
            <a:r>
              <a:rPr sz="1600" spc="-10" dirty="0">
                <a:solidFill>
                  <a:srgbClr val="46424D"/>
                </a:solidFill>
                <a:latin typeface="Arial"/>
                <a:cs typeface="Arial"/>
              </a:rPr>
              <a:t>re-upload </a:t>
            </a:r>
            <a:r>
              <a:rPr sz="1600" spc="-5" dirty="0">
                <a:solidFill>
                  <a:srgbClr val="46424D"/>
                </a:solidFill>
                <a:latin typeface="Arial"/>
                <a:cs typeface="Arial"/>
              </a:rPr>
              <a:t>the photos, the originals  are overwritten. If they chose to rename the photos, a new name is automatically  generated by adding a number to the existing file</a:t>
            </a:r>
            <a:r>
              <a:rPr sz="1600" spc="95" dirty="0">
                <a:solidFill>
                  <a:srgbClr val="46424D"/>
                </a:solidFill>
                <a:latin typeface="Arial"/>
                <a:cs typeface="Arial"/>
              </a:rPr>
              <a:t> </a:t>
            </a:r>
            <a:r>
              <a:rPr sz="1600" spc="-15" dirty="0">
                <a:solidFill>
                  <a:srgbClr val="46424D"/>
                </a:solidFill>
                <a:latin typeface="Arial"/>
                <a:cs typeface="Arial"/>
              </a:rPr>
              <a:t>name.</a:t>
            </a:r>
            <a:endParaRPr sz="1600" dirty="0">
              <a:latin typeface="Arial"/>
              <a:cs typeface="Arial"/>
            </a:endParaRPr>
          </a:p>
          <a:p>
            <a:pPr marL="355600" marR="163195" indent="-342900">
              <a:lnSpc>
                <a:spcPct val="100000"/>
              </a:lnSpc>
              <a:spcBef>
                <a:spcPts val="1205"/>
              </a:spcBef>
              <a:buFont typeface="Wingdings"/>
              <a:buChar char=""/>
              <a:tabLst>
                <a:tab pos="354965" algn="l"/>
                <a:tab pos="355600" algn="l"/>
              </a:tabLst>
            </a:pPr>
            <a:r>
              <a:rPr sz="1600" b="1" spc="-5" dirty="0">
                <a:solidFill>
                  <a:srgbClr val="46424D"/>
                </a:solidFill>
                <a:latin typeface="Arial"/>
                <a:cs typeface="Arial"/>
              </a:rPr>
              <a:t>Other activities: </a:t>
            </a:r>
            <a:r>
              <a:rPr sz="1600" spc="-5" dirty="0">
                <a:solidFill>
                  <a:srgbClr val="46424D"/>
                </a:solidFill>
                <a:latin typeface="Arial"/>
                <a:cs typeface="Arial"/>
              </a:rPr>
              <a:t>The moderator may be logged on to the system and may approve  photos as they are uploaded.</a:t>
            </a:r>
          </a:p>
          <a:p>
            <a:pPr marL="355600" marR="379095" indent="-342900">
              <a:lnSpc>
                <a:spcPct val="100000"/>
              </a:lnSpc>
              <a:spcBef>
                <a:spcPts val="1200"/>
              </a:spcBef>
              <a:buFont typeface="Wingdings"/>
              <a:buChar char=""/>
              <a:tabLst>
                <a:tab pos="354965" algn="l"/>
                <a:tab pos="355600" algn="l"/>
              </a:tabLst>
            </a:pPr>
            <a:r>
              <a:rPr sz="1600" b="1" spc="-5" dirty="0">
                <a:solidFill>
                  <a:srgbClr val="46424D"/>
                </a:solidFill>
                <a:latin typeface="Arial"/>
                <a:cs typeface="Arial"/>
              </a:rPr>
              <a:t>System state on completion</a:t>
            </a:r>
            <a:r>
              <a:rPr sz="1600" spc="-5" dirty="0">
                <a:solidFill>
                  <a:srgbClr val="46424D"/>
                </a:solidFill>
                <a:latin typeface="Arial"/>
                <a:cs typeface="Arial"/>
              </a:rPr>
              <a:t>: User is logged on. The selected photos have been  uploaded and assigned a status ‘awaiting moderation’. Photos are visible to the  moderator and to the user who uploaded them.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88632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abstraction</a:t>
            </a:r>
            <a:r>
              <a:rPr spc="30" dirty="0"/>
              <a:t> </a:t>
            </a:r>
            <a:r>
              <a:rPr spc="-5" dirty="0"/>
              <a:t>(Davis)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535940" y="1977644"/>
            <a:ext cx="8121015" cy="4168449"/>
          </a:xfrm>
          <a:prstGeom prst="rect">
            <a:avLst/>
          </a:prstGeom>
        </p:spPr>
        <p:txBody>
          <a:bodyPr vert="horz" wrap="square" lIns="0" tIns="13335" rIns="0" bIns="0" rtlCol="0">
            <a:spAutoFit/>
          </a:bodyPr>
          <a:lstStyle/>
          <a:p>
            <a:pPr marL="12700" marR="5080" algn="just">
              <a:lnSpc>
                <a:spcPct val="150000"/>
              </a:lnSpc>
              <a:spcBef>
                <a:spcPts val="105"/>
              </a:spcBef>
            </a:pPr>
            <a:r>
              <a:rPr sz="2000" dirty="0">
                <a:latin typeface="Arial"/>
                <a:cs typeface="Arial"/>
              </a:rPr>
              <a:t>“If a company </a:t>
            </a:r>
            <a:r>
              <a:rPr sz="2000" spc="-5" dirty="0">
                <a:latin typeface="Arial"/>
                <a:cs typeface="Arial"/>
              </a:rPr>
              <a:t>wishes </a:t>
            </a:r>
            <a:r>
              <a:rPr sz="2000" dirty="0">
                <a:latin typeface="Arial"/>
                <a:cs typeface="Arial"/>
              </a:rPr>
              <a:t>to </a:t>
            </a:r>
            <a:r>
              <a:rPr sz="2000" spc="-5" dirty="0">
                <a:latin typeface="Arial"/>
                <a:cs typeface="Arial"/>
              </a:rPr>
              <a:t>let </a:t>
            </a:r>
            <a:r>
              <a:rPr sz="2000" dirty="0">
                <a:latin typeface="Arial"/>
                <a:cs typeface="Arial"/>
              </a:rPr>
              <a:t>a contract for a </a:t>
            </a:r>
            <a:r>
              <a:rPr sz="2000" spc="-5" dirty="0">
                <a:latin typeface="Arial"/>
                <a:cs typeface="Arial"/>
              </a:rPr>
              <a:t>large </a:t>
            </a:r>
            <a:r>
              <a:rPr sz="2000" dirty="0">
                <a:latin typeface="Arial"/>
                <a:cs typeface="Arial"/>
              </a:rPr>
              <a:t>software </a:t>
            </a:r>
            <a:r>
              <a:rPr sz="2000" spc="-5" dirty="0">
                <a:latin typeface="Arial"/>
                <a:cs typeface="Arial"/>
              </a:rPr>
              <a:t>development  </a:t>
            </a:r>
            <a:r>
              <a:rPr sz="2000" dirty="0">
                <a:latin typeface="Arial"/>
                <a:cs typeface="Arial"/>
              </a:rPr>
              <a:t>project, it must define its needs in a </a:t>
            </a:r>
            <a:r>
              <a:rPr sz="2000" spc="-5" dirty="0">
                <a:latin typeface="Arial"/>
                <a:cs typeface="Arial"/>
              </a:rPr>
              <a:t>sufficiently </a:t>
            </a:r>
            <a:r>
              <a:rPr sz="2000" dirty="0">
                <a:latin typeface="Arial"/>
                <a:cs typeface="Arial"/>
              </a:rPr>
              <a:t>abstract way that a  solution is not pre-defined. The requirements must be written so that  several contractors can bid for the contract, </a:t>
            </a:r>
            <a:r>
              <a:rPr sz="2000" spc="-5" dirty="0">
                <a:latin typeface="Arial"/>
                <a:cs typeface="Arial"/>
              </a:rPr>
              <a:t>offering, </a:t>
            </a:r>
            <a:r>
              <a:rPr sz="2000" dirty="0">
                <a:latin typeface="Arial"/>
                <a:cs typeface="Arial"/>
              </a:rPr>
              <a:t>perhaps, </a:t>
            </a:r>
            <a:r>
              <a:rPr sz="2000" spc="-5" dirty="0">
                <a:latin typeface="Arial"/>
                <a:cs typeface="Arial"/>
              </a:rPr>
              <a:t>different  ways </a:t>
            </a:r>
            <a:r>
              <a:rPr sz="2000" dirty="0">
                <a:latin typeface="Arial"/>
                <a:cs typeface="Arial"/>
              </a:rPr>
              <a:t>of meeting the client </a:t>
            </a:r>
            <a:r>
              <a:rPr sz="2000" spc="-5" dirty="0">
                <a:latin typeface="Arial"/>
                <a:cs typeface="Arial"/>
              </a:rPr>
              <a:t>organization’s needs. </a:t>
            </a:r>
            <a:r>
              <a:rPr sz="2000" dirty="0">
                <a:latin typeface="Arial"/>
                <a:cs typeface="Arial"/>
              </a:rPr>
              <a:t>Once a contract </a:t>
            </a:r>
            <a:r>
              <a:rPr sz="2000" spc="-5" dirty="0">
                <a:latin typeface="Arial"/>
                <a:cs typeface="Arial"/>
              </a:rPr>
              <a:t>has  </a:t>
            </a:r>
            <a:r>
              <a:rPr sz="2000" dirty="0">
                <a:latin typeface="Arial"/>
                <a:cs typeface="Arial"/>
              </a:rPr>
              <a:t>been awarded, the contractor must write a system definition </a:t>
            </a:r>
            <a:r>
              <a:rPr sz="2000" spc="-5" dirty="0">
                <a:latin typeface="Arial"/>
                <a:cs typeface="Arial"/>
              </a:rPr>
              <a:t>for </a:t>
            </a:r>
            <a:r>
              <a:rPr sz="2000" dirty="0">
                <a:latin typeface="Arial"/>
                <a:cs typeface="Arial"/>
              </a:rPr>
              <a:t>the  client in more detail so that the client understands and can validate</a:t>
            </a:r>
            <a:r>
              <a:rPr sz="2000" spc="-220" dirty="0">
                <a:latin typeface="Arial"/>
                <a:cs typeface="Arial"/>
              </a:rPr>
              <a:t> </a:t>
            </a:r>
            <a:r>
              <a:rPr sz="2000" dirty="0">
                <a:latin typeface="Arial"/>
                <a:cs typeface="Arial"/>
              </a:rPr>
              <a:t>what  the software will do. </a:t>
            </a:r>
            <a:r>
              <a:rPr sz="2000" spc="-5" dirty="0">
                <a:latin typeface="Arial"/>
                <a:cs typeface="Arial"/>
              </a:rPr>
              <a:t>Both </a:t>
            </a:r>
            <a:r>
              <a:rPr sz="2000" dirty="0">
                <a:latin typeface="Arial"/>
                <a:cs typeface="Arial"/>
              </a:rPr>
              <a:t>of these documents may be called </a:t>
            </a:r>
            <a:r>
              <a:rPr sz="2000" spc="-5" dirty="0">
                <a:latin typeface="Arial"/>
                <a:cs typeface="Arial"/>
              </a:rPr>
              <a:t>the  requirements document </a:t>
            </a:r>
            <a:r>
              <a:rPr sz="2000" dirty="0">
                <a:latin typeface="Arial"/>
                <a:cs typeface="Arial"/>
              </a:rPr>
              <a:t>for the</a:t>
            </a:r>
            <a:r>
              <a:rPr sz="2000" spc="-135" dirty="0">
                <a:latin typeface="Arial"/>
                <a:cs typeface="Arial"/>
              </a:rPr>
              <a:t> </a:t>
            </a:r>
            <a:r>
              <a:rPr sz="2000" dirty="0">
                <a:latin typeface="Arial"/>
                <a:cs typeface="Arial"/>
              </a:rPr>
              <a:t>system.”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8320" y="2645790"/>
            <a:ext cx="4013835" cy="391160"/>
          </a:xfrm>
          <a:prstGeom prst="rect">
            <a:avLst/>
          </a:prstGeom>
        </p:spPr>
        <p:txBody>
          <a:bodyPr vert="horz" wrap="square" lIns="0" tIns="12700" rIns="0" bIns="0" rtlCol="0">
            <a:spAutoFit/>
          </a:bodyPr>
          <a:lstStyle/>
          <a:p>
            <a:pPr marL="12700">
              <a:lnSpc>
                <a:spcPct val="100000"/>
              </a:lnSpc>
              <a:spcBef>
                <a:spcPts val="100"/>
              </a:spcBef>
            </a:pPr>
            <a:r>
              <a:rPr dirty="0"/>
              <a:t>Requirements</a:t>
            </a:r>
            <a:r>
              <a:rPr spc="-45" dirty="0"/>
              <a:t> </a:t>
            </a:r>
            <a:r>
              <a:rPr dirty="0"/>
              <a:t>specification</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50</a:t>
            </a:fld>
            <a:endParaRP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00748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15" dirty="0"/>
              <a:t> </a:t>
            </a:r>
            <a:r>
              <a:rPr spc="-5" dirty="0"/>
              <a:t>specification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51</a:t>
            </a:fld>
            <a:endParaRPr dirty="0"/>
          </a:p>
        </p:txBody>
      </p:sp>
      <p:sp>
        <p:nvSpPr>
          <p:cNvPr id="3" name="object 3"/>
          <p:cNvSpPr txBox="1"/>
          <p:nvPr/>
        </p:nvSpPr>
        <p:spPr>
          <a:xfrm>
            <a:off x="535940" y="1625853"/>
            <a:ext cx="7843520" cy="4652556"/>
          </a:xfrm>
          <a:prstGeom prst="rect">
            <a:avLst/>
          </a:prstGeom>
        </p:spPr>
        <p:txBody>
          <a:bodyPr vert="horz" wrap="square" lIns="0" tIns="12700" rIns="0" bIns="0" rtlCol="0">
            <a:spAutoFit/>
          </a:bodyPr>
          <a:lstStyle/>
          <a:p>
            <a:pPr marL="355600" marR="852169" indent="-342900">
              <a:lnSpc>
                <a:spcPct val="100000"/>
              </a:lnSpc>
              <a:spcBef>
                <a:spcPts val="1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process of writing donw the user and system  requirements in a requirements document.</a:t>
            </a:r>
          </a:p>
          <a:p>
            <a:pPr marL="355600" marR="172085" indent="-342900">
              <a:lnSpc>
                <a:spcPct val="100000"/>
              </a:lnSpc>
              <a:spcBef>
                <a:spcPts val="1200"/>
              </a:spcBef>
              <a:buFont typeface="Wingdings"/>
              <a:buChar char=""/>
              <a:tabLst>
                <a:tab pos="355600" algn="l"/>
              </a:tabLst>
            </a:pPr>
            <a:r>
              <a:rPr sz="2400" spc="-5" dirty="0">
                <a:solidFill>
                  <a:srgbClr val="46424D"/>
                </a:solidFill>
                <a:latin typeface="Arial"/>
                <a:cs typeface="Arial"/>
              </a:rPr>
              <a:t>User requirements have to be understandable by end-  users and customers who do not have a technical  background.</a:t>
            </a:r>
          </a:p>
          <a:p>
            <a:pPr marL="355600" marR="266065" indent="-342900">
              <a:lnSpc>
                <a:spcPct val="100000"/>
              </a:lnSpc>
              <a:spcBef>
                <a:spcPts val="1205"/>
              </a:spcBef>
              <a:buFont typeface="Wingdings"/>
              <a:buChar char=""/>
              <a:tabLst>
                <a:tab pos="355600" algn="l"/>
              </a:tabLst>
            </a:pPr>
            <a:r>
              <a:rPr sz="2400" spc="-5" dirty="0">
                <a:solidFill>
                  <a:srgbClr val="46424D"/>
                </a:solidFill>
                <a:latin typeface="Arial"/>
                <a:cs typeface="Arial"/>
              </a:rPr>
              <a:t>System requirements are more detailed requirements  and may include more technical information.</a:t>
            </a:r>
          </a:p>
          <a:p>
            <a:pPr marL="355600" marR="676275" indent="-342900">
              <a:lnSpc>
                <a:spcPct val="100000"/>
              </a:lnSpc>
              <a:spcBef>
                <a:spcPts val="1200"/>
              </a:spcBef>
              <a:buFont typeface="Wingdings"/>
              <a:buChar char=""/>
              <a:tabLst>
                <a:tab pos="355600" algn="l"/>
              </a:tabLst>
            </a:pPr>
            <a:r>
              <a:rPr sz="2400" spc="-5" dirty="0">
                <a:solidFill>
                  <a:srgbClr val="46424D"/>
                </a:solidFill>
                <a:latin typeface="Arial"/>
                <a:cs typeface="Arial"/>
              </a:rPr>
              <a:t>The requirements may be part of a contract for the  system development</a:t>
            </a:r>
          </a:p>
          <a:p>
            <a:pPr marL="756285" lvl="1" indent="-287020">
              <a:lnSpc>
                <a:spcPct val="100000"/>
              </a:lnSpc>
              <a:spcBef>
                <a:spcPts val="905"/>
              </a:spcBef>
              <a:buFont typeface="Wingdings"/>
              <a:buChar char=""/>
              <a:tabLst>
                <a:tab pos="756285" algn="l"/>
                <a:tab pos="756920" algn="l"/>
              </a:tabLst>
            </a:pPr>
            <a:r>
              <a:rPr sz="2400" spc="-5" dirty="0">
                <a:solidFill>
                  <a:srgbClr val="46424D"/>
                </a:solidFill>
                <a:latin typeface="Arial"/>
                <a:cs typeface="Arial"/>
              </a:rPr>
              <a:t>It is therefore important that these are as complete as possible.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5667375" cy="756920"/>
          </a:xfrm>
          <a:prstGeom prst="rect">
            <a:avLst/>
          </a:prstGeom>
        </p:spPr>
        <p:txBody>
          <a:bodyPr vert="horz" wrap="square" lIns="0" tIns="12700" rIns="0" bIns="0" rtlCol="0">
            <a:spAutoFit/>
          </a:bodyPr>
          <a:lstStyle/>
          <a:p>
            <a:pPr marL="12700" marR="5080">
              <a:lnSpc>
                <a:spcPct val="100000"/>
              </a:lnSpc>
              <a:spcBef>
                <a:spcPts val="100"/>
              </a:spcBef>
            </a:pPr>
            <a:r>
              <a:rPr spc="-30" dirty="0"/>
              <a:t>Ways </a:t>
            </a:r>
            <a:r>
              <a:rPr dirty="0"/>
              <a:t>of writing </a:t>
            </a:r>
            <a:r>
              <a:rPr spc="-5" dirty="0"/>
              <a:t>a </a:t>
            </a:r>
            <a:r>
              <a:rPr spc="-10" dirty="0"/>
              <a:t>system </a:t>
            </a:r>
            <a:r>
              <a:rPr spc="-5" dirty="0"/>
              <a:t>requirements  specification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52</a:t>
            </a:fld>
            <a:endParaRPr dirty="0"/>
          </a:p>
        </p:txBody>
      </p:sp>
      <p:graphicFrame>
        <p:nvGraphicFramePr>
          <p:cNvPr id="3" name="object 3"/>
          <p:cNvGraphicFramePr>
            <a:graphicFrameLocks noGrp="1"/>
          </p:cNvGraphicFramePr>
          <p:nvPr/>
        </p:nvGraphicFramePr>
        <p:xfrm>
          <a:off x="679450" y="1589150"/>
          <a:ext cx="7924800" cy="4805296"/>
        </p:xfrm>
        <a:graphic>
          <a:graphicData uri="http://schemas.openxmlformats.org/drawingml/2006/table">
            <a:tbl>
              <a:tblPr firstRow="1" bandRow="1">
                <a:tableStyleId>{2D5ABB26-0587-4C30-8999-92F81FD0307C}</a:tableStyleId>
              </a:tblPr>
              <a:tblGrid>
                <a:gridCol w="1733550"/>
                <a:gridCol w="6191250"/>
              </a:tblGrid>
              <a:tr h="396239">
                <a:tc>
                  <a:txBody>
                    <a:bodyPr/>
                    <a:lstStyle/>
                    <a:p>
                      <a:pPr marL="73025">
                        <a:lnSpc>
                          <a:spcPct val="100000"/>
                        </a:lnSpc>
                        <a:spcBef>
                          <a:spcPts val="680"/>
                        </a:spcBef>
                      </a:pPr>
                      <a:r>
                        <a:rPr sz="1400" b="1" spc="-5" dirty="0">
                          <a:latin typeface="Arial"/>
                          <a:cs typeface="Arial"/>
                        </a:rPr>
                        <a:t>Notation</a:t>
                      </a:r>
                      <a:endParaRPr sz="14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3025">
                        <a:lnSpc>
                          <a:spcPct val="100000"/>
                        </a:lnSpc>
                        <a:spcBef>
                          <a:spcPts val="680"/>
                        </a:spcBef>
                      </a:pPr>
                      <a:r>
                        <a:rPr sz="1400" b="1" spc="-5" dirty="0">
                          <a:latin typeface="Arial"/>
                          <a:cs typeface="Arial"/>
                        </a:rPr>
                        <a:t>Description</a:t>
                      </a:r>
                      <a:endParaRPr sz="14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627761">
                <a:tc>
                  <a:txBody>
                    <a:bodyPr/>
                    <a:lstStyle/>
                    <a:p>
                      <a:pPr marL="73025">
                        <a:lnSpc>
                          <a:spcPts val="1639"/>
                        </a:lnSpc>
                      </a:pPr>
                      <a:r>
                        <a:rPr sz="1400" b="1" spc="-5" dirty="0">
                          <a:latin typeface="Arial"/>
                          <a:cs typeface="Arial"/>
                        </a:rPr>
                        <a:t>Natural</a:t>
                      </a:r>
                      <a:r>
                        <a:rPr sz="1400" b="1" spc="-35" dirty="0">
                          <a:latin typeface="Arial"/>
                          <a:cs typeface="Arial"/>
                        </a:rPr>
                        <a:t> </a:t>
                      </a:r>
                      <a:r>
                        <a:rPr sz="1400" b="1" spc="-5" dirty="0">
                          <a:latin typeface="Arial"/>
                          <a:cs typeface="Arial"/>
                        </a:rPr>
                        <a:t>language</a:t>
                      </a:r>
                      <a:endParaRPr sz="14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3025" marR="62865">
                        <a:lnSpc>
                          <a:spcPts val="1680"/>
                        </a:lnSpc>
                        <a:spcBef>
                          <a:spcPts val="15"/>
                        </a:spcBef>
                      </a:pPr>
                      <a:r>
                        <a:rPr sz="1400" spc="-5" dirty="0">
                          <a:latin typeface="Arial"/>
                          <a:cs typeface="Arial"/>
                        </a:rPr>
                        <a:t>The requirements are written </a:t>
                      </a:r>
                      <a:r>
                        <a:rPr sz="1400" dirty="0">
                          <a:latin typeface="Arial"/>
                          <a:cs typeface="Arial"/>
                        </a:rPr>
                        <a:t>using </a:t>
                      </a:r>
                      <a:r>
                        <a:rPr sz="1400" spc="-5" dirty="0">
                          <a:latin typeface="Arial"/>
                          <a:cs typeface="Arial"/>
                        </a:rPr>
                        <a:t>numbered sentences </a:t>
                      </a:r>
                      <a:r>
                        <a:rPr sz="1400" spc="-10" dirty="0">
                          <a:latin typeface="Arial"/>
                          <a:cs typeface="Arial"/>
                        </a:rPr>
                        <a:t>in </a:t>
                      </a:r>
                      <a:r>
                        <a:rPr sz="1400" spc="-5" dirty="0">
                          <a:latin typeface="Arial"/>
                          <a:cs typeface="Arial"/>
                        </a:rPr>
                        <a:t>natural language.  </a:t>
                      </a:r>
                      <a:r>
                        <a:rPr sz="1400" dirty="0">
                          <a:latin typeface="Arial"/>
                          <a:cs typeface="Arial"/>
                        </a:rPr>
                        <a:t>Each sentence should </a:t>
                      </a:r>
                      <a:r>
                        <a:rPr sz="1400" spc="-5" dirty="0">
                          <a:latin typeface="Arial"/>
                          <a:cs typeface="Arial"/>
                        </a:rPr>
                        <a:t>express one</a:t>
                      </a:r>
                      <a:r>
                        <a:rPr sz="1400" spc="-114" dirty="0">
                          <a:latin typeface="Arial"/>
                          <a:cs typeface="Arial"/>
                        </a:rPr>
                        <a:t> </a:t>
                      </a:r>
                      <a:r>
                        <a:rPr sz="1400" dirty="0">
                          <a:latin typeface="Arial"/>
                          <a:cs typeface="Arial"/>
                        </a:rPr>
                        <a:t>requirement.</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731520">
                <a:tc>
                  <a:txBody>
                    <a:bodyPr/>
                    <a:lstStyle/>
                    <a:p>
                      <a:pPr marL="73025" marR="63500">
                        <a:lnSpc>
                          <a:spcPts val="1680"/>
                        </a:lnSpc>
                        <a:spcBef>
                          <a:spcPts val="15"/>
                        </a:spcBef>
                        <a:tabLst>
                          <a:tab pos="1119505" algn="l"/>
                        </a:tabLst>
                      </a:pPr>
                      <a:r>
                        <a:rPr sz="1400" dirty="0">
                          <a:latin typeface="Arial"/>
                          <a:cs typeface="Arial"/>
                        </a:rPr>
                        <a:t>Str</a:t>
                      </a:r>
                      <a:r>
                        <a:rPr sz="1400" spc="-15" dirty="0">
                          <a:latin typeface="Arial"/>
                          <a:cs typeface="Arial"/>
                        </a:rPr>
                        <a:t>u</a:t>
                      </a:r>
                      <a:r>
                        <a:rPr sz="1400" spc="-10" dirty="0">
                          <a:latin typeface="Arial"/>
                          <a:cs typeface="Arial"/>
                        </a:rPr>
                        <a:t>c</a:t>
                      </a:r>
                      <a:r>
                        <a:rPr sz="1400" dirty="0">
                          <a:latin typeface="Arial"/>
                          <a:cs typeface="Arial"/>
                        </a:rPr>
                        <a:t>t</a:t>
                      </a:r>
                      <a:r>
                        <a:rPr sz="1400" spc="-15" dirty="0">
                          <a:latin typeface="Arial"/>
                          <a:cs typeface="Arial"/>
                        </a:rPr>
                        <a:t>u</a:t>
                      </a:r>
                      <a:r>
                        <a:rPr sz="1400" dirty="0">
                          <a:latin typeface="Arial"/>
                          <a:cs typeface="Arial"/>
                        </a:rPr>
                        <a:t>r</a:t>
                      </a:r>
                      <a:r>
                        <a:rPr sz="1400" spc="-15" dirty="0">
                          <a:latin typeface="Arial"/>
                          <a:cs typeface="Arial"/>
                        </a:rPr>
                        <a:t>e</a:t>
                      </a:r>
                      <a:r>
                        <a:rPr sz="1400" dirty="0">
                          <a:latin typeface="Arial"/>
                          <a:cs typeface="Arial"/>
                        </a:rPr>
                        <a:t>d	n</a:t>
                      </a:r>
                      <a:r>
                        <a:rPr sz="1400" spc="-10" dirty="0">
                          <a:latin typeface="Arial"/>
                          <a:cs typeface="Arial"/>
                        </a:rPr>
                        <a:t>at</a:t>
                      </a:r>
                      <a:r>
                        <a:rPr sz="1400" dirty="0">
                          <a:latin typeface="Arial"/>
                          <a:cs typeface="Arial"/>
                        </a:rPr>
                        <a:t>ur</a:t>
                      </a:r>
                      <a:r>
                        <a:rPr sz="1400" spc="-10" dirty="0">
                          <a:latin typeface="Arial"/>
                          <a:cs typeface="Arial"/>
                        </a:rPr>
                        <a:t>a</a:t>
                      </a:r>
                      <a:r>
                        <a:rPr sz="1400" dirty="0">
                          <a:latin typeface="Arial"/>
                          <a:cs typeface="Arial"/>
                        </a:rPr>
                        <a:t>l  language</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025" marR="62230" algn="just">
                        <a:lnSpc>
                          <a:spcPts val="1680"/>
                        </a:lnSpc>
                        <a:spcBef>
                          <a:spcPts val="15"/>
                        </a:spcBef>
                      </a:pPr>
                      <a:r>
                        <a:rPr sz="1400" spc="-5" dirty="0">
                          <a:latin typeface="Arial"/>
                          <a:cs typeface="Arial"/>
                        </a:rPr>
                        <a:t>The requirements </a:t>
                      </a:r>
                      <a:r>
                        <a:rPr sz="1400" dirty="0">
                          <a:latin typeface="Arial"/>
                          <a:cs typeface="Arial"/>
                        </a:rPr>
                        <a:t>are </a:t>
                      </a:r>
                      <a:r>
                        <a:rPr sz="1400" spc="-5" dirty="0">
                          <a:latin typeface="Arial"/>
                          <a:cs typeface="Arial"/>
                        </a:rPr>
                        <a:t>written </a:t>
                      </a:r>
                      <a:r>
                        <a:rPr sz="1400" spc="-10" dirty="0">
                          <a:latin typeface="Arial"/>
                          <a:cs typeface="Arial"/>
                        </a:rPr>
                        <a:t>in </a:t>
                      </a:r>
                      <a:r>
                        <a:rPr sz="1400" spc="-5" dirty="0">
                          <a:latin typeface="Arial"/>
                          <a:cs typeface="Arial"/>
                        </a:rPr>
                        <a:t>natural language on </a:t>
                      </a:r>
                      <a:r>
                        <a:rPr sz="1400" dirty="0">
                          <a:latin typeface="Arial"/>
                          <a:cs typeface="Arial"/>
                        </a:rPr>
                        <a:t>a </a:t>
                      </a:r>
                      <a:r>
                        <a:rPr sz="1400" spc="-5" dirty="0">
                          <a:latin typeface="Arial"/>
                          <a:cs typeface="Arial"/>
                        </a:rPr>
                        <a:t>standard form </a:t>
                      </a:r>
                      <a:r>
                        <a:rPr sz="1400" spc="-15" dirty="0">
                          <a:latin typeface="Arial"/>
                          <a:cs typeface="Arial"/>
                        </a:rPr>
                        <a:t>or  </a:t>
                      </a:r>
                      <a:r>
                        <a:rPr sz="1400" spc="-5" dirty="0">
                          <a:latin typeface="Arial"/>
                          <a:cs typeface="Arial"/>
                        </a:rPr>
                        <a:t>template. Each field provides information about </a:t>
                      </a:r>
                      <a:r>
                        <a:rPr sz="1400" spc="-10" dirty="0">
                          <a:latin typeface="Arial"/>
                          <a:cs typeface="Arial"/>
                        </a:rPr>
                        <a:t>an </a:t>
                      </a:r>
                      <a:r>
                        <a:rPr sz="1400" spc="-5" dirty="0">
                          <a:latin typeface="Arial"/>
                          <a:cs typeface="Arial"/>
                        </a:rPr>
                        <a:t>aspect of the  </a:t>
                      </a:r>
                      <a:r>
                        <a:rPr sz="1400" dirty="0">
                          <a:latin typeface="Arial"/>
                          <a:cs typeface="Arial"/>
                        </a:rPr>
                        <a:t>requirement.</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982090">
                <a:tc>
                  <a:txBody>
                    <a:bodyPr/>
                    <a:lstStyle/>
                    <a:p>
                      <a:pPr marL="73025" marR="64769">
                        <a:lnSpc>
                          <a:spcPts val="1680"/>
                        </a:lnSpc>
                        <a:spcBef>
                          <a:spcPts val="15"/>
                        </a:spcBef>
                        <a:tabLst>
                          <a:tab pos="804545" algn="l"/>
                        </a:tabLst>
                      </a:pPr>
                      <a:r>
                        <a:rPr sz="1400" spc="-10" dirty="0">
                          <a:latin typeface="Arial"/>
                          <a:cs typeface="Arial"/>
                        </a:rPr>
                        <a:t>D</a:t>
                      </a:r>
                      <a:r>
                        <a:rPr sz="1400" dirty="0">
                          <a:latin typeface="Arial"/>
                          <a:cs typeface="Arial"/>
                        </a:rPr>
                        <a:t>esi</a:t>
                      </a:r>
                      <a:r>
                        <a:rPr sz="1400" spc="-15" dirty="0">
                          <a:latin typeface="Arial"/>
                          <a:cs typeface="Arial"/>
                        </a:rPr>
                        <a:t>g</a:t>
                      </a:r>
                      <a:r>
                        <a:rPr sz="1400" dirty="0">
                          <a:latin typeface="Arial"/>
                          <a:cs typeface="Arial"/>
                        </a:rPr>
                        <a:t>n	</a:t>
                      </a:r>
                      <a:r>
                        <a:rPr sz="1400" spc="-15" dirty="0">
                          <a:latin typeface="Arial"/>
                          <a:cs typeface="Arial"/>
                        </a:rPr>
                        <a:t>d</a:t>
                      </a:r>
                      <a:r>
                        <a:rPr sz="1400" dirty="0">
                          <a:latin typeface="Arial"/>
                          <a:cs typeface="Arial"/>
                        </a:rPr>
                        <a:t>e</a:t>
                      </a:r>
                      <a:r>
                        <a:rPr sz="1400" spc="-10" dirty="0">
                          <a:latin typeface="Arial"/>
                          <a:cs typeface="Arial"/>
                        </a:rPr>
                        <a:t>s</a:t>
                      </a:r>
                      <a:r>
                        <a:rPr sz="1400" dirty="0">
                          <a:latin typeface="Arial"/>
                          <a:cs typeface="Arial"/>
                        </a:rPr>
                        <a:t>cr</a:t>
                      </a:r>
                      <a:r>
                        <a:rPr sz="1400" spc="-15" dirty="0">
                          <a:latin typeface="Arial"/>
                          <a:cs typeface="Arial"/>
                        </a:rPr>
                        <a:t>ip</a:t>
                      </a:r>
                      <a:r>
                        <a:rPr sz="1400" dirty="0">
                          <a:latin typeface="Arial"/>
                          <a:cs typeface="Arial"/>
                        </a:rPr>
                        <a:t>ti</a:t>
                      </a:r>
                      <a:r>
                        <a:rPr sz="1400" spc="-15" dirty="0">
                          <a:latin typeface="Arial"/>
                          <a:cs typeface="Arial"/>
                        </a:rPr>
                        <a:t>o</a:t>
                      </a:r>
                      <a:r>
                        <a:rPr sz="1400" dirty="0">
                          <a:latin typeface="Arial"/>
                          <a:cs typeface="Arial"/>
                        </a:rPr>
                        <a:t>n  languages</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3025" marR="61594" algn="just">
                        <a:lnSpc>
                          <a:spcPts val="1680"/>
                        </a:lnSpc>
                        <a:spcBef>
                          <a:spcPts val="15"/>
                        </a:spcBef>
                      </a:pPr>
                      <a:r>
                        <a:rPr sz="1400" spc="-5" dirty="0">
                          <a:latin typeface="Arial"/>
                          <a:cs typeface="Arial"/>
                        </a:rPr>
                        <a:t>This approach </a:t>
                      </a:r>
                      <a:r>
                        <a:rPr sz="1400" spc="-10" dirty="0">
                          <a:latin typeface="Arial"/>
                          <a:cs typeface="Arial"/>
                        </a:rPr>
                        <a:t>uses </a:t>
                      </a:r>
                      <a:r>
                        <a:rPr sz="1400" dirty="0">
                          <a:latin typeface="Arial"/>
                          <a:cs typeface="Arial"/>
                        </a:rPr>
                        <a:t>a </a:t>
                      </a:r>
                      <a:r>
                        <a:rPr sz="1400" spc="-5" dirty="0">
                          <a:latin typeface="Arial"/>
                          <a:cs typeface="Arial"/>
                        </a:rPr>
                        <a:t>language like </a:t>
                      </a:r>
                      <a:r>
                        <a:rPr sz="1400" dirty="0">
                          <a:latin typeface="Arial"/>
                          <a:cs typeface="Arial"/>
                        </a:rPr>
                        <a:t>a </a:t>
                      </a:r>
                      <a:r>
                        <a:rPr sz="1400" spc="-5" dirty="0">
                          <a:latin typeface="Arial"/>
                          <a:cs typeface="Arial"/>
                        </a:rPr>
                        <a:t>programming language, but with </a:t>
                      </a:r>
                      <a:r>
                        <a:rPr sz="1400" spc="-10" dirty="0">
                          <a:latin typeface="Arial"/>
                          <a:cs typeface="Arial"/>
                        </a:rPr>
                        <a:t>more  </a:t>
                      </a:r>
                      <a:r>
                        <a:rPr sz="1400" spc="-5" dirty="0">
                          <a:latin typeface="Arial"/>
                          <a:cs typeface="Arial"/>
                        </a:rPr>
                        <a:t>abstract features to specify </a:t>
                      </a:r>
                      <a:r>
                        <a:rPr sz="1400" dirty="0">
                          <a:latin typeface="Arial"/>
                          <a:cs typeface="Arial"/>
                        </a:rPr>
                        <a:t>the </a:t>
                      </a:r>
                      <a:r>
                        <a:rPr sz="1400" spc="-5" dirty="0">
                          <a:latin typeface="Arial"/>
                          <a:cs typeface="Arial"/>
                        </a:rPr>
                        <a:t>requirements by defining an operational  </a:t>
                      </a:r>
                      <a:r>
                        <a:rPr sz="1400" dirty="0">
                          <a:latin typeface="Arial"/>
                          <a:cs typeface="Arial"/>
                        </a:rPr>
                        <a:t>model </a:t>
                      </a:r>
                      <a:r>
                        <a:rPr sz="1400" spc="-5" dirty="0">
                          <a:latin typeface="Arial"/>
                          <a:cs typeface="Arial"/>
                        </a:rPr>
                        <a:t>of the system. This approach </a:t>
                      </a:r>
                      <a:r>
                        <a:rPr sz="1400" spc="-10" dirty="0">
                          <a:latin typeface="Arial"/>
                          <a:cs typeface="Arial"/>
                        </a:rPr>
                        <a:t>is </a:t>
                      </a:r>
                      <a:r>
                        <a:rPr sz="1400" spc="-5" dirty="0">
                          <a:latin typeface="Arial"/>
                          <a:cs typeface="Arial"/>
                        </a:rPr>
                        <a:t>now rarely used although </a:t>
                      </a:r>
                      <a:r>
                        <a:rPr sz="1400" spc="-10" dirty="0">
                          <a:latin typeface="Arial"/>
                          <a:cs typeface="Arial"/>
                        </a:rPr>
                        <a:t>it </a:t>
                      </a:r>
                      <a:r>
                        <a:rPr sz="1400" spc="-5" dirty="0">
                          <a:latin typeface="Arial"/>
                          <a:cs typeface="Arial"/>
                        </a:rPr>
                        <a:t>can be  </a:t>
                      </a:r>
                      <a:r>
                        <a:rPr sz="1400" dirty="0">
                          <a:latin typeface="Arial"/>
                          <a:cs typeface="Arial"/>
                        </a:rPr>
                        <a:t>useful for interface</a:t>
                      </a:r>
                      <a:r>
                        <a:rPr sz="1400" spc="-95" dirty="0">
                          <a:latin typeface="Arial"/>
                          <a:cs typeface="Arial"/>
                        </a:rPr>
                        <a:t> </a:t>
                      </a:r>
                      <a:r>
                        <a:rPr sz="1400" spc="-5" dirty="0">
                          <a:latin typeface="Arial"/>
                          <a:cs typeface="Arial"/>
                        </a:rPr>
                        <a:t>specifications.</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731519">
                <a:tc>
                  <a:txBody>
                    <a:bodyPr/>
                    <a:lstStyle/>
                    <a:p>
                      <a:pPr marL="73025">
                        <a:lnSpc>
                          <a:spcPts val="1645"/>
                        </a:lnSpc>
                      </a:pPr>
                      <a:r>
                        <a:rPr sz="1400" dirty="0">
                          <a:latin typeface="Arial"/>
                          <a:cs typeface="Arial"/>
                        </a:rPr>
                        <a:t>Graphical</a:t>
                      </a:r>
                      <a:r>
                        <a:rPr sz="1400" spc="-60" dirty="0">
                          <a:latin typeface="Arial"/>
                          <a:cs typeface="Arial"/>
                        </a:rPr>
                        <a:t> </a:t>
                      </a:r>
                      <a:r>
                        <a:rPr sz="1400" dirty="0">
                          <a:latin typeface="Arial"/>
                          <a:cs typeface="Arial"/>
                        </a:rPr>
                        <a:t>notations</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025" marR="63500" algn="just">
                        <a:lnSpc>
                          <a:spcPts val="1680"/>
                        </a:lnSpc>
                        <a:spcBef>
                          <a:spcPts val="20"/>
                        </a:spcBef>
                      </a:pPr>
                      <a:r>
                        <a:rPr sz="1400" spc="-5" dirty="0">
                          <a:latin typeface="Arial"/>
                          <a:cs typeface="Arial"/>
                        </a:rPr>
                        <a:t>Graphical </a:t>
                      </a:r>
                      <a:r>
                        <a:rPr sz="1400" spc="-10" dirty="0">
                          <a:latin typeface="Arial"/>
                          <a:cs typeface="Arial"/>
                        </a:rPr>
                        <a:t>models, </a:t>
                      </a:r>
                      <a:r>
                        <a:rPr sz="1400" spc="-5" dirty="0">
                          <a:latin typeface="Arial"/>
                          <a:cs typeface="Arial"/>
                        </a:rPr>
                        <a:t>supplemented by </a:t>
                      </a:r>
                      <a:r>
                        <a:rPr sz="1400" spc="-10" dirty="0">
                          <a:latin typeface="Arial"/>
                          <a:cs typeface="Arial"/>
                        </a:rPr>
                        <a:t>text </a:t>
                      </a:r>
                      <a:r>
                        <a:rPr sz="1400" spc="-5" dirty="0">
                          <a:latin typeface="Arial"/>
                          <a:cs typeface="Arial"/>
                        </a:rPr>
                        <a:t>annotations, </a:t>
                      </a:r>
                      <a:r>
                        <a:rPr sz="1400" spc="-10" dirty="0">
                          <a:latin typeface="Arial"/>
                          <a:cs typeface="Arial"/>
                        </a:rPr>
                        <a:t>are </a:t>
                      </a:r>
                      <a:r>
                        <a:rPr sz="1400" spc="-5" dirty="0">
                          <a:latin typeface="Arial"/>
                          <a:cs typeface="Arial"/>
                        </a:rPr>
                        <a:t>used to define </a:t>
                      </a:r>
                      <a:r>
                        <a:rPr sz="1400" spc="-10" dirty="0">
                          <a:latin typeface="Arial"/>
                          <a:cs typeface="Arial"/>
                        </a:rPr>
                        <a:t>the  </a:t>
                      </a:r>
                      <a:r>
                        <a:rPr sz="1400" spc="-5" dirty="0">
                          <a:latin typeface="Arial"/>
                          <a:cs typeface="Arial"/>
                        </a:rPr>
                        <a:t>functional requirements for </a:t>
                      </a:r>
                      <a:r>
                        <a:rPr sz="1400" dirty="0">
                          <a:latin typeface="Arial"/>
                          <a:cs typeface="Arial"/>
                        </a:rPr>
                        <a:t>the </a:t>
                      </a:r>
                      <a:r>
                        <a:rPr sz="1400" spc="-5" dirty="0">
                          <a:latin typeface="Arial"/>
                          <a:cs typeface="Arial"/>
                        </a:rPr>
                        <a:t>system; UML use case and sequence  </a:t>
                      </a:r>
                      <a:r>
                        <a:rPr sz="1400" dirty="0">
                          <a:latin typeface="Arial"/>
                          <a:cs typeface="Arial"/>
                        </a:rPr>
                        <a:t>diagrams are commonly</a:t>
                      </a:r>
                      <a:r>
                        <a:rPr sz="1400" spc="-95" dirty="0">
                          <a:latin typeface="Arial"/>
                          <a:cs typeface="Arial"/>
                        </a:rPr>
                        <a:t> </a:t>
                      </a:r>
                      <a:r>
                        <a:rPr sz="1400" dirty="0">
                          <a:latin typeface="Arial"/>
                          <a:cs typeface="Arial"/>
                        </a:rPr>
                        <a:t>used.</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336167">
                <a:tc>
                  <a:txBody>
                    <a:bodyPr/>
                    <a:lstStyle/>
                    <a:p>
                      <a:pPr marL="73025" marR="583565">
                        <a:lnSpc>
                          <a:spcPts val="1680"/>
                        </a:lnSpc>
                        <a:spcBef>
                          <a:spcPts val="20"/>
                        </a:spcBef>
                      </a:pPr>
                      <a:r>
                        <a:rPr sz="1400" spc="-5" dirty="0">
                          <a:latin typeface="Arial"/>
                          <a:cs typeface="Arial"/>
                        </a:rPr>
                        <a:t>Mathematical  </a:t>
                      </a:r>
                      <a:r>
                        <a:rPr sz="1400" dirty="0">
                          <a:latin typeface="Arial"/>
                          <a:cs typeface="Arial"/>
                        </a:rPr>
                        <a:t>specific</a:t>
                      </a:r>
                      <a:r>
                        <a:rPr sz="1400" spc="-15" dirty="0">
                          <a:latin typeface="Arial"/>
                          <a:cs typeface="Arial"/>
                        </a:rPr>
                        <a:t>a</a:t>
                      </a:r>
                      <a:r>
                        <a:rPr sz="1400" spc="-10" dirty="0">
                          <a:latin typeface="Arial"/>
                          <a:cs typeface="Arial"/>
                        </a:rPr>
                        <a:t>t</a:t>
                      </a:r>
                      <a:r>
                        <a:rPr sz="1400" dirty="0">
                          <a:latin typeface="Arial"/>
                          <a:cs typeface="Arial"/>
                        </a:rPr>
                        <a:t>ions</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3025" marR="61594" algn="just">
                        <a:lnSpc>
                          <a:spcPts val="1680"/>
                        </a:lnSpc>
                        <a:spcBef>
                          <a:spcPts val="20"/>
                        </a:spcBef>
                      </a:pPr>
                      <a:r>
                        <a:rPr sz="1400" spc="-5" dirty="0">
                          <a:latin typeface="Arial"/>
                          <a:cs typeface="Arial"/>
                        </a:rPr>
                        <a:t>These notations </a:t>
                      </a:r>
                      <a:r>
                        <a:rPr sz="1400" spc="-10" dirty="0">
                          <a:latin typeface="Arial"/>
                          <a:cs typeface="Arial"/>
                        </a:rPr>
                        <a:t>are </a:t>
                      </a:r>
                      <a:r>
                        <a:rPr sz="1400" spc="-5" dirty="0">
                          <a:latin typeface="Arial"/>
                          <a:cs typeface="Arial"/>
                        </a:rPr>
                        <a:t>based </a:t>
                      </a:r>
                      <a:r>
                        <a:rPr sz="1400" dirty="0">
                          <a:latin typeface="Arial"/>
                          <a:cs typeface="Arial"/>
                        </a:rPr>
                        <a:t>on </a:t>
                      </a:r>
                      <a:r>
                        <a:rPr sz="1400" spc="-5" dirty="0">
                          <a:latin typeface="Arial"/>
                          <a:cs typeface="Arial"/>
                        </a:rPr>
                        <a:t>mathematical concepts such as finite-state  machines or sets. Although these unambiguous specifications can reduce  the ambiguity </a:t>
                      </a:r>
                      <a:r>
                        <a:rPr sz="1400" dirty="0">
                          <a:latin typeface="Arial"/>
                          <a:cs typeface="Arial"/>
                        </a:rPr>
                        <a:t>in a </a:t>
                      </a:r>
                      <a:r>
                        <a:rPr sz="1400" spc="-5" dirty="0">
                          <a:latin typeface="Arial"/>
                          <a:cs typeface="Arial"/>
                        </a:rPr>
                        <a:t>requirements </a:t>
                      </a:r>
                      <a:r>
                        <a:rPr sz="1400" spc="-10" dirty="0">
                          <a:latin typeface="Arial"/>
                          <a:cs typeface="Arial"/>
                        </a:rPr>
                        <a:t>document, most </a:t>
                      </a:r>
                      <a:r>
                        <a:rPr sz="1400" spc="-5" dirty="0">
                          <a:latin typeface="Arial"/>
                          <a:cs typeface="Arial"/>
                        </a:rPr>
                        <a:t>customers don’t </a:t>
                      </a:r>
                      <a:r>
                        <a:rPr sz="1400" spc="-10" dirty="0">
                          <a:latin typeface="Arial"/>
                          <a:cs typeface="Arial"/>
                        </a:rPr>
                        <a:t>understand  </a:t>
                      </a:r>
                      <a:r>
                        <a:rPr sz="1400" dirty="0">
                          <a:latin typeface="Arial"/>
                          <a:cs typeface="Arial"/>
                        </a:rPr>
                        <a:t>a </a:t>
                      </a:r>
                      <a:r>
                        <a:rPr sz="1400" spc="-5" dirty="0">
                          <a:latin typeface="Arial"/>
                          <a:cs typeface="Arial"/>
                        </a:rPr>
                        <a:t>formal specification. They cannot check that </a:t>
                      </a:r>
                      <a:r>
                        <a:rPr sz="1400" spc="-10" dirty="0">
                          <a:latin typeface="Arial"/>
                          <a:cs typeface="Arial"/>
                        </a:rPr>
                        <a:t>it </a:t>
                      </a:r>
                      <a:r>
                        <a:rPr sz="1400" spc="-5" dirty="0">
                          <a:latin typeface="Arial"/>
                          <a:cs typeface="Arial"/>
                        </a:rPr>
                        <a:t>represents </a:t>
                      </a:r>
                      <a:r>
                        <a:rPr sz="1400" spc="-10" dirty="0">
                          <a:latin typeface="Arial"/>
                          <a:cs typeface="Arial"/>
                        </a:rPr>
                        <a:t>what </a:t>
                      </a:r>
                      <a:r>
                        <a:rPr sz="1400" dirty="0">
                          <a:latin typeface="Arial"/>
                          <a:cs typeface="Arial"/>
                        </a:rPr>
                        <a:t>they </a:t>
                      </a:r>
                      <a:r>
                        <a:rPr sz="1400" spc="-5" dirty="0">
                          <a:latin typeface="Arial"/>
                          <a:cs typeface="Arial"/>
                        </a:rPr>
                        <a:t>want  and </a:t>
                      </a:r>
                      <a:r>
                        <a:rPr sz="1400" dirty="0">
                          <a:latin typeface="Arial"/>
                          <a:cs typeface="Arial"/>
                        </a:rPr>
                        <a:t>are reluctant to accept it as a </a:t>
                      </a:r>
                      <a:r>
                        <a:rPr sz="1400" spc="-5" dirty="0">
                          <a:latin typeface="Arial"/>
                          <a:cs typeface="Arial"/>
                        </a:rPr>
                        <a:t>system</a:t>
                      </a:r>
                      <a:r>
                        <a:rPr sz="1400" spc="-185" dirty="0">
                          <a:latin typeface="Arial"/>
                          <a:cs typeface="Arial"/>
                        </a:rPr>
                        <a:t> </a:t>
                      </a:r>
                      <a:r>
                        <a:rPr sz="1400" dirty="0">
                          <a:latin typeface="Arial"/>
                          <a:cs typeface="Arial"/>
                        </a:rPr>
                        <a:t>contract</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75094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a:t>
            </a:r>
            <a:r>
              <a:rPr dirty="0"/>
              <a:t>and</a:t>
            </a:r>
            <a:r>
              <a:rPr spc="-25" dirty="0"/>
              <a:t> </a:t>
            </a:r>
            <a:r>
              <a:rPr spc="-5" dirty="0"/>
              <a:t>design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53</a:t>
            </a:fld>
            <a:endParaRPr dirty="0"/>
          </a:p>
        </p:txBody>
      </p:sp>
      <p:sp>
        <p:nvSpPr>
          <p:cNvPr id="3" name="object 3"/>
          <p:cNvSpPr txBox="1"/>
          <p:nvPr/>
        </p:nvSpPr>
        <p:spPr>
          <a:xfrm>
            <a:off x="535940" y="1589278"/>
            <a:ext cx="7875270" cy="3769360"/>
          </a:xfrm>
          <a:prstGeom prst="rect">
            <a:avLst/>
          </a:prstGeom>
        </p:spPr>
        <p:txBody>
          <a:bodyPr vert="horz" wrap="square" lIns="0" tIns="48895" rIns="0" bIns="0" rtlCol="0">
            <a:spAutoFit/>
          </a:bodyPr>
          <a:lstStyle/>
          <a:p>
            <a:pPr marL="355600" marR="57785" indent="-342900">
              <a:lnSpc>
                <a:spcPct val="90100"/>
              </a:lnSpc>
              <a:spcBef>
                <a:spcPts val="385"/>
              </a:spcBef>
              <a:buFont typeface="Wingdings"/>
              <a:buChar char=""/>
              <a:tabLst>
                <a:tab pos="355600" algn="l"/>
              </a:tabLst>
            </a:pPr>
            <a:r>
              <a:rPr sz="2400" dirty="0">
                <a:solidFill>
                  <a:srgbClr val="46424D"/>
                </a:solidFill>
                <a:latin typeface="Arial"/>
                <a:cs typeface="Arial"/>
              </a:rPr>
              <a:t>In </a:t>
            </a:r>
            <a:r>
              <a:rPr sz="2400" spc="-5" dirty="0">
                <a:solidFill>
                  <a:srgbClr val="46424D"/>
                </a:solidFill>
                <a:latin typeface="Arial"/>
                <a:cs typeface="Arial"/>
              </a:rPr>
              <a:t>principle, </a:t>
            </a:r>
            <a:r>
              <a:rPr sz="2400" dirty="0">
                <a:solidFill>
                  <a:srgbClr val="46424D"/>
                </a:solidFill>
                <a:latin typeface="Arial"/>
                <a:cs typeface="Arial"/>
              </a:rPr>
              <a:t>requirements </a:t>
            </a:r>
            <a:r>
              <a:rPr sz="2400" spc="-5" dirty="0">
                <a:solidFill>
                  <a:srgbClr val="46424D"/>
                </a:solidFill>
                <a:latin typeface="Arial"/>
                <a:cs typeface="Arial"/>
              </a:rPr>
              <a:t>should </a:t>
            </a:r>
            <a:r>
              <a:rPr sz="2400" dirty="0">
                <a:solidFill>
                  <a:srgbClr val="46424D"/>
                </a:solidFill>
                <a:latin typeface="Arial"/>
                <a:cs typeface="Arial"/>
              </a:rPr>
              <a:t>state </a:t>
            </a:r>
            <a:r>
              <a:rPr sz="2400" spc="-5" dirty="0">
                <a:solidFill>
                  <a:srgbClr val="46424D"/>
                </a:solidFill>
                <a:latin typeface="Arial"/>
                <a:cs typeface="Arial"/>
              </a:rPr>
              <a:t>what </a:t>
            </a:r>
            <a:r>
              <a:rPr sz="2400" dirty="0">
                <a:solidFill>
                  <a:srgbClr val="46424D"/>
                </a:solidFill>
                <a:latin typeface="Arial"/>
                <a:cs typeface="Arial"/>
              </a:rPr>
              <a:t>the </a:t>
            </a:r>
            <a:r>
              <a:rPr sz="2400" spc="-620" dirty="0">
                <a:solidFill>
                  <a:srgbClr val="46424D"/>
                </a:solidFill>
                <a:latin typeface="Arial"/>
                <a:cs typeface="Arial"/>
              </a:rPr>
              <a:t>system  </a:t>
            </a:r>
            <a:r>
              <a:rPr sz="2400" dirty="0">
                <a:solidFill>
                  <a:srgbClr val="46424D"/>
                </a:solidFill>
                <a:latin typeface="Arial"/>
                <a:cs typeface="Arial"/>
              </a:rPr>
              <a:t>should do and the </a:t>
            </a:r>
            <a:r>
              <a:rPr sz="2400" spc="-5" dirty="0">
                <a:solidFill>
                  <a:srgbClr val="46424D"/>
                </a:solidFill>
                <a:latin typeface="Arial"/>
                <a:cs typeface="Arial"/>
              </a:rPr>
              <a:t>design </a:t>
            </a:r>
            <a:r>
              <a:rPr sz="2400" dirty="0">
                <a:solidFill>
                  <a:srgbClr val="46424D"/>
                </a:solidFill>
                <a:latin typeface="Arial"/>
                <a:cs typeface="Arial"/>
              </a:rPr>
              <a:t>should describe how it does  this.</a:t>
            </a:r>
            <a:endParaRPr sz="2400">
              <a:latin typeface="Arial"/>
              <a:cs typeface="Arial"/>
            </a:endParaRPr>
          </a:p>
          <a:p>
            <a:pPr marL="355600" indent="-342900">
              <a:lnSpc>
                <a:spcPct val="100000"/>
              </a:lnSpc>
              <a:spcBef>
                <a:spcPts val="910"/>
              </a:spcBef>
              <a:buFont typeface="Wingdings"/>
              <a:buChar char=""/>
              <a:tabLst>
                <a:tab pos="355600" algn="l"/>
              </a:tabLst>
            </a:pPr>
            <a:r>
              <a:rPr sz="2400" dirty="0">
                <a:solidFill>
                  <a:srgbClr val="46424D"/>
                </a:solidFill>
                <a:latin typeface="Arial"/>
                <a:cs typeface="Arial"/>
              </a:rPr>
              <a:t>In practice, </a:t>
            </a:r>
            <a:r>
              <a:rPr sz="2400" spc="-5" dirty="0">
                <a:solidFill>
                  <a:srgbClr val="46424D"/>
                </a:solidFill>
                <a:latin typeface="Arial"/>
                <a:cs typeface="Arial"/>
              </a:rPr>
              <a:t>requirements and design are</a:t>
            </a:r>
            <a:r>
              <a:rPr sz="2400" spc="120" dirty="0">
                <a:solidFill>
                  <a:srgbClr val="46424D"/>
                </a:solidFill>
                <a:latin typeface="Arial"/>
                <a:cs typeface="Arial"/>
              </a:rPr>
              <a:t> </a:t>
            </a:r>
            <a:r>
              <a:rPr sz="2400" spc="-65" dirty="0">
                <a:solidFill>
                  <a:srgbClr val="46424D"/>
                </a:solidFill>
                <a:latin typeface="Arial"/>
                <a:cs typeface="Arial"/>
              </a:rPr>
              <a:t>inseparable</a:t>
            </a:r>
            <a:endParaRPr sz="2400">
              <a:latin typeface="Arial"/>
              <a:cs typeface="Arial"/>
            </a:endParaRPr>
          </a:p>
          <a:p>
            <a:pPr marL="756285" lvl="1" indent="-287020">
              <a:lnSpc>
                <a:spcPts val="2280"/>
              </a:lnSpc>
              <a:spcBef>
                <a:spcPts val="665"/>
              </a:spcBef>
              <a:buFont typeface="Wingdings"/>
              <a:buChar char=""/>
              <a:tabLst>
                <a:tab pos="756285" algn="l"/>
                <a:tab pos="756920" algn="l"/>
              </a:tabLst>
            </a:pPr>
            <a:r>
              <a:rPr sz="2000" dirty="0">
                <a:solidFill>
                  <a:srgbClr val="46424D"/>
                </a:solidFill>
                <a:latin typeface="Arial"/>
                <a:cs typeface="Arial"/>
              </a:rPr>
              <a:t>A system architecture may be designed to structure</a:t>
            </a:r>
            <a:r>
              <a:rPr sz="2000" spc="-325" dirty="0">
                <a:solidFill>
                  <a:srgbClr val="46424D"/>
                </a:solidFill>
                <a:latin typeface="Arial"/>
                <a:cs typeface="Arial"/>
              </a:rPr>
              <a:t> </a:t>
            </a:r>
            <a:r>
              <a:rPr sz="2000" dirty="0">
                <a:solidFill>
                  <a:srgbClr val="46424D"/>
                </a:solidFill>
                <a:latin typeface="Arial"/>
                <a:cs typeface="Arial"/>
              </a:rPr>
              <a:t>the</a:t>
            </a:r>
            <a:endParaRPr sz="2000">
              <a:latin typeface="Arial"/>
              <a:cs typeface="Arial"/>
            </a:endParaRPr>
          </a:p>
          <a:p>
            <a:pPr marL="756285">
              <a:lnSpc>
                <a:spcPts val="2280"/>
              </a:lnSpc>
            </a:pPr>
            <a:r>
              <a:rPr sz="2000" dirty="0">
                <a:solidFill>
                  <a:srgbClr val="46424D"/>
                </a:solidFill>
                <a:latin typeface="Arial"/>
                <a:cs typeface="Arial"/>
              </a:rPr>
              <a:t>requirements;</a:t>
            </a:r>
            <a:endParaRPr sz="2000">
              <a:latin typeface="Arial"/>
              <a:cs typeface="Arial"/>
            </a:endParaRPr>
          </a:p>
          <a:p>
            <a:pPr marL="756285" marR="5080" lvl="1" indent="-287020">
              <a:lnSpc>
                <a:spcPts val="2160"/>
              </a:lnSpc>
              <a:spcBef>
                <a:spcPts val="635"/>
              </a:spcBef>
              <a:buFont typeface="Wingdings"/>
              <a:buChar char=""/>
              <a:tabLst>
                <a:tab pos="756285" algn="l"/>
                <a:tab pos="756920" algn="l"/>
              </a:tabLst>
            </a:pPr>
            <a:r>
              <a:rPr sz="2000" dirty="0">
                <a:solidFill>
                  <a:srgbClr val="46424D"/>
                </a:solidFill>
                <a:latin typeface="Arial"/>
                <a:cs typeface="Arial"/>
              </a:rPr>
              <a:t>The system may inter-operate with </a:t>
            </a:r>
            <a:r>
              <a:rPr sz="2000" spc="-5" dirty="0">
                <a:solidFill>
                  <a:srgbClr val="46424D"/>
                </a:solidFill>
                <a:latin typeface="Arial"/>
                <a:cs typeface="Arial"/>
              </a:rPr>
              <a:t>other </a:t>
            </a:r>
            <a:r>
              <a:rPr sz="2000" dirty="0">
                <a:solidFill>
                  <a:srgbClr val="46424D"/>
                </a:solidFill>
                <a:latin typeface="Arial"/>
                <a:cs typeface="Arial"/>
              </a:rPr>
              <a:t>systems that</a:t>
            </a:r>
            <a:r>
              <a:rPr sz="2000" spc="-180" dirty="0">
                <a:solidFill>
                  <a:srgbClr val="46424D"/>
                </a:solidFill>
                <a:latin typeface="Arial"/>
                <a:cs typeface="Arial"/>
              </a:rPr>
              <a:t> </a:t>
            </a:r>
            <a:r>
              <a:rPr sz="2000" dirty="0">
                <a:solidFill>
                  <a:srgbClr val="46424D"/>
                </a:solidFill>
                <a:latin typeface="Arial"/>
                <a:cs typeface="Arial"/>
              </a:rPr>
              <a:t>generate  design</a:t>
            </a:r>
            <a:r>
              <a:rPr sz="2000" spc="-30" dirty="0">
                <a:solidFill>
                  <a:srgbClr val="46424D"/>
                </a:solidFill>
                <a:latin typeface="Arial"/>
                <a:cs typeface="Arial"/>
              </a:rPr>
              <a:t> </a:t>
            </a:r>
            <a:r>
              <a:rPr sz="2000" dirty="0">
                <a:solidFill>
                  <a:srgbClr val="46424D"/>
                </a:solidFill>
                <a:latin typeface="Arial"/>
                <a:cs typeface="Arial"/>
              </a:rPr>
              <a:t>requirements;</a:t>
            </a:r>
            <a:endParaRPr sz="2000">
              <a:latin typeface="Arial"/>
              <a:cs typeface="Arial"/>
            </a:endParaRPr>
          </a:p>
          <a:p>
            <a:pPr marL="756285" marR="648335" lvl="1" indent="-287020">
              <a:lnSpc>
                <a:spcPts val="2160"/>
              </a:lnSpc>
              <a:spcBef>
                <a:spcPts val="600"/>
              </a:spcBef>
              <a:buFont typeface="Wingdings"/>
              <a:buChar char=""/>
              <a:tabLst>
                <a:tab pos="756285" algn="l"/>
                <a:tab pos="756920" algn="l"/>
              </a:tabLst>
            </a:pPr>
            <a:r>
              <a:rPr sz="2000" dirty="0">
                <a:solidFill>
                  <a:srgbClr val="46424D"/>
                </a:solidFill>
                <a:latin typeface="Arial"/>
                <a:cs typeface="Arial"/>
              </a:rPr>
              <a:t>The use of a specific architecture to satisfy</a:t>
            </a:r>
            <a:r>
              <a:rPr sz="2000" spc="-175" dirty="0">
                <a:solidFill>
                  <a:srgbClr val="46424D"/>
                </a:solidFill>
                <a:latin typeface="Arial"/>
                <a:cs typeface="Arial"/>
              </a:rPr>
              <a:t> </a:t>
            </a:r>
            <a:r>
              <a:rPr sz="2000" dirty="0">
                <a:solidFill>
                  <a:srgbClr val="46424D"/>
                </a:solidFill>
                <a:latin typeface="Arial"/>
                <a:cs typeface="Arial"/>
              </a:rPr>
              <a:t>non-functional  requirements may be a domain</a:t>
            </a:r>
            <a:r>
              <a:rPr sz="2000" spc="-105" dirty="0">
                <a:solidFill>
                  <a:srgbClr val="46424D"/>
                </a:solidFill>
                <a:latin typeface="Arial"/>
                <a:cs typeface="Arial"/>
              </a:rPr>
              <a:t> </a:t>
            </a:r>
            <a:r>
              <a:rPr sz="2000" dirty="0">
                <a:solidFill>
                  <a:srgbClr val="46424D"/>
                </a:solidFill>
                <a:latin typeface="Arial"/>
                <a:cs typeface="Arial"/>
              </a:rPr>
              <a:t>requirement.</a:t>
            </a:r>
            <a:endParaRPr sz="2000">
              <a:latin typeface="Arial"/>
              <a:cs typeface="Arial"/>
            </a:endParaRPr>
          </a:p>
          <a:p>
            <a:pPr marL="756285" lvl="1" indent="-287020">
              <a:lnSpc>
                <a:spcPct val="100000"/>
              </a:lnSpc>
              <a:spcBef>
                <a:spcPts val="360"/>
              </a:spcBef>
              <a:buFont typeface="Wingdings"/>
              <a:buChar char=""/>
              <a:tabLst>
                <a:tab pos="756285" algn="l"/>
                <a:tab pos="756920" algn="l"/>
              </a:tabLst>
            </a:pPr>
            <a:r>
              <a:rPr sz="1800" dirty="0">
                <a:solidFill>
                  <a:srgbClr val="46424D"/>
                </a:solidFill>
                <a:latin typeface="Arial"/>
                <a:cs typeface="Arial"/>
              </a:rPr>
              <a:t>This </a:t>
            </a:r>
            <a:r>
              <a:rPr sz="1800" spc="-5" dirty="0">
                <a:solidFill>
                  <a:srgbClr val="46424D"/>
                </a:solidFill>
                <a:latin typeface="Arial"/>
                <a:cs typeface="Arial"/>
              </a:rPr>
              <a:t>may be the consequence of </a:t>
            </a:r>
            <a:r>
              <a:rPr sz="1800" dirty="0">
                <a:solidFill>
                  <a:srgbClr val="46424D"/>
                </a:solidFill>
                <a:latin typeface="Arial"/>
                <a:cs typeface="Arial"/>
              </a:rPr>
              <a:t>a </a:t>
            </a:r>
            <a:r>
              <a:rPr sz="1800" spc="-5" dirty="0">
                <a:solidFill>
                  <a:srgbClr val="46424D"/>
                </a:solidFill>
                <a:latin typeface="Arial"/>
                <a:cs typeface="Arial"/>
              </a:rPr>
              <a:t>regulatory</a:t>
            </a:r>
            <a:r>
              <a:rPr sz="1800" spc="25" dirty="0">
                <a:solidFill>
                  <a:srgbClr val="46424D"/>
                </a:solidFill>
                <a:latin typeface="Arial"/>
                <a:cs typeface="Arial"/>
              </a:rPr>
              <a:t> </a:t>
            </a:r>
            <a:r>
              <a:rPr sz="1800" spc="-5" dirty="0">
                <a:solidFill>
                  <a:srgbClr val="46424D"/>
                </a:solidFill>
                <a:latin typeface="Arial"/>
                <a:cs typeface="Arial"/>
              </a:rPr>
              <a:t>requirement.</a:t>
            </a:r>
            <a:endParaRPr sz="1800">
              <a:latin typeface="Arial"/>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27034" cy="3029034"/>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Natural language</a:t>
            </a:r>
            <a:r>
              <a:rPr sz="2400" b="1" dirty="0">
                <a:solidFill>
                  <a:srgbClr val="46424D"/>
                </a:solidFill>
                <a:latin typeface="Arial"/>
                <a:cs typeface="Arial"/>
              </a:rPr>
              <a:t> </a:t>
            </a:r>
            <a:r>
              <a:rPr sz="2400" b="1" spc="-5" dirty="0">
                <a:solidFill>
                  <a:srgbClr val="46424D"/>
                </a:solidFill>
                <a:latin typeface="Arial"/>
                <a:cs typeface="Arial"/>
              </a:rPr>
              <a:t>specification</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Requirements are written as natural language sentences  supplemented by diagrams and tables.</a:t>
            </a:r>
          </a:p>
          <a:p>
            <a:pPr marL="355600" marR="12700" indent="-342900">
              <a:lnSpc>
                <a:spcPct val="100000"/>
              </a:lnSpc>
              <a:spcBef>
                <a:spcPts val="1205"/>
              </a:spcBef>
              <a:buFont typeface="Wingdings"/>
              <a:buChar char=""/>
              <a:tabLst>
                <a:tab pos="355600" algn="l"/>
              </a:tabLst>
            </a:pPr>
            <a:r>
              <a:rPr sz="2400" dirty="0">
                <a:solidFill>
                  <a:srgbClr val="46424D"/>
                </a:solidFill>
                <a:latin typeface="Arial"/>
                <a:cs typeface="Arial"/>
              </a:rPr>
              <a:t>Used for writing requirements because it is expressive,  intuitive and universal. This means that the requirements  can be understood by users and customers.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54</a:t>
            </a:fld>
            <a:endParaRP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16077"/>
            <a:ext cx="5166995" cy="391160"/>
          </a:xfrm>
          <a:prstGeom prst="rect">
            <a:avLst/>
          </a:prstGeom>
        </p:spPr>
        <p:txBody>
          <a:bodyPr vert="horz" wrap="square" lIns="0" tIns="12700" rIns="0" bIns="0" rtlCol="0">
            <a:spAutoFit/>
          </a:bodyPr>
          <a:lstStyle/>
          <a:p>
            <a:pPr marL="12700">
              <a:lnSpc>
                <a:spcPct val="100000"/>
              </a:lnSpc>
              <a:spcBef>
                <a:spcPts val="100"/>
              </a:spcBef>
            </a:pPr>
            <a:r>
              <a:rPr dirty="0"/>
              <a:t>Guidelines </a:t>
            </a:r>
            <a:r>
              <a:rPr spc="-5" dirty="0"/>
              <a:t>for </a:t>
            </a:r>
            <a:r>
              <a:rPr dirty="0"/>
              <a:t>writing</a:t>
            </a:r>
            <a:r>
              <a:rPr spc="-95"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55</a:t>
            </a:fld>
            <a:endParaRPr dirty="0"/>
          </a:p>
        </p:txBody>
      </p:sp>
      <p:sp>
        <p:nvSpPr>
          <p:cNvPr id="3" name="object 3"/>
          <p:cNvSpPr txBox="1"/>
          <p:nvPr/>
        </p:nvSpPr>
        <p:spPr>
          <a:xfrm>
            <a:off x="535940" y="1473072"/>
            <a:ext cx="7868920" cy="4081145"/>
          </a:xfrm>
          <a:prstGeom prst="rect">
            <a:avLst/>
          </a:prstGeom>
        </p:spPr>
        <p:txBody>
          <a:bodyPr vert="horz" wrap="square" lIns="0" tIns="165100" rIns="0" bIns="0" rtlCol="0">
            <a:spAutoFit/>
          </a:bodyPr>
          <a:lstStyle/>
          <a:p>
            <a:pPr marL="355600" indent="-342900">
              <a:lnSpc>
                <a:spcPct val="100000"/>
              </a:lnSpc>
              <a:spcBef>
                <a:spcPts val="1300"/>
              </a:spcBef>
              <a:buFont typeface="Wingdings"/>
              <a:buChar char=""/>
              <a:tabLst>
                <a:tab pos="355600" algn="l"/>
              </a:tabLst>
            </a:pPr>
            <a:r>
              <a:rPr sz="2400" dirty="0">
                <a:solidFill>
                  <a:srgbClr val="46424D"/>
                </a:solidFill>
                <a:latin typeface="Arial"/>
                <a:cs typeface="Arial"/>
              </a:rPr>
              <a:t>Invent a standard format and use it for all requirements.</a:t>
            </a:r>
          </a:p>
          <a:p>
            <a:pPr marL="355600" marR="1107440" indent="-342900">
              <a:lnSpc>
                <a:spcPct val="100000"/>
              </a:lnSpc>
              <a:spcBef>
                <a:spcPts val="1205"/>
              </a:spcBef>
              <a:buFont typeface="Wingdings"/>
              <a:buChar char=""/>
              <a:tabLst>
                <a:tab pos="355600" algn="l"/>
              </a:tabLst>
            </a:pPr>
            <a:r>
              <a:rPr sz="2400" dirty="0">
                <a:solidFill>
                  <a:srgbClr val="46424D"/>
                </a:solidFill>
                <a:latin typeface="Arial"/>
                <a:cs typeface="Arial"/>
              </a:rPr>
              <a:t>Use language in a consistent way. Use shall for  mandatory requirements, should for desirable  requirements.</a:t>
            </a: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Use text highlighting to identify key parts of the</a:t>
            </a:r>
          </a:p>
          <a:p>
            <a:pPr marL="355600">
              <a:lnSpc>
                <a:spcPct val="100000"/>
              </a:lnSpc>
            </a:pPr>
            <a:r>
              <a:rPr sz="2400" dirty="0">
                <a:solidFill>
                  <a:srgbClr val="46424D"/>
                </a:solidFill>
                <a:latin typeface="Arial"/>
                <a:cs typeface="Arial"/>
              </a:rPr>
              <a:t>requirement.</a:t>
            </a: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Avoid the use of computer jargon.</a:t>
            </a: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Include an explanation (rationale) of why a requirement</a:t>
            </a:r>
          </a:p>
          <a:p>
            <a:pPr marL="355600">
              <a:lnSpc>
                <a:spcPct val="100000"/>
              </a:lnSpc>
              <a:spcBef>
                <a:spcPts val="5"/>
              </a:spcBef>
            </a:pPr>
            <a:r>
              <a:rPr sz="2400" dirty="0">
                <a:solidFill>
                  <a:srgbClr val="46424D"/>
                </a:solidFill>
                <a:latin typeface="Arial"/>
                <a:cs typeface="Arial"/>
              </a:rPr>
              <a:t>is necessary.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629150" cy="391160"/>
          </a:xfrm>
          <a:prstGeom prst="rect">
            <a:avLst/>
          </a:prstGeom>
        </p:spPr>
        <p:txBody>
          <a:bodyPr vert="horz" wrap="square" lIns="0" tIns="12700" rIns="0" bIns="0" rtlCol="0">
            <a:spAutoFit/>
          </a:bodyPr>
          <a:lstStyle/>
          <a:p>
            <a:pPr marL="12700">
              <a:lnSpc>
                <a:spcPct val="100000"/>
              </a:lnSpc>
              <a:spcBef>
                <a:spcPts val="100"/>
              </a:spcBef>
            </a:pPr>
            <a:r>
              <a:rPr spc="-5" dirty="0"/>
              <a:t>Problems </a:t>
            </a:r>
            <a:r>
              <a:rPr spc="5" dirty="0"/>
              <a:t>with </a:t>
            </a:r>
            <a:r>
              <a:rPr spc="-5" dirty="0"/>
              <a:t>natural</a:t>
            </a:r>
            <a:r>
              <a:rPr spc="-50" dirty="0"/>
              <a:t> </a:t>
            </a:r>
            <a:r>
              <a:rPr spc="-5" dirty="0"/>
              <a:t>language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56</a:t>
            </a:fld>
            <a:endParaRPr dirty="0"/>
          </a:p>
        </p:txBody>
      </p:sp>
      <p:sp>
        <p:nvSpPr>
          <p:cNvPr id="3" name="object 3"/>
          <p:cNvSpPr txBox="1"/>
          <p:nvPr/>
        </p:nvSpPr>
        <p:spPr>
          <a:xfrm>
            <a:off x="535940" y="1488510"/>
            <a:ext cx="8037830" cy="3052445"/>
          </a:xfrm>
          <a:prstGeom prst="rect">
            <a:avLst/>
          </a:prstGeom>
        </p:spPr>
        <p:txBody>
          <a:bodyPr vert="horz" wrap="square" lIns="0" tIns="149860" rIns="0" bIns="0" rtlCol="0">
            <a:spAutoFit/>
          </a:bodyPr>
          <a:lstStyle/>
          <a:p>
            <a:pPr marL="355600" indent="-342900">
              <a:lnSpc>
                <a:spcPct val="100000"/>
              </a:lnSpc>
              <a:spcBef>
                <a:spcPts val="1180"/>
              </a:spcBef>
              <a:buFont typeface="Wingdings"/>
              <a:buChar char=""/>
              <a:tabLst>
                <a:tab pos="355600" algn="l"/>
              </a:tabLst>
            </a:pPr>
            <a:r>
              <a:rPr sz="2400" spc="-5" dirty="0">
                <a:solidFill>
                  <a:srgbClr val="46424D"/>
                </a:solidFill>
                <a:latin typeface="Arial"/>
                <a:cs typeface="Arial"/>
              </a:rPr>
              <a:t>Lack </a:t>
            </a:r>
            <a:r>
              <a:rPr sz="2400" dirty="0">
                <a:solidFill>
                  <a:srgbClr val="46424D"/>
                </a:solidFill>
                <a:latin typeface="Arial"/>
                <a:cs typeface="Arial"/>
              </a:rPr>
              <a:t>of</a:t>
            </a:r>
            <a:r>
              <a:rPr sz="2400" spc="15" dirty="0">
                <a:solidFill>
                  <a:srgbClr val="46424D"/>
                </a:solidFill>
                <a:latin typeface="Arial"/>
                <a:cs typeface="Arial"/>
              </a:rPr>
              <a:t> </a:t>
            </a:r>
            <a:r>
              <a:rPr sz="2400" spc="-5" dirty="0">
                <a:solidFill>
                  <a:srgbClr val="46424D"/>
                </a:solidFill>
                <a:latin typeface="Arial"/>
                <a:cs typeface="Arial"/>
              </a:rPr>
              <a:t>clarity</a:t>
            </a:r>
            <a:endParaRPr sz="2400">
              <a:latin typeface="Arial"/>
              <a:cs typeface="Arial"/>
            </a:endParaRPr>
          </a:p>
          <a:p>
            <a:pPr marL="756285" marR="60896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Precision is </a:t>
            </a:r>
            <a:r>
              <a:rPr sz="2000" spc="-5" dirty="0">
                <a:solidFill>
                  <a:srgbClr val="46424D"/>
                </a:solidFill>
                <a:latin typeface="Arial"/>
                <a:cs typeface="Arial"/>
              </a:rPr>
              <a:t>difficult </a:t>
            </a:r>
            <a:r>
              <a:rPr sz="2000" dirty="0">
                <a:solidFill>
                  <a:srgbClr val="46424D"/>
                </a:solidFill>
                <a:latin typeface="Arial"/>
                <a:cs typeface="Arial"/>
              </a:rPr>
              <a:t>without making the document </a:t>
            </a:r>
            <a:r>
              <a:rPr sz="2000" spc="-5" dirty="0">
                <a:solidFill>
                  <a:srgbClr val="46424D"/>
                </a:solidFill>
                <a:latin typeface="Arial"/>
                <a:cs typeface="Arial"/>
              </a:rPr>
              <a:t>difficult</a:t>
            </a:r>
            <a:r>
              <a:rPr sz="2000" spc="-155" dirty="0">
                <a:solidFill>
                  <a:srgbClr val="46424D"/>
                </a:solidFill>
                <a:latin typeface="Arial"/>
                <a:cs typeface="Arial"/>
              </a:rPr>
              <a:t> </a:t>
            </a:r>
            <a:r>
              <a:rPr sz="2000" dirty="0">
                <a:solidFill>
                  <a:srgbClr val="46424D"/>
                </a:solidFill>
                <a:latin typeface="Arial"/>
                <a:cs typeface="Arial"/>
              </a:rPr>
              <a:t>to  read.</a:t>
            </a:r>
            <a:endParaRPr sz="2000">
              <a:latin typeface="Arial"/>
              <a:cs typeface="Arial"/>
            </a:endParaRPr>
          </a:p>
          <a:p>
            <a:pPr marL="355600" indent="-342900">
              <a:lnSpc>
                <a:spcPct val="100000"/>
              </a:lnSpc>
              <a:spcBef>
                <a:spcPts val="900"/>
              </a:spcBef>
              <a:buFont typeface="Wingdings"/>
              <a:buChar char=""/>
              <a:tabLst>
                <a:tab pos="355600" algn="l"/>
              </a:tabLst>
            </a:pPr>
            <a:r>
              <a:rPr sz="2400" dirty="0">
                <a:solidFill>
                  <a:srgbClr val="46424D"/>
                </a:solidFill>
                <a:latin typeface="Arial"/>
                <a:cs typeface="Arial"/>
              </a:rPr>
              <a:t>Requirements</a:t>
            </a:r>
            <a:r>
              <a:rPr sz="2400" spc="25" dirty="0">
                <a:solidFill>
                  <a:srgbClr val="46424D"/>
                </a:solidFill>
                <a:latin typeface="Arial"/>
                <a:cs typeface="Arial"/>
              </a:rPr>
              <a:t> </a:t>
            </a:r>
            <a:r>
              <a:rPr sz="2400" dirty="0">
                <a:solidFill>
                  <a:srgbClr val="46424D"/>
                </a:solidFill>
                <a:latin typeface="Arial"/>
                <a:cs typeface="Arial"/>
              </a:rPr>
              <a:t>confusion</a:t>
            </a:r>
            <a:endParaRPr sz="2400">
              <a:latin typeface="Arial"/>
              <a:cs typeface="Arial"/>
            </a:endParaRPr>
          </a:p>
          <a:p>
            <a:pPr marL="756285" lvl="1" indent="-287020">
              <a:lnSpc>
                <a:spcPct val="100000"/>
              </a:lnSpc>
              <a:spcBef>
                <a:spcPts val="900"/>
              </a:spcBef>
              <a:buFont typeface="Wingdings"/>
              <a:buChar char=""/>
              <a:tabLst>
                <a:tab pos="756285" algn="l"/>
                <a:tab pos="756920" algn="l"/>
              </a:tabLst>
            </a:pPr>
            <a:r>
              <a:rPr sz="2000" dirty="0">
                <a:solidFill>
                  <a:srgbClr val="46424D"/>
                </a:solidFill>
                <a:latin typeface="Arial"/>
                <a:cs typeface="Arial"/>
              </a:rPr>
              <a:t>Functional and non-functional requirements tend to be</a:t>
            </a:r>
            <a:r>
              <a:rPr sz="2000" spc="-160" dirty="0">
                <a:solidFill>
                  <a:srgbClr val="46424D"/>
                </a:solidFill>
                <a:latin typeface="Arial"/>
                <a:cs typeface="Arial"/>
              </a:rPr>
              <a:t> </a:t>
            </a:r>
            <a:r>
              <a:rPr sz="2000" dirty="0">
                <a:solidFill>
                  <a:srgbClr val="46424D"/>
                </a:solidFill>
                <a:latin typeface="Arial"/>
                <a:cs typeface="Arial"/>
              </a:rPr>
              <a:t>mixed-up.</a:t>
            </a:r>
            <a:endParaRPr sz="2000">
              <a:latin typeface="Arial"/>
              <a:cs typeface="Arial"/>
            </a:endParaRPr>
          </a:p>
          <a:p>
            <a:pPr marL="355600" indent="-342900">
              <a:lnSpc>
                <a:spcPct val="100000"/>
              </a:lnSpc>
              <a:spcBef>
                <a:spcPts val="900"/>
              </a:spcBef>
              <a:buFont typeface="Wingdings"/>
              <a:buChar char=""/>
              <a:tabLst>
                <a:tab pos="355600" algn="l"/>
              </a:tabLst>
            </a:pPr>
            <a:r>
              <a:rPr sz="2400" dirty="0">
                <a:solidFill>
                  <a:srgbClr val="46424D"/>
                </a:solidFill>
                <a:latin typeface="Arial"/>
                <a:cs typeface="Arial"/>
              </a:rPr>
              <a:t>Requirements</a:t>
            </a:r>
            <a:r>
              <a:rPr sz="2400" spc="25" dirty="0">
                <a:solidFill>
                  <a:srgbClr val="46424D"/>
                </a:solidFill>
                <a:latin typeface="Arial"/>
                <a:cs typeface="Arial"/>
              </a:rPr>
              <a:t> </a:t>
            </a:r>
            <a:r>
              <a:rPr sz="2400" dirty="0">
                <a:solidFill>
                  <a:srgbClr val="46424D"/>
                </a:solidFill>
                <a:latin typeface="Arial"/>
                <a:cs typeface="Arial"/>
              </a:rPr>
              <a:t>amalgamation</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Several </a:t>
            </a:r>
            <a:r>
              <a:rPr sz="2000" spc="-5" dirty="0">
                <a:solidFill>
                  <a:srgbClr val="46424D"/>
                </a:solidFill>
                <a:latin typeface="Arial"/>
                <a:cs typeface="Arial"/>
              </a:rPr>
              <a:t>different </a:t>
            </a:r>
            <a:r>
              <a:rPr sz="2000" dirty="0">
                <a:solidFill>
                  <a:srgbClr val="46424D"/>
                </a:solidFill>
                <a:latin typeface="Arial"/>
                <a:cs typeface="Arial"/>
              </a:rPr>
              <a:t>requirements may be expressed</a:t>
            </a:r>
            <a:r>
              <a:rPr sz="2000" spc="-180" dirty="0">
                <a:solidFill>
                  <a:srgbClr val="46424D"/>
                </a:solidFill>
                <a:latin typeface="Arial"/>
                <a:cs typeface="Arial"/>
              </a:rPr>
              <a:t> </a:t>
            </a:r>
            <a:r>
              <a:rPr sz="2000" spc="-10" dirty="0">
                <a:solidFill>
                  <a:srgbClr val="46424D"/>
                </a:solidFill>
                <a:latin typeface="Arial"/>
                <a:cs typeface="Arial"/>
              </a:rPr>
              <a:t>together.</a:t>
            </a:r>
            <a:endParaRPr sz="2000">
              <a:latin typeface="Arial"/>
              <a:cs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304280" cy="756920"/>
          </a:xfrm>
          <a:prstGeom prst="rect">
            <a:avLst/>
          </a:prstGeom>
        </p:spPr>
        <p:txBody>
          <a:bodyPr vert="horz" wrap="square" lIns="0" tIns="12700" rIns="0" bIns="0" rtlCol="0">
            <a:spAutoFit/>
          </a:bodyPr>
          <a:lstStyle/>
          <a:p>
            <a:pPr marL="12700" marR="5080">
              <a:lnSpc>
                <a:spcPct val="100000"/>
              </a:lnSpc>
              <a:spcBef>
                <a:spcPts val="100"/>
              </a:spcBef>
            </a:pPr>
            <a:r>
              <a:rPr spc="-5" dirty="0"/>
              <a:t>Example requirements for the </a:t>
            </a:r>
            <a:r>
              <a:rPr dirty="0"/>
              <a:t>insulin pump  software</a:t>
            </a:r>
            <a:r>
              <a:rPr spc="-40" dirty="0"/>
              <a:t> </a:t>
            </a:r>
            <a:r>
              <a:rPr spc="-10" dirty="0"/>
              <a:t>system</a:t>
            </a:r>
          </a:p>
        </p:txBody>
      </p:sp>
      <p:grpSp>
        <p:nvGrpSpPr>
          <p:cNvPr id="3" name="object 3"/>
          <p:cNvGrpSpPr/>
          <p:nvPr/>
        </p:nvGrpSpPr>
        <p:grpSpPr>
          <a:xfrm>
            <a:off x="1517650" y="2203450"/>
            <a:ext cx="6108700" cy="3395979"/>
            <a:chOff x="1517650" y="2203450"/>
            <a:chExt cx="6108700" cy="3395979"/>
          </a:xfrm>
        </p:grpSpPr>
        <p:sp>
          <p:nvSpPr>
            <p:cNvPr id="4" name="object 4"/>
            <p:cNvSpPr/>
            <p:nvPr/>
          </p:nvSpPr>
          <p:spPr>
            <a:xfrm>
              <a:off x="1524000" y="2209800"/>
              <a:ext cx="6096000" cy="3383279"/>
            </a:xfrm>
            <a:custGeom>
              <a:avLst/>
              <a:gdLst/>
              <a:ahLst/>
              <a:cxnLst/>
              <a:rect l="l" t="t" r="r" b="b"/>
              <a:pathLst>
                <a:path w="6096000" h="3383279">
                  <a:moveTo>
                    <a:pt x="6096000" y="0"/>
                  </a:moveTo>
                  <a:lnTo>
                    <a:pt x="0" y="0"/>
                  </a:lnTo>
                  <a:lnTo>
                    <a:pt x="0" y="3383279"/>
                  </a:lnTo>
                  <a:lnTo>
                    <a:pt x="6096000" y="3383279"/>
                  </a:lnTo>
                  <a:lnTo>
                    <a:pt x="6096000" y="0"/>
                  </a:lnTo>
                  <a:close/>
                </a:path>
              </a:pathLst>
            </a:custGeom>
            <a:solidFill>
              <a:srgbClr val="E9ECF4"/>
            </a:solidFill>
          </p:spPr>
          <p:txBody>
            <a:bodyPr wrap="square" lIns="0" tIns="0" rIns="0" bIns="0" rtlCol="0"/>
            <a:lstStyle/>
            <a:p>
              <a:endParaRPr/>
            </a:p>
          </p:txBody>
        </p:sp>
        <p:sp>
          <p:nvSpPr>
            <p:cNvPr id="5" name="object 5"/>
            <p:cNvSpPr/>
            <p:nvPr/>
          </p:nvSpPr>
          <p:spPr>
            <a:xfrm>
              <a:off x="1524000" y="2203450"/>
              <a:ext cx="6096000" cy="3395979"/>
            </a:xfrm>
            <a:custGeom>
              <a:avLst/>
              <a:gdLst/>
              <a:ahLst/>
              <a:cxnLst/>
              <a:rect l="l" t="t" r="r" b="b"/>
              <a:pathLst>
                <a:path w="6096000" h="3395979">
                  <a:moveTo>
                    <a:pt x="0" y="0"/>
                  </a:moveTo>
                  <a:lnTo>
                    <a:pt x="0" y="3395979"/>
                  </a:lnTo>
                </a:path>
                <a:path w="6096000" h="3395979">
                  <a:moveTo>
                    <a:pt x="6096000" y="0"/>
                  </a:moveTo>
                  <a:lnTo>
                    <a:pt x="6096000" y="3395979"/>
                  </a:lnTo>
                </a:path>
              </a:pathLst>
            </a:custGeom>
            <a:ln w="12700">
              <a:solidFill>
                <a:srgbClr val="4F81BC"/>
              </a:solidFill>
            </a:ln>
          </p:spPr>
          <p:txBody>
            <a:bodyPr wrap="square" lIns="0" tIns="0" rIns="0" bIns="0" rtlCol="0"/>
            <a:lstStyle/>
            <a:p>
              <a:endParaRPr/>
            </a:p>
          </p:txBody>
        </p:sp>
        <p:sp>
          <p:nvSpPr>
            <p:cNvPr id="6" name="object 6"/>
            <p:cNvSpPr/>
            <p:nvPr/>
          </p:nvSpPr>
          <p:spPr>
            <a:xfrm>
              <a:off x="1517650" y="2203450"/>
              <a:ext cx="6108700" cy="12700"/>
            </a:xfrm>
            <a:custGeom>
              <a:avLst/>
              <a:gdLst/>
              <a:ahLst/>
              <a:cxnLst/>
              <a:rect l="l" t="t" r="r" b="b"/>
              <a:pathLst>
                <a:path w="6108700" h="12700">
                  <a:moveTo>
                    <a:pt x="0" y="12700"/>
                  </a:moveTo>
                  <a:lnTo>
                    <a:pt x="6108700" y="12700"/>
                  </a:lnTo>
                  <a:lnTo>
                    <a:pt x="6108700" y="0"/>
                  </a:lnTo>
                  <a:lnTo>
                    <a:pt x="0" y="0"/>
                  </a:lnTo>
                  <a:lnTo>
                    <a:pt x="0" y="12700"/>
                  </a:lnTo>
                  <a:close/>
                </a:path>
              </a:pathLst>
            </a:custGeom>
            <a:solidFill>
              <a:srgbClr val="4F81BC"/>
            </a:solidFill>
          </p:spPr>
          <p:txBody>
            <a:bodyPr wrap="square" lIns="0" tIns="0" rIns="0" bIns="0" rtlCol="0"/>
            <a:lstStyle/>
            <a:p>
              <a:endParaRPr/>
            </a:p>
          </p:txBody>
        </p:sp>
        <p:sp>
          <p:nvSpPr>
            <p:cNvPr id="7" name="object 7"/>
            <p:cNvSpPr/>
            <p:nvPr/>
          </p:nvSpPr>
          <p:spPr>
            <a:xfrm>
              <a:off x="1517650" y="5593079"/>
              <a:ext cx="6108700" cy="0"/>
            </a:xfrm>
            <a:custGeom>
              <a:avLst/>
              <a:gdLst/>
              <a:ahLst/>
              <a:cxnLst/>
              <a:rect l="l" t="t" r="r" b="b"/>
              <a:pathLst>
                <a:path w="6108700">
                  <a:moveTo>
                    <a:pt x="0" y="0"/>
                  </a:moveTo>
                  <a:lnTo>
                    <a:pt x="6108700" y="0"/>
                  </a:lnTo>
                </a:path>
              </a:pathLst>
            </a:custGeom>
            <a:ln w="12700">
              <a:solidFill>
                <a:srgbClr val="4F81BC"/>
              </a:solidFill>
            </a:ln>
          </p:spPr>
          <p:txBody>
            <a:bodyPr wrap="square" lIns="0" tIns="0" rIns="0" bIns="0" rtlCol="0"/>
            <a:lstStyle/>
            <a:p>
              <a:endParaRPr/>
            </a:p>
          </p:txBody>
        </p:sp>
      </p:grpSp>
      <p:sp>
        <p:nvSpPr>
          <p:cNvPr id="8" name="object 8"/>
          <p:cNvSpPr txBox="1"/>
          <p:nvPr/>
        </p:nvSpPr>
        <p:spPr>
          <a:xfrm>
            <a:off x="1602994" y="2228215"/>
            <a:ext cx="5795645" cy="3043555"/>
          </a:xfrm>
          <a:prstGeom prst="rect">
            <a:avLst/>
          </a:prstGeom>
        </p:spPr>
        <p:txBody>
          <a:bodyPr vert="horz" wrap="square" lIns="0" tIns="12700" rIns="0" bIns="0" rtlCol="0">
            <a:spAutoFit/>
          </a:bodyPr>
          <a:lstStyle/>
          <a:p>
            <a:pPr marL="12700" marR="41275">
              <a:lnSpc>
                <a:spcPct val="100000"/>
              </a:lnSpc>
              <a:spcBef>
                <a:spcPts val="100"/>
              </a:spcBef>
            </a:pPr>
            <a:r>
              <a:rPr sz="1800" dirty="0">
                <a:latin typeface="Carlito"/>
                <a:cs typeface="Carlito"/>
              </a:rPr>
              <a:t>3.2 </a:t>
            </a:r>
            <a:r>
              <a:rPr sz="1800" spc="-5" dirty="0">
                <a:latin typeface="Carlito"/>
                <a:cs typeface="Carlito"/>
              </a:rPr>
              <a:t>The </a:t>
            </a:r>
            <a:r>
              <a:rPr sz="1800" spc="-20" dirty="0">
                <a:latin typeface="Carlito"/>
                <a:cs typeface="Carlito"/>
              </a:rPr>
              <a:t>system </a:t>
            </a:r>
            <a:r>
              <a:rPr sz="1800" dirty="0">
                <a:latin typeface="Carlito"/>
                <a:cs typeface="Carlito"/>
              </a:rPr>
              <a:t>shall </a:t>
            </a:r>
            <a:r>
              <a:rPr sz="1800" spc="-5" dirty="0">
                <a:latin typeface="Carlito"/>
                <a:cs typeface="Carlito"/>
              </a:rPr>
              <a:t>measure </a:t>
            </a:r>
            <a:r>
              <a:rPr sz="1800" dirty="0">
                <a:latin typeface="Carlito"/>
                <a:cs typeface="Carlito"/>
              </a:rPr>
              <a:t>the </a:t>
            </a:r>
            <a:r>
              <a:rPr sz="1800" spc="-5" dirty="0">
                <a:latin typeface="Carlito"/>
                <a:cs typeface="Carlito"/>
              </a:rPr>
              <a:t>blood </a:t>
            </a:r>
            <a:r>
              <a:rPr sz="1800" spc="-10" dirty="0">
                <a:latin typeface="Carlito"/>
                <a:cs typeface="Carlito"/>
              </a:rPr>
              <a:t>sugar </a:t>
            </a:r>
            <a:r>
              <a:rPr sz="1800" dirty="0">
                <a:latin typeface="Carlito"/>
                <a:cs typeface="Carlito"/>
              </a:rPr>
              <a:t>and </a:t>
            </a:r>
            <a:r>
              <a:rPr sz="1800" spc="-5" dirty="0">
                <a:latin typeface="Carlito"/>
                <a:cs typeface="Carlito"/>
              </a:rPr>
              <a:t>deliver  insulin, if </a:t>
            </a:r>
            <a:r>
              <a:rPr sz="1800" spc="-10" dirty="0">
                <a:latin typeface="Carlito"/>
                <a:cs typeface="Carlito"/>
              </a:rPr>
              <a:t>required, </a:t>
            </a:r>
            <a:r>
              <a:rPr sz="1800" spc="-5" dirty="0">
                <a:latin typeface="Carlito"/>
                <a:cs typeface="Carlito"/>
              </a:rPr>
              <a:t>every </a:t>
            </a:r>
            <a:r>
              <a:rPr sz="1800" dirty="0">
                <a:latin typeface="Carlito"/>
                <a:cs typeface="Carlito"/>
              </a:rPr>
              <a:t>10 </a:t>
            </a:r>
            <a:r>
              <a:rPr sz="1800" spc="-5" dirty="0">
                <a:latin typeface="Carlito"/>
                <a:cs typeface="Carlito"/>
              </a:rPr>
              <a:t>minutes. </a:t>
            </a:r>
            <a:r>
              <a:rPr sz="1800" i="1" spc="-5" dirty="0">
                <a:latin typeface="Carlito"/>
                <a:cs typeface="Carlito"/>
              </a:rPr>
              <a:t>(Changes in blood </a:t>
            </a:r>
            <a:r>
              <a:rPr sz="1800" i="1" spc="-10" dirty="0">
                <a:latin typeface="Carlito"/>
                <a:cs typeface="Carlito"/>
              </a:rPr>
              <a:t>sugar  </a:t>
            </a:r>
            <a:r>
              <a:rPr sz="1800" i="1" spc="-5" dirty="0">
                <a:latin typeface="Carlito"/>
                <a:cs typeface="Carlito"/>
              </a:rPr>
              <a:t>are relatively </a:t>
            </a:r>
            <a:r>
              <a:rPr sz="1800" i="1" spc="-10" dirty="0">
                <a:latin typeface="Carlito"/>
                <a:cs typeface="Carlito"/>
              </a:rPr>
              <a:t>slow </a:t>
            </a:r>
            <a:r>
              <a:rPr sz="1800" i="1" spc="-5" dirty="0">
                <a:latin typeface="Carlito"/>
                <a:cs typeface="Carlito"/>
              </a:rPr>
              <a:t>so more frequent measurement is  unnecessary; less </a:t>
            </a:r>
            <a:r>
              <a:rPr sz="1800" i="1" spc="-10" dirty="0">
                <a:latin typeface="Carlito"/>
                <a:cs typeface="Carlito"/>
              </a:rPr>
              <a:t>frequent </a:t>
            </a:r>
            <a:r>
              <a:rPr sz="1800" i="1" spc="-5" dirty="0">
                <a:latin typeface="Carlito"/>
                <a:cs typeface="Carlito"/>
              </a:rPr>
              <a:t>measurement </a:t>
            </a:r>
            <a:r>
              <a:rPr sz="1800" i="1" spc="-10" dirty="0">
                <a:latin typeface="Carlito"/>
                <a:cs typeface="Carlito"/>
              </a:rPr>
              <a:t>could </a:t>
            </a:r>
            <a:r>
              <a:rPr sz="1800" i="1" spc="-5" dirty="0">
                <a:latin typeface="Carlito"/>
                <a:cs typeface="Carlito"/>
              </a:rPr>
              <a:t>lead </a:t>
            </a:r>
            <a:r>
              <a:rPr sz="1800" i="1" spc="-15" dirty="0">
                <a:latin typeface="Carlito"/>
                <a:cs typeface="Carlito"/>
              </a:rPr>
              <a:t>to  </a:t>
            </a:r>
            <a:r>
              <a:rPr sz="1800" i="1" spc="-5" dirty="0">
                <a:latin typeface="Carlito"/>
                <a:cs typeface="Carlito"/>
              </a:rPr>
              <a:t>unnecessarily high sugar</a:t>
            </a:r>
            <a:r>
              <a:rPr sz="1800" i="1" spc="30" dirty="0">
                <a:latin typeface="Carlito"/>
                <a:cs typeface="Carlito"/>
              </a:rPr>
              <a:t> </a:t>
            </a:r>
            <a:r>
              <a:rPr sz="1800" i="1" spc="-5" dirty="0">
                <a:latin typeface="Carlito"/>
                <a:cs typeface="Carlito"/>
              </a:rPr>
              <a:t>levels.)</a:t>
            </a:r>
            <a:endParaRPr sz="1800">
              <a:latin typeface="Carlito"/>
              <a:cs typeface="Carlito"/>
            </a:endParaRPr>
          </a:p>
          <a:p>
            <a:pPr>
              <a:lnSpc>
                <a:spcPct val="100000"/>
              </a:lnSpc>
              <a:spcBef>
                <a:spcPts val="25"/>
              </a:spcBef>
            </a:pPr>
            <a:endParaRPr sz="1750">
              <a:latin typeface="Carlito"/>
              <a:cs typeface="Carlito"/>
            </a:endParaRPr>
          </a:p>
          <a:p>
            <a:pPr marL="12700" marR="5080">
              <a:lnSpc>
                <a:spcPct val="100000"/>
              </a:lnSpc>
            </a:pPr>
            <a:r>
              <a:rPr sz="1800" dirty="0">
                <a:latin typeface="Carlito"/>
                <a:cs typeface="Carlito"/>
              </a:rPr>
              <a:t>3.6 </a:t>
            </a:r>
            <a:r>
              <a:rPr sz="1800" spc="-5" dirty="0">
                <a:latin typeface="Carlito"/>
                <a:cs typeface="Carlito"/>
              </a:rPr>
              <a:t>The </a:t>
            </a:r>
            <a:r>
              <a:rPr sz="1800" spc="-20" dirty="0">
                <a:latin typeface="Carlito"/>
                <a:cs typeface="Carlito"/>
              </a:rPr>
              <a:t>system </a:t>
            </a:r>
            <a:r>
              <a:rPr sz="1800" dirty="0">
                <a:latin typeface="Carlito"/>
                <a:cs typeface="Carlito"/>
              </a:rPr>
              <a:t>shall run a </a:t>
            </a:r>
            <a:r>
              <a:rPr sz="1800" spc="-5" dirty="0">
                <a:latin typeface="Carlito"/>
                <a:cs typeface="Carlito"/>
              </a:rPr>
              <a:t>self-test </a:t>
            </a:r>
            <a:r>
              <a:rPr sz="1800" spc="-10" dirty="0">
                <a:latin typeface="Carlito"/>
                <a:cs typeface="Carlito"/>
              </a:rPr>
              <a:t>routine </a:t>
            </a:r>
            <a:r>
              <a:rPr sz="1800" spc="-5" dirty="0">
                <a:latin typeface="Carlito"/>
                <a:cs typeface="Carlito"/>
              </a:rPr>
              <a:t>every minute with  </a:t>
            </a:r>
            <a:r>
              <a:rPr sz="1800" dirty="0">
                <a:latin typeface="Carlito"/>
                <a:cs typeface="Carlito"/>
              </a:rPr>
              <a:t>the </a:t>
            </a:r>
            <a:r>
              <a:rPr sz="1800" spc="-10" dirty="0">
                <a:latin typeface="Carlito"/>
                <a:cs typeface="Carlito"/>
              </a:rPr>
              <a:t>conditions to </a:t>
            </a:r>
            <a:r>
              <a:rPr sz="1800" spc="-5" dirty="0">
                <a:latin typeface="Carlito"/>
                <a:cs typeface="Carlito"/>
              </a:rPr>
              <a:t>be </a:t>
            </a:r>
            <a:r>
              <a:rPr sz="1800" spc="-15" dirty="0">
                <a:latin typeface="Carlito"/>
                <a:cs typeface="Carlito"/>
              </a:rPr>
              <a:t>tested </a:t>
            </a:r>
            <a:r>
              <a:rPr sz="1800" dirty="0">
                <a:latin typeface="Carlito"/>
                <a:cs typeface="Carlito"/>
              </a:rPr>
              <a:t>and the </a:t>
            </a:r>
            <a:r>
              <a:rPr sz="1800" spc="-10" dirty="0">
                <a:latin typeface="Carlito"/>
                <a:cs typeface="Carlito"/>
              </a:rPr>
              <a:t>associated </a:t>
            </a:r>
            <a:r>
              <a:rPr sz="1800" spc="-5" dirty="0">
                <a:latin typeface="Carlito"/>
                <a:cs typeface="Carlito"/>
              </a:rPr>
              <a:t>actions </a:t>
            </a:r>
            <a:r>
              <a:rPr sz="1800" spc="-10" dirty="0">
                <a:latin typeface="Carlito"/>
                <a:cs typeface="Carlito"/>
              </a:rPr>
              <a:t>defined  </a:t>
            </a:r>
            <a:r>
              <a:rPr sz="1800" spc="-5" dirty="0">
                <a:latin typeface="Carlito"/>
                <a:cs typeface="Carlito"/>
              </a:rPr>
              <a:t>in </a:t>
            </a:r>
            <a:r>
              <a:rPr sz="1800" spc="-30" dirty="0">
                <a:latin typeface="Carlito"/>
                <a:cs typeface="Carlito"/>
              </a:rPr>
              <a:t>Table </a:t>
            </a:r>
            <a:r>
              <a:rPr sz="1800" dirty="0">
                <a:latin typeface="Carlito"/>
                <a:cs typeface="Carlito"/>
              </a:rPr>
              <a:t>1. </a:t>
            </a:r>
            <a:r>
              <a:rPr sz="1800" i="1" spc="-5" dirty="0">
                <a:latin typeface="Carlito"/>
                <a:cs typeface="Carlito"/>
              </a:rPr>
              <a:t>(A </a:t>
            </a:r>
            <a:r>
              <a:rPr sz="1800" i="1" spc="-10" dirty="0">
                <a:latin typeface="Carlito"/>
                <a:cs typeface="Carlito"/>
              </a:rPr>
              <a:t>self-test </a:t>
            </a:r>
            <a:r>
              <a:rPr sz="1800" i="1" spc="-5" dirty="0">
                <a:latin typeface="Carlito"/>
                <a:cs typeface="Carlito"/>
              </a:rPr>
              <a:t>routine </a:t>
            </a:r>
            <a:r>
              <a:rPr sz="1800" i="1" spc="-10" dirty="0">
                <a:latin typeface="Carlito"/>
                <a:cs typeface="Carlito"/>
              </a:rPr>
              <a:t>can discover </a:t>
            </a:r>
            <a:r>
              <a:rPr sz="1800" i="1" spc="-5" dirty="0">
                <a:latin typeface="Carlito"/>
                <a:cs typeface="Carlito"/>
              </a:rPr>
              <a:t>hardware and  </a:t>
            </a:r>
            <a:r>
              <a:rPr sz="1800" i="1" spc="-10" dirty="0">
                <a:latin typeface="Carlito"/>
                <a:cs typeface="Carlito"/>
              </a:rPr>
              <a:t>software </a:t>
            </a:r>
            <a:r>
              <a:rPr sz="1800" i="1" spc="-5" dirty="0">
                <a:latin typeface="Carlito"/>
                <a:cs typeface="Carlito"/>
              </a:rPr>
              <a:t>problems and alert the user </a:t>
            </a:r>
            <a:r>
              <a:rPr sz="1800" i="1" spc="-15" dirty="0">
                <a:latin typeface="Carlito"/>
                <a:cs typeface="Carlito"/>
              </a:rPr>
              <a:t>to </a:t>
            </a:r>
            <a:r>
              <a:rPr sz="1800" i="1" dirty="0">
                <a:latin typeface="Carlito"/>
                <a:cs typeface="Carlito"/>
              </a:rPr>
              <a:t>the </a:t>
            </a:r>
            <a:r>
              <a:rPr sz="1800" i="1" spc="-10" dirty="0">
                <a:latin typeface="Carlito"/>
                <a:cs typeface="Carlito"/>
              </a:rPr>
              <a:t>fact </a:t>
            </a:r>
            <a:r>
              <a:rPr sz="1800" i="1" dirty="0">
                <a:latin typeface="Carlito"/>
                <a:cs typeface="Carlito"/>
              </a:rPr>
              <a:t>the </a:t>
            </a:r>
            <a:r>
              <a:rPr sz="1800" i="1" spc="-10" dirty="0">
                <a:latin typeface="Carlito"/>
                <a:cs typeface="Carlito"/>
              </a:rPr>
              <a:t>normal  operation </a:t>
            </a:r>
            <a:r>
              <a:rPr sz="1800" i="1" spc="-5" dirty="0">
                <a:latin typeface="Carlito"/>
                <a:cs typeface="Carlito"/>
              </a:rPr>
              <a:t>may be</a:t>
            </a:r>
            <a:r>
              <a:rPr sz="1800" i="1" spc="10" dirty="0">
                <a:latin typeface="Carlito"/>
                <a:cs typeface="Carlito"/>
              </a:rPr>
              <a:t> </a:t>
            </a:r>
            <a:r>
              <a:rPr sz="1800" i="1" spc="-5" dirty="0">
                <a:latin typeface="Carlito"/>
                <a:cs typeface="Carlito"/>
              </a:rPr>
              <a:t>impossible.)</a:t>
            </a:r>
            <a:endParaRPr sz="1800">
              <a:latin typeface="Carlito"/>
              <a:cs typeface="Carlito"/>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57</a:t>
            </a:fld>
            <a:endParaRP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07020" cy="3767698"/>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Structured</a:t>
            </a:r>
            <a:r>
              <a:rPr sz="2400" b="1" dirty="0">
                <a:solidFill>
                  <a:srgbClr val="46424D"/>
                </a:solidFill>
                <a:latin typeface="Arial"/>
                <a:cs typeface="Arial"/>
              </a:rPr>
              <a:t> </a:t>
            </a:r>
            <a:r>
              <a:rPr sz="2400" b="1" spc="-5" dirty="0">
                <a:solidFill>
                  <a:srgbClr val="46424D"/>
                </a:solidFill>
                <a:latin typeface="Arial"/>
                <a:cs typeface="Arial"/>
              </a:rPr>
              <a:t>specifications</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An approach to writing requirements where the freedom of  the requirements writer is limited and requirements are  written in a standard way.</a:t>
            </a:r>
          </a:p>
          <a:p>
            <a:pPr marL="355600" marR="584200" indent="-342900">
              <a:lnSpc>
                <a:spcPct val="100000"/>
              </a:lnSpc>
              <a:spcBef>
                <a:spcPts val="1205"/>
              </a:spcBef>
              <a:buFont typeface="Wingdings"/>
              <a:buChar char=""/>
              <a:tabLst>
                <a:tab pos="355600" algn="l"/>
              </a:tabLst>
            </a:pPr>
            <a:r>
              <a:rPr sz="2400" dirty="0">
                <a:solidFill>
                  <a:srgbClr val="46424D"/>
                </a:solidFill>
                <a:latin typeface="Arial"/>
                <a:cs typeface="Arial"/>
              </a:rPr>
              <a:t>This works well for some types of requirements e.g.  requirements for embedded control system but is  sometimes too rigid for writing business system  requirements.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58</a:t>
            </a:fld>
            <a:endParaRP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6911975" cy="484822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Form-based</a:t>
            </a:r>
            <a:r>
              <a:rPr sz="2400" b="1" dirty="0">
                <a:solidFill>
                  <a:srgbClr val="46424D"/>
                </a:solidFill>
                <a:latin typeface="Arial"/>
                <a:cs typeface="Arial"/>
              </a:rPr>
              <a:t> </a:t>
            </a:r>
            <a:r>
              <a:rPr sz="2400" b="1" spc="-5" dirty="0">
                <a:solidFill>
                  <a:srgbClr val="46424D"/>
                </a:solidFill>
                <a:latin typeface="Arial"/>
                <a:cs typeface="Arial"/>
              </a:rPr>
              <a:t>specifications</a:t>
            </a:r>
            <a:endParaRPr sz="2400" dirty="0">
              <a:latin typeface="Arial"/>
              <a:cs typeface="Arial"/>
            </a:endParaRPr>
          </a:p>
          <a:p>
            <a:pPr>
              <a:lnSpc>
                <a:spcPct val="100000"/>
              </a:lnSpc>
            </a:pPr>
            <a:endParaRPr sz="2700" dirty="0">
              <a:latin typeface="Arial"/>
              <a:cs typeface="Arial"/>
            </a:endParaRPr>
          </a:p>
          <a:p>
            <a:pPr marL="355600" indent="-342900">
              <a:lnSpc>
                <a:spcPct val="100000"/>
              </a:lnSpc>
              <a:spcBef>
                <a:spcPts val="1739"/>
              </a:spcBef>
              <a:buFont typeface="Wingdings"/>
              <a:buChar char=""/>
              <a:tabLst>
                <a:tab pos="355600" algn="l"/>
              </a:tabLst>
            </a:pPr>
            <a:r>
              <a:rPr sz="2400" spc="-5" dirty="0">
                <a:solidFill>
                  <a:srgbClr val="46424D"/>
                </a:solidFill>
                <a:latin typeface="Arial"/>
                <a:cs typeface="Arial"/>
              </a:rPr>
              <a:t>Definition of the function or entity.</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Description of inputs and where they come from.</a:t>
            </a:r>
          </a:p>
          <a:p>
            <a:pPr marL="355600" indent="-342900">
              <a:lnSpc>
                <a:spcPct val="100000"/>
              </a:lnSpc>
              <a:spcBef>
                <a:spcPts val="1205"/>
              </a:spcBef>
              <a:buFont typeface="Wingdings"/>
              <a:buChar char=""/>
              <a:tabLst>
                <a:tab pos="355600" algn="l"/>
              </a:tabLst>
            </a:pPr>
            <a:r>
              <a:rPr sz="2400" spc="-5" dirty="0">
                <a:solidFill>
                  <a:srgbClr val="46424D"/>
                </a:solidFill>
                <a:latin typeface="Arial"/>
                <a:cs typeface="Arial"/>
              </a:rPr>
              <a:t>Description of outputs and where they go to.</a:t>
            </a:r>
          </a:p>
          <a:p>
            <a:pPr marL="355600" marR="24765" indent="-342900">
              <a:lnSpc>
                <a:spcPct val="100000"/>
              </a:lnSpc>
              <a:spcBef>
                <a:spcPts val="1200"/>
              </a:spcBef>
              <a:buFont typeface="Wingdings"/>
              <a:buChar char=""/>
              <a:tabLst>
                <a:tab pos="355600" algn="l"/>
              </a:tabLst>
            </a:pPr>
            <a:r>
              <a:rPr sz="2400" spc="-5" dirty="0">
                <a:solidFill>
                  <a:srgbClr val="46424D"/>
                </a:solidFill>
                <a:latin typeface="Arial"/>
                <a:cs typeface="Arial"/>
              </a:rPr>
              <a:t>Information about the information needed for the  computation and other entities used.</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Description of the action to be taken.</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Pre and post conditions (if appropriate).</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The side effects (if any) of the function.</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59</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225" y="654177"/>
            <a:ext cx="3100070" cy="391160"/>
          </a:xfrm>
          <a:prstGeom prst="rect">
            <a:avLst/>
          </a:prstGeom>
        </p:spPr>
        <p:txBody>
          <a:bodyPr vert="horz" wrap="square" lIns="0" tIns="12700" rIns="0" bIns="0" rtlCol="0">
            <a:spAutoFit/>
          </a:bodyPr>
          <a:lstStyle/>
          <a:p>
            <a:pPr marL="12700">
              <a:lnSpc>
                <a:spcPct val="100000"/>
              </a:lnSpc>
              <a:spcBef>
                <a:spcPts val="100"/>
              </a:spcBef>
            </a:pPr>
            <a:r>
              <a:rPr spc="-45" dirty="0"/>
              <a:t>Types </a:t>
            </a:r>
            <a:r>
              <a:rPr dirty="0"/>
              <a:t>of</a:t>
            </a:r>
            <a:r>
              <a:rPr spc="10" dirty="0"/>
              <a:t> </a:t>
            </a:r>
            <a:r>
              <a:rPr spc="-5" dirty="0"/>
              <a:t>requirement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p:nvPr/>
        </p:nvSpPr>
        <p:spPr>
          <a:xfrm>
            <a:off x="535025" y="1488353"/>
            <a:ext cx="8061959" cy="3371215"/>
          </a:xfrm>
          <a:prstGeom prst="rect">
            <a:avLst/>
          </a:prstGeom>
        </p:spPr>
        <p:txBody>
          <a:bodyPr vert="horz" wrap="square" lIns="0" tIns="148590" rIns="0" bIns="0" rtlCol="0">
            <a:spAutoFit/>
          </a:bodyPr>
          <a:lstStyle/>
          <a:p>
            <a:pPr marL="355600" indent="-342900" algn="just">
              <a:lnSpc>
                <a:spcPct val="100000"/>
              </a:lnSpc>
              <a:spcBef>
                <a:spcPts val="1170"/>
              </a:spcBef>
              <a:buFont typeface="Wingdings"/>
              <a:buChar char=""/>
              <a:tabLst>
                <a:tab pos="355600" algn="l"/>
              </a:tabLst>
            </a:pPr>
            <a:r>
              <a:rPr sz="2400" spc="-5" dirty="0">
                <a:solidFill>
                  <a:srgbClr val="46424D"/>
                </a:solidFill>
                <a:latin typeface="Arial"/>
                <a:cs typeface="Arial"/>
              </a:rPr>
              <a:t>User</a:t>
            </a:r>
            <a:r>
              <a:rPr sz="2400" spc="-35" dirty="0">
                <a:solidFill>
                  <a:srgbClr val="46424D"/>
                </a:solidFill>
                <a:latin typeface="Arial"/>
                <a:cs typeface="Arial"/>
              </a:rPr>
              <a:t> </a:t>
            </a:r>
            <a:r>
              <a:rPr sz="2400" spc="-5" dirty="0">
                <a:solidFill>
                  <a:srgbClr val="46424D"/>
                </a:solidFill>
                <a:latin typeface="Arial"/>
                <a:cs typeface="Arial"/>
              </a:rPr>
              <a:t>requirements</a:t>
            </a:r>
            <a:endParaRPr sz="2400" dirty="0">
              <a:latin typeface="Arial"/>
              <a:cs typeface="Arial"/>
            </a:endParaRPr>
          </a:p>
          <a:p>
            <a:pPr marL="756285" marR="5080" lvl="1" indent="-287020" algn="just">
              <a:lnSpc>
                <a:spcPct val="100000"/>
              </a:lnSpc>
              <a:spcBef>
                <a:spcPts val="905"/>
              </a:spcBef>
              <a:buFont typeface="Wingdings"/>
              <a:buChar char=""/>
              <a:tabLst>
                <a:tab pos="756285" algn="l"/>
                <a:tab pos="756920" algn="l"/>
              </a:tabLst>
            </a:pPr>
            <a:r>
              <a:rPr sz="2000" spc="-5" dirty="0">
                <a:solidFill>
                  <a:srgbClr val="46424D"/>
                </a:solidFill>
                <a:latin typeface="Arial"/>
                <a:cs typeface="Arial"/>
              </a:rPr>
              <a:t>Statements </a:t>
            </a:r>
            <a:r>
              <a:rPr sz="2000" dirty="0">
                <a:solidFill>
                  <a:srgbClr val="46424D"/>
                </a:solidFill>
                <a:latin typeface="Arial"/>
                <a:cs typeface="Arial"/>
              </a:rPr>
              <a:t>in natural language plus diagrams of the services</a:t>
            </a:r>
            <a:r>
              <a:rPr sz="2000" spc="-140" dirty="0">
                <a:solidFill>
                  <a:srgbClr val="46424D"/>
                </a:solidFill>
                <a:latin typeface="Arial"/>
                <a:cs typeface="Arial"/>
              </a:rPr>
              <a:t> </a:t>
            </a:r>
            <a:r>
              <a:rPr sz="2000" dirty="0">
                <a:solidFill>
                  <a:srgbClr val="46424D"/>
                </a:solidFill>
                <a:latin typeface="Arial"/>
                <a:cs typeface="Arial"/>
              </a:rPr>
              <a:t>the  system provides and its operational constraints. </a:t>
            </a:r>
            <a:r>
              <a:rPr sz="2000" spc="-5" dirty="0">
                <a:solidFill>
                  <a:srgbClr val="46424D"/>
                </a:solidFill>
                <a:latin typeface="Arial"/>
                <a:cs typeface="Arial"/>
              </a:rPr>
              <a:t>Written </a:t>
            </a:r>
            <a:r>
              <a:rPr sz="2000" dirty="0">
                <a:solidFill>
                  <a:srgbClr val="46424D"/>
                </a:solidFill>
                <a:latin typeface="Arial"/>
                <a:cs typeface="Arial"/>
              </a:rPr>
              <a:t>for  customers.</a:t>
            </a:r>
            <a:endParaRPr sz="2000" dirty="0">
              <a:latin typeface="Arial"/>
              <a:cs typeface="Arial"/>
            </a:endParaRPr>
          </a:p>
          <a:p>
            <a:pPr marL="355600" indent="-342900" algn="just">
              <a:lnSpc>
                <a:spcPct val="100000"/>
              </a:lnSpc>
              <a:spcBef>
                <a:spcPts val="900"/>
              </a:spcBef>
              <a:buFont typeface="Wingdings"/>
              <a:buChar char=""/>
              <a:tabLst>
                <a:tab pos="355600" algn="l"/>
              </a:tabLst>
            </a:pPr>
            <a:r>
              <a:rPr sz="2400" dirty="0">
                <a:solidFill>
                  <a:srgbClr val="46424D"/>
                </a:solidFill>
                <a:latin typeface="Arial"/>
                <a:cs typeface="Arial"/>
              </a:rPr>
              <a:t>System</a:t>
            </a:r>
            <a:r>
              <a:rPr sz="2400" spc="-5" dirty="0">
                <a:solidFill>
                  <a:srgbClr val="46424D"/>
                </a:solidFill>
                <a:latin typeface="Arial"/>
                <a:cs typeface="Arial"/>
              </a:rPr>
              <a:t> requirements</a:t>
            </a:r>
            <a:endParaRPr sz="2400" dirty="0">
              <a:latin typeface="Arial"/>
              <a:cs typeface="Arial"/>
            </a:endParaRPr>
          </a:p>
          <a:p>
            <a:pPr marL="756285" marR="36195" lvl="1" indent="-287020" algn="just">
              <a:lnSpc>
                <a:spcPct val="100000"/>
              </a:lnSpc>
              <a:spcBef>
                <a:spcPts val="905"/>
              </a:spcBef>
              <a:buFont typeface="Wingdings"/>
              <a:buChar char=""/>
              <a:tabLst>
                <a:tab pos="756285" algn="l"/>
                <a:tab pos="756920" algn="l"/>
              </a:tabLst>
            </a:pPr>
            <a:r>
              <a:rPr sz="2000" dirty="0">
                <a:solidFill>
                  <a:srgbClr val="46424D"/>
                </a:solidFill>
                <a:latin typeface="Arial"/>
                <a:cs typeface="Arial"/>
              </a:rPr>
              <a:t>A structured document setting out detailed descriptions of the  </a:t>
            </a:r>
            <a:r>
              <a:rPr sz="2000" spc="-5" dirty="0">
                <a:solidFill>
                  <a:srgbClr val="46424D"/>
                </a:solidFill>
                <a:latin typeface="Arial"/>
                <a:cs typeface="Arial"/>
              </a:rPr>
              <a:t>system’s </a:t>
            </a:r>
            <a:r>
              <a:rPr sz="2000" dirty="0">
                <a:solidFill>
                  <a:srgbClr val="46424D"/>
                </a:solidFill>
                <a:latin typeface="Arial"/>
                <a:cs typeface="Arial"/>
              </a:rPr>
              <a:t>functions, services </a:t>
            </a:r>
            <a:r>
              <a:rPr sz="2000" spc="-5" dirty="0">
                <a:solidFill>
                  <a:srgbClr val="46424D"/>
                </a:solidFill>
                <a:latin typeface="Arial"/>
                <a:cs typeface="Arial"/>
              </a:rPr>
              <a:t>and operational </a:t>
            </a:r>
            <a:r>
              <a:rPr sz="2000" dirty="0">
                <a:solidFill>
                  <a:srgbClr val="46424D"/>
                </a:solidFill>
                <a:latin typeface="Arial"/>
                <a:cs typeface="Arial"/>
              </a:rPr>
              <a:t>constraints.</a:t>
            </a:r>
            <a:r>
              <a:rPr sz="2000" spc="-155" dirty="0">
                <a:solidFill>
                  <a:srgbClr val="46424D"/>
                </a:solidFill>
                <a:latin typeface="Arial"/>
                <a:cs typeface="Arial"/>
              </a:rPr>
              <a:t> </a:t>
            </a:r>
            <a:r>
              <a:rPr sz="2000" dirty="0">
                <a:solidFill>
                  <a:srgbClr val="46424D"/>
                </a:solidFill>
                <a:latin typeface="Arial"/>
                <a:cs typeface="Arial"/>
              </a:rPr>
              <a:t>Defines  what should be implemented so may be part of a contract  between client and</a:t>
            </a:r>
            <a:r>
              <a:rPr sz="2000" spc="-75" dirty="0">
                <a:solidFill>
                  <a:srgbClr val="46424D"/>
                </a:solidFill>
                <a:latin typeface="Arial"/>
                <a:cs typeface="Arial"/>
              </a:rPr>
              <a:t> </a:t>
            </a:r>
            <a:r>
              <a:rPr sz="2000" spc="-10" dirty="0">
                <a:solidFill>
                  <a:srgbClr val="46424D"/>
                </a:solidFill>
                <a:latin typeface="Arial"/>
                <a:cs typeface="Arial"/>
              </a:rPr>
              <a:t>contractor.</a:t>
            </a:r>
            <a:endParaRPr sz="2000" dirty="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734175" cy="756920"/>
          </a:xfrm>
          <a:prstGeom prst="rect">
            <a:avLst/>
          </a:prstGeom>
        </p:spPr>
        <p:txBody>
          <a:bodyPr vert="horz" wrap="square" lIns="0" tIns="12700" rIns="0" bIns="0" rtlCol="0">
            <a:spAutoFit/>
          </a:bodyPr>
          <a:lstStyle/>
          <a:p>
            <a:pPr marL="12700" marR="5080">
              <a:lnSpc>
                <a:spcPct val="100000"/>
              </a:lnSpc>
              <a:spcBef>
                <a:spcPts val="100"/>
              </a:spcBef>
            </a:pPr>
            <a:r>
              <a:rPr spc="-5" dirty="0"/>
              <a:t>A structured specification </a:t>
            </a:r>
            <a:r>
              <a:rPr dirty="0"/>
              <a:t>of </a:t>
            </a:r>
            <a:r>
              <a:rPr spc="-5" dirty="0"/>
              <a:t>a requirement for  an </a:t>
            </a:r>
            <a:r>
              <a:rPr dirty="0"/>
              <a:t>insulin</a:t>
            </a:r>
            <a:r>
              <a:rPr spc="-40" dirty="0"/>
              <a:t> </a:t>
            </a:r>
            <a:r>
              <a:rPr dirty="0"/>
              <a:t>pump</a:t>
            </a:r>
          </a:p>
        </p:txBody>
      </p:sp>
      <p:sp>
        <p:nvSpPr>
          <p:cNvPr id="3" name="object 3"/>
          <p:cNvSpPr/>
          <p:nvPr/>
        </p:nvSpPr>
        <p:spPr>
          <a:xfrm>
            <a:off x="1143000" y="2057400"/>
            <a:ext cx="5943600" cy="32191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60</a:t>
            </a:fld>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734175" cy="756920"/>
          </a:xfrm>
          <a:prstGeom prst="rect">
            <a:avLst/>
          </a:prstGeom>
        </p:spPr>
        <p:txBody>
          <a:bodyPr vert="horz" wrap="square" lIns="0" tIns="12700" rIns="0" bIns="0" rtlCol="0">
            <a:spAutoFit/>
          </a:bodyPr>
          <a:lstStyle/>
          <a:p>
            <a:pPr marL="12700" marR="5080">
              <a:lnSpc>
                <a:spcPct val="100000"/>
              </a:lnSpc>
              <a:spcBef>
                <a:spcPts val="100"/>
              </a:spcBef>
            </a:pPr>
            <a:r>
              <a:rPr spc="-5" dirty="0"/>
              <a:t>A structured specification </a:t>
            </a:r>
            <a:r>
              <a:rPr dirty="0"/>
              <a:t>of </a:t>
            </a:r>
            <a:r>
              <a:rPr spc="-5" dirty="0"/>
              <a:t>a requirement for  an </a:t>
            </a:r>
            <a:r>
              <a:rPr dirty="0"/>
              <a:t>insulin</a:t>
            </a:r>
            <a:r>
              <a:rPr spc="-40" dirty="0"/>
              <a:t> </a:t>
            </a:r>
            <a:r>
              <a:rPr dirty="0"/>
              <a:t>pump</a:t>
            </a:r>
          </a:p>
        </p:txBody>
      </p:sp>
      <p:sp>
        <p:nvSpPr>
          <p:cNvPr id="3" name="object 3"/>
          <p:cNvSpPr/>
          <p:nvPr/>
        </p:nvSpPr>
        <p:spPr>
          <a:xfrm>
            <a:off x="1295400" y="1690116"/>
            <a:ext cx="5943600" cy="428333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61</a:t>
            </a:fld>
            <a:endParaRP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91780" cy="3874135"/>
          </a:xfrm>
          <a:prstGeom prst="rect">
            <a:avLst/>
          </a:prstGeom>
        </p:spPr>
        <p:txBody>
          <a:bodyPr vert="horz" wrap="square" lIns="0" tIns="12700" rIns="0" bIns="0" rtlCol="0">
            <a:spAutoFit/>
          </a:bodyPr>
          <a:lstStyle/>
          <a:p>
            <a:pPr marL="12700">
              <a:lnSpc>
                <a:spcPct val="100000"/>
              </a:lnSpc>
              <a:spcBef>
                <a:spcPts val="100"/>
              </a:spcBef>
            </a:pPr>
            <a:r>
              <a:rPr sz="2400" b="1" spc="-30" dirty="0">
                <a:solidFill>
                  <a:srgbClr val="46424D"/>
                </a:solidFill>
                <a:latin typeface="Arial"/>
                <a:cs typeface="Arial"/>
              </a:rPr>
              <a:t>Tabular</a:t>
            </a:r>
            <a:r>
              <a:rPr sz="2400" b="1" spc="-5" dirty="0">
                <a:solidFill>
                  <a:srgbClr val="46424D"/>
                </a:solidFill>
                <a:latin typeface="Arial"/>
                <a:cs typeface="Arial"/>
              </a:rPr>
              <a:t> specification</a:t>
            </a:r>
            <a:endParaRPr sz="2400">
              <a:latin typeface="Arial"/>
              <a:cs typeface="Arial"/>
            </a:endParaRPr>
          </a:p>
          <a:p>
            <a:pPr>
              <a:lnSpc>
                <a:spcPct val="100000"/>
              </a:lnSpc>
            </a:pPr>
            <a:endParaRPr sz="2700">
              <a:latin typeface="Arial"/>
              <a:cs typeface="Arial"/>
            </a:endParaRPr>
          </a:p>
          <a:p>
            <a:pPr marL="355600" indent="-342900">
              <a:lnSpc>
                <a:spcPct val="100000"/>
              </a:lnSpc>
              <a:spcBef>
                <a:spcPts val="1750"/>
              </a:spcBef>
              <a:buFont typeface="Wingdings"/>
              <a:buChar char=""/>
              <a:tabLst>
                <a:tab pos="355600" algn="l"/>
              </a:tabLst>
            </a:pPr>
            <a:r>
              <a:rPr sz="2400" spc="-5" dirty="0">
                <a:solidFill>
                  <a:srgbClr val="46424D"/>
                </a:solidFill>
                <a:latin typeface="Arial"/>
                <a:cs typeface="Arial"/>
              </a:rPr>
              <a:t>Used </a:t>
            </a:r>
            <a:r>
              <a:rPr sz="2400" dirty="0">
                <a:solidFill>
                  <a:srgbClr val="46424D"/>
                </a:solidFill>
                <a:latin typeface="Arial"/>
                <a:cs typeface="Arial"/>
              </a:rPr>
              <a:t>to </a:t>
            </a:r>
            <a:r>
              <a:rPr sz="2400" spc="-5" dirty="0">
                <a:solidFill>
                  <a:srgbClr val="46424D"/>
                </a:solidFill>
                <a:latin typeface="Arial"/>
                <a:cs typeface="Arial"/>
              </a:rPr>
              <a:t>supplement natural</a:t>
            </a:r>
            <a:r>
              <a:rPr sz="2400" spc="65" dirty="0">
                <a:solidFill>
                  <a:srgbClr val="46424D"/>
                </a:solidFill>
                <a:latin typeface="Arial"/>
                <a:cs typeface="Arial"/>
              </a:rPr>
              <a:t> </a:t>
            </a:r>
            <a:r>
              <a:rPr sz="2400" spc="-5" dirty="0">
                <a:solidFill>
                  <a:srgbClr val="46424D"/>
                </a:solidFill>
                <a:latin typeface="Arial"/>
                <a:cs typeface="Arial"/>
              </a:rPr>
              <a:t>language.</a:t>
            </a:r>
            <a:endParaRPr sz="2400">
              <a:latin typeface="Arial"/>
              <a:cs typeface="Arial"/>
            </a:endParaRPr>
          </a:p>
          <a:p>
            <a:pPr marL="355600" marR="5715" indent="-342900">
              <a:lnSpc>
                <a:spcPct val="100000"/>
              </a:lnSpc>
              <a:spcBef>
                <a:spcPts val="1205"/>
              </a:spcBef>
              <a:buFont typeface="Wingdings"/>
              <a:buChar char=""/>
              <a:tabLst>
                <a:tab pos="355600" algn="l"/>
              </a:tabLst>
            </a:pPr>
            <a:r>
              <a:rPr sz="2400" dirty="0">
                <a:solidFill>
                  <a:srgbClr val="46424D"/>
                </a:solidFill>
                <a:latin typeface="Arial"/>
                <a:cs typeface="Arial"/>
              </a:rPr>
              <a:t>Particularly useful </a:t>
            </a:r>
            <a:r>
              <a:rPr sz="2400" spc="-5" dirty="0">
                <a:solidFill>
                  <a:srgbClr val="46424D"/>
                </a:solidFill>
                <a:latin typeface="Arial"/>
                <a:cs typeface="Arial"/>
              </a:rPr>
              <a:t>when you have </a:t>
            </a:r>
            <a:r>
              <a:rPr sz="2400" dirty="0">
                <a:solidFill>
                  <a:srgbClr val="46424D"/>
                </a:solidFill>
                <a:latin typeface="Arial"/>
                <a:cs typeface="Arial"/>
              </a:rPr>
              <a:t>to </a:t>
            </a:r>
            <a:r>
              <a:rPr sz="2400" spc="-5" dirty="0">
                <a:solidFill>
                  <a:srgbClr val="46424D"/>
                </a:solidFill>
                <a:latin typeface="Arial"/>
                <a:cs typeface="Arial"/>
              </a:rPr>
              <a:t>define a </a:t>
            </a:r>
            <a:r>
              <a:rPr sz="2400" spc="-180" dirty="0">
                <a:solidFill>
                  <a:srgbClr val="46424D"/>
                </a:solidFill>
                <a:latin typeface="Arial"/>
                <a:cs typeface="Arial"/>
              </a:rPr>
              <a:t>number </a:t>
            </a:r>
            <a:r>
              <a:rPr sz="2400" dirty="0">
                <a:solidFill>
                  <a:srgbClr val="46424D"/>
                </a:solidFill>
                <a:latin typeface="Arial"/>
                <a:cs typeface="Arial"/>
              </a:rPr>
              <a:t>of  </a:t>
            </a:r>
            <a:r>
              <a:rPr sz="2400" spc="-5" dirty="0">
                <a:solidFill>
                  <a:srgbClr val="46424D"/>
                </a:solidFill>
                <a:latin typeface="Arial"/>
                <a:cs typeface="Arial"/>
              </a:rPr>
              <a:t>possible </a:t>
            </a:r>
            <a:r>
              <a:rPr sz="2400" dirty="0">
                <a:solidFill>
                  <a:srgbClr val="46424D"/>
                </a:solidFill>
                <a:latin typeface="Arial"/>
                <a:cs typeface="Arial"/>
              </a:rPr>
              <a:t>alternative courses of</a:t>
            </a:r>
            <a:r>
              <a:rPr sz="2400" spc="65" dirty="0">
                <a:solidFill>
                  <a:srgbClr val="46424D"/>
                </a:solidFill>
                <a:latin typeface="Arial"/>
                <a:cs typeface="Arial"/>
              </a:rPr>
              <a:t> </a:t>
            </a:r>
            <a:r>
              <a:rPr sz="2400" spc="-10" dirty="0">
                <a:solidFill>
                  <a:srgbClr val="46424D"/>
                </a:solidFill>
                <a:latin typeface="Arial"/>
                <a:cs typeface="Arial"/>
              </a:rPr>
              <a:t>action.</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dirty="0">
                <a:solidFill>
                  <a:srgbClr val="46424D"/>
                </a:solidFill>
                <a:latin typeface="Arial"/>
                <a:cs typeface="Arial"/>
              </a:rPr>
              <a:t>For </a:t>
            </a:r>
            <a:r>
              <a:rPr sz="2400" spc="-5" dirty="0">
                <a:solidFill>
                  <a:srgbClr val="46424D"/>
                </a:solidFill>
                <a:latin typeface="Arial"/>
                <a:cs typeface="Arial"/>
              </a:rPr>
              <a:t>example, the insulin pump </a:t>
            </a:r>
            <a:r>
              <a:rPr sz="2400" dirty="0">
                <a:solidFill>
                  <a:srgbClr val="46424D"/>
                </a:solidFill>
                <a:latin typeface="Arial"/>
                <a:cs typeface="Arial"/>
              </a:rPr>
              <a:t>systems </a:t>
            </a:r>
            <a:r>
              <a:rPr sz="2400" spc="-5" dirty="0">
                <a:solidFill>
                  <a:srgbClr val="46424D"/>
                </a:solidFill>
                <a:latin typeface="Arial"/>
                <a:cs typeface="Arial"/>
              </a:rPr>
              <a:t>bases </a:t>
            </a:r>
            <a:r>
              <a:rPr sz="2400" dirty="0">
                <a:solidFill>
                  <a:srgbClr val="46424D"/>
                </a:solidFill>
                <a:latin typeface="Arial"/>
                <a:cs typeface="Arial"/>
              </a:rPr>
              <a:t>its  computations on the rate </a:t>
            </a:r>
            <a:r>
              <a:rPr sz="2400" spc="-5" dirty="0">
                <a:solidFill>
                  <a:srgbClr val="46424D"/>
                </a:solidFill>
                <a:latin typeface="Arial"/>
                <a:cs typeface="Arial"/>
              </a:rPr>
              <a:t>of </a:t>
            </a:r>
            <a:r>
              <a:rPr sz="2400" dirty="0">
                <a:solidFill>
                  <a:srgbClr val="46424D"/>
                </a:solidFill>
                <a:latin typeface="Arial"/>
                <a:cs typeface="Arial"/>
              </a:rPr>
              <a:t>change of blood sugar level  </a:t>
            </a:r>
            <a:r>
              <a:rPr sz="2400" spc="-5" dirty="0">
                <a:solidFill>
                  <a:srgbClr val="46424D"/>
                </a:solidFill>
                <a:latin typeface="Arial"/>
                <a:cs typeface="Arial"/>
              </a:rPr>
              <a:t>and the tabular </a:t>
            </a:r>
            <a:r>
              <a:rPr sz="2400" dirty="0">
                <a:solidFill>
                  <a:srgbClr val="46424D"/>
                </a:solidFill>
                <a:latin typeface="Arial"/>
                <a:cs typeface="Arial"/>
              </a:rPr>
              <a:t>specification </a:t>
            </a:r>
            <a:r>
              <a:rPr sz="2400" spc="-5" dirty="0">
                <a:solidFill>
                  <a:srgbClr val="46424D"/>
                </a:solidFill>
                <a:latin typeface="Arial"/>
                <a:cs typeface="Arial"/>
              </a:rPr>
              <a:t>explains how </a:t>
            </a:r>
            <a:r>
              <a:rPr sz="2400" dirty="0">
                <a:solidFill>
                  <a:srgbClr val="46424D"/>
                </a:solidFill>
                <a:latin typeface="Arial"/>
                <a:cs typeface="Arial"/>
              </a:rPr>
              <a:t>to </a:t>
            </a:r>
            <a:r>
              <a:rPr sz="2400" spc="-5" dirty="0">
                <a:solidFill>
                  <a:srgbClr val="46424D"/>
                </a:solidFill>
                <a:latin typeface="Arial"/>
                <a:cs typeface="Arial"/>
              </a:rPr>
              <a:t>calculate  the insulin </a:t>
            </a:r>
            <a:r>
              <a:rPr sz="2400" dirty="0">
                <a:solidFill>
                  <a:srgbClr val="46424D"/>
                </a:solidFill>
                <a:latin typeface="Arial"/>
                <a:cs typeface="Arial"/>
              </a:rPr>
              <a:t>requirement for </a:t>
            </a:r>
            <a:r>
              <a:rPr sz="2400" spc="-10" dirty="0">
                <a:solidFill>
                  <a:srgbClr val="46424D"/>
                </a:solidFill>
                <a:latin typeface="Arial"/>
                <a:cs typeface="Arial"/>
              </a:rPr>
              <a:t>different</a:t>
            </a:r>
            <a:r>
              <a:rPr sz="2400" spc="70" dirty="0">
                <a:solidFill>
                  <a:srgbClr val="46424D"/>
                </a:solidFill>
                <a:latin typeface="Arial"/>
                <a:cs typeface="Arial"/>
              </a:rPr>
              <a:t> </a:t>
            </a:r>
            <a:r>
              <a:rPr sz="2400" spc="-5" dirty="0">
                <a:solidFill>
                  <a:srgbClr val="46424D"/>
                </a:solidFill>
                <a:latin typeface="Arial"/>
                <a:cs typeface="Arial"/>
              </a:rPr>
              <a:t>scenarios.</a:t>
            </a:r>
            <a:endParaRPr sz="240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62</a:t>
            </a:fld>
            <a:endParaRP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261735" cy="756920"/>
          </a:xfrm>
          <a:prstGeom prst="rect">
            <a:avLst/>
          </a:prstGeom>
        </p:spPr>
        <p:txBody>
          <a:bodyPr vert="horz" wrap="square" lIns="0" tIns="12700" rIns="0" bIns="0" rtlCol="0">
            <a:spAutoFit/>
          </a:bodyPr>
          <a:lstStyle/>
          <a:p>
            <a:pPr marL="12700" marR="5080">
              <a:lnSpc>
                <a:spcPct val="100000"/>
              </a:lnSpc>
              <a:spcBef>
                <a:spcPts val="100"/>
              </a:spcBef>
            </a:pPr>
            <a:r>
              <a:rPr spc="-30" dirty="0"/>
              <a:t>Tabular </a:t>
            </a:r>
            <a:r>
              <a:rPr spc="-5" dirty="0"/>
              <a:t>specification </a:t>
            </a:r>
            <a:r>
              <a:rPr dirty="0"/>
              <a:t>of </a:t>
            </a:r>
            <a:r>
              <a:rPr spc="-5" dirty="0"/>
              <a:t>computation for an  insulin</a:t>
            </a:r>
            <a:r>
              <a:rPr spc="-35" dirty="0"/>
              <a:t> </a:t>
            </a:r>
            <a:r>
              <a:rPr dirty="0"/>
              <a:t>pump</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63</a:t>
            </a:fld>
            <a:endParaRPr dirty="0"/>
          </a:p>
        </p:txBody>
      </p:sp>
      <p:graphicFrame>
        <p:nvGraphicFramePr>
          <p:cNvPr id="3" name="object 3"/>
          <p:cNvGraphicFramePr>
            <a:graphicFrameLocks noGrp="1"/>
          </p:cNvGraphicFramePr>
          <p:nvPr/>
        </p:nvGraphicFramePr>
        <p:xfrm>
          <a:off x="679450" y="1974850"/>
          <a:ext cx="6463029" cy="3481448"/>
        </p:xfrm>
        <a:graphic>
          <a:graphicData uri="http://schemas.openxmlformats.org/drawingml/2006/table">
            <a:tbl>
              <a:tblPr firstRow="1" bandRow="1">
                <a:tableStyleId>{2D5ABB26-0587-4C30-8999-92F81FD0307C}</a:tableStyleId>
              </a:tblPr>
              <a:tblGrid>
                <a:gridCol w="2453640"/>
                <a:gridCol w="1356994"/>
                <a:gridCol w="2400935"/>
                <a:gridCol w="251460"/>
              </a:tblGrid>
              <a:tr h="449325">
                <a:tc gridSpan="2">
                  <a:txBody>
                    <a:bodyPr/>
                    <a:lstStyle/>
                    <a:p>
                      <a:pPr marL="73025">
                        <a:lnSpc>
                          <a:spcPts val="1880"/>
                        </a:lnSpc>
                      </a:pPr>
                      <a:r>
                        <a:rPr sz="1600" b="1" spc="-5" dirty="0">
                          <a:latin typeface="Arial"/>
                          <a:cs typeface="Arial"/>
                        </a:rPr>
                        <a:t>Condition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tc gridSpan="2">
                  <a:txBody>
                    <a:bodyPr/>
                    <a:lstStyle/>
                    <a:p>
                      <a:pPr marL="73660">
                        <a:lnSpc>
                          <a:spcPts val="1880"/>
                        </a:lnSpc>
                      </a:pPr>
                      <a:r>
                        <a:rPr sz="1600" b="1" spc="-15" dirty="0">
                          <a:latin typeface="Arial"/>
                          <a:cs typeface="Arial"/>
                        </a:rPr>
                        <a:t>Action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tr>
              <a:tr h="449199">
                <a:tc gridSpan="2">
                  <a:txBody>
                    <a:bodyPr/>
                    <a:lstStyle/>
                    <a:p>
                      <a:pPr marL="73025">
                        <a:lnSpc>
                          <a:spcPts val="1885"/>
                        </a:lnSpc>
                      </a:pPr>
                      <a:r>
                        <a:rPr sz="1600" spc="-5" dirty="0">
                          <a:latin typeface="Arial"/>
                          <a:cs typeface="Arial"/>
                        </a:rPr>
                        <a:t>Sugar level falling </a:t>
                      </a:r>
                      <a:r>
                        <a:rPr sz="1600" spc="-10" dirty="0">
                          <a:latin typeface="Arial"/>
                          <a:cs typeface="Arial"/>
                        </a:rPr>
                        <a:t>(r2 </a:t>
                      </a:r>
                      <a:r>
                        <a:rPr sz="1600" spc="-5" dirty="0">
                          <a:latin typeface="Arial"/>
                          <a:cs typeface="Arial"/>
                        </a:rPr>
                        <a:t>&lt;</a:t>
                      </a:r>
                      <a:r>
                        <a:rPr sz="1600" spc="25" dirty="0">
                          <a:latin typeface="Arial"/>
                          <a:cs typeface="Arial"/>
                        </a:rPr>
                        <a:t> </a:t>
                      </a:r>
                      <a:r>
                        <a:rPr sz="1600" spc="-5" dirty="0">
                          <a:latin typeface="Arial"/>
                          <a:cs typeface="Arial"/>
                        </a:rPr>
                        <a:t>r1)</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c gridSpan="2">
                  <a:txBody>
                    <a:bodyPr/>
                    <a:lstStyle/>
                    <a:p>
                      <a:pPr marL="73660">
                        <a:lnSpc>
                          <a:spcPts val="1885"/>
                        </a:lnSpc>
                      </a:pPr>
                      <a:r>
                        <a:rPr sz="1600" spc="-5" dirty="0">
                          <a:latin typeface="Arial"/>
                          <a:cs typeface="Arial"/>
                        </a:rPr>
                        <a:t>CompDose =</a:t>
                      </a:r>
                      <a:r>
                        <a:rPr sz="1600" spc="10" dirty="0">
                          <a:latin typeface="Arial"/>
                          <a:cs typeface="Arial"/>
                        </a:rPr>
                        <a:t> </a:t>
                      </a:r>
                      <a:r>
                        <a:rPr sz="1600" spc="-5" dirty="0">
                          <a:latin typeface="Arial"/>
                          <a:cs typeface="Arial"/>
                        </a:rPr>
                        <a:t>0</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r>
              <a:tr h="449325">
                <a:tc gridSpan="2">
                  <a:txBody>
                    <a:bodyPr/>
                    <a:lstStyle/>
                    <a:p>
                      <a:pPr marL="73025">
                        <a:lnSpc>
                          <a:spcPts val="1885"/>
                        </a:lnSpc>
                      </a:pPr>
                      <a:r>
                        <a:rPr sz="1600" spc="-5" dirty="0">
                          <a:latin typeface="Arial"/>
                          <a:cs typeface="Arial"/>
                        </a:rPr>
                        <a:t>Sugar level stable </a:t>
                      </a:r>
                      <a:r>
                        <a:rPr sz="1600" spc="-10" dirty="0">
                          <a:latin typeface="Arial"/>
                          <a:cs typeface="Arial"/>
                        </a:rPr>
                        <a:t>(r2 </a:t>
                      </a:r>
                      <a:r>
                        <a:rPr sz="1600" spc="-5" dirty="0">
                          <a:latin typeface="Arial"/>
                          <a:cs typeface="Arial"/>
                        </a:rPr>
                        <a:t>=</a:t>
                      </a:r>
                      <a:r>
                        <a:rPr sz="1600" spc="50" dirty="0">
                          <a:latin typeface="Arial"/>
                          <a:cs typeface="Arial"/>
                        </a:rPr>
                        <a:t> </a:t>
                      </a:r>
                      <a:r>
                        <a:rPr sz="1600" spc="-5" dirty="0">
                          <a:latin typeface="Arial"/>
                          <a:cs typeface="Arial"/>
                        </a:rPr>
                        <a:t>r1)</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hMerge="1">
                  <a:txBody>
                    <a:bodyPr/>
                    <a:lstStyle/>
                    <a:p>
                      <a:endParaRPr/>
                    </a:p>
                  </a:txBody>
                  <a:tcPr marL="0" marR="0" marT="0" marB="0"/>
                </a:tc>
                <a:tc gridSpan="2">
                  <a:txBody>
                    <a:bodyPr/>
                    <a:lstStyle/>
                    <a:p>
                      <a:pPr marL="73660">
                        <a:lnSpc>
                          <a:spcPts val="1885"/>
                        </a:lnSpc>
                      </a:pPr>
                      <a:r>
                        <a:rPr sz="1600" spc="-5" dirty="0">
                          <a:latin typeface="Arial"/>
                          <a:cs typeface="Arial"/>
                        </a:rPr>
                        <a:t>CompDose =</a:t>
                      </a:r>
                      <a:r>
                        <a:rPr sz="1600" spc="10" dirty="0">
                          <a:latin typeface="Arial"/>
                          <a:cs typeface="Arial"/>
                        </a:rPr>
                        <a:t> </a:t>
                      </a:r>
                      <a:r>
                        <a:rPr sz="1600" spc="-5" dirty="0">
                          <a:latin typeface="Arial"/>
                          <a:cs typeface="Arial"/>
                        </a:rPr>
                        <a:t>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hMerge="1">
                  <a:txBody>
                    <a:bodyPr/>
                    <a:lstStyle/>
                    <a:p>
                      <a:endParaRPr/>
                    </a:p>
                  </a:txBody>
                  <a:tcPr marL="0" marR="0" marT="0" marB="0"/>
                </a:tc>
              </a:tr>
              <a:tr h="822960">
                <a:tc>
                  <a:txBody>
                    <a:bodyPr/>
                    <a:lstStyle/>
                    <a:p>
                      <a:pPr marL="73025" marR="120014">
                        <a:lnSpc>
                          <a:spcPts val="1920"/>
                        </a:lnSpc>
                        <a:spcBef>
                          <a:spcPts val="25"/>
                        </a:spcBef>
                        <a:tabLst>
                          <a:tab pos="798195" algn="l"/>
                          <a:tab pos="1400175" algn="l"/>
                        </a:tabLst>
                      </a:pPr>
                      <a:r>
                        <a:rPr sz="1600" dirty="0">
                          <a:latin typeface="Arial"/>
                          <a:cs typeface="Arial"/>
                        </a:rPr>
                        <a:t>Sugar	lev</a:t>
                      </a:r>
                      <a:r>
                        <a:rPr sz="1600" spc="-15" dirty="0">
                          <a:latin typeface="Arial"/>
                          <a:cs typeface="Arial"/>
                        </a:rPr>
                        <a:t>e</a:t>
                      </a:r>
                      <a:r>
                        <a:rPr sz="1600" dirty="0">
                          <a:latin typeface="Arial"/>
                          <a:cs typeface="Arial"/>
                        </a:rPr>
                        <a:t>l	i</a:t>
                      </a:r>
                      <a:r>
                        <a:rPr sz="1600" spc="-15" dirty="0">
                          <a:latin typeface="Arial"/>
                          <a:cs typeface="Arial"/>
                        </a:rPr>
                        <a:t>n</a:t>
                      </a:r>
                      <a:r>
                        <a:rPr sz="1600" dirty="0">
                          <a:latin typeface="Arial"/>
                          <a:cs typeface="Arial"/>
                        </a:rPr>
                        <a:t>creas</a:t>
                      </a:r>
                      <a:r>
                        <a:rPr sz="1600" spc="5" dirty="0">
                          <a:latin typeface="Arial"/>
                          <a:cs typeface="Arial"/>
                        </a:rPr>
                        <a:t>i</a:t>
                      </a:r>
                      <a:r>
                        <a:rPr sz="1600" dirty="0">
                          <a:latin typeface="Arial"/>
                          <a:cs typeface="Arial"/>
                        </a:rPr>
                        <a:t>ng  </a:t>
                      </a:r>
                      <a:r>
                        <a:rPr sz="1600" spc="-5" dirty="0">
                          <a:latin typeface="Arial"/>
                          <a:cs typeface="Arial"/>
                        </a:rPr>
                        <a:t>increase</a:t>
                      </a:r>
                      <a:endParaRPr sz="1600">
                        <a:latin typeface="Arial"/>
                        <a:cs typeface="Arial"/>
                      </a:endParaRPr>
                    </a:p>
                    <a:p>
                      <a:pPr marL="73025">
                        <a:lnSpc>
                          <a:spcPts val="1855"/>
                        </a:lnSpc>
                      </a:pPr>
                      <a:r>
                        <a:rPr sz="1600" spc="-5" dirty="0">
                          <a:latin typeface="Arial"/>
                          <a:cs typeface="Arial"/>
                        </a:rPr>
                        <a:t>((r2 – r1) &lt; (r1 –</a:t>
                      </a:r>
                      <a:r>
                        <a:rPr sz="1600" spc="65" dirty="0">
                          <a:latin typeface="Arial"/>
                          <a:cs typeface="Arial"/>
                        </a:rPr>
                        <a:t> </a:t>
                      </a:r>
                      <a:r>
                        <a:rPr sz="1600" spc="-10" dirty="0">
                          <a:latin typeface="Arial"/>
                          <a:cs typeface="Arial"/>
                        </a:rPr>
                        <a:t>r0))</a:t>
                      </a:r>
                      <a:endParaRPr sz="1600">
                        <a:latin typeface="Arial"/>
                        <a:cs typeface="Arial"/>
                      </a:endParaRPr>
                    </a:p>
                  </a:txBody>
                  <a:tcPr marL="0" marR="0" marT="3175" marB="0">
                    <a:lnL w="12700">
                      <a:solidFill>
                        <a:srgbClr val="FFFFFF"/>
                      </a:solidFill>
                      <a:prstDash val="solid"/>
                    </a:lnL>
                    <a:lnT w="12700">
                      <a:solidFill>
                        <a:srgbClr val="FFFFFF"/>
                      </a:solidFill>
                      <a:prstDash val="solid"/>
                    </a:lnT>
                    <a:lnB w="12700">
                      <a:solidFill>
                        <a:srgbClr val="FFFFFF"/>
                      </a:solidFill>
                      <a:prstDash val="solid"/>
                    </a:lnB>
                    <a:solidFill>
                      <a:srgbClr val="D0D7E8"/>
                    </a:solidFill>
                  </a:tcPr>
                </a:tc>
                <a:tc>
                  <a:txBody>
                    <a:bodyPr/>
                    <a:lstStyle/>
                    <a:p>
                      <a:pPr marL="291465" marR="64135" indent="-234950">
                        <a:lnSpc>
                          <a:spcPts val="1920"/>
                        </a:lnSpc>
                        <a:spcBef>
                          <a:spcPts val="25"/>
                        </a:spcBef>
                        <a:tabLst>
                          <a:tab pos="579120" algn="l"/>
                          <a:tab pos="1113155" algn="l"/>
                        </a:tabLst>
                      </a:pPr>
                      <a:r>
                        <a:rPr sz="1600" dirty="0">
                          <a:latin typeface="Arial"/>
                          <a:cs typeface="Arial"/>
                        </a:rPr>
                        <a:t>and	rate	of  de</a:t>
                      </a:r>
                      <a:r>
                        <a:rPr sz="1600" spc="5" dirty="0">
                          <a:latin typeface="Arial"/>
                          <a:cs typeface="Arial"/>
                        </a:rPr>
                        <a:t>c</a:t>
                      </a:r>
                      <a:r>
                        <a:rPr sz="1600" dirty="0">
                          <a:latin typeface="Arial"/>
                          <a:cs typeface="Arial"/>
                        </a:rPr>
                        <a:t>reas</a:t>
                      </a:r>
                      <a:r>
                        <a:rPr sz="1600" spc="5" dirty="0">
                          <a:latin typeface="Arial"/>
                          <a:cs typeface="Arial"/>
                        </a:rPr>
                        <a:t>i</a:t>
                      </a:r>
                      <a:r>
                        <a:rPr sz="1600" dirty="0">
                          <a:latin typeface="Arial"/>
                          <a:cs typeface="Arial"/>
                        </a:rPr>
                        <a:t>ng</a:t>
                      </a:r>
                      <a:endParaRPr sz="1600">
                        <a:latin typeface="Arial"/>
                        <a:cs typeface="Arial"/>
                      </a:endParaRPr>
                    </a:p>
                  </a:txBody>
                  <a:tcPr marL="0" marR="0" marT="3175" marB="0">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gridSpan="2">
                  <a:txBody>
                    <a:bodyPr/>
                    <a:lstStyle/>
                    <a:p>
                      <a:pPr marL="73660">
                        <a:lnSpc>
                          <a:spcPts val="1885"/>
                        </a:lnSpc>
                      </a:pPr>
                      <a:r>
                        <a:rPr sz="1600" spc="-5" dirty="0">
                          <a:latin typeface="Arial"/>
                          <a:cs typeface="Arial"/>
                        </a:rPr>
                        <a:t>CompDose =</a:t>
                      </a:r>
                      <a:r>
                        <a:rPr sz="1600" spc="10" dirty="0">
                          <a:latin typeface="Arial"/>
                          <a:cs typeface="Arial"/>
                        </a:rPr>
                        <a:t> </a:t>
                      </a:r>
                      <a:r>
                        <a:rPr sz="1600" spc="-5" dirty="0">
                          <a:latin typeface="Arial"/>
                          <a:cs typeface="Arial"/>
                        </a:rPr>
                        <a:t>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r>
              <a:tr h="738339">
                <a:tc>
                  <a:txBody>
                    <a:bodyPr/>
                    <a:lstStyle/>
                    <a:p>
                      <a:pPr marL="73025" marR="48895">
                        <a:lnSpc>
                          <a:spcPts val="1920"/>
                        </a:lnSpc>
                        <a:spcBef>
                          <a:spcPts val="30"/>
                        </a:spcBef>
                        <a:tabLst>
                          <a:tab pos="798195" algn="l"/>
                          <a:tab pos="1257300" algn="l"/>
                          <a:tab pos="1400175" algn="l"/>
                          <a:tab pos="2215515" algn="l"/>
                        </a:tabLst>
                      </a:pPr>
                      <a:r>
                        <a:rPr sz="1600" spc="-5" dirty="0">
                          <a:latin typeface="Arial"/>
                          <a:cs typeface="Arial"/>
                        </a:rPr>
                        <a:t>Sugar	level		increasing  </a:t>
                      </a:r>
                      <a:r>
                        <a:rPr sz="1600" dirty="0">
                          <a:latin typeface="Arial"/>
                          <a:cs typeface="Arial"/>
                        </a:rPr>
                        <a:t>increase	stab</a:t>
                      </a:r>
                      <a:r>
                        <a:rPr sz="1600" spc="5" dirty="0">
                          <a:latin typeface="Arial"/>
                          <a:cs typeface="Arial"/>
                        </a:rPr>
                        <a:t>l</a:t>
                      </a:r>
                      <a:r>
                        <a:rPr sz="1600" dirty="0">
                          <a:latin typeface="Arial"/>
                          <a:cs typeface="Arial"/>
                        </a:rPr>
                        <a:t>e	or  </a:t>
                      </a:r>
                      <a:r>
                        <a:rPr sz="1600" spc="-10" dirty="0">
                          <a:latin typeface="Arial"/>
                          <a:cs typeface="Arial"/>
                        </a:rPr>
                        <a:t>((r2 </a:t>
                      </a:r>
                      <a:r>
                        <a:rPr sz="1600" spc="-5" dirty="0">
                          <a:latin typeface="Arial"/>
                          <a:cs typeface="Arial"/>
                        </a:rPr>
                        <a:t>– r1) ≥ </a:t>
                      </a:r>
                      <a:r>
                        <a:rPr sz="1600" spc="-10" dirty="0">
                          <a:latin typeface="Arial"/>
                          <a:cs typeface="Arial"/>
                        </a:rPr>
                        <a:t>(r1 </a:t>
                      </a:r>
                      <a:r>
                        <a:rPr sz="1600" spc="-5" dirty="0">
                          <a:latin typeface="Arial"/>
                          <a:cs typeface="Arial"/>
                        </a:rPr>
                        <a:t>–</a:t>
                      </a:r>
                      <a:r>
                        <a:rPr sz="1600" spc="95" dirty="0">
                          <a:latin typeface="Arial"/>
                          <a:cs typeface="Arial"/>
                        </a:rPr>
                        <a:t> </a:t>
                      </a:r>
                      <a:r>
                        <a:rPr sz="1600" spc="-10" dirty="0">
                          <a:latin typeface="Arial"/>
                          <a:cs typeface="Arial"/>
                        </a:rPr>
                        <a:t>r0))</a:t>
                      </a:r>
                      <a:endParaRPr sz="1600">
                        <a:latin typeface="Arial"/>
                        <a:cs typeface="Arial"/>
                      </a:endParaRPr>
                    </a:p>
                  </a:txBody>
                  <a:tcPr marL="0" marR="0" marT="3810" marB="0">
                    <a:lnL w="12700">
                      <a:solidFill>
                        <a:srgbClr val="FFFFFF"/>
                      </a:solidFill>
                      <a:prstDash val="solid"/>
                    </a:lnL>
                    <a:lnT w="12700">
                      <a:solidFill>
                        <a:srgbClr val="FFFFFF"/>
                      </a:solidFill>
                      <a:prstDash val="solid"/>
                    </a:lnT>
                    <a:solidFill>
                      <a:srgbClr val="E9ECF4"/>
                    </a:solidFill>
                  </a:tcPr>
                </a:tc>
                <a:tc>
                  <a:txBody>
                    <a:bodyPr/>
                    <a:lstStyle/>
                    <a:p>
                      <a:pPr marL="358140" marR="64135" indent="-302260">
                        <a:lnSpc>
                          <a:spcPts val="1920"/>
                        </a:lnSpc>
                        <a:spcBef>
                          <a:spcPts val="30"/>
                        </a:spcBef>
                        <a:tabLst>
                          <a:tab pos="579120" algn="l"/>
                          <a:tab pos="1113155" algn="l"/>
                        </a:tabLst>
                      </a:pPr>
                      <a:r>
                        <a:rPr sz="1600" dirty="0">
                          <a:latin typeface="Arial"/>
                          <a:cs typeface="Arial"/>
                        </a:rPr>
                        <a:t>and	rate	of  increas</a:t>
                      </a:r>
                      <a:r>
                        <a:rPr sz="1600" spc="5" dirty="0">
                          <a:latin typeface="Arial"/>
                          <a:cs typeface="Arial"/>
                        </a:rPr>
                        <a:t>i</a:t>
                      </a:r>
                      <a:r>
                        <a:rPr sz="1600" dirty="0">
                          <a:latin typeface="Arial"/>
                          <a:cs typeface="Arial"/>
                        </a:rPr>
                        <a:t>ng</a:t>
                      </a:r>
                      <a:endParaRPr sz="1600">
                        <a:latin typeface="Arial"/>
                        <a:cs typeface="Arial"/>
                      </a:endParaRPr>
                    </a:p>
                  </a:txBody>
                  <a:tcPr marL="0" marR="0" marT="3810" marB="0">
                    <a:lnR w="12700">
                      <a:solidFill>
                        <a:srgbClr val="FFFFFF"/>
                      </a:solidFill>
                      <a:prstDash val="solid"/>
                    </a:lnR>
                    <a:lnT w="12700">
                      <a:solidFill>
                        <a:srgbClr val="FFFFFF"/>
                      </a:solidFill>
                      <a:prstDash val="solid"/>
                    </a:lnT>
                    <a:solidFill>
                      <a:srgbClr val="E9ECF4"/>
                    </a:solidFill>
                  </a:tcPr>
                </a:tc>
                <a:tc rowSpan="2">
                  <a:txBody>
                    <a:bodyPr/>
                    <a:lstStyle/>
                    <a:p>
                      <a:pPr marL="73660">
                        <a:lnSpc>
                          <a:spcPts val="1885"/>
                        </a:lnSpc>
                      </a:pPr>
                      <a:r>
                        <a:rPr sz="1600" spc="-5" dirty="0">
                          <a:latin typeface="Arial"/>
                          <a:cs typeface="Arial"/>
                        </a:rPr>
                        <a:t>CompDose</a:t>
                      </a:r>
                      <a:endParaRPr sz="1600">
                        <a:latin typeface="Arial"/>
                        <a:cs typeface="Arial"/>
                      </a:endParaRPr>
                    </a:p>
                    <a:p>
                      <a:pPr marL="416559">
                        <a:lnSpc>
                          <a:spcPct val="100000"/>
                        </a:lnSpc>
                      </a:pPr>
                      <a:r>
                        <a:rPr sz="1600" spc="-5" dirty="0">
                          <a:latin typeface="Arial"/>
                          <a:cs typeface="Arial"/>
                        </a:rPr>
                        <a:t>round </a:t>
                      </a:r>
                      <a:r>
                        <a:rPr sz="1600" spc="-10" dirty="0">
                          <a:latin typeface="Arial"/>
                          <a:cs typeface="Arial"/>
                        </a:rPr>
                        <a:t>((r2 </a:t>
                      </a:r>
                      <a:r>
                        <a:rPr sz="1600" spc="-5" dirty="0">
                          <a:latin typeface="Arial"/>
                          <a:cs typeface="Arial"/>
                        </a:rPr>
                        <a:t>–</a:t>
                      </a:r>
                      <a:r>
                        <a:rPr sz="1600" spc="40" dirty="0">
                          <a:latin typeface="Arial"/>
                          <a:cs typeface="Arial"/>
                        </a:rPr>
                        <a:t> </a:t>
                      </a:r>
                      <a:r>
                        <a:rPr sz="1600" spc="-5" dirty="0">
                          <a:latin typeface="Arial"/>
                          <a:cs typeface="Arial"/>
                        </a:rPr>
                        <a:t>r1)/4)</a:t>
                      </a:r>
                      <a:endParaRPr sz="1600">
                        <a:latin typeface="Arial"/>
                        <a:cs typeface="Arial"/>
                      </a:endParaRPr>
                    </a:p>
                    <a:p>
                      <a:pPr marL="73660" marR="50800">
                        <a:lnSpc>
                          <a:spcPct val="100000"/>
                        </a:lnSpc>
                      </a:pPr>
                      <a:r>
                        <a:rPr sz="1600" spc="-5" dirty="0">
                          <a:latin typeface="Arial"/>
                          <a:cs typeface="Arial"/>
                        </a:rPr>
                        <a:t>If rounded result = 0 then  CompDose  MinimumDose</a:t>
                      </a:r>
                      <a:endParaRPr sz="1600">
                        <a:latin typeface="Arial"/>
                        <a:cs typeface="Arial"/>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9ECF4"/>
                    </a:solidFill>
                  </a:tcPr>
                </a:tc>
                <a:tc>
                  <a:txBody>
                    <a:bodyPr/>
                    <a:lstStyle/>
                    <a:p>
                      <a:pPr marL="58419">
                        <a:lnSpc>
                          <a:spcPts val="1885"/>
                        </a:lnSpc>
                      </a:pPr>
                      <a:r>
                        <a:rPr sz="1600" dirty="0">
                          <a:latin typeface="Arial"/>
                          <a:cs typeface="Arial"/>
                        </a:rPr>
                        <a:t>=</a:t>
                      </a:r>
                      <a:endParaRPr sz="1600">
                        <a:latin typeface="Arial"/>
                        <a:cs typeface="Arial"/>
                      </a:endParaRPr>
                    </a:p>
                  </a:txBody>
                  <a:tcPr marL="0" marR="0" marT="0" marB="0">
                    <a:lnR w="12700">
                      <a:solidFill>
                        <a:srgbClr val="FFFFFF"/>
                      </a:solidFill>
                      <a:prstDash val="solid"/>
                    </a:lnR>
                    <a:lnT w="12700">
                      <a:solidFill>
                        <a:srgbClr val="FFFFFF"/>
                      </a:solidFill>
                      <a:prstDash val="solid"/>
                    </a:lnT>
                    <a:solidFill>
                      <a:srgbClr val="E9ECF4"/>
                    </a:solidFill>
                  </a:tcPr>
                </a:tc>
              </a:tr>
              <a:tr h="572300">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B w="12700">
                      <a:solidFill>
                        <a:srgbClr val="FFFFFF"/>
                      </a:solidFill>
                      <a:prstDash val="solid"/>
                    </a:lnB>
                    <a:solidFill>
                      <a:srgbClr val="E9ECF4"/>
                    </a:solidFill>
                  </a:tcPr>
                </a:tc>
                <a:tc>
                  <a:txBody>
                    <a:bodyPr/>
                    <a:lstStyle/>
                    <a:p>
                      <a:pPr>
                        <a:lnSpc>
                          <a:spcPct val="100000"/>
                        </a:lnSpc>
                      </a:pPr>
                      <a:endParaRPr sz="1600">
                        <a:latin typeface="Times New Roman"/>
                        <a:cs typeface="Times New Roman"/>
                      </a:endParaRPr>
                    </a:p>
                  </a:txBody>
                  <a:tcPr marL="0" marR="0" marT="0" marB="0">
                    <a:lnR w="12700">
                      <a:solidFill>
                        <a:srgbClr val="FFFFFF"/>
                      </a:solidFill>
                      <a:prstDash val="solid"/>
                    </a:lnR>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9ECF4"/>
                    </a:solidFill>
                  </a:tcPr>
                </a:tc>
                <a:tc>
                  <a:txBody>
                    <a:bodyPr/>
                    <a:lstStyle/>
                    <a:p>
                      <a:pPr marL="58419">
                        <a:lnSpc>
                          <a:spcPts val="1835"/>
                        </a:lnSpc>
                      </a:pPr>
                      <a:r>
                        <a:rPr sz="1600" dirty="0">
                          <a:latin typeface="Arial"/>
                          <a:cs typeface="Arial"/>
                        </a:rPr>
                        <a:t>=</a:t>
                      </a:r>
                      <a:endParaRPr sz="1600">
                        <a:latin typeface="Arial"/>
                        <a:cs typeface="Arial"/>
                      </a:endParaRPr>
                    </a:p>
                  </a:txBody>
                  <a:tcPr marL="0" marR="0" marT="0" marB="0">
                    <a:lnR w="12700">
                      <a:solidFill>
                        <a:srgbClr val="FFFFFF"/>
                      </a:solidFill>
                      <a:prstDash val="solid"/>
                    </a:lnR>
                    <a:lnB w="12700">
                      <a:solidFill>
                        <a:srgbClr val="FFFFFF"/>
                      </a:solidFill>
                      <a:prstDash val="solid"/>
                    </a:lnB>
                    <a:solidFill>
                      <a:srgbClr val="E9ECF4"/>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16380" cy="391160"/>
          </a:xfrm>
          <a:prstGeom prst="rect">
            <a:avLst/>
          </a:prstGeom>
        </p:spPr>
        <p:txBody>
          <a:bodyPr vert="horz" wrap="square" lIns="0" tIns="12700" rIns="0" bIns="0" rtlCol="0">
            <a:spAutoFit/>
          </a:bodyPr>
          <a:lstStyle/>
          <a:p>
            <a:pPr marL="12700">
              <a:lnSpc>
                <a:spcPct val="100000"/>
              </a:lnSpc>
              <a:spcBef>
                <a:spcPts val="100"/>
              </a:spcBef>
            </a:pPr>
            <a:r>
              <a:rPr spc="-5" dirty="0"/>
              <a:t>Use</a:t>
            </a:r>
            <a:r>
              <a:rPr spc="-65" dirty="0"/>
              <a:t> </a:t>
            </a:r>
            <a:r>
              <a:rPr spc="-5" dirty="0"/>
              <a:t>cases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64</a:t>
            </a:fld>
            <a:endParaRPr dirty="0"/>
          </a:p>
        </p:txBody>
      </p:sp>
      <p:sp>
        <p:nvSpPr>
          <p:cNvPr id="3" name="object 3"/>
          <p:cNvSpPr txBox="1"/>
          <p:nvPr/>
        </p:nvSpPr>
        <p:spPr>
          <a:xfrm>
            <a:off x="535940" y="1625853"/>
            <a:ext cx="8011159" cy="4659630"/>
          </a:xfrm>
          <a:prstGeom prst="rect">
            <a:avLst/>
          </a:prstGeom>
        </p:spPr>
        <p:txBody>
          <a:bodyPr vert="horz" wrap="square" lIns="0" tIns="12700" rIns="0" bIns="0" rtlCol="0">
            <a:spAutoFit/>
          </a:bodyPr>
          <a:lstStyle/>
          <a:p>
            <a:pPr marL="355600" marR="33655" indent="-342900">
              <a:lnSpc>
                <a:spcPct val="100000"/>
              </a:lnSpc>
              <a:spcBef>
                <a:spcPts val="100"/>
              </a:spcBef>
              <a:buFont typeface="Wingdings"/>
              <a:buChar char=""/>
              <a:tabLst>
                <a:tab pos="355600" algn="l"/>
              </a:tabLst>
            </a:pPr>
            <a:r>
              <a:rPr sz="2400" spc="-5" dirty="0">
                <a:solidFill>
                  <a:srgbClr val="46424D"/>
                </a:solidFill>
                <a:latin typeface="Arial"/>
                <a:cs typeface="Arial"/>
              </a:rPr>
              <a:t>Use-cases are a kind of scenario that are included in the  UML.</a:t>
            </a:r>
          </a:p>
          <a:p>
            <a:pPr marL="355600" marR="55880" indent="-342900">
              <a:lnSpc>
                <a:spcPct val="100000"/>
              </a:lnSpc>
              <a:spcBef>
                <a:spcPts val="1200"/>
              </a:spcBef>
              <a:buFont typeface="Wingdings"/>
              <a:buChar char=""/>
              <a:tabLst>
                <a:tab pos="355600" algn="l"/>
              </a:tabLst>
            </a:pPr>
            <a:r>
              <a:rPr sz="2400" spc="-5" dirty="0">
                <a:solidFill>
                  <a:srgbClr val="46424D"/>
                </a:solidFill>
                <a:latin typeface="Arial"/>
                <a:cs typeface="Arial"/>
              </a:rPr>
              <a:t>Use cases identify the actors in an interaction and which  describe the interaction itself.</a:t>
            </a: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A set of use cases should describe all possible</a:t>
            </a:r>
          </a:p>
          <a:p>
            <a:pPr marL="355600">
              <a:lnSpc>
                <a:spcPct val="100000"/>
              </a:lnSpc>
              <a:spcBef>
                <a:spcPts val="5"/>
              </a:spcBef>
            </a:pPr>
            <a:r>
              <a:rPr sz="2400" spc="-5" dirty="0">
                <a:solidFill>
                  <a:srgbClr val="46424D"/>
                </a:solidFill>
                <a:latin typeface="Arial"/>
                <a:cs typeface="Arial"/>
              </a:rPr>
              <a:t>interactions with the system.</a:t>
            </a:r>
          </a:p>
          <a:p>
            <a:pPr marL="355600" marR="862330" indent="-342900">
              <a:lnSpc>
                <a:spcPct val="100000"/>
              </a:lnSpc>
              <a:spcBef>
                <a:spcPts val="1200"/>
              </a:spcBef>
              <a:buFont typeface="Wingdings"/>
              <a:buChar char=""/>
              <a:tabLst>
                <a:tab pos="355600" algn="l"/>
              </a:tabLst>
            </a:pPr>
            <a:r>
              <a:rPr sz="2400" spc="-5" dirty="0">
                <a:solidFill>
                  <a:srgbClr val="46424D"/>
                </a:solidFill>
                <a:latin typeface="Arial"/>
                <a:cs typeface="Arial"/>
              </a:rPr>
              <a:t>High-level graphical model supplemented by more  detailed tabular description (see Chapter 5).</a:t>
            </a: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UML sequence diagrams may be used to add detail to  use-cases by showing the sequence of event processing  in the system.</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07305" cy="391160"/>
          </a:xfrm>
          <a:prstGeom prst="rect">
            <a:avLst/>
          </a:prstGeom>
        </p:spPr>
        <p:txBody>
          <a:bodyPr vert="horz" wrap="square" lIns="0" tIns="12700" rIns="0" bIns="0" rtlCol="0">
            <a:spAutoFit/>
          </a:bodyPr>
          <a:lstStyle/>
          <a:p>
            <a:pPr marL="12700">
              <a:lnSpc>
                <a:spcPct val="100000"/>
              </a:lnSpc>
              <a:spcBef>
                <a:spcPts val="100"/>
              </a:spcBef>
            </a:pPr>
            <a:r>
              <a:rPr spc="-5" dirty="0"/>
              <a:t>Use cases for the Mentcare</a:t>
            </a:r>
            <a:r>
              <a:rPr spc="35" dirty="0"/>
              <a:t> </a:t>
            </a:r>
            <a:r>
              <a:rPr spc="-5" dirty="0"/>
              <a:t>system</a:t>
            </a:r>
          </a:p>
        </p:txBody>
      </p:sp>
      <p:grpSp>
        <p:nvGrpSpPr>
          <p:cNvPr id="3" name="object 3"/>
          <p:cNvGrpSpPr/>
          <p:nvPr/>
        </p:nvGrpSpPr>
        <p:grpSpPr>
          <a:xfrm>
            <a:off x="1977798" y="4226331"/>
            <a:ext cx="391160" cy="112395"/>
            <a:chOff x="1977798" y="4226331"/>
            <a:chExt cx="391160" cy="112395"/>
          </a:xfrm>
        </p:grpSpPr>
        <p:sp>
          <p:nvSpPr>
            <p:cNvPr id="4" name="object 4"/>
            <p:cNvSpPr/>
            <p:nvPr/>
          </p:nvSpPr>
          <p:spPr>
            <a:xfrm>
              <a:off x="1977798" y="4226331"/>
              <a:ext cx="86864" cy="11192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086742" y="4255774"/>
              <a:ext cx="70673" cy="824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179494" y="4254302"/>
              <a:ext cx="189141" cy="83951"/>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1486078" y="2908313"/>
            <a:ext cx="524510" cy="127000"/>
            <a:chOff x="1486078" y="2908313"/>
            <a:chExt cx="524510" cy="127000"/>
          </a:xfrm>
        </p:grpSpPr>
        <p:sp>
          <p:nvSpPr>
            <p:cNvPr id="8" name="object 8"/>
            <p:cNvSpPr/>
            <p:nvPr/>
          </p:nvSpPr>
          <p:spPr>
            <a:xfrm>
              <a:off x="1486078" y="2908313"/>
              <a:ext cx="291496" cy="12660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798181" y="2912632"/>
              <a:ext cx="173728" cy="12228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991046" y="2908313"/>
              <a:ext cx="19685" cy="125095"/>
            </a:xfrm>
            <a:custGeom>
              <a:avLst/>
              <a:gdLst/>
              <a:ahLst/>
              <a:cxnLst/>
              <a:rect l="l" t="t" r="r" b="b"/>
              <a:pathLst>
                <a:path w="19685" h="125094">
                  <a:moveTo>
                    <a:pt x="19135" y="0"/>
                  </a:moveTo>
                  <a:lnTo>
                    <a:pt x="8831" y="1373"/>
                  </a:lnTo>
                  <a:lnTo>
                    <a:pt x="1471" y="2944"/>
                  </a:lnTo>
                  <a:lnTo>
                    <a:pt x="0" y="4318"/>
                  </a:lnTo>
                  <a:lnTo>
                    <a:pt x="850" y="19462"/>
                  </a:lnTo>
                  <a:lnTo>
                    <a:pt x="1471" y="125033"/>
                  </a:lnTo>
                  <a:lnTo>
                    <a:pt x="19135" y="125033"/>
                  </a:lnTo>
                  <a:lnTo>
                    <a:pt x="17893" y="84905"/>
                  </a:lnTo>
                  <a:lnTo>
                    <a:pt x="17847" y="32288"/>
                  </a:lnTo>
                  <a:lnTo>
                    <a:pt x="18284" y="16831"/>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2076438" y="1840517"/>
            <a:ext cx="5924550" cy="3860165"/>
            <a:chOff x="2076438" y="1840517"/>
            <a:chExt cx="5924550" cy="3860165"/>
          </a:xfrm>
        </p:grpSpPr>
        <p:sp>
          <p:nvSpPr>
            <p:cNvPr id="12" name="object 12"/>
            <p:cNvSpPr/>
            <p:nvPr/>
          </p:nvSpPr>
          <p:spPr>
            <a:xfrm>
              <a:off x="2076438" y="2912632"/>
              <a:ext cx="803819" cy="159187"/>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042626" y="2086466"/>
              <a:ext cx="0" cy="403860"/>
            </a:xfrm>
            <a:custGeom>
              <a:avLst/>
              <a:gdLst/>
              <a:ahLst/>
              <a:cxnLst/>
              <a:rect l="l" t="t" r="r" b="b"/>
              <a:pathLst>
                <a:path h="403860">
                  <a:moveTo>
                    <a:pt x="0" y="0"/>
                  </a:moveTo>
                  <a:lnTo>
                    <a:pt x="0" y="0"/>
                  </a:lnTo>
                  <a:lnTo>
                    <a:pt x="0" y="403562"/>
                  </a:lnTo>
                </a:path>
              </a:pathLst>
            </a:custGeom>
            <a:ln w="19142">
              <a:solidFill>
                <a:srgbClr val="000000"/>
              </a:solidFill>
            </a:ln>
          </p:spPr>
          <p:txBody>
            <a:bodyPr wrap="square" lIns="0" tIns="0" rIns="0" bIns="0" rtlCol="0"/>
            <a:lstStyle/>
            <a:p>
              <a:endParaRPr/>
            </a:p>
          </p:txBody>
        </p:sp>
        <p:sp>
          <p:nvSpPr>
            <p:cNvPr id="14" name="object 14"/>
            <p:cNvSpPr/>
            <p:nvPr/>
          </p:nvSpPr>
          <p:spPr>
            <a:xfrm>
              <a:off x="5954942" y="2065117"/>
              <a:ext cx="188515" cy="18264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5899749" y="2300025"/>
              <a:ext cx="272415" cy="290195"/>
            </a:xfrm>
            <a:custGeom>
              <a:avLst/>
              <a:gdLst/>
              <a:ahLst/>
              <a:cxnLst/>
              <a:rect l="l" t="t" r="r" b="b"/>
              <a:pathLst>
                <a:path w="272414" h="290194">
                  <a:moveTo>
                    <a:pt x="0" y="0"/>
                  </a:moveTo>
                  <a:lnTo>
                    <a:pt x="0" y="0"/>
                  </a:lnTo>
                  <a:lnTo>
                    <a:pt x="272408" y="0"/>
                  </a:lnTo>
                </a:path>
                <a:path w="272414" h="290194">
                  <a:moveTo>
                    <a:pt x="142876" y="176656"/>
                  </a:moveTo>
                  <a:lnTo>
                    <a:pt x="142876" y="176656"/>
                  </a:lnTo>
                  <a:lnTo>
                    <a:pt x="38270" y="278332"/>
                  </a:lnTo>
                </a:path>
                <a:path w="272414" h="290194">
                  <a:moveTo>
                    <a:pt x="142876" y="176656"/>
                  </a:moveTo>
                  <a:lnTo>
                    <a:pt x="142876" y="176656"/>
                  </a:lnTo>
                  <a:lnTo>
                    <a:pt x="247286" y="290109"/>
                  </a:lnTo>
                </a:path>
              </a:pathLst>
            </a:custGeom>
            <a:ln w="19143">
              <a:solidFill>
                <a:srgbClr val="000000"/>
              </a:solidFill>
            </a:ln>
          </p:spPr>
          <p:txBody>
            <a:bodyPr wrap="square" lIns="0" tIns="0" rIns="0" bIns="0" rtlCol="0"/>
            <a:lstStyle/>
            <a:p>
              <a:endParaRPr/>
            </a:p>
          </p:txBody>
        </p:sp>
        <p:sp>
          <p:nvSpPr>
            <p:cNvPr id="16" name="object 16"/>
            <p:cNvSpPr/>
            <p:nvPr/>
          </p:nvSpPr>
          <p:spPr>
            <a:xfrm>
              <a:off x="2479828" y="1840517"/>
              <a:ext cx="5520883" cy="3859981"/>
            </a:xfrm>
            <a:prstGeom prst="rect">
              <a:avLst/>
            </a:prstGeom>
            <a:blipFill>
              <a:blip r:embed="rId9" cstate="print"/>
              <a:stretch>
                <a:fillRect/>
              </a:stretch>
            </a:blipFill>
          </p:spPr>
          <p:txBody>
            <a:bodyPr wrap="square" lIns="0" tIns="0" rIns="0" bIns="0" rtlCol="0"/>
            <a:lstStyle/>
            <a:p>
              <a:endParaRPr/>
            </a:p>
          </p:txBody>
        </p:sp>
      </p:grpSp>
      <p:grpSp>
        <p:nvGrpSpPr>
          <p:cNvPr id="17" name="object 17"/>
          <p:cNvGrpSpPr/>
          <p:nvPr/>
        </p:nvGrpSpPr>
        <p:grpSpPr>
          <a:xfrm>
            <a:off x="2035204" y="2256495"/>
            <a:ext cx="274320" cy="534670"/>
            <a:chOff x="2035204" y="2256495"/>
            <a:chExt cx="274320" cy="534670"/>
          </a:xfrm>
        </p:grpSpPr>
        <p:sp>
          <p:nvSpPr>
            <p:cNvPr id="18" name="object 18"/>
            <p:cNvSpPr/>
            <p:nvPr/>
          </p:nvSpPr>
          <p:spPr>
            <a:xfrm>
              <a:off x="2178022" y="2278041"/>
              <a:ext cx="0" cy="403860"/>
            </a:xfrm>
            <a:custGeom>
              <a:avLst/>
              <a:gdLst/>
              <a:ahLst/>
              <a:cxnLst/>
              <a:rect l="l" t="t" r="r" b="b"/>
              <a:pathLst>
                <a:path h="403860">
                  <a:moveTo>
                    <a:pt x="0" y="0"/>
                  </a:moveTo>
                  <a:lnTo>
                    <a:pt x="0" y="0"/>
                  </a:lnTo>
                  <a:lnTo>
                    <a:pt x="0" y="403366"/>
                  </a:lnTo>
                </a:path>
              </a:pathLst>
            </a:custGeom>
            <a:ln w="19142">
              <a:solidFill>
                <a:srgbClr val="000000"/>
              </a:solidFill>
            </a:ln>
          </p:spPr>
          <p:txBody>
            <a:bodyPr wrap="square" lIns="0" tIns="0" rIns="0" bIns="0" rtlCol="0"/>
            <a:lstStyle/>
            <a:p>
              <a:endParaRPr/>
            </a:p>
          </p:txBody>
        </p:sp>
        <p:sp>
          <p:nvSpPr>
            <p:cNvPr id="19" name="object 19"/>
            <p:cNvSpPr/>
            <p:nvPr/>
          </p:nvSpPr>
          <p:spPr>
            <a:xfrm>
              <a:off x="2090417" y="2256495"/>
              <a:ext cx="188456" cy="18264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2035204" y="2492973"/>
              <a:ext cx="274320" cy="288925"/>
            </a:xfrm>
            <a:custGeom>
              <a:avLst/>
              <a:gdLst/>
              <a:ahLst/>
              <a:cxnLst/>
              <a:rect l="l" t="t" r="r" b="b"/>
              <a:pathLst>
                <a:path w="274319" h="288925">
                  <a:moveTo>
                    <a:pt x="0" y="0"/>
                  </a:moveTo>
                  <a:lnTo>
                    <a:pt x="0" y="0"/>
                  </a:lnTo>
                  <a:lnTo>
                    <a:pt x="273840" y="0"/>
                  </a:lnTo>
                </a:path>
                <a:path w="274319" h="288925">
                  <a:moveTo>
                    <a:pt x="142818" y="175282"/>
                  </a:moveTo>
                  <a:lnTo>
                    <a:pt x="142818" y="175282"/>
                  </a:lnTo>
                  <a:lnTo>
                    <a:pt x="38290" y="276762"/>
                  </a:lnTo>
                </a:path>
                <a:path w="274319" h="288925">
                  <a:moveTo>
                    <a:pt x="142818" y="175282"/>
                  </a:moveTo>
                  <a:lnTo>
                    <a:pt x="142818" y="175282"/>
                  </a:lnTo>
                  <a:lnTo>
                    <a:pt x="247345" y="288539"/>
                  </a:lnTo>
                </a:path>
              </a:pathLst>
            </a:custGeom>
            <a:ln w="19143">
              <a:solidFill>
                <a:srgbClr val="000000"/>
              </a:solidFill>
            </a:ln>
          </p:spPr>
          <p:txBody>
            <a:bodyPr wrap="square" lIns="0" tIns="0" rIns="0" bIns="0" rtlCol="0"/>
            <a:lstStyle/>
            <a:p>
              <a:endParaRPr/>
            </a:p>
          </p:txBody>
        </p:sp>
      </p:grpSp>
      <p:grpSp>
        <p:nvGrpSpPr>
          <p:cNvPr id="21" name="object 21"/>
          <p:cNvGrpSpPr/>
          <p:nvPr/>
        </p:nvGrpSpPr>
        <p:grpSpPr>
          <a:xfrm>
            <a:off x="2035204" y="3492112"/>
            <a:ext cx="274320" cy="534670"/>
            <a:chOff x="2035204" y="3492112"/>
            <a:chExt cx="274320" cy="534670"/>
          </a:xfrm>
        </p:grpSpPr>
        <p:sp>
          <p:nvSpPr>
            <p:cNvPr id="22" name="object 22"/>
            <p:cNvSpPr/>
            <p:nvPr/>
          </p:nvSpPr>
          <p:spPr>
            <a:xfrm>
              <a:off x="2178022" y="3513461"/>
              <a:ext cx="0" cy="403860"/>
            </a:xfrm>
            <a:custGeom>
              <a:avLst/>
              <a:gdLst/>
              <a:ahLst/>
              <a:cxnLst/>
              <a:rect l="l" t="t" r="r" b="b"/>
              <a:pathLst>
                <a:path h="403860">
                  <a:moveTo>
                    <a:pt x="0" y="0"/>
                  </a:moveTo>
                  <a:lnTo>
                    <a:pt x="0" y="0"/>
                  </a:lnTo>
                  <a:lnTo>
                    <a:pt x="0" y="403602"/>
                  </a:lnTo>
                </a:path>
              </a:pathLst>
            </a:custGeom>
            <a:ln w="19142">
              <a:solidFill>
                <a:srgbClr val="000000"/>
              </a:solidFill>
            </a:ln>
          </p:spPr>
          <p:txBody>
            <a:bodyPr wrap="square" lIns="0" tIns="0" rIns="0" bIns="0" rtlCol="0"/>
            <a:lstStyle/>
            <a:p>
              <a:endParaRPr/>
            </a:p>
          </p:txBody>
        </p:sp>
        <p:sp>
          <p:nvSpPr>
            <p:cNvPr id="23" name="object 23"/>
            <p:cNvSpPr/>
            <p:nvPr/>
          </p:nvSpPr>
          <p:spPr>
            <a:xfrm>
              <a:off x="2090417" y="3492112"/>
              <a:ext cx="188456" cy="182649"/>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2035204" y="3728590"/>
              <a:ext cx="274320" cy="288925"/>
            </a:xfrm>
            <a:custGeom>
              <a:avLst/>
              <a:gdLst/>
              <a:ahLst/>
              <a:cxnLst/>
              <a:rect l="l" t="t" r="r" b="b"/>
              <a:pathLst>
                <a:path w="274319" h="288925">
                  <a:moveTo>
                    <a:pt x="0" y="0"/>
                  </a:moveTo>
                  <a:lnTo>
                    <a:pt x="0" y="0"/>
                  </a:lnTo>
                  <a:lnTo>
                    <a:pt x="273840" y="0"/>
                  </a:lnTo>
                </a:path>
                <a:path w="274319" h="288925">
                  <a:moveTo>
                    <a:pt x="142818" y="175224"/>
                  </a:moveTo>
                  <a:lnTo>
                    <a:pt x="142818" y="175224"/>
                  </a:lnTo>
                  <a:lnTo>
                    <a:pt x="38290" y="276841"/>
                  </a:lnTo>
                </a:path>
                <a:path w="274319" h="288925">
                  <a:moveTo>
                    <a:pt x="142818" y="175224"/>
                  </a:moveTo>
                  <a:lnTo>
                    <a:pt x="142818" y="175224"/>
                  </a:lnTo>
                  <a:lnTo>
                    <a:pt x="247345" y="288618"/>
                  </a:lnTo>
                </a:path>
              </a:pathLst>
            </a:custGeom>
            <a:ln w="19143">
              <a:solidFill>
                <a:srgbClr val="000000"/>
              </a:solidFill>
            </a:ln>
          </p:spPr>
          <p:txBody>
            <a:bodyPr wrap="square" lIns="0" tIns="0" rIns="0" bIns="0" rtlCol="0"/>
            <a:lstStyle/>
            <a:p>
              <a:endParaRPr/>
            </a:p>
          </p:txBody>
        </p:sp>
      </p:grpSp>
      <p:sp>
        <p:nvSpPr>
          <p:cNvPr id="25" name="object 2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65</a:t>
            </a:fld>
            <a:endParaRP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837170" cy="387286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The </a:t>
            </a:r>
            <a:r>
              <a:rPr sz="2400" b="1" dirty="0">
                <a:solidFill>
                  <a:srgbClr val="46424D"/>
                </a:solidFill>
                <a:latin typeface="Arial"/>
                <a:cs typeface="Arial"/>
              </a:rPr>
              <a:t>software requirements</a:t>
            </a:r>
            <a:r>
              <a:rPr sz="2400" b="1" spc="-65" dirty="0">
                <a:solidFill>
                  <a:srgbClr val="46424D"/>
                </a:solidFill>
                <a:latin typeface="Arial"/>
                <a:cs typeface="Arial"/>
              </a:rPr>
              <a:t> </a:t>
            </a:r>
            <a:r>
              <a:rPr sz="2400" b="1" spc="-5" dirty="0">
                <a:solidFill>
                  <a:srgbClr val="46424D"/>
                </a:solidFill>
                <a:latin typeface="Arial"/>
                <a:cs typeface="Arial"/>
              </a:rPr>
              <a:t>document</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39"/>
              </a:spcBef>
              <a:buFont typeface="Wingdings"/>
              <a:buChar char=""/>
              <a:tabLst>
                <a:tab pos="355600" algn="l"/>
              </a:tabLst>
            </a:pPr>
            <a:r>
              <a:rPr sz="2400" spc="-5" dirty="0">
                <a:solidFill>
                  <a:srgbClr val="46424D"/>
                </a:solidFill>
                <a:latin typeface="Arial"/>
                <a:cs typeface="Arial"/>
              </a:rPr>
              <a:t>The software requirements document is the official  statement of what is required of the system developers.</a:t>
            </a:r>
          </a:p>
          <a:p>
            <a:pPr marL="355600" marR="354965" indent="-342900">
              <a:lnSpc>
                <a:spcPct val="100000"/>
              </a:lnSpc>
              <a:spcBef>
                <a:spcPts val="1205"/>
              </a:spcBef>
              <a:buFont typeface="Wingdings"/>
              <a:buChar char=""/>
              <a:tabLst>
                <a:tab pos="355600" algn="l"/>
              </a:tabLst>
            </a:pPr>
            <a:r>
              <a:rPr sz="2400" spc="-5" dirty="0">
                <a:solidFill>
                  <a:srgbClr val="46424D"/>
                </a:solidFill>
                <a:latin typeface="Arial"/>
                <a:cs typeface="Arial"/>
              </a:rPr>
              <a:t>Should include both a definition of user requirements  and a specification of the system requirements.</a:t>
            </a:r>
          </a:p>
          <a:p>
            <a:pPr marL="355600" marR="269240" indent="-342900">
              <a:lnSpc>
                <a:spcPct val="100000"/>
              </a:lnSpc>
              <a:spcBef>
                <a:spcPts val="1200"/>
              </a:spcBef>
              <a:buFont typeface="Wingdings"/>
              <a:buChar char=""/>
              <a:tabLst>
                <a:tab pos="355600" algn="l"/>
              </a:tabLst>
            </a:pPr>
            <a:r>
              <a:rPr sz="2400" spc="-5" dirty="0">
                <a:solidFill>
                  <a:srgbClr val="46424D"/>
                </a:solidFill>
                <a:latin typeface="Arial"/>
                <a:cs typeface="Arial"/>
              </a:rPr>
              <a:t>It is NOT a design document. As far as possible, it  should set of WHAT the system should do rather than  HOW it should do it.</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66</a:t>
            </a:fld>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4527" y="213359"/>
            <a:ext cx="8316595" cy="2322830"/>
            <a:chOff x="414527" y="213359"/>
            <a:chExt cx="8316595" cy="2322830"/>
          </a:xfrm>
        </p:grpSpPr>
        <p:sp>
          <p:nvSpPr>
            <p:cNvPr id="3" name="object 3"/>
            <p:cNvSpPr/>
            <p:nvPr/>
          </p:nvSpPr>
          <p:spPr>
            <a:xfrm>
              <a:off x="4389869" y="1540687"/>
              <a:ext cx="1916430" cy="988060"/>
            </a:xfrm>
            <a:custGeom>
              <a:avLst/>
              <a:gdLst/>
              <a:ahLst/>
              <a:cxnLst/>
              <a:rect l="l" t="t" r="r" b="b"/>
              <a:pathLst>
                <a:path w="1916429" h="988060">
                  <a:moveTo>
                    <a:pt x="1916252" y="0"/>
                  </a:moveTo>
                  <a:lnTo>
                    <a:pt x="0" y="0"/>
                  </a:lnTo>
                  <a:lnTo>
                    <a:pt x="0" y="940333"/>
                  </a:lnTo>
                  <a:lnTo>
                    <a:pt x="0" y="987590"/>
                  </a:lnTo>
                  <a:lnTo>
                    <a:pt x="1916252" y="987590"/>
                  </a:lnTo>
                  <a:lnTo>
                    <a:pt x="1916252" y="940333"/>
                  </a:lnTo>
                  <a:lnTo>
                    <a:pt x="1916252" y="0"/>
                  </a:lnTo>
                  <a:close/>
                </a:path>
              </a:pathLst>
            </a:custGeom>
            <a:solidFill>
              <a:srgbClr val="7ED5F6"/>
            </a:solidFill>
          </p:spPr>
          <p:txBody>
            <a:bodyPr wrap="square" lIns="0" tIns="0" rIns="0" bIns="0" rtlCol="0"/>
            <a:lstStyle/>
            <a:p>
              <a:endParaRPr/>
            </a:p>
          </p:txBody>
        </p:sp>
        <p:sp>
          <p:nvSpPr>
            <p:cNvPr id="4" name="object 4"/>
            <p:cNvSpPr/>
            <p:nvPr/>
          </p:nvSpPr>
          <p:spPr>
            <a:xfrm>
              <a:off x="4389877" y="1540682"/>
              <a:ext cx="1916430" cy="988060"/>
            </a:xfrm>
            <a:custGeom>
              <a:avLst/>
              <a:gdLst/>
              <a:ahLst/>
              <a:cxnLst/>
              <a:rect l="l" t="t" r="r" b="b"/>
              <a:pathLst>
                <a:path w="1916429" h="988060">
                  <a:moveTo>
                    <a:pt x="0" y="987592"/>
                  </a:moveTo>
                  <a:lnTo>
                    <a:pt x="1916253" y="987592"/>
                  </a:lnTo>
                  <a:lnTo>
                    <a:pt x="1916253" y="0"/>
                  </a:lnTo>
                  <a:lnTo>
                    <a:pt x="0" y="0"/>
                  </a:lnTo>
                  <a:lnTo>
                    <a:pt x="0" y="987592"/>
                  </a:lnTo>
                  <a:close/>
                </a:path>
              </a:pathLst>
            </a:custGeom>
            <a:ln w="14927">
              <a:solidFill>
                <a:srgbClr val="7ED5F6"/>
              </a:solidFill>
            </a:ln>
          </p:spPr>
          <p:txBody>
            <a:bodyPr wrap="square" lIns="0" tIns="0" rIns="0" bIns="0" rtlCol="0"/>
            <a:lstStyle/>
            <a:p>
              <a:endParaRPr/>
            </a:p>
          </p:txBody>
        </p:sp>
        <p:sp>
          <p:nvSpPr>
            <p:cNvPr id="5" name="object 5"/>
            <p:cNvSpPr/>
            <p:nvPr/>
          </p:nvSpPr>
          <p:spPr>
            <a:xfrm>
              <a:off x="2576817" y="1805660"/>
              <a:ext cx="1163955" cy="422909"/>
            </a:xfrm>
            <a:custGeom>
              <a:avLst/>
              <a:gdLst/>
              <a:ahLst/>
              <a:cxnLst/>
              <a:rect l="l" t="t" r="r" b="b"/>
              <a:pathLst>
                <a:path w="1163954" h="422910">
                  <a:moveTo>
                    <a:pt x="1163497" y="0"/>
                  </a:moveTo>
                  <a:lnTo>
                    <a:pt x="0" y="0"/>
                  </a:lnTo>
                  <a:lnTo>
                    <a:pt x="0" y="375564"/>
                  </a:lnTo>
                  <a:lnTo>
                    <a:pt x="0" y="422821"/>
                  </a:lnTo>
                  <a:lnTo>
                    <a:pt x="1163497" y="422821"/>
                  </a:lnTo>
                  <a:lnTo>
                    <a:pt x="1163497" y="375564"/>
                  </a:lnTo>
                  <a:lnTo>
                    <a:pt x="1163497" y="0"/>
                  </a:lnTo>
                  <a:close/>
                </a:path>
              </a:pathLst>
            </a:custGeom>
            <a:solidFill>
              <a:srgbClr val="7ED5F6"/>
            </a:solidFill>
          </p:spPr>
          <p:txBody>
            <a:bodyPr wrap="square" lIns="0" tIns="0" rIns="0" bIns="0" rtlCol="0"/>
            <a:lstStyle/>
            <a:p>
              <a:endParaRPr/>
            </a:p>
          </p:txBody>
        </p:sp>
        <p:sp>
          <p:nvSpPr>
            <p:cNvPr id="6" name="object 6"/>
            <p:cNvSpPr/>
            <p:nvPr/>
          </p:nvSpPr>
          <p:spPr>
            <a:xfrm>
              <a:off x="2576818" y="1805654"/>
              <a:ext cx="1163955" cy="422909"/>
            </a:xfrm>
            <a:custGeom>
              <a:avLst/>
              <a:gdLst/>
              <a:ahLst/>
              <a:cxnLst/>
              <a:rect l="l" t="t" r="r" b="b"/>
              <a:pathLst>
                <a:path w="1163954" h="422910">
                  <a:moveTo>
                    <a:pt x="0" y="422827"/>
                  </a:moveTo>
                  <a:lnTo>
                    <a:pt x="1163496" y="422827"/>
                  </a:lnTo>
                  <a:lnTo>
                    <a:pt x="1163496" y="0"/>
                  </a:lnTo>
                  <a:lnTo>
                    <a:pt x="0" y="0"/>
                  </a:lnTo>
                  <a:lnTo>
                    <a:pt x="0" y="422827"/>
                  </a:lnTo>
                  <a:close/>
                </a:path>
              </a:pathLst>
            </a:custGeom>
            <a:ln w="14927">
              <a:solidFill>
                <a:srgbClr val="7ED5F6"/>
              </a:solidFill>
            </a:ln>
          </p:spPr>
          <p:txBody>
            <a:bodyPr wrap="square" lIns="0" tIns="0" rIns="0" bIns="0" rtlCol="0"/>
            <a:lstStyle/>
            <a:p>
              <a:endParaRPr/>
            </a:p>
          </p:txBody>
        </p:sp>
        <p:sp>
          <p:nvSpPr>
            <p:cNvPr id="7" name="object 7"/>
            <p:cNvSpPr/>
            <p:nvPr/>
          </p:nvSpPr>
          <p:spPr>
            <a:xfrm>
              <a:off x="3693018" y="1969810"/>
              <a:ext cx="580390" cy="0"/>
            </a:xfrm>
            <a:custGeom>
              <a:avLst/>
              <a:gdLst/>
              <a:ahLst/>
              <a:cxnLst/>
              <a:rect l="l" t="t" r="r" b="b"/>
              <a:pathLst>
                <a:path w="580389">
                  <a:moveTo>
                    <a:pt x="579902" y="0"/>
                  </a:moveTo>
                  <a:lnTo>
                    <a:pt x="579902" y="0"/>
                  </a:lnTo>
                  <a:lnTo>
                    <a:pt x="0" y="0"/>
                  </a:lnTo>
                </a:path>
              </a:pathLst>
            </a:custGeom>
            <a:ln w="7463">
              <a:solidFill>
                <a:srgbClr val="000000"/>
              </a:solidFill>
            </a:ln>
          </p:spPr>
          <p:txBody>
            <a:bodyPr wrap="square" lIns="0" tIns="0" rIns="0" bIns="0" rtlCol="0"/>
            <a:lstStyle/>
            <a:p>
              <a:endParaRPr/>
            </a:p>
          </p:txBody>
        </p:sp>
        <p:sp>
          <p:nvSpPr>
            <p:cNvPr id="8" name="object 8"/>
            <p:cNvSpPr/>
            <p:nvPr/>
          </p:nvSpPr>
          <p:spPr>
            <a:xfrm>
              <a:off x="4214444" y="1936231"/>
              <a:ext cx="110650" cy="6831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529532" y="1758396"/>
              <a:ext cx="1163955" cy="422909"/>
            </a:xfrm>
            <a:custGeom>
              <a:avLst/>
              <a:gdLst/>
              <a:ahLst/>
              <a:cxnLst/>
              <a:rect l="l" t="t" r="r" b="b"/>
              <a:pathLst>
                <a:path w="1163954" h="422910">
                  <a:moveTo>
                    <a:pt x="1163486" y="0"/>
                  </a:moveTo>
                  <a:lnTo>
                    <a:pt x="0" y="0"/>
                  </a:lnTo>
                  <a:lnTo>
                    <a:pt x="0" y="422827"/>
                  </a:lnTo>
                  <a:lnTo>
                    <a:pt x="1163486" y="422827"/>
                  </a:lnTo>
                  <a:lnTo>
                    <a:pt x="1163486" y="0"/>
                  </a:lnTo>
                  <a:close/>
                </a:path>
              </a:pathLst>
            </a:custGeom>
            <a:solidFill>
              <a:srgbClr val="FDFDFD"/>
            </a:solidFill>
          </p:spPr>
          <p:txBody>
            <a:bodyPr wrap="square" lIns="0" tIns="0" rIns="0" bIns="0" rtlCol="0"/>
            <a:lstStyle/>
            <a:p>
              <a:endParaRPr/>
            </a:p>
          </p:txBody>
        </p:sp>
        <p:sp>
          <p:nvSpPr>
            <p:cNvPr id="10" name="object 10"/>
            <p:cNvSpPr/>
            <p:nvPr/>
          </p:nvSpPr>
          <p:spPr>
            <a:xfrm>
              <a:off x="2529532" y="1758396"/>
              <a:ext cx="1163955" cy="422909"/>
            </a:xfrm>
            <a:custGeom>
              <a:avLst/>
              <a:gdLst/>
              <a:ahLst/>
              <a:cxnLst/>
              <a:rect l="l" t="t" r="r" b="b"/>
              <a:pathLst>
                <a:path w="1163954" h="422910">
                  <a:moveTo>
                    <a:pt x="0" y="422827"/>
                  </a:moveTo>
                  <a:lnTo>
                    <a:pt x="1163486" y="422827"/>
                  </a:lnTo>
                  <a:lnTo>
                    <a:pt x="1163486" y="0"/>
                  </a:lnTo>
                  <a:lnTo>
                    <a:pt x="0" y="0"/>
                  </a:lnTo>
                  <a:lnTo>
                    <a:pt x="0" y="422827"/>
                  </a:lnTo>
                  <a:close/>
                </a:path>
              </a:pathLst>
            </a:custGeom>
            <a:ln w="14927">
              <a:solidFill>
                <a:srgbClr val="00ACED"/>
              </a:solidFill>
            </a:ln>
          </p:spPr>
          <p:txBody>
            <a:bodyPr wrap="square" lIns="0" tIns="0" rIns="0" bIns="0" rtlCol="0"/>
            <a:lstStyle/>
            <a:p>
              <a:endParaRPr/>
            </a:p>
          </p:txBody>
        </p:sp>
        <p:sp>
          <p:nvSpPr>
            <p:cNvPr id="11" name="object 11"/>
            <p:cNvSpPr/>
            <p:nvPr/>
          </p:nvSpPr>
          <p:spPr>
            <a:xfrm>
              <a:off x="4342597" y="1494585"/>
              <a:ext cx="1916430" cy="986790"/>
            </a:xfrm>
            <a:custGeom>
              <a:avLst/>
              <a:gdLst/>
              <a:ahLst/>
              <a:cxnLst/>
              <a:rect l="l" t="t" r="r" b="b"/>
              <a:pathLst>
                <a:path w="1916429" h="986789">
                  <a:moveTo>
                    <a:pt x="1916253" y="0"/>
                  </a:moveTo>
                  <a:lnTo>
                    <a:pt x="0" y="0"/>
                  </a:lnTo>
                  <a:lnTo>
                    <a:pt x="0" y="986431"/>
                  </a:lnTo>
                  <a:lnTo>
                    <a:pt x="1916253" y="986431"/>
                  </a:lnTo>
                  <a:lnTo>
                    <a:pt x="1916253" y="0"/>
                  </a:lnTo>
                  <a:close/>
                </a:path>
              </a:pathLst>
            </a:custGeom>
            <a:solidFill>
              <a:srgbClr val="FDFDFD"/>
            </a:solidFill>
          </p:spPr>
          <p:txBody>
            <a:bodyPr wrap="square" lIns="0" tIns="0" rIns="0" bIns="0" rtlCol="0"/>
            <a:lstStyle/>
            <a:p>
              <a:endParaRPr/>
            </a:p>
          </p:txBody>
        </p:sp>
        <p:sp>
          <p:nvSpPr>
            <p:cNvPr id="12" name="object 12"/>
            <p:cNvSpPr/>
            <p:nvPr/>
          </p:nvSpPr>
          <p:spPr>
            <a:xfrm>
              <a:off x="4342597" y="1494585"/>
              <a:ext cx="1916430" cy="986790"/>
            </a:xfrm>
            <a:custGeom>
              <a:avLst/>
              <a:gdLst/>
              <a:ahLst/>
              <a:cxnLst/>
              <a:rect l="l" t="t" r="r" b="b"/>
              <a:pathLst>
                <a:path w="1916429" h="986789">
                  <a:moveTo>
                    <a:pt x="0" y="986431"/>
                  </a:moveTo>
                  <a:lnTo>
                    <a:pt x="1916253" y="986431"/>
                  </a:lnTo>
                  <a:lnTo>
                    <a:pt x="1916253" y="0"/>
                  </a:lnTo>
                  <a:lnTo>
                    <a:pt x="0" y="0"/>
                  </a:lnTo>
                  <a:lnTo>
                    <a:pt x="0" y="986431"/>
                  </a:lnTo>
                  <a:close/>
                </a:path>
              </a:pathLst>
            </a:custGeom>
            <a:ln w="14927">
              <a:solidFill>
                <a:srgbClr val="00ACED"/>
              </a:solidFill>
            </a:ln>
          </p:spPr>
          <p:txBody>
            <a:bodyPr wrap="square" lIns="0" tIns="0" rIns="0" bIns="0" rtlCol="0"/>
            <a:lstStyle/>
            <a:p>
              <a:endParaRPr/>
            </a:p>
          </p:txBody>
        </p:sp>
        <p:sp>
          <p:nvSpPr>
            <p:cNvPr id="13" name="object 13"/>
            <p:cNvSpPr/>
            <p:nvPr/>
          </p:nvSpPr>
          <p:spPr>
            <a:xfrm>
              <a:off x="4420900" y="1585452"/>
              <a:ext cx="1719834" cy="80105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04534" y="1826712"/>
              <a:ext cx="598549" cy="262484"/>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a:spLocks noGrp="1"/>
          </p:cNvSpPr>
          <p:nvPr>
            <p:ph type="title"/>
          </p:nvPr>
        </p:nvSpPr>
        <p:spPr>
          <a:xfrm>
            <a:off x="535940" y="643254"/>
            <a:ext cx="5055870" cy="391160"/>
          </a:xfrm>
          <a:prstGeom prst="rect">
            <a:avLst/>
          </a:prstGeom>
        </p:spPr>
        <p:txBody>
          <a:bodyPr vert="horz" wrap="square" lIns="0" tIns="12700" rIns="0" bIns="0" rtlCol="0">
            <a:spAutoFit/>
          </a:bodyPr>
          <a:lstStyle/>
          <a:p>
            <a:pPr marL="12700">
              <a:lnSpc>
                <a:spcPct val="100000"/>
              </a:lnSpc>
              <a:spcBef>
                <a:spcPts val="100"/>
              </a:spcBef>
            </a:pPr>
            <a:r>
              <a:rPr spc="-5" dirty="0"/>
              <a:t>Users </a:t>
            </a:r>
            <a:r>
              <a:rPr dirty="0"/>
              <a:t>of </a:t>
            </a:r>
            <a:r>
              <a:rPr spc="-5" dirty="0"/>
              <a:t>a requirements</a:t>
            </a:r>
            <a:r>
              <a:rPr spc="20" dirty="0"/>
              <a:t> </a:t>
            </a:r>
            <a:r>
              <a:rPr spc="-5" dirty="0"/>
              <a:t>document</a:t>
            </a:r>
          </a:p>
        </p:txBody>
      </p:sp>
      <p:grpSp>
        <p:nvGrpSpPr>
          <p:cNvPr id="16" name="object 16"/>
          <p:cNvGrpSpPr/>
          <p:nvPr/>
        </p:nvGrpSpPr>
        <p:grpSpPr>
          <a:xfrm>
            <a:off x="2522068" y="4636606"/>
            <a:ext cx="3795395" cy="728980"/>
            <a:chOff x="2522068" y="4636606"/>
            <a:chExt cx="3795395" cy="728980"/>
          </a:xfrm>
        </p:grpSpPr>
        <p:sp>
          <p:nvSpPr>
            <p:cNvPr id="17" name="object 17"/>
            <p:cNvSpPr/>
            <p:nvPr/>
          </p:nvSpPr>
          <p:spPr>
            <a:xfrm>
              <a:off x="2576817" y="4761026"/>
              <a:ext cx="1163955" cy="424180"/>
            </a:xfrm>
            <a:custGeom>
              <a:avLst/>
              <a:gdLst/>
              <a:ahLst/>
              <a:cxnLst/>
              <a:rect l="l" t="t" r="r" b="b"/>
              <a:pathLst>
                <a:path w="1163954" h="424179">
                  <a:moveTo>
                    <a:pt x="1163497" y="0"/>
                  </a:moveTo>
                  <a:lnTo>
                    <a:pt x="0" y="0"/>
                  </a:lnTo>
                  <a:lnTo>
                    <a:pt x="0" y="376872"/>
                  </a:lnTo>
                  <a:lnTo>
                    <a:pt x="0" y="424154"/>
                  </a:lnTo>
                  <a:lnTo>
                    <a:pt x="1163497" y="424154"/>
                  </a:lnTo>
                  <a:lnTo>
                    <a:pt x="1163497" y="376872"/>
                  </a:lnTo>
                  <a:lnTo>
                    <a:pt x="1163497" y="0"/>
                  </a:lnTo>
                  <a:close/>
                </a:path>
              </a:pathLst>
            </a:custGeom>
            <a:solidFill>
              <a:srgbClr val="7ED5F6"/>
            </a:solidFill>
          </p:spPr>
          <p:txBody>
            <a:bodyPr wrap="square" lIns="0" tIns="0" rIns="0" bIns="0" rtlCol="0"/>
            <a:lstStyle/>
            <a:p>
              <a:endParaRPr/>
            </a:p>
          </p:txBody>
        </p:sp>
        <p:sp>
          <p:nvSpPr>
            <p:cNvPr id="18" name="object 18"/>
            <p:cNvSpPr/>
            <p:nvPr/>
          </p:nvSpPr>
          <p:spPr>
            <a:xfrm>
              <a:off x="2576818" y="4761019"/>
              <a:ext cx="1163955" cy="424180"/>
            </a:xfrm>
            <a:custGeom>
              <a:avLst/>
              <a:gdLst/>
              <a:ahLst/>
              <a:cxnLst/>
              <a:rect l="l" t="t" r="r" b="b"/>
              <a:pathLst>
                <a:path w="1163954" h="424179">
                  <a:moveTo>
                    <a:pt x="0" y="424153"/>
                  </a:moveTo>
                  <a:lnTo>
                    <a:pt x="1163496" y="424153"/>
                  </a:lnTo>
                  <a:lnTo>
                    <a:pt x="1163496" y="0"/>
                  </a:lnTo>
                  <a:lnTo>
                    <a:pt x="0" y="0"/>
                  </a:lnTo>
                  <a:lnTo>
                    <a:pt x="0" y="424153"/>
                  </a:lnTo>
                  <a:close/>
                </a:path>
              </a:pathLst>
            </a:custGeom>
            <a:ln w="14927">
              <a:solidFill>
                <a:srgbClr val="7ED5F6"/>
              </a:solidFill>
            </a:ln>
          </p:spPr>
          <p:txBody>
            <a:bodyPr wrap="square" lIns="0" tIns="0" rIns="0" bIns="0" rtlCol="0"/>
            <a:lstStyle/>
            <a:p>
              <a:endParaRPr/>
            </a:p>
          </p:txBody>
        </p:sp>
        <p:sp>
          <p:nvSpPr>
            <p:cNvPr id="19" name="object 19"/>
            <p:cNvSpPr/>
            <p:nvPr/>
          </p:nvSpPr>
          <p:spPr>
            <a:xfrm>
              <a:off x="3690530" y="4926452"/>
              <a:ext cx="580390" cy="0"/>
            </a:xfrm>
            <a:custGeom>
              <a:avLst/>
              <a:gdLst/>
              <a:ahLst/>
              <a:cxnLst/>
              <a:rect l="l" t="t" r="r" b="b"/>
              <a:pathLst>
                <a:path w="580389">
                  <a:moveTo>
                    <a:pt x="579902" y="0"/>
                  </a:moveTo>
                  <a:lnTo>
                    <a:pt x="579902" y="0"/>
                  </a:lnTo>
                  <a:lnTo>
                    <a:pt x="0" y="0"/>
                  </a:lnTo>
                </a:path>
              </a:pathLst>
            </a:custGeom>
            <a:ln w="7463">
              <a:solidFill>
                <a:srgbClr val="000000"/>
              </a:solidFill>
            </a:ln>
          </p:spPr>
          <p:txBody>
            <a:bodyPr wrap="square" lIns="0" tIns="0" rIns="0" bIns="0" rtlCol="0"/>
            <a:lstStyle/>
            <a:p>
              <a:endParaRPr/>
            </a:p>
          </p:txBody>
        </p:sp>
        <p:sp>
          <p:nvSpPr>
            <p:cNvPr id="20" name="object 20"/>
            <p:cNvSpPr/>
            <p:nvPr/>
          </p:nvSpPr>
          <p:spPr>
            <a:xfrm>
              <a:off x="4211955" y="4892857"/>
              <a:ext cx="110650" cy="67173"/>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2529532" y="4714989"/>
              <a:ext cx="1163955" cy="422909"/>
            </a:xfrm>
            <a:custGeom>
              <a:avLst/>
              <a:gdLst/>
              <a:ahLst/>
              <a:cxnLst/>
              <a:rect l="l" t="t" r="r" b="b"/>
              <a:pathLst>
                <a:path w="1163954" h="422910">
                  <a:moveTo>
                    <a:pt x="1163486" y="0"/>
                  </a:moveTo>
                  <a:lnTo>
                    <a:pt x="0" y="0"/>
                  </a:lnTo>
                  <a:lnTo>
                    <a:pt x="0" y="422910"/>
                  </a:lnTo>
                  <a:lnTo>
                    <a:pt x="1163486" y="422910"/>
                  </a:lnTo>
                  <a:lnTo>
                    <a:pt x="1163486" y="0"/>
                  </a:lnTo>
                  <a:close/>
                </a:path>
              </a:pathLst>
            </a:custGeom>
            <a:solidFill>
              <a:srgbClr val="FDFDFD"/>
            </a:solidFill>
          </p:spPr>
          <p:txBody>
            <a:bodyPr wrap="square" lIns="0" tIns="0" rIns="0" bIns="0" rtlCol="0"/>
            <a:lstStyle/>
            <a:p>
              <a:endParaRPr/>
            </a:p>
          </p:txBody>
        </p:sp>
        <p:sp>
          <p:nvSpPr>
            <p:cNvPr id="22" name="object 22"/>
            <p:cNvSpPr/>
            <p:nvPr/>
          </p:nvSpPr>
          <p:spPr>
            <a:xfrm>
              <a:off x="2529532" y="4714989"/>
              <a:ext cx="1163955" cy="422909"/>
            </a:xfrm>
            <a:custGeom>
              <a:avLst/>
              <a:gdLst/>
              <a:ahLst/>
              <a:cxnLst/>
              <a:rect l="l" t="t" r="r" b="b"/>
              <a:pathLst>
                <a:path w="1163954" h="422910">
                  <a:moveTo>
                    <a:pt x="0" y="422910"/>
                  </a:moveTo>
                  <a:lnTo>
                    <a:pt x="1163486" y="422910"/>
                  </a:lnTo>
                  <a:lnTo>
                    <a:pt x="1163486" y="0"/>
                  </a:lnTo>
                  <a:lnTo>
                    <a:pt x="0" y="0"/>
                  </a:lnTo>
                  <a:lnTo>
                    <a:pt x="0" y="422910"/>
                  </a:lnTo>
                  <a:close/>
                </a:path>
              </a:pathLst>
            </a:custGeom>
            <a:ln w="14927">
              <a:solidFill>
                <a:srgbClr val="00ACED"/>
              </a:solidFill>
            </a:ln>
          </p:spPr>
          <p:txBody>
            <a:bodyPr wrap="square" lIns="0" tIns="0" rIns="0" bIns="0" rtlCol="0"/>
            <a:lstStyle/>
            <a:p>
              <a:endParaRPr/>
            </a:p>
          </p:txBody>
        </p:sp>
        <p:sp>
          <p:nvSpPr>
            <p:cNvPr id="23" name="object 23"/>
            <p:cNvSpPr/>
            <p:nvPr/>
          </p:nvSpPr>
          <p:spPr>
            <a:xfrm>
              <a:off x="4389869" y="4691329"/>
              <a:ext cx="1920239" cy="666750"/>
            </a:xfrm>
            <a:custGeom>
              <a:avLst/>
              <a:gdLst/>
              <a:ahLst/>
              <a:cxnLst/>
              <a:rect l="l" t="t" r="r" b="b"/>
              <a:pathLst>
                <a:path w="1920239" h="666750">
                  <a:moveTo>
                    <a:pt x="1920074" y="0"/>
                  </a:moveTo>
                  <a:lnTo>
                    <a:pt x="0" y="0"/>
                  </a:lnTo>
                  <a:lnTo>
                    <a:pt x="0" y="619467"/>
                  </a:lnTo>
                  <a:lnTo>
                    <a:pt x="0" y="666750"/>
                  </a:lnTo>
                  <a:lnTo>
                    <a:pt x="1920074" y="666750"/>
                  </a:lnTo>
                  <a:lnTo>
                    <a:pt x="1920074" y="619467"/>
                  </a:lnTo>
                  <a:lnTo>
                    <a:pt x="1920074" y="0"/>
                  </a:lnTo>
                  <a:close/>
                </a:path>
              </a:pathLst>
            </a:custGeom>
            <a:solidFill>
              <a:srgbClr val="7ED5F6"/>
            </a:solidFill>
          </p:spPr>
          <p:txBody>
            <a:bodyPr wrap="square" lIns="0" tIns="0" rIns="0" bIns="0" rtlCol="0"/>
            <a:lstStyle/>
            <a:p>
              <a:endParaRPr/>
            </a:p>
          </p:txBody>
        </p:sp>
        <p:sp>
          <p:nvSpPr>
            <p:cNvPr id="24" name="object 24"/>
            <p:cNvSpPr/>
            <p:nvPr/>
          </p:nvSpPr>
          <p:spPr>
            <a:xfrm>
              <a:off x="4389877" y="4691327"/>
              <a:ext cx="1920239" cy="666750"/>
            </a:xfrm>
            <a:custGeom>
              <a:avLst/>
              <a:gdLst/>
              <a:ahLst/>
              <a:cxnLst/>
              <a:rect l="l" t="t" r="r" b="b"/>
              <a:pathLst>
                <a:path w="1920239" h="666750">
                  <a:moveTo>
                    <a:pt x="0" y="666740"/>
                  </a:moveTo>
                  <a:lnTo>
                    <a:pt x="1920069" y="666740"/>
                  </a:lnTo>
                  <a:lnTo>
                    <a:pt x="1920069" y="0"/>
                  </a:lnTo>
                  <a:lnTo>
                    <a:pt x="0" y="0"/>
                  </a:lnTo>
                  <a:lnTo>
                    <a:pt x="0" y="666740"/>
                  </a:lnTo>
                  <a:close/>
                </a:path>
              </a:pathLst>
            </a:custGeom>
            <a:ln w="14927">
              <a:solidFill>
                <a:srgbClr val="7ED5F6"/>
              </a:solidFill>
            </a:ln>
          </p:spPr>
          <p:txBody>
            <a:bodyPr wrap="square" lIns="0" tIns="0" rIns="0" bIns="0" rtlCol="0"/>
            <a:lstStyle/>
            <a:p>
              <a:endParaRPr/>
            </a:p>
          </p:txBody>
        </p:sp>
        <p:sp>
          <p:nvSpPr>
            <p:cNvPr id="25" name="object 25"/>
            <p:cNvSpPr/>
            <p:nvPr/>
          </p:nvSpPr>
          <p:spPr>
            <a:xfrm>
              <a:off x="4342597" y="4644070"/>
              <a:ext cx="1921510" cy="666750"/>
            </a:xfrm>
            <a:custGeom>
              <a:avLst/>
              <a:gdLst/>
              <a:ahLst/>
              <a:cxnLst/>
              <a:rect l="l" t="t" r="r" b="b"/>
              <a:pathLst>
                <a:path w="1921510" h="666750">
                  <a:moveTo>
                    <a:pt x="1921230" y="0"/>
                  </a:moveTo>
                  <a:lnTo>
                    <a:pt x="0" y="0"/>
                  </a:lnTo>
                  <a:lnTo>
                    <a:pt x="0" y="666724"/>
                  </a:lnTo>
                  <a:lnTo>
                    <a:pt x="1921230" y="666724"/>
                  </a:lnTo>
                  <a:lnTo>
                    <a:pt x="1921230" y="0"/>
                  </a:lnTo>
                  <a:close/>
                </a:path>
              </a:pathLst>
            </a:custGeom>
            <a:solidFill>
              <a:srgbClr val="FDFDFD"/>
            </a:solidFill>
          </p:spPr>
          <p:txBody>
            <a:bodyPr wrap="square" lIns="0" tIns="0" rIns="0" bIns="0" rtlCol="0"/>
            <a:lstStyle/>
            <a:p>
              <a:endParaRPr/>
            </a:p>
          </p:txBody>
        </p:sp>
        <p:sp>
          <p:nvSpPr>
            <p:cNvPr id="26" name="object 26"/>
            <p:cNvSpPr/>
            <p:nvPr/>
          </p:nvSpPr>
          <p:spPr>
            <a:xfrm>
              <a:off x="4342597" y="4644070"/>
              <a:ext cx="1921510" cy="666750"/>
            </a:xfrm>
            <a:custGeom>
              <a:avLst/>
              <a:gdLst/>
              <a:ahLst/>
              <a:cxnLst/>
              <a:rect l="l" t="t" r="r" b="b"/>
              <a:pathLst>
                <a:path w="1921510" h="666750">
                  <a:moveTo>
                    <a:pt x="0" y="666724"/>
                  </a:moveTo>
                  <a:lnTo>
                    <a:pt x="1921230" y="666724"/>
                  </a:lnTo>
                  <a:lnTo>
                    <a:pt x="1921230" y="0"/>
                  </a:lnTo>
                  <a:lnTo>
                    <a:pt x="0" y="0"/>
                  </a:lnTo>
                  <a:lnTo>
                    <a:pt x="0" y="666724"/>
                  </a:lnTo>
                  <a:close/>
                </a:path>
              </a:pathLst>
            </a:custGeom>
            <a:ln w="14927">
              <a:solidFill>
                <a:srgbClr val="00ACED"/>
              </a:solidFill>
            </a:ln>
          </p:spPr>
          <p:txBody>
            <a:bodyPr wrap="square" lIns="0" tIns="0" rIns="0" bIns="0" rtlCol="0"/>
            <a:lstStyle/>
            <a:p>
              <a:endParaRPr/>
            </a:p>
          </p:txBody>
        </p:sp>
        <p:sp>
          <p:nvSpPr>
            <p:cNvPr id="27" name="object 27"/>
            <p:cNvSpPr/>
            <p:nvPr/>
          </p:nvSpPr>
          <p:spPr>
            <a:xfrm>
              <a:off x="4417250" y="4741104"/>
              <a:ext cx="1587781" cy="470184"/>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2765964" y="4783404"/>
              <a:ext cx="664492" cy="293558"/>
            </a:xfrm>
            <a:prstGeom prst="rect">
              <a:avLst/>
            </a:prstGeom>
            <a:blipFill>
              <a:blip r:embed="rId7" cstate="print"/>
              <a:stretch>
                <a:fillRect/>
              </a:stretch>
            </a:blipFill>
          </p:spPr>
          <p:txBody>
            <a:bodyPr wrap="square" lIns="0" tIns="0" rIns="0" bIns="0" rtlCol="0"/>
            <a:lstStyle/>
            <a:p>
              <a:endParaRPr/>
            </a:p>
          </p:txBody>
        </p:sp>
      </p:grpSp>
      <p:grpSp>
        <p:nvGrpSpPr>
          <p:cNvPr id="29" name="object 29"/>
          <p:cNvGrpSpPr/>
          <p:nvPr/>
        </p:nvGrpSpPr>
        <p:grpSpPr>
          <a:xfrm>
            <a:off x="2522068" y="2684967"/>
            <a:ext cx="3795395" cy="899794"/>
            <a:chOff x="2522068" y="2684967"/>
            <a:chExt cx="3795395" cy="899794"/>
          </a:xfrm>
        </p:grpSpPr>
        <p:sp>
          <p:nvSpPr>
            <p:cNvPr id="30" name="object 30"/>
            <p:cNvSpPr/>
            <p:nvPr/>
          </p:nvSpPr>
          <p:spPr>
            <a:xfrm>
              <a:off x="4389869" y="2739694"/>
              <a:ext cx="1920239" cy="837565"/>
            </a:xfrm>
            <a:custGeom>
              <a:avLst/>
              <a:gdLst/>
              <a:ahLst/>
              <a:cxnLst/>
              <a:rect l="l" t="t" r="r" b="b"/>
              <a:pathLst>
                <a:path w="1920239" h="837564">
                  <a:moveTo>
                    <a:pt x="1920074" y="0"/>
                  </a:moveTo>
                  <a:lnTo>
                    <a:pt x="0" y="0"/>
                  </a:lnTo>
                  <a:lnTo>
                    <a:pt x="0" y="789940"/>
                  </a:lnTo>
                  <a:lnTo>
                    <a:pt x="0" y="837196"/>
                  </a:lnTo>
                  <a:lnTo>
                    <a:pt x="1920074" y="837196"/>
                  </a:lnTo>
                  <a:lnTo>
                    <a:pt x="1920074" y="789940"/>
                  </a:lnTo>
                  <a:lnTo>
                    <a:pt x="1920074" y="0"/>
                  </a:lnTo>
                  <a:close/>
                </a:path>
              </a:pathLst>
            </a:custGeom>
            <a:solidFill>
              <a:srgbClr val="7ED5F6"/>
            </a:solidFill>
          </p:spPr>
          <p:txBody>
            <a:bodyPr wrap="square" lIns="0" tIns="0" rIns="0" bIns="0" rtlCol="0"/>
            <a:lstStyle/>
            <a:p>
              <a:endParaRPr/>
            </a:p>
          </p:txBody>
        </p:sp>
        <p:sp>
          <p:nvSpPr>
            <p:cNvPr id="31" name="object 31"/>
            <p:cNvSpPr/>
            <p:nvPr/>
          </p:nvSpPr>
          <p:spPr>
            <a:xfrm>
              <a:off x="4389877" y="2739688"/>
              <a:ext cx="1920239" cy="837565"/>
            </a:xfrm>
            <a:custGeom>
              <a:avLst/>
              <a:gdLst/>
              <a:ahLst/>
              <a:cxnLst/>
              <a:rect l="l" t="t" r="r" b="b"/>
              <a:pathLst>
                <a:path w="1920239" h="837564">
                  <a:moveTo>
                    <a:pt x="0" y="837198"/>
                  </a:moveTo>
                  <a:lnTo>
                    <a:pt x="1920069" y="837198"/>
                  </a:lnTo>
                  <a:lnTo>
                    <a:pt x="1920069" y="0"/>
                  </a:lnTo>
                  <a:lnTo>
                    <a:pt x="0" y="0"/>
                  </a:lnTo>
                  <a:lnTo>
                    <a:pt x="0" y="837198"/>
                  </a:lnTo>
                  <a:close/>
                </a:path>
              </a:pathLst>
            </a:custGeom>
            <a:ln w="14927">
              <a:solidFill>
                <a:srgbClr val="7ED5F6"/>
              </a:solidFill>
            </a:ln>
          </p:spPr>
          <p:txBody>
            <a:bodyPr wrap="square" lIns="0" tIns="0" rIns="0" bIns="0" rtlCol="0"/>
            <a:lstStyle/>
            <a:p>
              <a:endParaRPr/>
            </a:p>
          </p:txBody>
        </p:sp>
        <p:sp>
          <p:nvSpPr>
            <p:cNvPr id="32" name="object 32"/>
            <p:cNvSpPr/>
            <p:nvPr/>
          </p:nvSpPr>
          <p:spPr>
            <a:xfrm>
              <a:off x="2576817" y="2925076"/>
              <a:ext cx="1163955" cy="423545"/>
            </a:xfrm>
            <a:custGeom>
              <a:avLst/>
              <a:gdLst/>
              <a:ahLst/>
              <a:cxnLst/>
              <a:rect l="l" t="t" r="r" b="b"/>
              <a:pathLst>
                <a:path w="1163954" h="423545">
                  <a:moveTo>
                    <a:pt x="1163497" y="0"/>
                  </a:moveTo>
                  <a:lnTo>
                    <a:pt x="0" y="0"/>
                  </a:lnTo>
                  <a:lnTo>
                    <a:pt x="0" y="375564"/>
                  </a:lnTo>
                  <a:lnTo>
                    <a:pt x="0" y="422986"/>
                  </a:lnTo>
                  <a:lnTo>
                    <a:pt x="1163497" y="422986"/>
                  </a:lnTo>
                  <a:lnTo>
                    <a:pt x="1163497" y="375564"/>
                  </a:lnTo>
                  <a:lnTo>
                    <a:pt x="1163497" y="0"/>
                  </a:lnTo>
                  <a:close/>
                </a:path>
              </a:pathLst>
            </a:custGeom>
            <a:solidFill>
              <a:srgbClr val="7ED5F6"/>
            </a:solidFill>
          </p:spPr>
          <p:txBody>
            <a:bodyPr wrap="square" lIns="0" tIns="0" rIns="0" bIns="0" rtlCol="0"/>
            <a:lstStyle/>
            <a:p>
              <a:endParaRPr/>
            </a:p>
          </p:txBody>
        </p:sp>
        <p:sp>
          <p:nvSpPr>
            <p:cNvPr id="33" name="object 33"/>
            <p:cNvSpPr/>
            <p:nvPr/>
          </p:nvSpPr>
          <p:spPr>
            <a:xfrm>
              <a:off x="2576818" y="2925069"/>
              <a:ext cx="1163955" cy="423545"/>
            </a:xfrm>
            <a:custGeom>
              <a:avLst/>
              <a:gdLst/>
              <a:ahLst/>
              <a:cxnLst/>
              <a:rect l="l" t="t" r="r" b="b"/>
              <a:pathLst>
                <a:path w="1163954" h="423545">
                  <a:moveTo>
                    <a:pt x="0" y="422993"/>
                  </a:moveTo>
                  <a:lnTo>
                    <a:pt x="1163496" y="422993"/>
                  </a:lnTo>
                  <a:lnTo>
                    <a:pt x="1163496" y="0"/>
                  </a:lnTo>
                  <a:lnTo>
                    <a:pt x="0" y="0"/>
                  </a:lnTo>
                  <a:lnTo>
                    <a:pt x="0" y="422993"/>
                  </a:lnTo>
                  <a:close/>
                </a:path>
              </a:pathLst>
            </a:custGeom>
            <a:ln w="14927">
              <a:solidFill>
                <a:srgbClr val="7ED5F6"/>
              </a:solidFill>
            </a:ln>
          </p:spPr>
          <p:txBody>
            <a:bodyPr wrap="square" lIns="0" tIns="0" rIns="0" bIns="0" rtlCol="0"/>
            <a:lstStyle/>
            <a:p>
              <a:endParaRPr/>
            </a:p>
          </p:txBody>
        </p:sp>
        <p:sp>
          <p:nvSpPr>
            <p:cNvPr id="34" name="object 34"/>
            <p:cNvSpPr/>
            <p:nvPr/>
          </p:nvSpPr>
          <p:spPr>
            <a:xfrm>
              <a:off x="3693018" y="3089225"/>
              <a:ext cx="580390" cy="0"/>
            </a:xfrm>
            <a:custGeom>
              <a:avLst/>
              <a:gdLst/>
              <a:ahLst/>
              <a:cxnLst/>
              <a:rect l="l" t="t" r="r" b="b"/>
              <a:pathLst>
                <a:path w="580389">
                  <a:moveTo>
                    <a:pt x="579902" y="0"/>
                  </a:moveTo>
                  <a:lnTo>
                    <a:pt x="579902" y="0"/>
                  </a:lnTo>
                  <a:lnTo>
                    <a:pt x="0" y="0"/>
                  </a:lnTo>
                </a:path>
              </a:pathLst>
            </a:custGeom>
            <a:ln w="7463">
              <a:solidFill>
                <a:srgbClr val="000000"/>
              </a:solidFill>
            </a:ln>
          </p:spPr>
          <p:txBody>
            <a:bodyPr wrap="square" lIns="0" tIns="0" rIns="0" bIns="0" rtlCol="0"/>
            <a:lstStyle/>
            <a:p>
              <a:endParaRPr/>
            </a:p>
          </p:txBody>
        </p:sp>
        <p:sp>
          <p:nvSpPr>
            <p:cNvPr id="35" name="object 35"/>
            <p:cNvSpPr/>
            <p:nvPr/>
          </p:nvSpPr>
          <p:spPr>
            <a:xfrm>
              <a:off x="4214444" y="3055646"/>
              <a:ext cx="110650" cy="68483"/>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4342597" y="2692431"/>
              <a:ext cx="1921510" cy="837565"/>
            </a:xfrm>
            <a:custGeom>
              <a:avLst/>
              <a:gdLst/>
              <a:ahLst/>
              <a:cxnLst/>
              <a:rect l="l" t="t" r="r" b="b"/>
              <a:pathLst>
                <a:path w="1921510" h="837564">
                  <a:moveTo>
                    <a:pt x="1921230" y="0"/>
                  </a:moveTo>
                  <a:lnTo>
                    <a:pt x="0" y="0"/>
                  </a:lnTo>
                  <a:lnTo>
                    <a:pt x="0" y="837198"/>
                  </a:lnTo>
                  <a:lnTo>
                    <a:pt x="1921230" y="837198"/>
                  </a:lnTo>
                  <a:lnTo>
                    <a:pt x="1921230" y="0"/>
                  </a:lnTo>
                  <a:close/>
                </a:path>
              </a:pathLst>
            </a:custGeom>
            <a:solidFill>
              <a:srgbClr val="FDFDFD"/>
            </a:solidFill>
          </p:spPr>
          <p:txBody>
            <a:bodyPr wrap="square" lIns="0" tIns="0" rIns="0" bIns="0" rtlCol="0"/>
            <a:lstStyle/>
            <a:p>
              <a:endParaRPr/>
            </a:p>
          </p:txBody>
        </p:sp>
        <p:sp>
          <p:nvSpPr>
            <p:cNvPr id="37" name="object 37"/>
            <p:cNvSpPr/>
            <p:nvPr/>
          </p:nvSpPr>
          <p:spPr>
            <a:xfrm>
              <a:off x="4342597" y="2692431"/>
              <a:ext cx="1921510" cy="837565"/>
            </a:xfrm>
            <a:custGeom>
              <a:avLst/>
              <a:gdLst/>
              <a:ahLst/>
              <a:cxnLst/>
              <a:rect l="l" t="t" r="r" b="b"/>
              <a:pathLst>
                <a:path w="1921510" h="837564">
                  <a:moveTo>
                    <a:pt x="0" y="837198"/>
                  </a:moveTo>
                  <a:lnTo>
                    <a:pt x="1921230" y="837198"/>
                  </a:lnTo>
                  <a:lnTo>
                    <a:pt x="1921230" y="0"/>
                  </a:lnTo>
                  <a:lnTo>
                    <a:pt x="0" y="0"/>
                  </a:lnTo>
                  <a:lnTo>
                    <a:pt x="0" y="837198"/>
                  </a:lnTo>
                  <a:close/>
                </a:path>
              </a:pathLst>
            </a:custGeom>
            <a:ln w="14927">
              <a:solidFill>
                <a:srgbClr val="00ACED"/>
              </a:solidFill>
            </a:ln>
          </p:spPr>
          <p:txBody>
            <a:bodyPr wrap="square" lIns="0" tIns="0" rIns="0" bIns="0" rtlCol="0"/>
            <a:lstStyle/>
            <a:p>
              <a:endParaRPr/>
            </a:p>
          </p:txBody>
        </p:sp>
        <p:sp>
          <p:nvSpPr>
            <p:cNvPr id="38" name="object 38"/>
            <p:cNvSpPr/>
            <p:nvPr/>
          </p:nvSpPr>
          <p:spPr>
            <a:xfrm>
              <a:off x="4417250" y="2791919"/>
              <a:ext cx="1709714" cy="635733"/>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6136918" y="3379069"/>
              <a:ext cx="17780" cy="16510"/>
            </a:xfrm>
            <a:custGeom>
              <a:avLst/>
              <a:gdLst/>
              <a:ahLst/>
              <a:cxnLst/>
              <a:rect l="l" t="t" r="r" b="b"/>
              <a:pathLst>
                <a:path w="17779" h="16510">
                  <a:moveTo>
                    <a:pt x="16257" y="0"/>
                  </a:moveTo>
                  <a:lnTo>
                    <a:pt x="1327" y="0"/>
                  </a:lnTo>
                  <a:lnTo>
                    <a:pt x="0" y="1326"/>
                  </a:lnTo>
                  <a:lnTo>
                    <a:pt x="0" y="14923"/>
                  </a:lnTo>
                  <a:lnTo>
                    <a:pt x="1327" y="16249"/>
                  </a:lnTo>
                  <a:lnTo>
                    <a:pt x="16257" y="16249"/>
                  </a:lnTo>
                  <a:lnTo>
                    <a:pt x="17418" y="14923"/>
                  </a:lnTo>
                  <a:lnTo>
                    <a:pt x="16257" y="8788"/>
                  </a:lnTo>
                  <a:lnTo>
                    <a:pt x="16257" y="7461"/>
                  </a:lnTo>
                  <a:lnTo>
                    <a:pt x="17418" y="1326"/>
                  </a:lnTo>
                  <a:lnTo>
                    <a:pt x="16257" y="0"/>
                  </a:lnTo>
                  <a:close/>
                </a:path>
              </a:pathLst>
            </a:custGeom>
            <a:solidFill>
              <a:srgbClr val="000000"/>
            </a:solidFill>
          </p:spPr>
          <p:txBody>
            <a:bodyPr wrap="square" lIns="0" tIns="0" rIns="0" bIns="0" rtlCol="0"/>
            <a:lstStyle/>
            <a:p>
              <a:endParaRPr/>
            </a:p>
          </p:txBody>
        </p:sp>
        <p:sp>
          <p:nvSpPr>
            <p:cNvPr id="40" name="object 40"/>
            <p:cNvSpPr/>
            <p:nvPr/>
          </p:nvSpPr>
          <p:spPr>
            <a:xfrm>
              <a:off x="2529532" y="2877811"/>
              <a:ext cx="1163955" cy="422909"/>
            </a:xfrm>
            <a:custGeom>
              <a:avLst/>
              <a:gdLst/>
              <a:ahLst/>
              <a:cxnLst/>
              <a:rect l="l" t="t" r="r" b="b"/>
              <a:pathLst>
                <a:path w="1163954" h="422910">
                  <a:moveTo>
                    <a:pt x="1163486" y="0"/>
                  </a:moveTo>
                  <a:lnTo>
                    <a:pt x="0" y="0"/>
                  </a:lnTo>
                  <a:lnTo>
                    <a:pt x="0" y="422827"/>
                  </a:lnTo>
                  <a:lnTo>
                    <a:pt x="1163486" y="422827"/>
                  </a:lnTo>
                  <a:lnTo>
                    <a:pt x="1163486" y="0"/>
                  </a:lnTo>
                  <a:close/>
                </a:path>
              </a:pathLst>
            </a:custGeom>
            <a:solidFill>
              <a:srgbClr val="FDFDFD"/>
            </a:solidFill>
          </p:spPr>
          <p:txBody>
            <a:bodyPr wrap="square" lIns="0" tIns="0" rIns="0" bIns="0" rtlCol="0"/>
            <a:lstStyle/>
            <a:p>
              <a:endParaRPr/>
            </a:p>
          </p:txBody>
        </p:sp>
        <p:sp>
          <p:nvSpPr>
            <p:cNvPr id="41" name="object 41"/>
            <p:cNvSpPr/>
            <p:nvPr/>
          </p:nvSpPr>
          <p:spPr>
            <a:xfrm>
              <a:off x="2529532" y="2877811"/>
              <a:ext cx="1163955" cy="422909"/>
            </a:xfrm>
            <a:custGeom>
              <a:avLst/>
              <a:gdLst/>
              <a:ahLst/>
              <a:cxnLst/>
              <a:rect l="l" t="t" r="r" b="b"/>
              <a:pathLst>
                <a:path w="1163954" h="422910">
                  <a:moveTo>
                    <a:pt x="0" y="422827"/>
                  </a:moveTo>
                  <a:lnTo>
                    <a:pt x="1163486" y="422827"/>
                  </a:lnTo>
                  <a:lnTo>
                    <a:pt x="1163486" y="0"/>
                  </a:lnTo>
                  <a:lnTo>
                    <a:pt x="0" y="0"/>
                  </a:lnTo>
                  <a:lnTo>
                    <a:pt x="0" y="422827"/>
                  </a:lnTo>
                  <a:close/>
                </a:path>
              </a:pathLst>
            </a:custGeom>
            <a:ln w="14927">
              <a:solidFill>
                <a:srgbClr val="00ACED"/>
              </a:solidFill>
            </a:ln>
          </p:spPr>
          <p:txBody>
            <a:bodyPr wrap="square" lIns="0" tIns="0" rIns="0" bIns="0" rtlCol="0"/>
            <a:lstStyle/>
            <a:p>
              <a:endParaRPr/>
            </a:p>
          </p:txBody>
        </p:sp>
        <p:sp>
          <p:nvSpPr>
            <p:cNvPr id="42" name="object 42"/>
            <p:cNvSpPr/>
            <p:nvPr/>
          </p:nvSpPr>
          <p:spPr>
            <a:xfrm>
              <a:off x="2823197" y="3030867"/>
              <a:ext cx="561340" cy="127000"/>
            </a:xfrm>
            <a:custGeom>
              <a:avLst/>
              <a:gdLst/>
              <a:ahLst/>
              <a:cxnLst/>
              <a:rect l="l" t="t" r="r" b="b"/>
              <a:pathLst>
                <a:path w="561339" h="127000">
                  <a:moveTo>
                    <a:pt x="98298" y="93179"/>
                  </a:moveTo>
                  <a:lnTo>
                    <a:pt x="95504" y="47231"/>
                  </a:lnTo>
                  <a:lnTo>
                    <a:pt x="94576" y="1155"/>
                  </a:lnTo>
                  <a:lnTo>
                    <a:pt x="93332" y="0"/>
                  </a:lnTo>
                  <a:lnTo>
                    <a:pt x="84620" y="1155"/>
                  </a:lnTo>
                  <a:lnTo>
                    <a:pt x="73418" y="1155"/>
                  </a:lnTo>
                  <a:lnTo>
                    <a:pt x="71907" y="5956"/>
                  </a:lnTo>
                  <a:lnTo>
                    <a:pt x="70624" y="10528"/>
                  </a:lnTo>
                  <a:lnTo>
                    <a:pt x="68872" y="16967"/>
                  </a:lnTo>
                  <a:lnTo>
                    <a:pt x="65951" y="27355"/>
                  </a:lnTo>
                  <a:lnTo>
                    <a:pt x="48539" y="82080"/>
                  </a:lnTo>
                  <a:lnTo>
                    <a:pt x="34823" y="28460"/>
                  </a:lnTo>
                  <a:lnTo>
                    <a:pt x="32461" y="22186"/>
                  </a:lnTo>
                  <a:lnTo>
                    <a:pt x="30607" y="15646"/>
                  </a:lnTo>
                  <a:lnTo>
                    <a:pt x="29565" y="11112"/>
                  </a:lnTo>
                  <a:lnTo>
                    <a:pt x="29057" y="8928"/>
                  </a:lnTo>
                  <a:lnTo>
                    <a:pt x="27381" y="1155"/>
                  </a:lnTo>
                  <a:lnTo>
                    <a:pt x="26136" y="0"/>
                  </a:lnTo>
                  <a:lnTo>
                    <a:pt x="17424" y="1155"/>
                  </a:lnTo>
                  <a:lnTo>
                    <a:pt x="4965" y="1155"/>
                  </a:lnTo>
                  <a:lnTo>
                    <a:pt x="2984" y="49885"/>
                  </a:lnTo>
                  <a:lnTo>
                    <a:pt x="1981" y="73647"/>
                  </a:lnTo>
                  <a:lnTo>
                    <a:pt x="1244" y="85725"/>
                  </a:lnTo>
                  <a:lnTo>
                    <a:pt x="0" y="88214"/>
                  </a:lnTo>
                  <a:lnTo>
                    <a:pt x="0" y="93179"/>
                  </a:lnTo>
                  <a:lnTo>
                    <a:pt x="1244" y="94513"/>
                  </a:lnTo>
                  <a:lnTo>
                    <a:pt x="6210" y="93179"/>
                  </a:lnTo>
                  <a:lnTo>
                    <a:pt x="13703" y="93179"/>
                  </a:lnTo>
                  <a:lnTo>
                    <a:pt x="13804" y="82080"/>
                  </a:lnTo>
                  <a:lnTo>
                    <a:pt x="13855" y="80187"/>
                  </a:lnTo>
                  <a:lnTo>
                    <a:pt x="14198" y="73647"/>
                  </a:lnTo>
                  <a:lnTo>
                    <a:pt x="14871" y="64249"/>
                  </a:lnTo>
                  <a:lnTo>
                    <a:pt x="14935" y="39789"/>
                  </a:lnTo>
                  <a:lnTo>
                    <a:pt x="15671" y="31597"/>
                  </a:lnTo>
                  <a:lnTo>
                    <a:pt x="16027" y="25450"/>
                  </a:lnTo>
                  <a:lnTo>
                    <a:pt x="16116" y="21221"/>
                  </a:lnTo>
                  <a:lnTo>
                    <a:pt x="16179" y="11112"/>
                  </a:lnTo>
                  <a:lnTo>
                    <a:pt x="17703" y="16103"/>
                  </a:lnTo>
                  <a:lnTo>
                    <a:pt x="18986" y="21221"/>
                  </a:lnTo>
                  <a:lnTo>
                    <a:pt x="20751" y="28511"/>
                  </a:lnTo>
                  <a:lnTo>
                    <a:pt x="23647" y="39789"/>
                  </a:lnTo>
                  <a:lnTo>
                    <a:pt x="28625" y="58369"/>
                  </a:lnTo>
                  <a:lnTo>
                    <a:pt x="30340" y="64249"/>
                  </a:lnTo>
                  <a:lnTo>
                    <a:pt x="35623" y="81165"/>
                  </a:lnTo>
                  <a:lnTo>
                    <a:pt x="37338" y="87045"/>
                  </a:lnTo>
                  <a:lnTo>
                    <a:pt x="38582" y="88214"/>
                  </a:lnTo>
                  <a:lnTo>
                    <a:pt x="38582" y="90703"/>
                  </a:lnTo>
                  <a:lnTo>
                    <a:pt x="39827" y="93179"/>
                  </a:lnTo>
                  <a:lnTo>
                    <a:pt x="39827" y="94513"/>
                  </a:lnTo>
                  <a:lnTo>
                    <a:pt x="47294" y="93179"/>
                  </a:lnTo>
                  <a:lnTo>
                    <a:pt x="55994" y="93179"/>
                  </a:lnTo>
                  <a:lnTo>
                    <a:pt x="58597" y="85725"/>
                  </a:lnTo>
                  <a:lnTo>
                    <a:pt x="59753" y="82080"/>
                  </a:lnTo>
                  <a:lnTo>
                    <a:pt x="62826" y="72415"/>
                  </a:lnTo>
                  <a:lnTo>
                    <a:pt x="65951" y="63334"/>
                  </a:lnTo>
                  <a:lnTo>
                    <a:pt x="72174" y="43446"/>
                  </a:lnTo>
                  <a:lnTo>
                    <a:pt x="75463" y="31597"/>
                  </a:lnTo>
                  <a:lnTo>
                    <a:pt x="77927" y="23114"/>
                  </a:lnTo>
                  <a:lnTo>
                    <a:pt x="79692" y="16700"/>
                  </a:lnTo>
                  <a:lnTo>
                    <a:pt x="80886" y="11112"/>
                  </a:lnTo>
                  <a:lnTo>
                    <a:pt x="80886" y="44767"/>
                  </a:lnTo>
                  <a:lnTo>
                    <a:pt x="82016" y="58369"/>
                  </a:lnTo>
                  <a:lnTo>
                    <a:pt x="82130" y="93179"/>
                  </a:lnTo>
                  <a:lnTo>
                    <a:pt x="83375" y="94513"/>
                  </a:lnTo>
                  <a:lnTo>
                    <a:pt x="89598" y="94513"/>
                  </a:lnTo>
                  <a:lnTo>
                    <a:pt x="90843" y="93179"/>
                  </a:lnTo>
                  <a:lnTo>
                    <a:pt x="98298" y="93179"/>
                  </a:lnTo>
                  <a:close/>
                </a:path>
                <a:path w="561339" h="127000">
                  <a:moveTo>
                    <a:pt x="166751" y="93179"/>
                  </a:moveTo>
                  <a:lnTo>
                    <a:pt x="166573" y="88214"/>
                  </a:lnTo>
                  <a:lnTo>
                    <a:pt x="166560" y="87744"/>
                  </a:lnTo>
                  <a:lnTo>
                    <a:pt x="166268" y="84556"/>
                  </a:lnTo>
                  <a:lnTo>
                    <a:pt x="166103" y="82588"/>
                  </a:lnTo>
                  <a:lnTo>
                    <a:pt x="165696" y="76796"/>
                  </a:lnTo>
                  <a:lnTo>
                    <a:pt x="165608" y="72123"/>
                  </a:lnTo>
                  <a:lnTo>
                    <a:pt x="165506" y="57200"/>
                  </a:lnTo>
                  <a:lnTo>
                    <a:pt x="165506" y="37299"/>
                  </a:lnTo>
                  <a:lnTo>
                    <a:pt x="163614" y="33489"/>
                  </a:lnTo>
                  <a:lnTo>
                    <a:pt x="162356" y="30962"/>
                  </a:lnTo>
                  <a:lnTo>
                    <a:pt x="157111" y="26695"/>
                  </a:lnTo>
                  <a:lnTo>
                    <a:pt x="153060" y="25234"/>
                  </a:lnTo>
                  <a:lnTo>
                    <a:pt x="153060" y="57200"/>
                  </a:lnTo>
                  <a:lnTo>
                    <a:pt x="153060" y="78257"/>
                  </a:lnTo>
                  <a:lnTo>
                    <a:pt x="150571" y="79590"/>
                  </a:lnTo>
                  <a:lnTo>
                    <a:pt x="146850" y="84556"/>
                  </a:lnTo>
                  <a:lnTo>
                    <a:pt x="125679" y="84556"/>
                  </a:lnTo>
                  <a:lnTo>
                    <a:pt x="125679" y="72123"/>
                  </a:lnTo>
                  <a:lnTo>
                    <a:pt x="127838" y="65201"/>
                  </a:lnTo>
                  <a:lnTo>
                    <a:pt x="133616" y="60871"/>
                  </a:lnTo>
                  <a:lnTo>
                    <a:pt x="141960" y="58445"/>
                  </a:lnTo>
                  <a:lnTo>
                    <a:pt x="151815" y="57200"/>
                  </a:lnTo>
                  <a:lnTo>
                    <a:pt x="153060" y="57200"/>
                  </a:lnTo>
                  <a:lnTo>
                    <a:pt x="153060" y="25234"/>
                  </a:lnTo>
                  <a:lnTo>
                    <a:pt x="150456" y="24295"/>
                  </a:lnTo>
                  <a:lnTo>
                    <a:pt x="143116" y="23545"/>
                  </a:lnTo>
                  <a:lnTo>
                    <a:pt x="135636" y="23545"/>
                  </a:lnTo>
                  <a:lnTo>
                    <a:pt x="128168" y="24866"/>
                  </a:lnTo>
                  <a:lnTo>
                    <a:pt x="120700" y="27355"/>
                  </a:lnTo>
                  <a:lnTo>
                    <a:pt x="119456" y="28511"/>
                  </a:lnTo>
                  <a:lnTo>
                    <a:pt x="119456" y="38468"/>
                  </a:lnTo>
                  <a:lnTo>
                    <a:pt x="120700" y="38468"/>
                  </a:lnTo>
                  <a:lnTo>
                    <a:pt x="125679" y="35979"/>
                  </a:lnTo>
                  <a:lnTo>
                    <a:pt x="131902" y="33489"/>
                  </a:lnTo>
                  <a:lnTo>
                    <a:pt x="146850" y="33489"/>
                  </a:lnTo>
                  <a:lnTo>
                    <a:pt x="151815" y="38468"/>
                  </a:lnTo>
                  <a:lnTo>
                    <a:pt x="151815" y="47256"/>
                  </a:lnTo>
                  <a:lnTo>
                    <a:pt x="150571" y="47256"/>
                  </a:lnTo>
                  <a:lnTo>
                    <a:pt x="134569" y="49923"/>
                  </a:lnTo>
                  <a:lnTo>
                    <a:pt x="122415" y="54673"/>
                  </a:lnTo>
                  <a:lnTo>
                    <a:pt x="114693" y="62230"/>
                  </a:lnTo>
                  <a:lnTo>
                    <a:pt x="111988" y="73291"/>
                  </a:lnTo>
                  <a:lnTo>
                    <a:pt x="113563" y="82588"/>
                  </a:lnTo>
                  <a:lnTo>
                    <a:pt x="118059" y="89636"/>
                  </a:lnTo>
                  <a:lnTo>
                    <a:pt x="125107" y="94107"/>
                  </a:lnTo>
                  <a:lnTo>
                    <a:pt x="134391" y="95669"/>
                  </a:lnTo>
                  <a:lnTo>
                    <a:pt x="144360" y="95669"/>
                  </a:lnTo>
                  <a:lnTo>
                    <a:pt x="150571" y="90703"/>
                  </a:lnTo>
                  <a:lnTo>
                    <a:pt x="153060" y="88214"/>
                  </a:lnTo>
                  <a:lnTo>
                    <a:pt x="151815" y="93179"/>
                  </a:lnTo>
                  <a:lnTo>
                    <a:pt x="153060" y="94513"/>
                  </a:lnTo>
                  <a:lnTo>
                    <a:pt x="159283" y="94513"/>
                  </a:lnTo>
                  <a:lnTo>
                    <a:pt x="160528" y="93179"/>
                  </a:lnTo>
                  <a:lnTo>
                    <a:pt x="166751" y="93179"/>
                  </a:lnTo>
                  <a:close/>
                </a:path>
                <a:path w="561339" h="127000">
                  <a:moveTo>
                    <a:pt x="243890" y="93179"/>
                  </a:moveTo>
                  <a:lnTo>
                    <a:pt x="243878" y="89115"/>
                  </a:lnTo>
                  <a:lnTo>
                    <a:pt x="243738" y="83896"/>
                  </a:lnTo>
                  <a:lnTo>
                    <a:pt x="243370" y="76822"/>
                  </a:lnTo>
                  <a:lnTo>
                    <a:pt x="242646" y="67157"/>
                  </a:lnTo>
                  <a:lnTo>
                    <a:pt x="242646" y="38468"/>
                  </a:lnTo>
                  <a:lnTo>
                    <a:pt x="241401" y="34823"/>
                  </a:lnTo>
                  <a:lnTo>
                    <a:pt x="240588" y="32334"/>
                  </a:lnTo>
                  <a:lnTo>
                    <a:pt x="240157" y="31000"/>
                  </a:lnTo>
                  <a:lnTo>
                    <a:pt x="236423" y="28511"/>
                  </a:lnTo>
                  <a:lnTo>
                    <a:pt x="233934" y="26035"/>
                  </a:lnTo>
                  <a:lnTo>
                    <a:pt x="230212" y="24866"/>
                  </a:lnTo>
                  <a:lnTo>
                    <a:pt x="226479" y="23545"/>
                  </a:lnTo>
                  <a:lnTo>
                    <a:pt x="211543" y="23545"/>
                  </a:lnTo>
                  <a:lnTo>
                    <a:pt x="202831" y="29845"/>
                  </a:lnTo>
                  <a:lnTo>
                    <a:pt x="199097" y="32334"/>
                  </a:lnTo>
                  <a:lnTo>
                    <a:pt x="199097" y="24866"/>
                  </a:lnTo>
                  <a:lnTo>
                    <a:pt x="192874" y="26035"/>
                  </a:lnTo>
                  <a:lnTo>
                    <a:pt x="191630" y="26035"/>
                  </a:lnTo>
                  <a:lnTo>
                    <a:pt x="184175" y="27355"/>
                  </a:lnTo>
                  <a:lnTo>
                    <a:pt x="184365" y="35179"/>
                  </a:lnTo>
                  <a:lnTo>
                    <a:pt x="184810" y="44767"/>
                  </a:lnTo>
                  <a:lnTo>
                    <a:pt x="185216" y="55473"/>
                  </a:lnTo>
                  <a:lnTo>
                    <a:pt x="185381" y="67157"/>
                  </a:lnTo>
                  <a:lnTo>
                    <a:pt x="185420" y="94513"/>
                  </a:lnTo>
                  <a:lnTo>
                    <a:pt x="191630" y="93179"/>
                  </a:lnTo>
                  <a:lnTo>
                    <a:pt x="200342" y="93179"/>
                  </a:lnTo>
                  <a:lnTo>
                    <a:pt x="199631" y="81762"/>
                  </a:lnTo>
                  <a:lnTo>
                    <a:pt x="199263" y="70535"/>
                  </a:lnTo>
                  <a:lnTo>
                    <a:pt x="199224" y="67157"/>
                  </a:lnTo>
                  <a:lnTo>
                    <a:pt x="199097" y="42278"/>
                  </a:lnTo>
                  <a:lnTo>
                    <a:pt x="202831" y="39789"/>
                  </a:lnTo>
                  <a:lnTo>
                    <a:pt x="209054" y="34823"/>
                  </a:lnTo>
                  <a:lnTo>
                    <a:pt x="226479" y="34823"/>
                  </a:lnTo>
                  <a:lnTo>
                    <a:pt x="228841" y="44272"/>
                  </a:lnTo>
                  <a:lnTo>
                    <a:pt x="228968" y="93179"/>
                  </a:lnTo>
                  <a:lnTo>
                    <a:pt x="230212" y="94513"/>
                  </a:lnTo>
                  <a:lnTo>
                    <a:pt x="236423" y="93179"/>
                  </a:lnTo>
                  <a:lnTo>
                    <a:pt x="243890" y="93179"/>
                  </a:lnTo>
                  <a:close/>
                </a:path>
                <a:path w="561339" h="127000">
                  <a:moveTo>
                    <a:pt x="313588" y="93179"/>
                  </a:moveTo>
                  <a:lnTo>
                    <a:pt x="312928" y="88214"/>
                  </a:lnTo>
                  <a:lnTo>
                    <a:pt x="312864" y="87744"/>
                  </a:lnTo>
                  <a:lnTo>
                    <a:pt x="312623" y="84556"/>
                  </a:lnTo>
                  <a:lnTo>
                    <a:pt x="312496" y="82969"/>
                  </a:lnTo>
                  <a:lnTo>
                    <a:pt x="312394" y="78257"/>
                  </a:lnTo>
                  <a:lnTo>
                    <a:pt x="312343" y="57200"/>
                  </a:lnTo>
                  <a:lnTo>
                    <a:pt x="312343" y="37299"/>
                  </a:lnTo>
                  <a:lnTo>
                    <a:pt x="310134" y="33489"/>
                  </a:lnTo>
                  <a:lnTo>
                    <a:pt x="308673" y="30962"/>
                  </a:lnTo>
                  <a:lnTo>
                    <a:pt x="303479" y="26695"/>
                  </a:lnTo>
                  <a:lnTo>
                    <a:pt x="297116" y="24295"/>
                  </a:lnTo>
                  <a:lnTo>
                    <a:pt x="289941" y="23545"/>
                  </a:lnTo>
                  <a:lnTo>
                    <a:pt x="282486" y="23545"/>
                  </a:lnTo>
                  <a:lnTo>
                    <a:pt x="273773" y="24866"/>
                  </a:lnTo>
                  <a:lnTo>
                    <a:pt x="266306" y="27355"/>
                  </a:lnTo>
                  <a:lnTo>
                    <a:pt x="266306" y="38468"/>
                  </a:lnTo>
                  <a:lnTo>
                    <a:pt x="278752" y="33489"/>
                  </a:lnTo>
                  <a:lnTo>
                    <a:pt x="293674" y="33489"/>
                  </a:lnTo>
                  <a:lnTo>
                    <a:pt x="296164" y="35979"/>
                  </a:lnTo>
                  <a:lnTo>
                    <a:pt x="298653" y="40957"/>
                  </a:lnTo>
                  <a:lnTo>
                    <a:pt x="298653" y="47256"/>
                  </a:lnTo>
                  <a:lnTo>
                    <a:pt x="298653" y="57200"/>
                  </a:lnTo>
                  <a:lnTo>
                    <a:pt x="298653" y="78257"/>
                  </a:lnTo>
                  <a:lnTo>
                    <a:pt x="297408" y="79590"/>
                  </a:lnTo>
                  <a:lnTo>
                    <a:pt x="292430" y="84556"/>
                  </a:lnTo>
                  <a:lnTo>
                    <a:pt x="272529" y="84556"/>
                  </a:lnTo>
                  <a:lnTo>
                    <a:pt x="272529" y="72123"/>
                  </a:lnTo>
                  <a:lnTo>
                    <a:pt x="274662" y="65201"/>
                  </a:lnTo>
                  <a:lnTo>
                    <a:pt x="280301" y="60871"/>
                  </a:lnTo>
                  <a:lnTo>
                    <a:pt x="288277" y="58445"/>
                  </a:lnTo>
                  <a:lnTo>
                    <a:pt x="297408" y="57200"/>
                  </a:lnTo>
                  <a:lnTo>
                    <a:pt x="298653" y="57200"/>
                  </a:lnTo>
                  <a:lnTo>
                    <a:pt x="298653" y="47256"/>
                  </a:lnTo>
                  <a:lnTo>
                    <a:pt x="296164" y="47256"/>
                  </a:lnTo>
                  <a:lnTo>
                    <a:pt x="280162" y="49923"/>
                  </a:lnTo>
                  <a:lnTo>
                    <a:pt x="268008" y="54673"/>
                  </a:lnTo>
                  <a:lnTo>
                    <a:pt x="260286" y="62230"/>
                  </a:lnTo>
                  <a:lnTo>
                    <a:pt x="257581" y="73291"/>
                  </a:lnTo>
                  <a:lnTo>
                    <a:pt x="259334" y="82588"/>
                  </a:lnTo>
                  <a:lnTo>
                    <a:pt x="264121" y="89636"/>
                  </a:lnTo>
                  <a:lnTo>
                    <a:pt x="271246" y="94107"/>
                  </a:lnTo>
                  <a:lnTo>
                    <a:pt x="279996" y="95669"/>
                  </a:lnTo>
                  <a:lnTo>
                    <a:pt x="291185" y="95669"/>
                  </a:lnTo>
                  <a:lnTo>
                    <a:pt x="298653" y="88214"/>
                  </a:lnTo>
                  <a:lnTo>
                    <a:pt x="298653" y="93179"/>
                  </a:lnTo>
                  <a:lnTo>
                    <a:pt x="299897" y="94513"/>
                  </a:lnTo>
                  <a:lnTo>
                    <a:pt x="306120" y="94513"/>
                  </a:lnTo>
                  <a:lnTo>
                    <a:pt x="306120" y="93179"/>
                  </a:lnTo>
                  <a:lnTo>
                    <a:pt x="313588" y="93179"/>
                  </a:lnTo>
                  <a:close/>
                </a:path>
                <a:path w="561339" h="127000">
                  <a:moveTo>
                    <a:pt x="389483" y="26035"/>
                  </a:moveTo>
                  <a:lnTo>
                    <a:pt x="388239" y="24866"/>
                  </a:lnTo>
                  <a:lnTo>
                    <a:pt x="369570" y="24866"/>
                  </a:lnTo>
                  <a:lnTo>
                    <a:pt x="369570" y="42278"/>
                  </a:lnTo>
                  <a:lnTo>
                    <a:pt x="369570" y="54711"/>
                  </a:lnTo>
                  <a:lnTo>
                    <a:pt x="367080" y="63334"/>
                  </a:lnTo>
                  <a:lnTo>
                    <a:pt x="344690" y="63334"/>
                  </a:lnTo>
                  <a:lnTo>
                    <a:pt x="342201" y="55880"/>
                  </a:lnTo>
                  <a:lnTo>
                    <a:pt x="342201" y="39789"/>
                  </a:lnTo>
                  <a:lnTo>
                    <a:pt x="347179" y="33489"/>
                  </a:lnTo>
                  <a:lnTo>
                    <a:pt x="365848" y="33489"/>
                  </a:lnTo>
                  <a:lnTo>
                    <a:pt x="369570" y="42278"/>
                  </a:lnTo>
                  <a:lnTo>
                    <a:pt x="369570" y="24866"/>
                  </a:lnTo>
                  <a:lnTo>
                    <a:pt x="357136" y="24866"/>
                  </a:lnTo>
                  <a:lnTo>
                    <a:pt x="351294" y="25222"/>
                  </a:lnTo>
                  <a:lnTo>
                    <a:pt x="344068" y="26860"/>
                  </a:lnTo>
                  <a:lnTo>
                    <a:pt x="336842" y="30607"/>
                  </a:lnTo>
                  <a:lnTo>
                    <a:pt x="331000" y="37299"/>
                  </a:lnTo>
                  <a:lnTo>
                    <a:pt x="328510" y="40957"/>
                  </a:lnTo>
                  <a:lnTo>
                    <a:pt x="328510" y="57200"/>
                  </a:lnTo>
                  <a:lnTo>
                    <a:pt x="332244" y="65824"/>
                  </a:lnTo>
                  <a:lnTo>
                    <a:pt x="340956" y="69634"/>
                  </a:lnTo>
                  <a:lnTo>
                    <a:pt x="337223" y="74612"/>
                  </a:lnTo>
                  <a:lnTo>
                    <a:pt x="335978" y="77101"/>
                  </a:lnTo>
                  <a:lnTo>
                    <a:pt x="332244" y="82080"/>
                  </a:lnTo>
                  <a:lnTo>
                    <a:pt x="332244" y="84556"/>
                  </a:lnTo>
                  <a:lnTo>
                    <a:pt x="334733" y="85725"/>
                  </a:lnTo>
                  <a:lnTo>
                    <a:pt x="335978" y="85725"/>
                  </a:lnTo>
                  <a:lnTo>
                    <a:pt x="338467" y="87045"/>
                  </a:lnTo>
                  <a:lnTo>
                    <a:pt x="333489" y="90703"/>
                  </a:lnTo>
                  <a:lnTo>
                    <a:pt x="326021" y="97002"/>
                  </a:lnTo>
                  <a:lnTo>
                    <a:pt x="326021" y="105625"/>
                  </a:lnTo>
                  <a:lnTo>
                    <a:pt x="328066" y="113690"/>
                  </a:lnTo>
                  <a:lnTo>
                    <a:pt x="333959" y="120459"/>
                  </a:lnTo>
                  <a:lnTo>
                    <a:pt x="343344" y="125120"/>
                  </a:lnTo>
                  <a:lnTo>
                    <a:pt x="355892" y="126847"/>
                  </a:lnTo>
                  <a:lnTo>
                    <a:pt x="369671" y="124726"/>
                  </a:lnTo>
                  <a:lnTo>
                    <a:pt x="379374" y="119214"/>
                  </a:lnTo>
                  <a:lnTo>
                    <a:pt x="380250" y="118059"/>
                  </a:lnTo>
                  <a:lnTo>
                    <a:pt x="385114" y="111594"/>
                  </a:lnTo>
                  <a:lnTo>
                    <a:pt x="386994" y="103136"/>
                  </a:lnTo>
                  <a:lnTo>
                    <a:pt x="386994" y="90703"/>
                  </a:lnTo>
                  <a:lnTo>
                    <a:pt x="386994" y="89535"/>
                  </a:lnTo>
                  <a:lnTo>
                    <a:pt x="374548" y="84556"/>
                  </a:lnTo>
                  <a:lnTo>
                    <a:pt x="373303" y="84556"/>
                  </a:lnTo>
                  <a:lnTo>
                    <a:pt x="373303" y="97002"/>
                  </a:lnTo>
                  <a:lnTo>
                    <a:pt x="373303" y="111925"/>
                  </a:lnTo>
                  <a:lnTo>
                    <a:pt x="368325" y="118059"/>
                  </a:lnTo>
                  <a:lnTo>
                    <a:pt x="343446" y="118059"/>
                  </a:lnTo>
                  <a:lnTo>
                    <a:pt x="339712" y="109435"/>
                  </a:lnTo>
                  <a:lnTo>
                    <a:pt x="339712" y="99491"/>
                  </a:lnTo>
                  <a:lnTo>
                    <a:pt x="342201" y="95669"/>
                  </a:lnTo>
                  <a:lnTo>
                    <a:pt x="347179" y="90703"/>
                  </a:lnTo>
                  <a:lnTo>
                    <a:pt x="357136" y="93179"/>
                  </a:lnTo>
                  <a:lnTo>
                    <a:pt x="364604" y="95669"/>
                  </a:lnTo>
                  <a:lnTo>
                    <a:pt x="373303" y="97002"/>
                  </a:lnTo>
                  <a:lnTo>
                    <a:pt x="373303" y="84556"/>
                  </a:lnTo>
                  <a:lnTo>
                    <a:pt x="370814" y="84556"/>
                  </a:lnTo>
                  <a:lnTo>
                    <a:pt x="367080" y="83235"/>
                  </a:lnTo>
                  <a:lnTo>
                    <a:pt x="350913" y="78257"/>
                  </a:lnTo>
                  <a:lnTo>
                    <a:pt x="347179" y="78257"/>
                  </a:lnTo>
                  <a:lnTo>
                    <a:pt x="350913" y="72123"/>
                  </a:lnTo>
                  <a:lnTo>
                    <a:pt x="357136" y="72123"/>
                  </a:lnTo>
                  <a:lnTo>
                    <a:pt x="367842" y="70383"/>
                  </a:lnTo>
                  <a:lnTo>
                    <a:pt x="375640" y="65595"/>
                  </a:lnTo>
                  <a:lnTo>
                    <a:pt x="377151" y="63334"/>
                  </a:lnTo>
                  <a:lnTo>
                    <a:pt x="380403" y="58483"/>
                  </a:lnTo>
                  <a:lnTo>
                    <a:pt x="382016" y="49745"/>
                  </a:lnTo>
                  <a:lnTo>
                    <a:pt x="382016" y="44767"/>
                  </a:lnTo>
                  <a:lnTo>
                    <a:pt x="380771" y="38468"/>
                  </a:lnTo>
                  <a:lnTo>
                    <a:pt x="375793" y="34823"/>
                  </a:lnTo>
                  <a:lnTo>
                    <a:pt x="386994" y="35979"/>
                  </a:lnTo>
                  <a:lnTo>
                    <a:pt x="388239" y="34823"/>
                  </a:lnTo>
                  <a:lnTo>
                    <a:pt x="388239" y="33489"/>
                  </a:lnTo>
                  <a:lnTo>
                    <a:pt x="388239" y="29845"/>
                  </a:lnTo>
                  <a:lnTo>
                    <a:pt x="389483" y="26035"/>
                  </a:lnTo>
                  <a:close/>
                </a:path>
                <a:path w="561339" h="127000">
                  <a:moveTo>
                    <a:pt x="457936" y="60845"/>
                  </a:moveTo>
                  <a:lnTo>
                    <a:pt x="451154" y="33489"/>
                  </a:lnTo>
                  <a:lnTo>
                    <a:pt x="450469" y="32334"/>
                  </a:lnTo>
                  <a:lnTo>
                    <a:pt x="446735" y="27355"/>
                  </a:lnTo>
                  <a:lnTo>
                    <a:pt x="444246" y="26085"/>
                  </a:lnTo>
                  <a:lnTo>
                    <a:pt x="444246" y="45923"/>
                  </a:lnTo>
                  <a:lnTo>
                    <a:pt x="444246" y="50901"/>
                  </a:lnTo>
                  <a:lnTo>
                    <a:pt x="410654" y="50901"/>
                  </a:lnTo>
                  <a:lnTo>
                    <a:pt x="413143" y="38468"/>
                  </a:lnTo>
                  <a:lnTo>
                    <a:pt x="421843" y="33489"/>
                  </a:lnTo>
                  <a:lnTo>
                    <a:pt x="434289" y="33489"/>
                  </a:lnTo>
                  <a:lnTo>
                    <a:pt x="440512" y="35979"/>
                  </a:lnTo>
                  <a:lnTo>
                    <a:pt x="443001" y="43446"/>
                  </a:lnTo>
                  <a:lnTo>
                    <a:pt x="444246" y="45923"/>
                  </a:lnTo>
                  <a:lnTo>
                    <a:pt x="444246" y="26085"/>
                  </a:lnTo>
                  <a:lnTo>
                    <a:pt x="439267" y="23545"/>
                  </a:lnTo>
                  <a:lnTo>
                    <a:pt x="429310" y="23545"/>
                  </a:lnTo>
                  <a:lnTo>
                    <a:pt x="416915" y="25857"/>
                  </a:lnTo>
                  <a:lnTo>
                    <a:pt x="406603" y="32727"/>
                  </a:lnTo>
                  <a:lnTo>
                    <a:pt x="399567" y="44043"/>
                  </a:lnTo>
                  <a:lnTo>
                    <a:pt x="396963" y="59690"/>
                  </a:lnTo>
                  <a:lnTo>
                    <a:pt x="399427" y="75247"/>
                  </a:lnTo>
                  <a:lnTo>
                    <a:pt x="406450" y="86512"/>
                  </a:lnTo>
                  <a:lnTo>
                    <a:pt x="417436" y="93357"/>
                  </a:lnTo>
                  <a:lnTo>
                    <a:pt x="431800" y="95669"/>
                  </a:lnTo>
                  <a:lnTo>
                    <a:pt x="444246" y="95669"/>
                  </a:lnTo>
                  <a:lnTo>
                    <a:pt x="451713" y="92024"/>
                  </a:lnTo>
                  <a:lnTo>
                    <a:pt x="452958" y="90703"/>
                  </a:lnTo>
                  <a:lnTo>
                    <a:pt x="454202" y="89535"/>
                  </a:lnTo>
                  <a:lnTo>
                    <a:pt x="454202" y="84556"/>
                  </a:lnTo>
                  <a:lnTo>
                    <a:pt x="454202" y="83235"/>
                  </a:lnTo>
                  <a:lnTo>
                    <a:pt x="455447" y="78257"/>
                  </a:lnTo>
                  <a:lnTo>
                    <a:pt x="454202" y="77101"/>
                  </a:lnTo>
                  <a:lnTo>
                    <a:pt x="452958" y="78257"/>
                  </a:lnTo>
                  <a:lnTo>
                    <a:pt x="449224" y="80746"/>
                  </a:lnTo>
                  <a:lnTo>
                    <a:pt x="444246" y="83235"/>
                  </a:lnTo>
                  <a:lnTo>
                    <a:pt x="440512" y="84556"/>
                  </a:lnTo>
                  <a:lnTo>
                    <a:pt x="421843" y="84556"/>
                  </a:lnTo>
                  <a:lnTo>
                    <a:pt x="416877" y="78257"/>
                  </a:lnTo>
                  <a:lnTo>
                    <a:pt x="411899" y="72123"/>
                  </a:lnTo>
                  <a:lnTo>
                    <a:pt x="411899" y="65824"/>
                  </a:lnTo>
                  <a:lnTo>
                    <a:pt x="410654" y="60845"/>
                  </a:lnTo>
                  <a:lnTo>
                    <a:pt x="457936" y="60845"/>
                  </a:lnTo>
                  <a:close/>
                </a:path>
                <a:path w="561339" h="127000">
                  <a:moveTo>
                    <a:pt x="506450" y="23545"/>
                  </a:moveTo>
                  <a:lnTo>
                    <a:pt x="491528" y="23545"/>
                  </a:lnTo>
                  <a:lnTo>
                    <a:pt x="487794" y="32334"/>
                  </a:lnTo>
                  <a:lnTo>
                    <a:pt x="486549" y="35979"/>
                  </a:lnTo>
                  <a:lnTo>
                    <a:pt x="486549" y="24866"/>
                  </a:lnTo>
                  <a:lnTo>
                    <a:pt x="480326" y="24866"/>
                  </a:lnTo>
                  <a:lnTo>
                    <a:pt x="477837" y="26035"/>
                  </a:lnTo>
                  <a:lnTo>
                    <a:pt x="472859" y="27355"/>
                  </a:lnTo>
                  <a:lnTo>
                    <a:pt x="471614" y="27355"/>
                  </a:lnTo>
                  <a:lnTo>
                    <a:pt x="472338" y="33451"/>
                  </a:lnTo>
                  <a:lnTo>
                    <a:pt x="472694" y="39789"/>
                  </a:lnTo>
                  <a:lnTo>
                    <a:pt x="472757" y="43446"/>
                  </a:lnTo>
                  <a:lnTo>
                    <a:pt x="472859" y="94513"/>
                  </a:lnTo>
                  <a:lnTo>
                    <a:pt x="479082" y="94513"/>
                  </a:lnTo>
                  <a:lnTo>
                    <a:pt x="481571" y="93179"/>
                  </a:lnTo>
                  <a:lnTo>
                    <a:pt x="487794" y="93179"/>
                  </a:lnTo>
                  <a:lnTo>
                    <a:pt x="487603" y="87477"/>
                  </a:lnTo>
                  <a:lnTo>
                    <a:pt x="487172" y="81064"/>
                  </a:lnTo>
                  <a:lnTo>
                    <a:pt x="486740" y="73253"/>
                  </a:lnTo>
                  <a:lnTo>
                    <a:pt x="486549" y="63334"/>
                  </a:lnTo>
                  <a:lnTo>
                    <a:pt x="486549" y="43446"/>
                  </a:lnTo>
                  <a:lnTo>
                    <a:pt x="492772" y="39789"/>
                  </a:lnTo>
                  <a:lnTo>
                    <a:pt x="494017" y="38468"/>
                  </a:lnTo>
                  <a:lnTo>
                    <a:pt x="495261" y="37299"/>
                  </a:lnTo>
                  <a:lnTo>
                    <a:pt x="500240" y="37299"/>
                  </a:lnTo>
                  <a:lnTo>
                    <a:pt x="501472" y="38468"/>
                  </a:lnTo>
                  <a:lnTo>
                    <a:pt x="503961" y="38468"/>
                  </a:lnTo>
                  <a:lnTo>
                    <a:pt x="504202" y="37299"/>
                  </a:lnTo>
                  <a:lnTo>
                    <a:pt x="504469" y="35979"/>
                  </a:lnTo>
                  <a:lnTo>
                    <a:pt x="505206" y="32334"/>
                  </a:lnTo>
                  <a:lnTo>
                    <a:pt x="505206" y="31000"/>
                  </a:lnTo>
                  <a:lnTo>
                    <a:pt x="506450" y="24866"/>
                  </a:lnTo>
                  <a:lnTo>
                    <a:pt x="506450" y="23545"/>
                  </a:lnTo>
                  <a:close/>
                </a:path>
                <a:path w="561339" h="127000">
                  <a:moveTo>
                    <a:pt x="561213" y="73291"/>
                  </a:moveTo>
                  <a:lnTo>
                    <a:pt x="540067" y="52235"/>
                  </a:lnTo>
                  <a:lnTo>
                    <a:pt x="531355" y="49745"/>
                  </a:lnTo>
                  <a:lnTo>
                    <a:pt x="526376" y="48412"/>
                  </a:lnTo>
                  <a:lnTo>
                    <a:pt x="526376" y="38468"/>
                  </a:lnTo>
                  <a:lnTo>
                    <a:pt x="530110" y="35979"/>
                  </a:lnTo>
                  <a:lnTo>
                    <a:pt x="533844" y="34823"/>
                  </a:lnTo>
                  <a:lnTo>
                    <a:pt x="535089" y="33489"/>
                  </a:lnTo>
                  <a:lnTo>
                    <a:pt x="547535" y="33489"/>
                  </a:lnTo>
                  <a:lnTo>
                    <a:pt x="552513" y="37299"/>
                  </a:lnTo>
                  <a:lnTo>
                    <a:pt x="556234" y="38468"/>
                  </a:lnTo>
                  <a:lnTo>
                    <a:pt x="557479" y="38468"/>
                  </a:lnTo>
                  <a:lnTo>
                    <a:pt x="557479" y="33489"/>
                  </a:lnTo>
                  <a:lnTo>
                    <a:pt x="558723" y="28511"/>
                  </a:lnTo>
                  <a:lnTo>
                    <a:pt x="557479" y="27355"/>
                  </a:lnTo>
                  <a:lnTo>
                    <a:pt x="554990" y="26035"/>
                  </a:lnTo>
                  <a:lnTo>
                    <a:pt x="548779" y="23545"/>
                  </a:lnTo>
                  <a:lnTo>
                    <a:pt x="538822" y="23545"/>
                  </a:lnTo>
                  <a:lnTo>
                    <a:pt x="528434" y="24739"/>
                  </a:lnTo>
                  <a:lnTo>
                    <a:pt x="520153" y="28397"/>
                  </a:lnTo>
                  <a:lnTo>
                    <a:pt x="514667" y="34594"/>
                  </a:lnTo>
                  <a:lnTo>
                    <a:pt x="512673" y="43446"/>
                  </a:lnTo>
                  <a:lnTo>
                    <a:pt x="514502" y="52006"/>
                  </a:lnTo>
                  <a:lnTo>
                    <a:pt x="518909" y="57619"/>
                  </a:lnTo>
                  <a:lnTo>
                    <a:pt x="524243" y="61112"/>
                  </a:lnTo>
                  <a:lnTo>
                    <a:pt x="528866" y="63334"/>
                  </a:lnTo>
                  <a:lnTo>
                    <a:pt x="533844" y="64668"/>
                  </a:lnTo>
                  <a:lnTo>
                    <a:pt x="541312" y="67157"/>
                  </a:lnTo>
                  <a:lnTo>
                    <a:pt x="547535" y="69634"/>
                  </a:lnTo>
                  <a:lnTo>
                    <a:pt x="547535" y="79590"/>
                  </a:lnTo>
                  <a:lnTo>
                    <a:pt x="543801" y="84556"/>
                  </a:lnTo>
                  <a:lnTo>
                    <a:pt x="522643" y="84556"/>
                  </a:lnTo>
                  <a:lnTo>
                    <a:pt x="517652" y="80746"/>
                  </a:lnTo>
                  <a:lnTo>
                    <a:pt x="515162" y="78257"/>
                  </a:lnTo>
                  <a:lnTo>
                    <a:pt x="513918" y="79590"/>
                  </a:lnTo>
                  <a:lnTo>
                    <a:pt x="512673" y="84556"/>
                  </a:lnTo>
                  <a:lnTo>
                    <a:pt x="512673" y="90703"/>
                  </a:lnTo>
                  <a:lnTo>
                    <a:pt x="513918" y="92024"/>
                  </a:lnTo>
                  <a:lnTo>
                    <a:pt x="515162" y="92024"/>
                  </a:lnTo>
                  <a:lnTo>
                    <a:pt x="520153" y="94513"/>
                  </a:lnTo>
                  <a:lnTo>
                    <a:pt x="526376" y="95669"/>
                  </a:lnTo>
                  <a:lnTo>
                    <a:pt x="537578" y="95669"/>
                  </a:lnTo>
                  <a:lnTo>
                    <a:pt x="547535" y="94513"/>
                  </a:lnTo>
                  <a:lnTo>
                    <a:pt x="554990" y="89535"/>
                  </a:lnTo>
                  <a:lnTo>
                    <a:pt x="559968" y="84556"/>
                  </a:lnTo>
                  <a:lnTo>
                    <a:pt x="561213" y="78257"/>
                  </a:lnTo>
                  <a:lnTo>
                    <a:pt x="561213" y="73291"/>
                  </a:lnTo>
                  <a:close/>
                </a:path>
              </a:pathLst>
            </a:custGeom>
            <a:solidFill>
              <a:srgbClr val="000000"/>
            </a:solidFill>
          </p:spPr>
          <p:txBody>
            <a:bodyPr wrap="square" lIns="0" tIns="0" rIns="0" bIns="0" rtlCol="0"/>
            <a:lstStyle/>
            <a:p>
              <a:endParaRPr/>
            </a:p>
          </p:txBody>
        </p:sp>
      </p:grpSp>
      <p:grpSp>
        <p:nvGrpSpPr>
          <p:cNvPr id="43" name="object 43"/>
          <p:cNvGrpSpPr/>
          <p:nvPr/>
        </p:nvGrpSpPr>
        <p:grpSpPr>
          <a:xfrm>
            <a:off x="2522068" y="3719816"/>
            <a:ext cx="3795395" cy="745490"/>
            <a:chOff x="2522068" y="3719816"/>
            <a:chExt cx="3795395" cy="745490"/>
          </a:xfrm>
        </p:grpSpPr>
        <p:sp>
          <p:nvSpPr>
            <p:cNvPr id="44" name="object 44"/>
            <p:cNvSpPr/>
            <p:nvPr/>
          </p:nvSpPr>
          <p:spPr>
            <a:xfrm>
              <a:off x="4389869" y="3774706"/>
              <a:ext cx="1920239" cy="683260"/>
            </a:xfrm>
            <a:custGeom>
              <a:avLst/>
              <a:gdLst/>
              <a:ahLst/>
              <a:cxnLst/>
              <a:rect l="l" t="t" r="r" b="b"/>
              <a:pathLst>
                <a:path w="1920239" h="683260">
                  <a:moveTo>
                    <a:pt x="1920074" y="0"/>
                  </a:moveTo>
                  <a:lnTo>
                    <a:pt x="0" y="0"/>
                  </a:lnTo>
                  <a:lnTo>
                    <a:pt x="0" y="635571"/>
                  </a:lnTo>
                  <a:lnTo>
                    <a:pt x="0" y="682828"/>
                  </a:lnTo>
                  <a:lnTo>
                    <a:pt x="1920074" y="682828"/>
                  </a:lnTo>
                  <a:lnTo>
                    <a:pt x="1920074" y="635571"/>
                  </a:lnTo>
                  <a:lnTo>
                    <a:pt x="1920074" y="0"/>
                  </a:lnTo>
                  <a:close/>
                </a:path>
              </a:pathLst>
            </a:custGeom>
            <a:solidFill>
              <a:srgbClr val="7ED5F6"/>
            </a:solidFill>
          </p:spPr>
          <p:txBody>
            <a:bodyPr wrap="square" lIns="0" tIns="0" rIns="0" bIns="0" rtlCol="0"/>
            <a:lstStyle/>
            <a:p>
              <a:endParaRPr/>
            </a:p>
          </p:txBody>
        </p:sp>
        <p:sp>
          <p:nvSpPr>
            <p:cNvPr id="45" name="object 45"/>
            <p:cNvSpPr/>
            <p:nvPr/>
          </p:nvSpPr>
          <p:spPr>
            <a:xfrm>
              <a:off x="4389877" y="3774703"/>
              <a:ext cx="1920239" cy="683260"/>
            </a:xfrm>
            <a:custGeom>
              <a:avLst/>
              <a:gdLst/>
              <a:ahLst/>
              <a:cxnLst/>
              <a:rect l="l" t="t" r="r" b="b"/>
              <a:pathLst>
                <a:path w="1920239" h="683260">
                  <a:moveTo>
                    <a:pt x="0" y="682824"/>
                  </a:moveTo>
                  <a:lnTo>
                    <a:pt x="1920069" y="682824"/>
                  </a:lnTo>
                  <a:lnTo>
                    <a:pt x="1920069" y="0"/>
                  </a:lnTo>
                  <a:lnTo>
                    <a:pt x="0" y="0"/>
                  </a:lnTo>
                  <a:lnTo>
                    <a:pt x="0" y="682824"/>
                  </a:lnTo>
                  <a:close/>
                </a:path>
              </a:pathLst>
            </a:custGeom>
            <a:ln w="14927">
              <a:solidFill>
                <a:srgbClr val="7ED5F6"/>
              </a:solidFill>
            </a:ln>
          </p:spPr>
          <p:txBody>
            <a:bodyPr wrap="square" lIns="0" tIns="0" rIns="0" bIns="0" rtlCol="0"/>
            <a:lstStyle/>
            <a:p>
              <a:endParaRPr/>
            </a:p>
          </p:txBody>
        </p:sp>
        <p:sp>
          <p:nvSpPr>
            <p:cNvPr id="46" name="object 46"/>
            <p:cNvSpPr/>
            <p:nvPr/>
          </p:nvSpPr>
          <p:spPr>
            <a:xfrm>
              <a:off x="2576817" y="3880332"/>
              <a:ext cx="1163955" cy="423545"/>
            </a:xfrm>
            <a:custGeom>
              <a:avLst/>
              <a:gdLst/>
              <a:ahLst/>
              <a:cxnLst/>
              <a:rect l="l" t="t" r="r" b="b"/>
              <a:pathLst>
                <a:path w="1163954" h="423545">
                  <a:moveTo>
                    <a:pt x="1163497" y="0"/>
                  </a:moveTo>
                  <a:lnTo>
                    <a:pt x="0" y="0"/>
                  </a:lnTo>
                  <a:lnTo>
                    <a:pt x="0" y="375742"/>
                  </a:lnTo>
                  <a:lnTo>
                    <a:pt x="0" y="422998"/>
                  </a:lnTo>
                  <a:lnTo>
                    <a:pt x="1163497" y="422998"/>
                  </a:lnTo>
                  <a:lnTo>
                    <a:pt x="1163497" y="375742"/>
                  </a:lnTo>
                  <a:lnTo>
                    <a:pt x="1163497" y="0"/>
                  </a:lnTo>
                  <a:close/>
                </a:path>
              </a:pathLst>
            </a:custGeom>
            <a:solidFill>
              <a:srgbClr val="7ED5F6"/>
            </a:solidFill>
          </p:spPr>
          <p:txBody>
            <a:bodyPr wrap="square" lIns="0" tIns="0" rIns="0" bIns="0" rtlCol="0"/>
            <a:lstStyle/>
            <a:p>
              <a:endParaRPr/>
            </a:p>
          </p:txBody>
        </p:sp>
        <p:sp>
          <p:nvSpPr>
            <p:cNvPr id="47" name="object 47"/>
            <p:cNvSpPr/>
            <p:nvPr/>
          </p:nvSpPr>
          <p:spPr>
            <a:xfrm>
              <a:off x="2576818" y="3880327"/>
              <a:ext cx="1163955" cy="423545"/>
            </a:xfrm>
            <a:custGeom>
              <a:avLst/>
              <a:gdLst/>
              <a:ahLst/>
              <a:cxnLst/>
              <a:rect l="l" t="t" r="r" b="b"/>
              <a:pathLst>
                <a:path w="1163954" h="423545">
                  <a:moveTo>
                    <a:pt x="0" y="422993"/>
                  </a:moveTo>
                  <a:lnTo>
                    <a:pt x="1163496" y="422993"/>
                  </a:lnTo>
                  <a:lnTo>
                    <a:pt x="1163496" y="0"/>
                  </a:lnTo>
                  <a:lnTo>
                    <a:pt x="0" y="0"/>
                  </a:lnTo>
                  <a:lnTo>
                    <a:pt x="0" y="422993"/>
                  </a:lnTo>
                  <a:close/>
                </a:path>
              </a:pathLst>
            </a:custGeom>
            <a:ln w="14927">
              <a:solidFill>
                <a:srgbClr val="7ED5F6"/>
              </a:solidFill>
            </a:ln>
          </p:spPr>
          <p:txBody>
            <a:bodyPr wrap="square" lIns="0" tIns="0" rIns="0" bIns="0" rtlCol="0"/>
            <a:lstStyle/>
            <a:p>
              <a:endParaRPr/>
            </a:p>
          </p:txBody>
        </p:sp>
        <p:sp>
          <p:nvSpPr>
            <p:cNvPr id="48" name="object 48"/>
            <p:cNvSpPr/>
            <p:nvPr/>
          </p:nvSpPr>
          <p:spPr>
            <a:xfrm>
              <a:off x="3700484" y="4044483"/>
              <a:ext cx="579120" cy="0"/>
            </a:xfrm>
            <a:custGeom>
              <a:avLst/>
              <a:gdLst/>
              <a:ahLst/>
              <a:cxnLst/>
              <a:rect l="l" t="t" r="r" b="b"/>
              <a:pathLst>
                <a:path w="579120">
                  <a:moveTo>
                    <a:pt x="578575" y="0"/>
                  </a:moveTo>
                  <a:lnTo>
                    <a:pt x="578575" y="0"/>
                  </a:lnTo>
                  <a:lnTo>
                    <a:pt x="0" y="0"/>
                  </a:lnTo>
                </a:path>
              </a:pathLst>
            </a:custGeom>
            <a:ln w="7463">
              <a:solidFill>
                <a:srgbClr val="000000"/>
              </a:solidFill>
            </a:ln>
          </p:spPr>
          <p:txBody>
            <a:bodyPr wrap="square" lIns="0" tIns="0" rIns="0" bIns="0" rtlCol="0"/>
            <a:lstStyle/>
            <a:p>
              <a:endParaRPr/>
            </a:p>
          </p:txBody>
        </p:sp>
        <p:sp>
          <p:nvSpPr>
            <p:cNvPr id="49" name="object 49"/>
            <p:cNvSpPr/>
            <p:nvPr/>
          </p:nvSpPr>
          <p:spPr>
            <a:xfrm>
              <a:off x="4220582" y="4010905"/>
              <a:ext cx="111977" cy="67157"/>
            </a:xfrm>
            <a:prstGeom prst="rect">
              <a:avLst/>
            </a:prstGeom>
            <a:blipFill>
              <a:blip r:embed="rId10" cstate="print"/>
              <a:stretch>
                <a:fillRect/>
              </a:stretch>
            </a:blipFill>
          </p:spPr>
          <p:txBody>
            <a:bodyPr wrap="square" lIns="0" tIns="0" rIns="0" bIns="0" rtlCol="0"/>
            <a:lstStyle/>
            <a:p>
              <a:endParaRPr/>
            </a:p>
          </p:txBody>
        </p:sp>
        <p:sp>
          <p:nvSpPr>
            <p:cNvPr id="50" name="object 50"/>
            <p:cNvSpPr/>
            <p:nvPr/>
          </p:nvSpPr>
          <p:spPr>
            <a:xfrm>
              <a:off x="4342597" y="3727280"/>
              <a:ext cx="1921510" cy="683260"/>
            </a:xfrm>
            <a:custGeom>
              <a:avLst/>
              <a:gdLst/>
              <a:ahLst/>
              <a:cxnLst/>
              <a:rect l="l" t="t" r="r" b="b"/>
              <a:pathLst>
                <a:path w="1921510" h="683260">
                  <a:moveTo>
                    <a:pt x="1921230" y="0"/>
                  </a:moveTo>
                  <a:lnTo>
                    <a:pt x="0" y="0"/>
                  </a:lnTo>
                  <a:lnTo>
                    <a:pt x="0" y="682990"/>
                  </a:lnTo>
                  <a:lnTo>
                    <a:pt x="1921230" y="682990"/>
                  </a:lnTo>
                  <a:lnTo>
                    <a:pt x="1921230" y="0"/>
                  </a:lnTo>
                  <a:close/>
                </a:path>
              </a:pathLst>
            </a:custGeom>
            <a:solidFill>
              <a:srgbClr val="FDFDFD"/>
            </a:solidFill>
          </p:spPr>
          <p:txBody>
            <a:bodyPr wrap="square" lIns="0" tIns="0" rIns="0" bIns="0" rtlCol="0"/>
            <a:lstStyle/>
            <a:p>
              <a:endParaRPr/>
            </a:p>
          </p:txBody>
        </p:sp>
        <p:sp>
          <p:nvSpPr>
            <p:cNvPr id="51" name="object 51"/>
            <p:cNvSpPr/>
            <p:nvPr/>
          </p:nvSpPr>
          <p:spPr>
            <a:xfrm>
              <a:off x="4342597" y="3727280"/>
              <a:ext cx="1921510" cy="683260"/>
            </a:xfrm>
            <a:custGeom>
              <a:avLst/>
              <a:gdLst/>
              <a:ahLst/>
              <a:cxnLst/>
              <a:rect l="l" t="t" r="r" b="b"/>
              <a:pathLst>
                <a:path w="1921510" h="683260">
                  <a:moveTo>
                    <a:pt x="0" y="682990"/>
                  </a:moveTo>
                  <a:lnTo>
                    <a:pt x="1921230" y="682990"/>
                  </a:lnTo>
                  <a:lnTo>
                    <a:pt x="1921230" y="0"/>
                  </a:lnTo>
                  <a:lnTo>
                    <a:pt x="0" y="0"/>
                  </a:lnTo>
                  <a:lnTo>
                    <a:pt x="0" y="682990"/>
                  </a:lnTo>
                  <a:close/>
                </a:path>
              </a:pathLst>
            </a:custGeom>
            <a:ln w="14927">
              <a:solidFill>
                <a:srgbClr val="00ACED"/>
              </a:solidFill>
            </a:ln>
          </p:spPr>
          <p:txBody>
            <a:bodyPr wrap="square" lIns="0" tIns="0" rIns="0" bIns="0" rtlCol="0"/>
            <a:lstStyle/>
            <a:p>
              <a:endParaRPr/>
            </a:p>
          </p:txBody>
        </p:sp>
        <p:sp>
          <p:nvSpPr>
            <p:cNvPr id="52" name="object 52"/>
            <p:cNvSpPr/>
            <p:nvPr/>
          </p:nvSpPr>
          <p:spPr>
            <a:xfrm>
              <a:off x="4417250" y="3833070"/>
              <a:ext cx="1576666" cy="468923"/>
            </a:xfrm>
            <a:prstGeom prst="rect">
              <a:avLst/>
            </a:prstGeom>
            <a:blipFill>
              <a:blip r:embed="rId11" cstate="print"/>
              <a:stretch>
                <a:fillRect/>
              </a:stretch>
            </a:blipFill>
          </p:spPr>
          <p:txBody>
            <a:bodyPr wrap="square" lIns="0" tIns="0" rIns="0" bIns="0" rtlCol="0"/>
            <a:lstStyle/>
            <a:p>
              <a:endParaRPr/>
            </a:p>
          </p:txBody>
        </p:sp>
        <p:sp>
          <p:nvSpPr>
            <p:cNvPr id="53" name="object 53"/>
            <p:cNvSpPr/>
            <p:nvPr/>
          </p:nvSpPr>
          <p:spPr>
            <a:xfrm>
              <a:off x="2522068" y="3825606"/>
              <a:ext cx="1178413" cy="437920"/>
            </a:xfrm>
            <a:prstGeom prst="rect">
              <a:avLst/>
            </a:prstGeom>
            <a:blipFill>
              <a:blip r:embed="rId12" cstate="print"/>
              <a:stretch>
                <a:fillRect/>
              </a:stretch>
            </a:blipFill>
          </p:spPr>
          <p:txBody>
            <a:bodyPr wrap="square" lIns="0" tIns="0" rIns="0" bIns="0" rtlCol="0"/>
            <a:lstStyle/>
            <a:p>
              <a:endParaRPr/>
            </a:p>
          </p:txBody>
        </p:sp>
      </p:grpSp>
      <p:grpSp>
        <p:nvGrpSpPr>
          <p:cNvPr id="54" name="object 54"/>
          <p:cNvGrpSpPr/>
          <p:nvPr/>
        </p:nvGrpSpPr>
        <p:grpSpPr>
          <a:xfrm>
            <a:off x="2522068" y="5553362"/>
            <a:ext cx="3795395" cy="788670"/>
            <a:chOff x="2522068" y="5553362"/>
            <a:chExt cx="3795395" cy="788670"/>
          </a:xfrm>
        </p:grpSpPr>
        <p:sp>
          <p:nvSpPr>
            <p:cNvPr id="55" name="object 55"/>
            <p:cNvSpPr/>
            <p:nvPr/>
          </p:nvSpPr>
          <p:spPr>
            <a:xfrm>
              <a:off x="2576817" y="5636691"/>
              <a:ext cx="1152525" cy="612140"/>
            </a:xfrm>
            <a:custGeom>
              <a:avLst/>
              <a:gdLst/>
              <a:ahLst/>
              <a:cxnLst/>
              <a:rect l="l" t="t" r="r" b="b"/>
              <a:pathLst>
                <a:path w="1152525" h="612139">
                  <a:moveTo>
                    <a:pt x="1152296" y="0"/>
                  </a:moveTo>
                  <a:lnTo>
                    <a:pt x="0" y="0"/>
                  </a:lnTo>
                  <a:lnTo>
                    <a:pt x="0" y="564718"/>
                  </a:lnTo>
                  <a:lnTo>
                    <a:pt x="0" y="611987"/>
                  </a:lnTo>
                  <a:lnTo>
                    <a:pt x="1152296" y="611987"/>
                  </a:lnTo>
                  <a:lnTo>
                    <a:pt x="1152296" y="564718"/>
                  </a:lnTo>
                  <a:lnTo>
                    <a:pt x="1152296" y="0"/>
                  </a:lnTo>
                  <a:close/>
                </a:path>
              </a:pathLst>
            </a:custGeom>
            <a:solidFill>
              <a:srgbClr val="7ED5F6"/>
            </a:solidFill>
          </p:spPr>
          <p:txBody>
            <a:bodyPr wrap="square" lIns="0" tIns="0" rIns="0" bIns="0" rtlCol="0"/>
            <a:lstStyle/>
            <a:p>
              <a:endParaRPr/>
            </a:p>
          </p:txBody>
        </p:sp>
        <p:sp>
          <p:nvSpPr>
            <p:cNvPr id="56" name="object 56"/>
            <p:cNvSpPr/>
            <p:nvPr/>
          </p:nvSpPr>
          <p:spPr>
            <a:xfrm>
              <a:off x="2576818" y="5636686"/>
              <a:ext cx="1152525" cy="612140"/>
            </a:xfrm>
            <a:custGeom>
              <a:avLst/>
              <a:gdLst/>
              <a:ahLst/>
              <a:cxnLst/>
              <a:rect l="l" t="t" r="r" b="b"/>
              <a:pathLst>
                <a:path w="1152525" h="612139">
                  <a:moveTo>
                    <a:pt x="0" y="611988"/>
                  </a:moveTo>
                  <a:lnTo>
                    <a:pt x="1152298" y="611988"/>
                  </a:lnTo>
                  <a:lnTo>
                    <a:pt x="1152298" y="0"/>
                  </a:lnTo>
                  <a:lnTo>
                    <a:pt x="0" y="0"/>
                  </a:lnTo>
                  <a:lnTo>
                    <a:pt x="0" y="611988"/>
                  </a:lnTo>
                  <a:close/>
                </a:path>
              </a:pathLst>
            </a:custGeom>
            <a:ln w="14927">
              <a:solidFill>
                <a:srgbClr val="7ED5F6"/>
              </a:solidFill>
            </a:ln>
          </p:spPr>
          <p:txBody>
            <a:bodyPr wrap="square" lIns="0" tIns="0" rIns="0" bIns="0" rtlCol="0"/>
            <a:lstStyle/>
            <a:p>
              <a:endParaRPr/>
            </a:p>
          </p:txBody>
        </p:sp>
        <p:sp>
          <p:nvSpPr>
            <p:cNvPr id="57" name="object 57"/>
            <p:cNvSpPr/>
            <p:nvPr/>
          </p:nvSpPr>
          <p:spPr>
            <a:xfrm>
              <a:off x="3696751" y="5905372"/>
              <a:ext cx="580390" cy="0"/>
            </a:xfrm>
            <a:custGeom>
              <a:avLst/>
              <a:gdLst/>
              <a:ahLst/>
              <a:cxnLst/>
              <a:rect l="l" t="t" r="r" b="b"/>
              <a:pathLst>
                <a:path w="580389">
                  <a:moveTo>
                    <a:pt x="579819" y="0"/>
                  </a:moveTo>
                  <a:lnTo>
                    <a:pt x="579819" y="0"/>
                  </a:lnTo>
                  <a:lnTo>
                    <a:pt x="0" y="0"/>
                  </a:lnTo>
                </a:path>
              </a:pathLst>
            </a:custGeom>
            <a:ln w="7463">
              <a:solidFill>
                <a:srgbClr val="000000"/>
              </a:solidFill>
            </a:ln>
          </p:spPr>
          <p:txBody>
            <a:bodyPr wrap="square" lIns="0" tIns="0" rIns="0" bIns="0" rtlCol="0"/>
            <a:lstStyle/>
            <a:p>
              <a:endParaRPr/>
            </a:p>
          </p:txBody>
        </p:sp>
        <p:sp>
          <p:nvSpPr>
            <p:cNvPr id="58" name="object 58"/>
            <p:cNvSpPr/>
            <p:nvPr/>
          </p:nvSpPr>
          <p:spPr>
            <a:xfrm>
              <a:off x="4218094" y="5871777"/>
              <a:ext cx="110816" cy="67173"/>
            </a:xfrm>
            <a:prstGeom prst="rect">
              <a:avLst/>
            </a:prstGeom>
            <a:blipFill>
              <a:blip r:embed="rId13" cstate="print"/>
              <a:stretch>
                <a:fillRect/>
              </a:stretch>
            </a:blipFill>
          </p:spPr>
          <p:txBody>
            <a:bodyPr wrap="square" lIns="0" tIns="0" rIns="0" bIns="0" rtlCol="0"/>
            <a:lstStyle/>
            <a:p>
              <a:endParaRPr/>
            </a:p>
          </p:txBody>
        </p:sp>
        <p:sp>
          <p:nvSpPr>
            <p:cNvPr id="59" name="object 59"/>
            <p:cNvSpPr/>
            <p:nvPr/>
          </p:nvSpPr>
          <p:spPr>
            <a:xfrm>
              <a:off x="2529532" y="5590672"/>
              <a:ext cx="1152525" cy="610870"/>
            </a:xfrm>
            <a:custGeom>
              <a:avLst/>
              <a:gdLst/>
              <a:ahLst/>
              <a:cxnLst/>
              <a:rect l="l" t="t" r="r" b="b"/>
              <a:pathLst>
                <a:path w="1152525" h="610870">
                  <a:moveTo>
                    <a:pt x="1152288" y="0"/>
                  </a:moveTo>
                  <a:lnTo>
                    <a:pt x="0" y="0"/>
                  </a:lnTo>
                  <a:lnTo>
                    <a:pt x="0" y="610735"/>
                  </a:lnTo>
                  <a:lnTo>
                    <a:pt x="1152288" y="610735"/>
                  </a:lnTo>
                  <a:lnTo>
                    <a:pt x="1152288" y="0"/>
                  </a:lnTo>
                  <a:close/>
                </a:path>
              </a:pathLst>
            </a:custGeom>
            <a:solidFill>
              <a:srgbClr val="FDFDFD"/>
            </a:solidFill>
          </p:spPr>
          <p:txBody>
            <a:bodyPr wrap="square" lIns="0" tIns="0" rIns="0" bIns="0" rtlCol="0"/>
            <a:lstStyle/>
            <a:p>
              <a:endParaRPr/>
            </a:p>
          </p:txBody>
        </p:sp>
        <p:sp>
          <p:nvSpPr>
            <p:cNvPr id="60" name="object 60"/>
            <p:cNvSpPr/>
            <p:nvPr/>
          </p:nvSpPr>
          <p:spPr>
            <a:xfrm>
              <a:off x="2529532" y="5590672"/>
              <a:ext cx="1152525" cy="610870"/>
            </a:xfrm>
            <a:custGeom>
              <a:avLst/>
              <a:gdLst/>
              <a:ahLst/>
              <a:cxnLst/>
              <a:rect l="l" t="t" r="r" b="b"/>
              <a:pathLst>
                <a:path w="1152525" h="610870">
                  <a:moveTo>
                    <a:pt x="0" y="610735"/>
                  </a:moveTo>
                  <a:lnTo>
                    <a:pt x="1152288" y="610735"/>
                  </a:lnTo>
                  <a:lnTo>
                    <a:pt x="1152288" y="0"/>
                  </a:lnTo>
                  <a:lnTo>
                    <a:pt x="0" y="0"/>
                  </a:lnTo>
                  <a:lnTo>
                    <a:pt x="0" y="610735"/>
                  </a:lnTo>
                  <a:close/>
                </a:path>
              </a:pathLst>
            </a:custGeom>
            <a:ln w="14927">
              <a:solidFill>
                <a:srgbClr val="00ACED"/>
              </a:solidFill>
            </a:ln>
          </p:spPr>
          <p:txBody>
            <a:bodyPr wrap="square" lIns="0" tIns="0" rIns="0" bIns="0" rtlCol="0"/>
            <a:lstStyle/>
            <a:p>
              <a:endParaRPr/>
            </a:p>
          </p:txBody>
        </p:sp>
        <p:sp>
          <p:nvSpPr>
            <p:cNvPr id="61" name="object 61"/>
            <p:cNvSpPr/>
            <p:nvPr/>
          </p:nvSpPr>
          <p:spPr>
            <a:xfrm>
              <a:off x="4389869" y="5608091"/>
              <a:ext cx="1920239" cy="726440"/>
            </a:xfrm>
            <a:custGeom>
              <a:avLst/>
              <a:gdLst/>
              <a:ahLst/>
              <a:cxnLst/>
              <a:rect l="l" t="t" r="r" b="b"/>
              <a:pathLst>
                <a:path w="1920239" h="726439">
                  <a:moveTo>
                    <a:pt x="1920074" y="0"/>
                  </a:moveTo>
                  <a:lnTo>
                    <a:pt x="0" y="0"/>
                  </a:lnTo>
                  <a:lnTo>
                    <a:pt x="0" y="679145"/>
                  </a:lnTo>
                  <a:lnTo>
                    <a:pt x="0" y="726414"/>
                  </a:lnTo>
                  <a:lnTo>
                    <a:pt x="1920074" y="726414"/>
                  </a:lnTo>
                  <a:lnTo>
                    <a:pt x="1920074" y="679145"/>
                  </a:lnTo>
                  <a:lnTo>
                    <a:pt x="1920074" y="0"/>
                  </a:lnTo>
                  <a:close/>
                </a:path>
              </a:pathLst>
            </a:custGeom>
            <a:solidFill>
              <a:srgbClr val="7ED5F6"/>
            </a:solidFill>
          </p:spPr>
          <p:txBody>
            <a:bodyPr wrap="square" lIns="0" tIns="0" rIns="0" bIns="0" rtlCol="0"/>
            <a:lstStyle/>
            <a:p>
              <a:endParaRPr/>
            </a:p>
          </p:txBody>
        </p:sp>
        <p:sp>
          <p:nvSpPr>
            <p:cNvPr id="62" name="object 62"/>
            <p:cNvSpPr/>
            <p:nvPr/>
          </p:nvSpPr>
          <p:spPr>
            <a:xfrm>
              <a:off x="4389877" y="5608083"/>
              <a:ext cx="1920239" cy="726440"/>
            </a:xfrm>
            <a:custGeom>
              <a:avLst/>
              <a:gdLst/>
              <a:ahLst/>
              <a:cxnLst/>
              <a:rect l="l" t="t" r="r" b="b"/>
              <a:pathLst>
                <a:path w="1920239" h="726439">
                  <a:moveTo>
                    <a:pt x="0" y="726419"/>
                  </a:moveTo>
                  <a:lnTo>
                    <a:pt x="1920069" y="726419"/>
                  </a:lnTo>
                  <a:lnTo>
                    <a:pt x="1920069" y="0"/>
                  </a:lnTo>
                  <a:lnTo>
                    <a:pt x="0" y="0"/>
                  </a:lnTo>
                  <a:lnTo>
                    <a:pt x="0" y="726419"/>
                  </a:lnTo>
                  <a:close/>
                </a:path>
              </a:pathLst>
            </a:custGeom>
            <a:ln w="14927">
              <a:solidFill>
                <a:srgbClr val="7ED5F6"/>
              </a:solidFill>
            </a:ln>
          </p:spPr>
          <p:txBody>
            <a:bodyPr wrap="square" lIns="0" tIns="0" rIns="0" bIns="0" rtlCol="0"/>
            <a:lstStyle/>
            <a:p>
              <a:endParaRPr/>
            </a:p>
          </p:txBody>
        </p:sp>
        <p:sp>
          <p:nvSpPr>
            <p:cNvPr id="63" name="object 63"/>
            <p:cNvSpPr/>
            <p:nvPr/>
          </p:nvSpPr>
          <p:spPr>
            <a:xfrm>
              <a:off x="4342597" y="5560826"/>
              <a:ext cx="1921510" cy="726440"/>
            </a:xfrm>
            <a:custGeom>
              <a:avLst/>
              <a:gdLst/>
              <a:ahLst/>
              <a:cxnLst/>
              <a:rect l="l" t="t" r="r" b="b"/>
              <a:pathLst>
                <a:path w="1921510" h="726439">
                  <a:moveTo>
                    <a:pt x="1921230" y="0"/>
                  </a:moveTo>
                  <a:lnTo>
                    <a:pt x="0" y="0"/>
                  </a:lnTo>
                  <a:lnTo>
                    <a:pt x="0" y="726409"/>
                  </a:lnTo>
                  <a:lnTo>
                    <a:pt x="1921230" y="726409"/>
                  </a:lnTo>
                  <a:lnTo>
                    <a:pt x="1921230" y="0"/>
                  </a:lnTo>
                  <a:close/>
                </a:path>
              </a:pathLst>
            </a:custGeom>
            <a:solidFill>
              <a:srgbClr val="FDFDFD"/>
            </a:solidFill>
          </p:spPr>
          <p:txBody>
            <a:bodyPr wrap="square" lIns="0" tIns="0" rIns="0" bIns="0" rtlCol="0"/>
            <a:lstStyle/>
            <a:p>
              <a:endParaRPr/>
            </a:p>
          </p:txBody>
        </p:sp>
        <p:sp>
          <p:nvSpPr>
            <p:cNvPr id="64" name="object 64"/>
            <p:cNvSpPr/>
            <p:nvPr/>
          </p:nvSpPr>
          <p:spPr>
            <a:xfrm>
              <a:off x="4342597" y="5560826"/>
              <a:ext cx="1921510" cy="726440"/>
            </a:xfrm>
            <a:custGeom>
              <a:avLst/>
              <a:gdLst/>
              <a:ahLst/>
              <a:cxnLst/>
              <a:rect l="l" t="t" r="r" b="b"/>
              <a:pathLst>
                <a:path w="1921510" h="726439">
                  <a:moveTo>
                    <a:pt x="0" y="726409"/>
                  </a:moveTo>
                  <a:lnTo>
                    <a:pt x="1921230" y="726409"/>
                  </a:lnTo>
                  <a:lnTo>
                    <a:pt x="1921230" y="0"/>
                  </a:lnTo>
                  <a:lnTo>
                    <a:pt x="0" y="0"/>
                  </a:lnTo>
                  <a:lnTo>
                    <a:pt x="0" y="726409"/>
                  </a:lnTo>
                  <a:close/>
                </a:path>
              </a:pathLst>
            </a:custGeom>
            <a:ln w="14927">
              <a:solidFill>
                <a:srgbClr val="00ACED"/>
              </a:solidFill>
            </a:ln>
          </p:spPr>
          <p:txBody>
            <a:bodyPr wrap="square" lIns="0" tIns="0" rIns="0" bIns="0" rtlCol="0"/>
            <a:lstStyle/>
            <a:p>
              <a:endParaRPr/>
            </a:p>
          </p:txBody>
        </p:sp>
        <p:sp>
          <p:nvSpPr>
            <p:cNvPr id="65" name="object 65"/>
            <p:cNvSpPr/>
            <p:nvPr/>
          </p:nvSpPr>
          <p:spPr>
            <a:xfrm>
              <a:off x="4417250" y="5605596"/>
              <a:ext cx="1704737" cy="634372"/>
            </a:xfrm>
            <a:prstGeom prst="rect">
              <a:avLst/>
            </a:prstGeom>
            <a:blipFill>
              <a:blip r:embed="rId14" cstate="print"/>
              <a:stretch>
                <a:fillRect/>
              </a:stretch>
            </a:blipFill>
          </p:spPr>
          <p:txBody>
            <a:bodyPr wrap="square" lIns="0" tIns="0" rIns="0" bIns="0" rtlCol="0"/>
            <a:lstStyle/>
            <a:p>
              <a:endParaRPr/>
            </a:p>
          </p:txBody>
        </p:sp>
        <p:sp>
          <p:nvSpPr>
            <p:cNvPr id="66" name="object 66"/>
            <p:cNvSpPr/>
            <p:nvPr/>
          </p:nvSpPr>
          <p:spPr>
            <a:xfrm>
              <a:off x="2732370" y="5670280"/>
              <a:ext cx="755336" cy="458991"/>
            </a:xfrm>
            <a:prstGeom prst="rect">
              <a:avLst/>
            </a:prstGeom>
            <a:blipFill>
              <a:blip r:embed="rId15" cstate="print"/>
              <a:stretch>
                <a:fillRect/>
              </a:stretch>
            </a:blipFill>
          </p:spPr>
          <p:txBody>
            <a:bodyPr wrap="square" lIns="0" tIns="0" rIns="0" bIns="0" rtlCol="0"/>
            <a:lstStyle/>
            <a:p>
              <a:endParaRPr/>
            </a:p>
          </p:txBody>
        </p:sp>
      </p:grpSp>
      <p:sp>
        <p:nvSpPr>
          <p:cNvPr id="67" name="object 67"/>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68" name="object 6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67</a:t>
            </a:fld>
            <a:endParaRP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0730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document</a:t>
            </a:r>
            <a:r>
              <a:rPr spc="40" dirty="0"/>
              <a:t> </a:t>
            </a:r>
            <a:r>
              <a:rPr spc="-5" dirty="0"/>
              <a:t>variability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68</a:t>
            </a:fld>
            <a:endParaRPr dirty="0"/>
          </a:p>
        </p:txBody>
      </p:sp>
      <p:sp>
        <p:nvSpPr>
          <p:cNvPr id="3" name="object 3"/>
          <p:cNvSpPr txBox="1"/>
          <p:nvPr/>
        </p:nvSpPr>
        <p:spPr>
          <a:xfrm>
            <a:off x="535940" y="1625853"/>
            <a:ext cx="7856855" cy="325691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6424D"/>
                </a:solidFill>
                <a:latin typeface="Arial"/>
                <a:cs typeface="Arial"/>
              </a:rPr>
              <a:t>Information in requirements document depends on type of  system and the approach to development used.</a:t>
            </a:r>
          </a:p>
          <a:p>
            <a:pPr marL="355600" marR="365760" indent="-342900">
              <a:lnSpc>
                <a:spcPct val="100000"/>
              </a:lnSpc>
              <a:spcBef>
                <a:spcPts val="1200"/>
              </a:spcBef>
              <a:buFont typeface="Wingdings"/>
              <a:buChar char=""/>
              <a:tabLst>
                <a:tab pos="355600" algn="l"/>
              </a:tabLst>
            </a:pPr>
            <a:r>
              <a:rPr sz="2400" dirty="0">
                <a:solidFill>
                  <a:srgbClr val="46424D"/>
                </a:solidFill>
                <a:latin typeface="Arial"/>
                <a:cs typeface="Arial"/>
              </a:rPr>
              <a:t>Systems developed incrementally will, typically, have  less detail in the requirements document.</a:t>
            </a:r>
          </a:p>
          <a:p>
            <a:pPr marL="355600" marR="988060" indent="-342900" algn="just">
              <a:lnSpc>
                <a:spcPct val="100000"/>
              </a:lnSpc>
              <a:spcBef>
                <a:spcPts val="1200"/>
              </a:spcBef>
              <a:buFont typeface="Wingdings"/>
              <a:buChar char=""/>
              <a:tabLst>
                <a:tab pos="355600" algn="l"/>
              </a:tabLst>
            </a:pPr>
            <a:r>
              <a:rPr sz="2400" dirty="0">
                <a:solidFill>
                  <a:srgbClr val="46424D"/>
                </a:solidFill>
                <a:latin typeface="Arial"/>
                <a:cs typeface="Arial"/>
              </a:rPr>
              <a:t>Requirements documents standards have been  designed e.g. IEEE standard. These are mostly  applicable to the requirements for large systems  engineering projects.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914" y="547878"/>
            <a:ext cx="6154420" cy="391160"/>
          </a:xfrm>
          <a:prstGeom prst="rect">
            <a:avLst/>
          </a:prstGeom>
        </p:spPr>
        <p:txBody>
          <a:bodyPr vert="horz" wrap="square" lIns="0" tIns="12700" rIns="0" bIns="0" rtlCol="0">
            <a:spAutoFit/>
          </a:bodyPr>
          <a:lstStyle/>
          <a:p>
            <a:pPr marL="12700">
              <a:lnSpc>
                <a:spcPct val="100000"/>
              </a:lnSpc>
              <a:spcBef>
                <a:spcPts val="100"/>
              </a:spcBef>
            </a:pPr>
            <a:r>
              <a:rPr spc="-5" dirty="0"/>
              <a:t>The structure of a requirements</a:t>
            </a:r>
            <a:r>
              <a:rPr spc="65" dirty="0"/>
              <a:t> </a:t>
            </a:r>
            <a:r>
              <a:rPr spc="-5" dirty="0"/>
              <a:t>document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69</a:t>
            </a:fld>
            <a:endParaRPr dirty="0"/>
          </a:p>
        </p:txBody>
      </p:sp>
      <p:graphicFrame>
        <p:nvGraphicFramePr>
          <p:cNvPr id="3" name="object 3"/>
          <p:cNvGraphicFramePr>
            <a:graphicFrameLocks noGrp="1"/>
          </p:cNvGraphicFramePr>
          <p:nvPr/>
        </p:nvGraphicFramePr>
        <p:xfrm>
          <a:off x="755650" y="1822450"/>
          <a:ext cx="7924800" cy="4480557"/>
        </p:xfrm>
        <a:graphic>
          <a:graphicData uri="http://schemas.openxmlformats.org/drawingml/2006/table">
            <a:tbl>
              <a:tblPr firstRow="1" bandRow="1">
                <a:tableStyleId>{2D5ABB26-0587-4C30-8999-92F81FD0307C}</a:tableStyleId>
              </a:tblPr>
              <a:tblGrid>
                <a:gridCol w="1905000"/>
                <a:gridCol w="6019800"/>
              </a:tblGrid>
              <a:tr h="396239">
                <a:tc>
                  <a:txBody>
                    <a:bodyPr/>
                    <a:lstStyle/>
                    <a:p>
                      <a:pPr marL="54610">
                        <a:lnSpc>
                          <a:spcPct val="100000"/>
                        </a:lnSpc>
                        <a:spcBef>
                          <a:spcPts val="675"/>
                        </a:spcBef>
                      </a:pPr>
                      <a:r>
                        <a:rPr sz="1400" b="1" spc="-5" dirty="0">
                          <a:latin typeface="Arial"/>
                          <a:cs typeface="Arial"/>
                        </a:rPr>
                        <a:t>Chapter</a:t>
                      </a:r>
                      <a:endParaRPr sz="1400">
                        <a:latin typeface="Arial"/>
                        <a:cs typeface="Arial"/>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54610">
                        <a:lnSpc>
                          <a:spcPct val="100000"/>
                        </a:lnSpc>
                        <a:spcBef>
                          <a:spcPts val="675"/>
                        </a:spcBef>
                      </a:pPr>
                      <a:r>
                        <a:rPr sz="1400" b="1" spc="-5" dirty="0">
                          <a:latin typeface="Arial"/>
                          <a:cs typeface="Arial"/>
                        </a:rPr>
                        <a:t>Description</a:t>
                      </a:r>
                      <a:endParaRPr sz="1400">
                        <a:latin typeface="Arial"/>
                        <a:cs typeface="Arial"/>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731520">
                <a:tc>
                  <a:txBody>
                    <a:bodyPr/>
                    <a:lstStyle/>
                    <a:p>
                      <a:pPr marL="54610">
                        <a:lnSpc>
                          <a:spcPts val="1639"/>
                        </a:lnSpc>
                      </a:pPr>
                      <a:r>
                        <a:rPr sz="1400" dirty="0">
                          <a:latin typeface="Arial"/>
                          <a:cs typeface="Arial"/>
                        </a:rPr>
                        <a:t>Preface</a:t>
                      </a:r>
                      <a:endParaRPr sz="14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4610" marR="44450" algn="just">
                        <a:lnSpc>
                          <a:spcPts val="1680"/>
                        </a:lnSpc>
                        <a:spcBef>
                          <a:spcPts val="15"/>
                        </a:spcBef>
                      </a:pPr>
                      <a:r>
                        <a:rPr sz="1400" spc="-5" dirty="0">
                          <a:latin typeface="Arial"/>
                          <a:cs typeface="Arial"/>
                        </a:rPr>
                        <a:t>This should define the expected readership </a:t>
                      </a:r>
                      <a:r>
                        <a:rPr sz="1400" spc="-10" dirty="0">
                          <a:latin typeface="Arial"/>
                          <a:cs typeface="Arial"/>
                        </a:rPr>
                        <a:t>of </a:t>
                      </a:r>
                      <a:r>
                        <a:rPr sz="1400" spc="-5" dirty="0">
                          <a:latin typeface="Arial"/>
                          <a:cs typeface="Arial"/>
                        </a:rPr>
                        <a:t>the document and describe  </a:t>
                      </a:r>
                      <a:r>
                        <a:rPr sz="1400" dirty="0">
                          <a:latin typeface="Arial"/>
                          <a:cs typeface="Arial"/>
                        </a:rPr>
                        <a:t>its </a:t>
                      </a:r>
                      <a:r>
                        <a:rPr sz="1400" spc="-5" dirty="0">
                          <a:latin typeface="Arial"/>
                          <a:cs typeface="Arial"/>
                        </a:rPr>
                        <a:t>version </a:t>
                      </a:r>
                      <a:r>
                        <a:rPr sz="1400" spc="-20" dirty="0">
                          <a:latin typeface="Arial"/>
                          <a:cs typeface="Arial"/>
                        </a:rPr>
                        <a:t>history, </a:t>
                      </a:r>
                      <a:r>
                        <a:rPr sz="1400" spc="-5" dirty="0">
                          <a:latin typeface="Arial"/>
                          <a:cs typeface="Arial"/>
                        </a:rPr>
                        <a:t>including </a:t>
                      </a:r>
                      <a:r>
                        <a:rPr sz="1400" dirty="0">
                          <a:latin typeface="Arial"/>
                          <a:cs typeface="Arial"/>
                        </a:rPr>
                        <a:t>a </a:t>
                      </a:r>
                      <a:r>
                        <a:rPr sz="1400" spc="-5" dirty="0">
                          <a:latin typeface="Arial"/>
                          <a:cs typeface="Arial"/>
                        </a:rPr>
                        <a:t>rationale for the creation of </a:t>
                      </a:r>
                      <a:r>
                        <a:rPr sz="1400" dirty="0">
                          <a:latin typeface="Arial"/>
                          <a:cs typeface="Arial"/>
                        </a:rPr>
                        <a:t>a </a:t>
                      </a:r>
                      <a:r>
                        <a:rPr sz="1400" spc="-5" dirty="0">
                          <a:latin typeface="Arial"/>
                          <a:cs typeface="Arial"/>
                        </a:rPr>
                        <a:t>new version  and </a:t>
                      </a:r>
                      <a:r>
                        <a:rPr sz="1400" dirty="0">
                          <a:latin typeface="Arial"/>
                          <a:cs typeface="Arial"/>
                        </a:rPr>
                        <a:t>a </a:t>
                      </a:r>
                      <a:r>
                        <a:rPr sz="1400" spc="-5" dirty="0">
                          <a:latin typeface="Arial"/>
                          <a:cs typeface="Arial"/>
                        </a:rPr>
                        <a:t>summary of </a:t>
                      </a:r>
                      <a:r>
                        <a:rPr sz="1400" dirty="0">
                          <a:latin typeface="Arial"/>
                          <a:cs typeface="Arial"/>
                        </a:rPr>
                        <a:t>the changes </a:t>
                      </a:r>
                      <a:r>
                        <a:rPr sz="1400" spc="-5" dirty="0">
                          <a:latin typeface="Arial"/>
                          <a:cs typeface="Arial"/>
                        </a:rPr>
                        <a:t>made </a:t>
                      </a:r>
                      <a:r>
                        <a:rPr sz="1400" dirty="0">
                          <a:latin typeface="Arial"/>
                          <a:cs typeface="Arial"/>
                        </a:rPr>
                        <a:t>in each</a:t>
                      </a:r>
                      <a:r>
                        <a:rPr sz="1400" spc="-170" dirty="0">
                          <a:latin typeface="Arial"/>
                          <a:cs typeface="Arial"/>
                        </a:rPr>
                        <a:t> </a:t>
                      </a:r>
                      <a:r>
                        <a:rPr sz="1400" spc="-5" dirty="0">
                          <a:latin typeface="Arial"/>
                          <a:cs typeface="Arial"/>
                        </a:rPr>
                        <a:t>version.</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944879">
                <a:tc>
                  <a:txBody>
                    <a:bodyPr/>
                    <a:lstStyle/>
                    <a:p>
                      <a:pPr marL="54610">
                        <a:lnSpc>
                          <a:spcPts val="1639"/>
                        </a:lnSpc>
                      </a:pPr>
                      <a:r>
                        <a:rPr sz="1400" spc="-5" dirty="0">
                          <a:latin typeface="Arial"/>
                          <a:cs typeface="Arial"/>
                        </a:rPr>
                        <a:t>Introduction</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marR="44450" algn="just">
                        <a:lnSpc>
                          <a:spcPts val="1680"/>
                        </a:lnSpc>
                        <a:spcBef>
                          <a:spcPts val="15"/>
                        </a:spcBef>
                      </a:pPr>
                      <a:r>
                        <a:rPr sz="1400" spc="-5" dirty="0">
                          <a:latin typeface="Arial"/>
                          <a:cs typeface="Arial"/>
                        </a:rPr>
                        <a:t>This should describe </a:t>
                      </a:r>
                      <a:r>
                        <a:rPr sz="1400" dirty="0">
                          <a:latin typeface="Arial"/>
                          <a:cs typeface="Arial"/>
                        </a:rPr>
                        <a:t>the </a:t>
                      </a:r>
                      <a:r>
                        <a:rPr sz="1400" spc="-5" dirty="0">
                          <a:latin typeface="Arial"/>
                          <a:cs typeface="Arial"/>
                        </a:rPr>
                        <a:t>need for the system. It should briefly describe the  </a:t>
                      </a:r>
                      <a:r>
                        <a:rPr sz="1400" spc="-10" dirty="0">
                          <a:latin typeface="Arial"/>
                          <a:cs typeface="Arial"/>
                        </a:rPr>
                        <a:t>system’s </a:t>
                      </a:r>
                      <a:r>
                        <a:rPr sz="1400" spc="-5" dirty="0">
                          <a:latin typeface="Arial"/>
                          <a:cs typeface="Arial"/>
                        </a:rPr>
                        <a:t>functions and explain how </a:t>
                      </a:r>
                      <a:r>
                        <a:rPr sz="1400" dirty="0">
                          <a:latin typeface="Arial"/>
                          <a:cs typeface="Arial"/>
                        </a:rPr>
                        <a:t>it </a:t>
                      </a:r>
                      <a:r>
                        <a:rPr sz="1400" spc="-5" dirty="0">
                          <a:latin typeface="Arial"/>
                          <a:cs typeface="Arial"/>
                        </a:rPr>
                        <a:t>will work with other systems. </a:t>
                      </a:r>
                      <a:r>
                        <a:rPr sz="1400" spc="-10" dirty="0">
                          <a:latin typeface="Arial"/>
                          <a:cs typeface="Arial"/>
                        </a:rPr>
                        <a:t>It  </a:t>
                      </a:r>
                      <a:r>
                        <a:rPr sz="1400" spc="-5" dirty="0">
                          <a:latin typeface="Arial"/>
                          <a:cs typeface="Arial"/>
                        </a:rPr>
                        <a:t>should also </a:t>
                      </a:r>
                      <a:r>
                        <a:rPr sz="1400" spc="-10" dirty="0">
                          <a:latin typeface="Arial"/>
                          <a:cs typeface="Arial"/>
                        </a:rPr>
                        <a:t>describe </a:t>
                      </a:r>
                      <a:r>
                        <a:rPr sz="1400" spc="-5" dirty="0">
                          <a:latin typeface="Arial"/>
                          <a:cs typeface="Arial"/>
                        </a:rPr>
                        <a:t>how the system fits </a:t>
                      </a:r>
                      <a:r>
                        <a:rPr sz="1400" spc="-10" dirty="0">
                          <a:latin typeface="Arial"/>
                          <a:cs typeface="Arial"/>
                        </a:rPr>
                        <a:t>into </a:t>
                      </a:r>
                      <a:r>
                        <a:rPr sz="1400" spc="-5" dirty="0">
                          <a:latin typeface="Arial"/>
                          <a:cs typeface="Arial"/>
                        </a:rPr>
                        <a:t>the overall business or  </a:t>
                      </a:r>
                      <a:r>
                        <a:rPr sz="1400" dirty="0">
                          <a:latin typeface="Arial"/>
                          <a:cs typeface="Arial"/>
                        </a:rPr>
                        <a:t>strategic </a:t>
                      </a:r>
                      <a:r>
                        <a:rPr sz="1400" spc="-5" dirty="0">
                          <a:latin typeface="Arial"/>
                          <a:cs typeface="Arial"/>
                        </a:rPr>
                        <a:t>objectives </a:t>
                      </a:r>
                      <a:r>
                        <a:rPr sz="1400" dirty="0">
                          <a:latin typeface="Arial"/>
                          <a:cs typeface="Arial"/>
                        </a:rPr>
                        <a:t>of the organization commissioning the</a:t>
                      </a:r>
                      <a:r>
                        <a:rPr sz="1400" spc="-225" dirty="0">
                          <a:latin typeface="Arial"/>
                          <a:cs typeface="Arial"/>
                        </a:rPr>
                        <a:t> </a:t>
                      </a:r>
                      <a:r>
                        <a:rPr sz="1400" dirty="0">
                          <a:latin typeface="Arial"/>
                          <a:cs typeface="Arial"/>
                        </a:rPr>
                        <a:t>software.</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518160">
                <a:tc>
                  <a:txBody>
                    <a:bodyPr/>
                    <a:lstStyle/>
                    <a:p>
                      <a:pPr marL="54610">
                        <a:lnSpc>
                          <a:spcPts val="1645"/>
                        </a:lnSpc>
                      </a:pPr>
                      <a:r>
                        <a:rPr sz="1400" dirty="0">
                          <a:latin typeface="Arial"/>
                          <a:cs typeface="Arial"/>
                        </a:rPr>
                        <a:t>Glossary</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marR="44450">
                        <a:lnSpc>
                          <a:spcPts val="1680"/>
                        </a:lnSpc>
                        <a:spcBef>
                          <a:spcPts val="20"/>
                        </a:spcBef>
                      </a:pPr>
                      <a:r>
                        <a:rPr sz="1400" spc="-5" dirty="0">
                          <a:latin typeface="Arial"/>
                          <a:cs typeface="Arial"/>
                        </a:rPr>
                        <a:t>This should define the technical terms used </a:t>
                      </a:r>
                      <a:r>
                        <a:rPr sz="1400" dirty="0">
                          <a:latin typeface="Arial"/>
                          <a:cs typeface="Arial"/>
                        </a:rPr>
                        <a:t>in </a:t>
                      </a:r>
                      <a:r>
                        <a:rPr sz="1400" spc="-5" dirty="0">
                          <a:latin typeface="Arial"/>
                          <a:cs typeface="Arial"/>
                        </a:rPr>
                        <a:t>the document. </a:t>
                      </a:r>
                      <a:r>
                        <a:rPr sz="1400" spc="-50" dirty="0">
                          <a:latin typeface="Arial"/>
                          <a:cs typeface="Arial"/>
                        </a:rPr>
                        <a:t>You </a:t>
                      </a:r>
                      <a:r>
                        <a:rPr sz="1400" spc="-5" dirty="0">
                          <a:latin typeface="Arial"/>
                          <a:cs typeface="Arial"/>
                        </a:rPr>
                        <a:t>should  not make assumptions about </a:t>
                      </a:r>
                      <a:r>
                        <a:rPr sz="1400" dirty="0">
                          <a:latin typeface="Arial"/>
                          <a:cs typeface="Arial"/>
                        </a:rPr>
                        <a:t>the </a:t>
                      </a:r>
                      <a:r>
                        <a:rPr sz="1400" spc="-5" dirty="0">
                          <a:latin typeface="Arial"/>
                          <a:cs typeface="Arial"/>
                        </a:rPr>
                        <a:t>experience or expertise of </a:t>
                      </a:r>
                      <a:r>
                        <a:rPr sz="1400" dirty="0">
                          <a:latin typeface="Arial"/>
                          <a:cs typeface="Arial"/>
                        </a:rPr>
                        <a:t>the</a:t>
                      </a:r>
                      <a:r>
                        <a:rPr sz="1400" spc="-130" dirty="0">
                          <a:latin typeface="Arial"/>
                          <a:cs typeface="Arial"/>
                        </a:rPr>
                        <a:t> </a:t>
                      </a:r>
                      <a:r>
                        <a:rPr sz="1400" spc="-10" dirty="0">
                          <a:latin typeface="Arial"/>
                          <a:cs typeface="Arial"/>
                        </a:rPr>
                        <a:t>reader.</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1158240">
                <a:tc>
                  <a:txBody>
                    <a:bodyPr/>
                    <a:lstStyle/>
                    <a:p>
                      <a:pPr marL="54610" marR="45720">
                        <a:lnSpc>
                          <a:spcPts val="1680"/>
                        </a:lnSpc>
                        <a:spcBef>
                          <a:spcPts val="20"/>
                        </a:spcBef>
                        <a:tabLst>
                          <a:tab pos="817880" algn="l"/>
                        </a:tabLst>
                      </a:pPr>
                      <a:r>
                        <a:rPr sz="1400" spc="-10" dirty="0">
                          <a:latin typeface="Arial"/>
                          <a:cs typeface="Arial"/>
                        </a:rPr>
                        <a:t>U</a:t>
                      </a:r>
                      <a:r>
                        <a:rPr sz="1400" dirty="0">
                          <a:latin typeface="Arial"/>
                          <a:cs typeface="Arial"/>
                        </a:rPr>
                        <a:t>ser	</a:t>
                      </a:r>
                      <a:r>
                        <a:rPr sz="1400" spc="-15" dirty="0">
                          <a:latin typeface="Arial"/>
                          <a:cs typeface="Arial"/>
                        </a:rPr>
                        <a:t>r</a:t>
                      </a:r>
                      <a:r>
                        <a:rPr sz="1400" dirty="0">
                          <a:latin typeface="Arial"/>
                          <a:cs typeface="Arial"/>
                        </a:rPr>
                        <a:t>e</a:t>
                      </a:r>
                      <a:r>
                        <a:rPr sz="1400" spc="-15" dirty="0">
                          <a:latin typeface="Arial"/>
                          <a:cs typeface="Arial"/>
                        </a:rPr>
                        <a:t>q</a:t>
                      </a:r>
                      <a:r>
                        <a:rPr sz="1400" dirty="0">
                          <a:latin typeface="Arial"/>
                          <a:cs typeface="Arial"/>
                        </a:rPr>
                        <a:t>ui</a:t>
                      </a:r>
                      <a:r>
                        <a:rPr sz="1400" spc="-15" dirty="0">
                          <a:latin typeface="Arial"/>
                          <a:cs typeface="Arial"/>
                        </a:rPr>
                        <a:t>r</a:t>
                      </a:r>
                      <a:r>
                        <a:rPr sz="1400" dirty="0">
                          <a:latin typeface="Arial"/>
                          <a:cs typeface="Arial"/>
                        </a:rPr>
                        <a:t>e</a:t>
                      </a:r>
                      <a:r>
                        <a:rPr sz="1400" spc="-10" dirty="0">
                          <a:latin typeface="Arial"/>
                          <a:cs typeface="Arial"/>
                        </a:rPr>
                        <a:t>m</a:t>
                      </a:r>
                      <a:r>
                        <a:rPr sz="1400" spc="-15" dirty="0">
                          <a:latin typeface="Arial"/>
                          <a:cs typeface="Arial"/>
                        </a:rPr>
                        <a:t>e</a:t>
                      </a:r>
                      <a:r>
                        <a:rPr sz="1400" dirty="0">
                          <a:latin typeface="Arial"/>
                          <a:cs typeface="Arial"/>
                        </a:rPr>
                        <a:t>n</a:t>
                      </a:r>
                      <a:r>
                        <a:rPr sz="1400" spc="-10" dirty="0">
                          <a:latin typeface="Arial"/>
                          <a:cs typeface="Arial"/>
                        </a:rPr>
                        <a:t>t</a:t>
                      </a:r>
                      <a:r>
                        <a:rPr sz="1400" dirty="0">
                          <a:latin typeface="Arial"/>
                          <a:cs typeface="Arial"/>
                        </a:rPr>
                        <a:t>s  definition</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marR="44450" algn="just">
                        <a:lnSpc>
                          <a:spcPts val="1680"/>
                        </a:lnSpc>
                        <a:spcBef>
                          <a:spcPts val="20"/>
                        </a:spcBef>
                      </a:pPr>
                      <a:r>
                        <a:rPr sz="1400" spc="-5" dirty="0">
                          <a:latin typeface="Arial"/>
                          <a:cs typeface="Arial"/>
                        </a:rPr>
                        <a:t>Here, you describe </a:t>
                      </a:r>
                      <a:r>
                        <a:rPr sz="1400" dirty="0">
                          <a:latin typeface="Arial"/>
                          <a:cs typeface="Arial"/>
                        </a:rPr>
                        <a:t>the </a:t>
                      </a:r>
                      <a:r>
                        <a:rPr sz="1400" spc="-5" dirty="0">
                          <a:latin typeface="Arial"/>
                          <a:cs typeface="Arial"/>
                        </a:rPr>
                        <a:t>services provided for the </a:t>
                      </a:r>
                      <a:r>
                        <a:rPr sz="1400" spc="-20" dirty="0">
                          <a:latin typeface="Arial"/>
                          <a:cs typeface="Arial"/>
                        </a:rPr>
                        <a:t>user. </a:t>
                      </a:r>
                      <a:r>
                        <a:rPr sz="1400" spc="-5" dirty="0">
                          <a:latin typeface="Arial"/>
                          <a:cs typeface="Arial"/>
                        </a:rPr>
                        <a:t>The nonfunctional  system requirements should also be described </a:t>
                      </a:r>
                      <a:r>
                        <a:rPr sz="1400" spc="-10" dirty="0">
                          <a:latin typeface="Arial"/>
                          <a:cs typeface="Arial"/>
                        </a:rPr>
                        <a:t>in </a:t>
                      </a:r>
                      <a:r>
                        <a:rPr sz="1400" spc="-5" dirty="0">
                          <a:latin typeface="Arial"/>
                          <a:cs typeface="Arial"/>
                        </a:rPr>
                        <a:t>this section. This  description may </a:t>
                      </a:r>
                      <a:r>
                        <a:rPr sz="1400" spc="-10" dirty="0">
                          <a:latin typeface="Arial"/>
                          <a:cs typeface="Arial"/>
                        </a:rPr>
                        <a:t>use </a:t>
                      </a:r>
                      <a:r>
                        <a:rPr sz="1400" spc="-5" dirty="0">
                          <a:latin typeface="Arial"/>
                          <a:cs typeface="Arial"/>
                        </a:rPr>
                        <a:t>natural language, diagrams, or other notations that </a:t>
                      </a:r>
                      <a:r>
                        <a:rPr sz="1400" dirty="0">
                          <a:latin typeface="Arial"/>
                          <a:cs typeface="Arial"/>
                        </a:rPr>
                        <a:t>are  </a:t>
                      </a:r>
                      <a:r>
                        <a:rPr sz="1400" spc="-5" dirty="0">
                          <a:latin typeface="Arial"/>
                          <a:cs typeface="Arial"/>
                        </a:rPr>
                        <a:t>understandable </a:t>
                      </a:r>
                      <a:r>
                        <a:rPr sz="1400" spc="5" dirty="0">
                          <a:latin typeface="Arial"/>
                          <a:cs typeface="Arial"/>
                        </a:rPr>
                        <a:t>to </a:t>
                      </a:r>
                      <a:r>
                        <a:rPr sz="1400" spc="-5" dirty="0">
                          <a:latin typeface="Arial"/>
                          <a:cs typeface="Arial"/>
                        </a:rPr>
                        <a:t>customers. Product and process standards that must</a:t>
                      </a:r>
                      <a:r>
                        <a:rPr sz="1400" spc="370" dirty="0">
                          <a:latin typeface="Arial"/>
                          <a:cs typeface="Arial"/>
                        </a:rPr>
                        <a:t> </a:t>
                      </a:r>
                      <a:r>
                        <a:rPr sz="1400" spc="-5" dirty="0">
                          <a:latin typeface="Arial"/>
                          <a:cs typeface="Arial"/>
                        </a:rPr>
                        <a:t>be</a:t>
                      </a:r>
                      <a:endParaRPr sz="1400">
                        <a:latin typeface="Arial"/>
                        <a:cs typeface="Arial"/>
                      </a:endParaRPr>
                    </a:p>
                    <a:p>
                      <a:pPr marL="54610" algn="just">
                        <a:lnSpc>
                          <a:spcPts val="1625"/>
                        </a:lnSpc>
                      </a:pPr>
                      <a:r>
                        <a:rPr sz="1400" spc="-5" dirty="0">
                          <a:latin typeface="Arial"/>
                          <a:cs typeface="Arial"/>
                        </a:rPr>
                        <a:t>followed </a:t>
                      </a:r>
                      <a:r>
                        <a:rPr sz="1400" dirty="0">
                          <a:latin typeface="Arial"/>
                          <a:cs typeface="Arial"/>
                        </a:rPr>
                        <a:t>should </a:t>
                      </a:r>
                      <a:r>
                        <a:rPr sz="1400" spc="-5" dirty="0">
                          <a:latin typeface="Arial"/>
                          <a:cs typeface="Arial"/>
                        </a:rPr>
                        <a:t>be</a:t>
                      </a:r>
                      <a:r>
                        <a:rPr sz="1400" spc="-60" dirty="0">
                          <a:latin typeface="Arial"/>
                          <a:cs typeface="Arial"/>
                        </a:rPr>
                        <a:t> </a:t>
                      </a:r>
                      <a:r>
                        <a:rPr sz="1400" dirty="0">
                          <a:latin typeface="Arial"/>
                          <a:cs typeface="Arial"/>
                        </a:rPr>
                        <a:t>specified.</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731519">
                <a:tc>
                  <a:txBody>
                    <a:bodyPr/>
                    <a:lstStyle/>
                    <a:p>
                      <a:pPr marL="54610">
                        <a:lnSpc>
                          <a:spcPts val="1645"/>
                        </a:lnSpc>
                      </a:pPr>
                      <a:r>
                        <a:rPr sz="1400" spc="-5" dirty="0">
                          <a:latin typeface="Arial"/>
                          <a:cs typeface="Arial"/>
                        </a:rPr>
                        <a:t>System</a:t>
                      </a:r>
                      <a:r>
                        <a:rPr sz="1400" spc="-25" dirty="0">
                          <a:latin typeface="Arial"/>
                          <a:cs typeface="Arial"/>
                        </a:rPr>
                        <a:t> </a:t>
                      </a:r>
                      <a:r>
                        <a:rPr sz="1400" dirty="0">
                          <a:latin typeface="Arial"/>
                          <a:cs typeface="Arial"/>
                        </a:rPr>
                        <a:t>architecture</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marR="44450" algn="just">
                        <a:lnSpc>
                          <a:spcPts val="1680"/>
                        </a:lnSpc>
                        <a:spcBef>
                          <a:spcPts val="20"/>
                        </a:spcBef>
                      </a:pPr>
                      <a:r>
                        <a:rPr sz="1400" spc="-5" dirty="0">
                          <a:latin typeface="Arial"/>
                          <a:cs typeface="Arial"/>
                        </a:rPr>
                        <a:t>This chapter should present </a:t>
                      </a:r>
                      <a:r>
                        <a:rPr sz="1400" dirty="0">
                          <a:latin typeface="Arial"/>
                          <a:cs typeface="Arial"/>
                        </a:rPr>
                        <a:t>a </a:t>
                      </a:r>
                      <a:r>
                        <a:rPr sz="1400" spc="-5" dirty="0">
                          <a:latin typeface="Arial"/>
                          <a:cs typeface="Arial"/>
                        </a:rPr>
                        <a:t>high-level overview </a:t>
                      </a:r>
                      <a:r>
                        <a:rPr sz="1400" dirty="0">
                          <a:latin typeface="Arial"/>
                          <a:cs typeface="Arial"/>
                        </a:rPr>
                        <a:t>of </a:t>
                      </a:r>
                      <a:r>
                        <a:rPr sz="1400" spc="-5" dirty="0">
                          <a:latin typeface="Arial"/>
                          <a:cs typeface="Arial"/>
                        </a:rPr>
                        <a:t>the anticipated </a:t>
                      </a:r>
                      <a:r>
                        <a:rPr sz="1400" spc="-10" dirty="0">
                          <a:latin typeface="Arial"/>
                          <a:cs typeface="Arial"/>
                        </a:rPr>
                        <a:t>system  </a:t>
                      </a:r>
                      <a:r>
                        <a:rPr sz="1400" spc="-5" dirty="0">
                          <a:latin typeface="Arial"/>
                          <a:cs typeface="Arial"/>
                        </a:rPr>
                        <a:t>architecture, showing the distribution of functions </a:t>
                      </a:r>
                      <a:r>
                        <a:rPr sz="1400" dirty="0">
                          <a:latin typeface="Arial"/>
                          <a:cs typeface="Arial"/>
                        </a:rPr>
                        <a:t>across </a:t>
                      </a:r>
                      <a:r>
                        <a:rPr sz="1400" spc="-5" dirty="0">
                          <a:latin typeface="Arial"/>
                          <a:cs typeface="Arial"/>
                        </a:rPr>
                        <a:t>system modules.  Architectural </a:t>
                      </a:r>
                      <a:r>
                        <a:rPr sz="1400" dirty="0">
                          <a:latin typeface="Arial"/>
                          <a:cs typeface="Arial"/>
                        </a:rPr>
                        <a:t>components that are reused should </a:t>
                      </a:r>
                      <a:r>
                        <a:rPr sz="1400" spc="-5" dirty="0">
                          <a:latin typeface="Arial"/>
                          <a:cs typeface="Arial"/>
                        </a:rPr>
                        <a:t>be</a:t>
                      </a:r>
                      <a:r>
                        <a:rPr sz="1400" spc="-190" dirty="0">
                          <a:latin typeface="Arial"/>
                          <a:cs typeface="Arial"/>
                        </a:rPr>
                        <a:t> </a:t>
                      </a:r>
                      <a:r>
                        <a:rPr sz="1400" spc="-5" dirty="0">
                          <a:latin typeface="Arial"/>
                          <a:cs typeface="Arial"/>
                        </a:rPr>
                        <a:t>highlighted.</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481195" cy="391160"/>
          </a:xfrm>
          <a:prstGeom prst="rect">
            <a:avLst/>
          </a:prstGeom>
        </p:spPr>
        <p:txBody>
          <a:bodyPr vert="horz" wrap="square" lIns="0" tIns="12700" rIns="0" bIns="0" rtlCol="0">
            <a:spAutoFit/>
          </a:bodyPr>
          <a:lstStyle/>
          <a:p>
            <a:pPr marL="12700">
              <a:lnSpc>
                <a:spcPct val="100000"/>
              </a:lnSpc>
              <a:spcBef>
                <a:spcPts val="100"/>
              </a:spcBef>
            </a:pPr>
            <a:r>
              <a:rPr spc="-5" dirty="0"/>
              <a:t>User </a:t>
            </a:r>
            <a:r>
              <a:rPr dirty="0"/>
              <a:t>and </a:t>
            </a:r>
            <a:r>
              <a:rPr spc="-10" dirty="0"/>
              <a:t>system</a:t>
            </a:r>
            <a:r>
              <a:rPr spc="25" dirty="0"/>
              <a:t> </a:t>
            </a:r>
            <a:r>
              <a:rPr spc="-5" dirty="0"/>
              <a:t>requirements</a:t>
            </a:r>
          </a:p>
        </p:txBody>
      </p:sp>
      <p:grpSp>
        <p:nvGrpSpPr>
          <p:cNvPr id="3" name="object 3"/>
          <p:cNvGrpSpPr/>
          <p:nvPr/>
        </p:nvGrpSpPr>
        <p:grpSpPr>
          <a:xfrm>
            <a:off x="1261870" y="3449965"/>
            <a:ext cx="6256655" cy="2936240"/>
            <a:chOff x="1261870" y="3449965"/>
            <a:chExt cx="6256655" cy="2936240"/>
          </a:xfrm>
        </p:grpSpPr>
        <p:sp>
          <p:nvSpPr>
            <p:cNvPr id="4" name="object 4"/>
            <p:cNvSpPr/>
            <p:nvPr/>
          </p:nvSpPr>
          <p:spPr>
            <a:xfrm>
              <a:off x="1335671" y="3521976"/>
              <a:ext cx="6172835" cy="2854325"/>
            </a:xfrm>
            <a:custGeom>
              <a:avLst/>
              <a:gdLst/>
              <a:ahLst/>
              <a:cxnLst/>
              <a:rect l="l" t="t" r="r" b="b"/>
              <a:pathLst>
                <a:path w="6172834" h="2854325">
                  <a:moveTo>
                    <a:pt x="6172682" y="0"/>
                  </a:moveTo>
                  <a:lnTo>
                    <a:pt x="0" y="0"/>
                  </a:lnTo>
                  <a:lnTo>
                    <a:pt x="0" y="2789999"/>
                  </a:lnTo>
                  <a:lnTo>
                    <a:pt x="0" y="2853753"/>
                  </a:lnTo>
                  <a:lnTo>
                    <a:pt x="6172682" y="2853753"/>
                  </a:lnTo>
                  <a:lnTo>
                    <a:pt x="6172682" y="2789999"/>
                  </a:lnTo>
                  <a:lnTo>
                    <a:pt x="6172682" y="0"/>
                  </a:lnTo>
                  <a:close/>
                </a:path>
              </a:pathLst>
            </a:custGeom>
            <a:solidFill>
              <a:srgbClr val="7DD5F6"/>
            </a:solidFill>
          </p:spPr>
          <p:txBody>
            <a:bodyPr wrap="square" lIns="0" tIns="0" rIns="0" bIns="0" rtlCol="0"/>
            <a:lstStyle/>
            <a:p>
              <a:endParaRPr/>
            </a:p>
          </p:txBody>
        </p:sp>
        <p:sp>
          <p:nvSpPr>
            <p:cNvPr id="5" name="object 5"/>
            <p:cNvSpPr/>
            <p:nvPr/>
          </p:nvSpPr>
          <p:spPr>
            <a:xfrm>
              <a:off x="1335675" y="3521971"/>
              <a:ext cx="6172835" cy="2854325"/>
            </a:xfrm>
            <a:custGeom>
              <a:avLst/>
              <a:gdLst/>
              <a:ahLst/>
              <a:cxnLst/>
              <a:rect l="l" t="t" r="r" b="b"/>
              <a:pathLst>
                <a:path w="6172834" h="2854325">
                  <a:moveTo>
                    <a:pt x="0" y="0"/>
                  </a:moveTo>
                  <a:lnTo>
                    <a:pt x="6172684" y="0"/>
                  </a:lnTo>
                  <a:lnTo>
                    <a:pt x="6172684" y="2853756"/>
                  </a:lnTo>
                  <a:lnTo>
                    <a:pt x="0" y="2853756"/>
                  </a:lnTo>
                  <a:lnTo>
                    <a:pt x="0" y="0"/>
                  </a:lnTo>
                </a:path>
              </a:pathLst>
            </a:custGeom>
            <a:ln w="20131">
              <a:solidFill>
                <a:srgbClr val="7DD5F6"/>
              </a:solidFill>
            </a:ln>
          </p:spPr>
          <p:txBody>
            <a:bodyPr wrap="square" lIns="0" tIns="0" rIns="0" bIns="0" rtlCol="0"/>
            <a:lstStyle/>
            <a:p>
              <a:endParaRPr/>
            </a:p>
          </p:txBody>
        </p:sp>
        <p:sp>
          <p:nvSpPr>
            <p:cNvPr id="6" name="object 6"/>
            <p:cNvSpPr/>
            <p:nvPr/>
          </p:nvSpPr>
          <p:spPr>
            <a:xfrm>
              <a:off x="1271936" y="3460031"/>
              <a:ext cx="6172835" cy="2852420"/>
            </a:xfrm>
            <a:custGeom>
              <a:avLst/>
              <a:gdLst/>
              <a:ahLst/>
              <a:cxnLst/>
              <a:rect l="l" t="t" r="r" b="b"/>
              <a:pathLst>
                <a:path w="6172834" h="2852420">
                  <a:moveTo>
                    <a:pt x="6172697" y="0"/>
                  </a:moveTo>
                  <a:lnTo>
                    <a:pt x="0" y="0"/>
                  </a:lnTo>
                  <a:lnTo>
                    <a:pt x="0" y="2851944"/>
                  </a:lnTo>
                  <a:lnTo>
                    <a:pt x="6172697" y="2851944"/>
                  </a:lnTo>
                  <a:lnTo>
                    <a:pt x="6172697" y="0"/>
                  </a:lnTo>
                  <a:close/>
                </a:path>
              </a:pathLst>
            </a:custGeom>
            <a:solidFill>
              <a:srgbClr val="FDFDFD"/>
            </a:solidFill>
          </p:spPr>
          <p:txBody>
            <a:bodyPr wrap="square" lIns="0" tIns="0" rIns="0" bIns="0" rtlCol="0"/>
            <a:lstStyle/>
            <a:p>
              <a:endParaRPr/>
            </a:p>
          </p:txBody>
        </p:sp>
        <p:sp>
          <p:nvSpPr>
            <p:cNvPr id="7" name="object 7"/>
            <p:cNvSpPr/>
            <p:nvPr/>
          </p:nvSpPr>
          <p:spPr>
            <a:xfrm>
              <a:off x="1271936" y="3460031"/>
              <a:ext cx="6172835" cy="2852420"/>
            </a:xfrm>
            <a:custGeom>
              <a:avLst/>
              <a:gdLst/>
              <a:ahLst/>
              <a:cxnLst/>
              <a:rect l="l" t="t" r="r" b="b"/>
              <a:pathLst>
                <a:path w="6172834" h="2852420">
                  <a:moveTo>
                    <a:pt x="0" y="0"/>
                  </a:moveTo>
                  <a:lnTo>
                    <a:pt x="6172697" y="0"/>
                  </a:lnTo>
                  <a:lnTo>
                    <a:pt x="6172697" y="2851944"/>
                  </a:lnTo>
                  <a:lnTo>
                    <a:pt x="0" y="2851944"/>
                  </a:lnTo>
                  <a:lnTo>
                    <a:pt x="0" y="0"/>
                  </a:lnTo>
                </a:path>
              </a:pathLst>
            </a:custGeom>
            <a:ln w="20131">
              <a:solidFill>
                <a:srgbClr val="00ACED"/>
              </a:solidFill>
            </a:ln>
          </p:spPr>
          <p:txBody>
            <a:bodyPr wrap="square" lIns="0" tIns="0" rIns="0" bIns="0" rtlCol="0"/>
            <a:lstStyle/>
            <a:p>
              <a:endParaRPr/>
            </a:p>
          </p:txBody>
        </p:sp>
        <p:sp>
          <p:nvSpPr>
            <p:cNvPr id="8" name="object 8"/>
            <p:cNvSpPr/>
            <p:nvPr/>
          </p:nvSpPr>
          <p:spPr>
            <a:xfrm>
              <a:off x="1481594" y="3711600"/>
              <a:ext cx="206375" cy="124460"/>
            </a:xfrm>
            <a:custGeom>
              <a:avLst/>
              <a:gdLst/>
              <a:ahLst/>
              <a:cxnLst/>
              <a:rect l="l" t="t" r="r" b="b"/>
              <a:pathLst>
                <a:path w="206375" h="124460">
                  <a:moveTo>
                    <a:pt x="52006" y="1790"/>
                  </a:moveTo>
                  <a:lnTo>
                    <a:pt x="50330" y="0"/>
                  </a:lnTo>
                  <a:lnTo>
                    <a:pt x="1676" y="6705"/>
                  </a:lnTo>
                  <a:lnTo>
                    <a:pt x="0" y="8496"/>
                  </a:lnTo>
                  <a:lnTo>
                    <a:pt x="0" y="30187"/>
                  </a:lnTo>
                  <a:lnTo>
                    <a:pt x="15100" y="30187"/>
                  </a:lnTo>
                  <a:lnTo>
                    <a:pt x="15798" y="56718"/>
                  </a:lnTo>
                  <a:lnTo>
                    <a:pt x="15722" y="77228"/>
                  </a:lnTo>
                  <a:lnTo>
                    <a:pt x="15328" y="97701"/>
                  </a:lnTo>
                  <a:lnTo>
                    <a:pt x="15100" y="124104"/>
                  </a:lnTo>
                  <a:lnTo>
                    <a:pt x="52006" y="124104"/>
                  </a:lnTo>
                  <a:lnTo>
                    <a:pt x="52006" y="1790"/>
                  </a:lnTo>
                  <a:close/>
                </a:path>
                <a:path w="206375" h="124460">
                  <a:moveTo>
                    <a:pt x="125806" y="93916"/>
                  </a:moveTo>
                  <a:lnTo>
                    <a:pt x="90589" y="93916"/>
                  </a:lnTo>
                  <a:lnTo>
                    <a:pt x="90589" y="124104"/>
                  </a:lnTo>
                  <a:lnTo>
                    <a:pt x="125806" y="124104"/>
                  </a:lnTo>
                  <a:lnTo>
                    <a:pt x="125806" y="93916"/>
                  </a:lnTo>
                  <a:close/>
                </a:path>
                <a:path w="206375" h="124460">
                  <a:moveTo>
                    <a:pt x="206324" y="122542"/>
                  </a:moveTo>
                  <a:lnTo>
                    <a:pt x="205346" y="112534"/>
                  </a:lnTo>
                  <a:lnTo>
                    <a:pt x="204851" y="101739"/>
                  </a:lnTo>
                  <a:lnTo>
                    <a:pt x="204673" y="88760"/>
                  </a:lnTo>
                  <a:lnTo>
                    <a:pt x="204635" y="1790"/>
                  </a:lnTo>
                  <a:lnTo>
                    <a:pt x="202958" y="0"/>
                  </a:lnTo>
                  <a:lnTo>
                    <a:pt x="154330" y="6705"/>
                  </a:lnTo>
                  <a:lnTo>
                    <a:pt x="152654" y="8496"/>
                  </a:lnTo>
                  <a:lnTo>
                    <a:pt x="152654" y="30187"/>
                  </a:lnTo>
                  <a:lnTo>
                    <a:pt x="169418" y="30187"/>
                  </a:lnTo>
                  <a:lnTo>
                    <a:pt x="169392" y="56718"/>
                  </a:lnTo>
                  <a:lnTo>
                    <a:pt x="169214" y="77228"/>
                  </a:lnTo>
                  <a:lnTo>
                    <a:pt x="168719" y="97701"/>
                  </a:lnTo>
                  <a:lnTo>
                    <a:pt x="167741" y="124104"/>
                  </a:lnTo>
                  <a:lnTo>
                    <a:pt x="204635" y="124104"/>
                  </a:lnTo>
                  <a:lnTo>
                    <a:pt x="206324" y="122542"/>
                  </a:lnTo>
                  <a:close/>
                </a:path>
              </a:pathLst>
            </a:custGeom>
            <a:solidFill>
              <a:srgbClr val="000000"/>
            </a:solidFill>
          </p:spPr>
          <p:txBody>
            <a:bodyPr wrap="square" lIns="0" tIns="0" rIns="0" bIns="0" rtlCol="0"/>
            <a:lstStyle/>
            <a:p>
              <a:endParaRPr/>
            </a:p>
          </p:txBody>
        </p:sp>
        <p:sp>
          <p:nvSpPr>
            <p:cNvPr id="9" name="object 9"/>
            <p:cNvSpPr/>
            <p:nvPr/>
          </p:nvSpPr>
          <p:spPr>
            <a:xfrm>
              <a:off x="1832163" y="3708238"/>
              <a:ext cx="115757" cy="13081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968045" y="3741779"/>
              <a:ext cx="82195" cy="9391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115643" y="3693256"/>
              <a:ext cx="145943" cy="14422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281711" y="3741779"/>
              <a:ext cx="82195" cy="9570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036015" y="3741779"/>
              <a:ext cx="73787" cy="9570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468187" y="3693256"/>
              <a:ext cx="5746585" cy="2335202"/>
            </a:xfrm>
            <a:prstGeom prst="rect">
              <a:avLst/>
            </a:prstGeom>
            <a:blipFill>
              <a:blip r:embed="rId7" cstate="print"/>
              <a:stretch>
                <a:fillRect/>
              </a:stretch>
            </a:blipFill>
          </p:spPr>
          <p:txBody>
            <a:bodyPr wrap="square" lIns="0" tIns="0" rIns="0" bIns="0" rtlCol="0"/>
            <a:lstStyle/>
            <a:p>
              <a:endParaRPr/>
            </a:p>
          </p:txBody>
        </p:sp>
      </p:grpSp>
      <p:grpSp>
        <p:nvGrpSpPr>
          <p:cNvPr id="15" name="object 15"/>
          <p:cNvGrpSpPr/>
          <p:nvPr/>
        </p:nvGrpSpPr>
        <p:grpSpPr>
          <a:xfrm>
            <a:off x="1261870" y="1892969"/>
            <a:ext cx="6256655" cy="797560"/>
            <a:chOff x="1261870" y="1892969"/>
            <a:chExt cx="6256655" cy="797560"/>
          </a:xfrm>
        </p:grpSpPr>
        <p:sp>
          <p:nvSpPr>
            <p:cNvPr id="16" name="object 16"/>
            <p:cNvSpPr/>
            <p:nvPr/>
          </p:nvSpPr>
          <p:spPr>
            <a:xfrm>
              <a:off x="1335671" y="1966772"/>
              <a:ext cx="6172835" cy="713105"/>
            </a:xfrm>
            <a:custGeom>
              <a:avLst/>
              <a:gdLst/>
              <a:ahLst/>
              <a:cxnLst/>
              <a:rect l="l" t="t" r="r" b="b"/>
              <a:pathLst>
                <a:path w="6172834" h="713105">
                  <a:moveTo>
                    <a:pt x="6172682" y="0"/>
                  </a:moveTo>
                  <a:lnTo>
                    <a:pt x="0" y="0"/>
                  </a:lnTo>
                  <a:lnTo>
                    <a:pt x="0" y="649363"/>
                  </a:lnTo>
                  <a:lnTo>
                    <a:pt x="0" y="713092"/>
                  </a:lnTo>
                  <a:lnTo>
                    <a:pt x="6172682" y="713092"/>
                  </a:lnTo>
                  <a:lnTo>
                    <a:pt x="6172682" y="649363"/>
                  </a:lnTo>
                  <a:lnTo>
                    <a:pt x="6172682" y="0"/>
                  </a:lnTo>
                  <a:close/>
                </a:path>
              </a:pathLst>
            </a:custGeom>
            <a:solidFill>
              <a:srgbClr val="7DD5F6"/>
            </a:solidFill>
          </p:spPr>
          <p:txBody>
            <a:bodyPr wrap="square" lIns="0" tIns="0" rIns="0" bIns="0" rtlCol="0"/>
            <a:lstStyle/>
            <a:p>
              <a:endParaRPr/>
            </a:p>
          </p:txBody>
        </p:sp>
        <p:sp>
          <p:nvSpPr>
            <p:cNvPr id="17" name="object 17"/>
            <p:cNvSpPr/>
            <p:nvPr/>
          </p:nvSpPr>
          <p:spPr>
            <a:xfrm>
              <a:off x="1335675" y="1966764"/>
              <a:ext cx="6172835" cy="713105"/>
            </a:xfrm>
            <a:custGeom>
              <a:avLst/>
              <a:gdLst/>
              <a:ahLst/>
              <a:cxnLst/>
              <a:rect l="l" t="t" r="r" b="b"/>
              <a:pathLst>
                <a:path w="6172834" h="713105">
                  <a:moveTo>
                    <a:pt x="0" y="0"/>
                  </a:moveTo>
                  <a:lnTo>
                    <a:pt x="6172684" y="0"/>
                  </a:lnTo>
                  <a:lnTo>
                    <a:pt x="6172684" y="713091"/>
                  </a:lnTo>
                  <a:lnTo>
                    <a:pt x="0" y="713091"/>
                  </a:lnTo>
                  <a:lnTo>
                    <a:pt x="0" y="0"/>
                  </a:lnTo>
                </a:path>
              </a:pathLst>
            </a:custGeom>
            <a:ln w="20131">
              <a:solidFill>
                <a:srgbClr val="7DD5F6"/>
              </a:solidFill>
            </a:ln>
          </p:spPr>
          <p:txBody>
            <a:bodyPr wrap="square" lIns="0" tIns="0" rIns="0" bIns="0" rtlCol="0"/>
            <a:lstStyle/>
            <a:p>
              <a:endParaRPr/>
            </a:p>
          </p:txBody>
        </p:sp>
        <p:sp>
          <p:nvSpPr>
            <p:cNvPr id="18" name="object 18"/>
            <p:cNvSpPr/>
            <p:nvPr/>
          </p:nvSpPr>
          <p:spPr>
            <a:xfrm>
              <a:off x="1271936" y="1903035"/>
              <a:ext cx="6172835" cy="713105"/>
            </a:xfrm>
            <a:custGeom>
              <a:avLst/>
              <a:gdLst/>
              <a:ahLst/>
              <a:cxnLst/>
              <a:rect l="l" t="t" r="r" b="b"/>
              <a:pathLst>
                <a:path w="6172834" h="713105">
                  <a:moveTo>
                    <a:pt x="6172697" y="0"/>
                  </a:moveTo>
                  <a:lnTo>
                    <a:pt x="0" y="0"/>
                  </a:lnTo>
                  <a:lnTo>
                    <a:pt x="0" y="713091"/>
                  </a:lnTo>
                  <a:lnTo>
                    <a:pt x="6172697" y="713091"/>
                  </a:lnTo>
                  <a:lnTo>
                    <a:pt x="6172697" y="0"/>
                  </a:lnTo>
                  <a:close/>
                </a:path>
              </a:pathLst>
            </a:custGeom>
            <a:solidFill>
              <a:srgbClr val="FDFDFD"/>
            </a:solidFill>
          </p:spPr>
          <p:txBody>
            <a:bodyPr wrap="square" lIns="0" tIns="0" rIns="0" bIns="0" rtlCol="0"/>
            <a:lstStyle/>
            <a:p>
              <a:endParaRPr/>
            </a:p>
          </p:txBody>
        </p:sp>
        <p:sp>
          <p:nvSpPr>
            <p:cNvPr id="19" name="object 19"/>
            <p:cNvSpPr/>
            <p:nvPr/>
          </p:nvSpPr>
          <p:spPr>
            <a:xfrm>
              <a:off x="1271936" y="1903035"/>
              <a:ext cx="6172835" cy="713105"/>
            </a:xfrm>
            <a:custGeom>
              <a:avLst/>
              <a:gdLst/>
              <a:ahLst/>
              <a:cxnLst/>
              <a:rect l="l" t="t" r="r" b="b"/>
              <a:pathLst>
                <a:path w="6172834" h="713105">
                  <a:moveTo>
                    <a:pt x="0" y="0"/>
                  </a:moveTo>
                  <a:lnTo>
                    <a:pt x="6172697" y="0"/>
                  </a:lnTo>
                  <a:lnTo>
                    <a:pt x="6172697" y="713091"/>
                  </a:lnTo>
                  <a:lnTo>
                    <a:pt x="0" y="713091"/>
                  </a:lnTo>
                  <a:lnTo>
                    <a:pt x="0" y="0"/>
                  </a:lnTo>
                </a:path>
              </a:pathLst>
            </a:custGeom>
            <a:ln w="20131">
              <a:solidFill>
                <a:srgbClr val="00ACED"/>
              </a:solidFill>
            </a:ln>
          </p:spPr>
          <p:txBody>
            <a:bodyPr wrap="square" lIns="0" tIns="0" rIns="0" bIns="0" rtlCol="0"/>
            <a:lstStyle/>
            <a:p>
              <a:endParaRPr/>
            </a:p>
          </p:txBody>
        </p:sp>
        <p:sp>
          <p:nvSpPr>
            <p:cNvPr id="20" name="object 20"/>
            <p:cNvSpPr/>
            <p:nvPr/>
          </p:nvSpPr>
          <p:spPr>
            <a:xfrm>
              <a:off x="1748313" y="2062469"/>
              <a:ext cx="182815" cy="142663"/>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1951275" y="2109427"/>
              <a:ext cx="81308" cy="9570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2100550" y="2077674"/>
              <a:ext cx="132505" cy="127457"/>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2253202" y="2084383"/>
              <a:ext cx="412608" cy="120749"/>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2689311" y="2109427"/>
              <a:ext cx="137536" cy="95705"/>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3496104" y="2062469"/>
              <a:ext cx="258235" cy="142663"/>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3776243" y="2062479"/>
              <a:ext cx="67310" cy="142875"/>
            </a:xfrm>
            <a:custGeom>
              <a:avLst/>
              <a:gdLst/>
              <a:ahLst/>
              <a:cxnLst/>
              <a:rect l="l" t="t" r="r" b="b"/>
              <a:pathLst>
                <a:path w="67310" h="142875">
                  <a:moveTo>
                    <a:pt x="21691" y="0"/>
                  </a:moveTo>
                  <a:lnTo>
                    <a:pt x="20129" y="0"/>
                  </a:lnTo>
                  <a:lnTo>
                    <a:pt x="11633" y="1790"/>
                  </a:lnTo>
                  <a:lnTo>
                    <a:pt x="10071" y="1790"/>
                  </a:lnTo>
                  <a:lnTo>
                    <a:pt x="1574" y="3352"/>
                  </a:lnTo>
                  <a:lnTo>
                    <a:pt x="0" y="3352"/>
                  </a:lnTo>
                  <a:lnTo>
                    <a:pt x="914" y="21488"/>
                  </a:lnTo>
                  <a:lnTo>
                    <a:pt x="1574" y="142659"/>
                  </a:lnTo>
                  <a:lnTo>
                    <a:pt x="10071" y="140868"/>
                  </a:lnTo>
                  <a:lnTo>
                    <a:pt x="20129" y="140868"/>
                  </a:lnTo>
                  <a:lnTo>
                    <a:pt x="21691" y="139306"/>
                  </a:lnTo>
                  <a:lnTo>
                    <a:pt x="20370" y="95161"/>
                  </a:lnTo>
                  <a:lnTo>
                    <a:pt x="20320" y="35217"/>
                  </a:lnTo>
                  <a:lnTo>
                    <a:pt x="21691" y="0"/>
                  </a:lnTo>
                  <a:close/>
                </a:path>
                <a:path w="67310" h="142875">
                  <a:moveTo>
                    <a:pt x="67081" y="0"/>
                  </a:moveTo>
                  <a:lnTo>
                    <a:pt x="65290" y="0"/>
                  </a:lnTo>
                  <a:lnTo>
                    <a:pt x="57023" y="1790"/>
                  </a:lnTo>
                  <a:lnTo>
                    <a:pt x="55232" y="1790"/>
                  </a:lnTo>
                  <a:lnTo>
                    <a:pt x="45173" y="3352"/>
                  </a:lnTo>
                  <a:lnTo>
                    <a:pt x="46202" y="21488"/>
                  </a:lnTo>
                  <a:lnTo>
                    <a:pt x="46736" y="40246"/>
                  </a:lnTo>
                  <a:lnTo>
                    <a:pt x="46863" y="52819"/>
                  </a:lnTo>
                  <a:lnTo>
                    <a:pt x="46926" y="100114"/>
                  </a:lnTo>
                  <a:lnTo>
                    <a:pt x="46736" y="117221"/>
                  </a:lnTo>
                  <a:lnTo>
                    <a:pt x="46202" y="130225"/>
                  </a:lnTo>
                  <a:lnTo>
                    <a:pt x="45173" y="140868"/>
                  </a:lnTo>
                  <a:lnTo>
                    <a:pt x="46964" y="142659"/>
                  </a:lnTo>
                  <a:lnTo>
                    <a:pt x="55232" y="140868"/>
                  </a:lnTo>
                  <a:lnTo>
                    <a:pt x="65290" y="140868"/>
                  </a:lnTo>
                  <a:lnTo>
                    <a:pt x="67081" y="139306"/>
                  </a:lnTo>
                  <a:lnTo>
                    <a:pt x="66052" y="126911"/>
                  </a:lnTo>
                  <a:lnTo>
                    <a:pt x="65519" y="113080"/>
                  </a:lnTo>
                  <a:lnTo>
                    <a:pt x="65379" y="100114"/>
                  </a:lnTo>
                  <a:lnTo>
                    <a:pt x="65328" y="52819"/>
                  </a:lnTo>
                  <a:lnTo>
                    <a:pt x="65519" y="35217"/>
                  </a:lnTo>
                  <a:lnTo>
                    <a:pt x="66052" y="17602"/>
                  </a:lnTo>
                  <a:lnTo>
                    <a:pt x="67081" y="0"/>
                  </a:lnTo>
                  <a:close/>
                </a:path>
              </a:pathLst>
            </a:custGeom>
            <a:solidFill>
              <a:srgbClr val="000000"/>
            </a:solidFill>
          </p:spPr>
          <p:txBody>
            <a:bodyPr wrap="square" lIns="0" tIns="0" rIns="0" bIns="0" rtlCol="0"/>
            <a:lstStyle/>
            <a:p>
              <a:endParaRPr/>
            </a:p>
          </p:txBody>
        </p:sp>
        <p:sp>
          <p:nvSpPr>
            <p:cNvPr id="27" name="object 27"/>
            <p:cNvSpPr/>
            <p:nvPr/>
          </p:nvSpPr>
          <p:spPr>
            <a:xfrm>
              <a:off x="2789953" y="2084383"/>
              <a:ext cx="1007988" cy="379018"/>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1755021" y="2277134"/>
              <a:ext cx="967829" cy="186267"/>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3865022" y="2062469"/>
              <a:ext cx="3436954" cy="400932"/>
            </a:xfrm>
            <a:prstGeom prst="rect">
              <a:avLst/>
            </a:prstGeom>
            <a:blipFill>
              <a:blip r:embed="rId16" cstate="print"/>
              <a:stretch>
                <a:fillRect/>
              </a:stretch>
            </a:blipFill>
          </p:spPr>
          <p:txBody>
            <a:bodyPr wrap="square" lIns="0" tIns="0" rIns="0" bIns="0" rtlCol="0"/>
            <a:lstStyle/>
            <a:p>
              <a:endParaRPr/>
            </a:p>
          </p:txBody>
        </p:sp>
        <p:sp>
          <p:nvSpPr>
            <p:cNvPr id="30" name="object 30"/>
            <p:cNvSpPr/>
            <p:nvPr/>
          </p:nvSpPr>
          <p:spPr>
            <a:xfrm>
              <a:off x="1385989" y="2077681"/>
              <a:ext cx="5960110" cy="342265"/>
            </a:xfrm>
            <a:custGeom>
              <a:avLst/>
              <a:gdLst/>
              <a:ahLst/>
              <a:cxnLst/>
              <a:rect l="l" t="t" r="r" b="b"/>
              <a:pathLst>
                <a:path w="5960109" h="342264">
                  <a:moveTo>
                    <a:pt x="53670" y="122313"/>
                  </a:moveTo>
                  <a:lnTo>
                    <a:pt x="52705" y="112344"/>
                  </a:lnTo>
                  <a:lnTo>
                    <a:pt x="52031" y="88633"/>
                  </a:lnTo>
                  <a:lnTo>
                    <a:pt x="51993" y="0"/>
                  </a:lnTo>
                  <a:lnTo>
                    <a:pt x="1676" y="6705"/>
                  </a:lnTo>
                  <a:lnTo>
                    <a:pt x="0" y="28397"/>
                  </a:lnTo>
                  <a:lnTo>
                    <a:pt x="1676" y="30187"/>
                  </a:lnTo>
                  <a:lnTo>
                    <a:pt x="16776" y="30187"/>
                  </a:lnTo>
                  <a:lnTo>
                    <a:pt x="16560" y="77063"/>
                  </a:lnTo>
                  <a:lnTo>
                    <a:pt x="15100" y="124104"/>
                  </a:lnTo>
                  <a:lnTo>
                    <a:pt x="51993" y="124104"/>
                  </a:lnTo>
                  <a:lnTo>
                    <a:pt x="53670" y="122313"/>
                  </a:lnTo>
                  <a:close/>
                </a:path>
                <a:path w="5960109" h="342264">
                  <a:moveTo>
                    <a:pt x="127469" y="93916"/>
                  </a:moveTo>
                  <a:lnTo>
                    <a:pt x="92252" y="93916"/>
                  </a:lnTo>
                  <a:lnTo>
                    <a:pt x="90576" y="95478"/>
                  </a:lnTo>
                  <a:lnTo>
                    <a:pt x="92252" y="124104"/>
                  </a:lnTo>
                  <a:lnTo>
                    <a:pt x="125793" y="124104"/>
                  </a:lnTo>
                  <a:lnTo>
                    <a:pt x="127469" y="122313"/>
                  </a:lnTo>
                  <a:lnTo>
                    <a:pt x="127469" y="93916"/>
                  </a:lnTo>
                  <a:close/>
                </a:path>
                <a:path w="5960109" h="342264">
                  <a:moveTo>
                    <a:pt x="5959589" y="320433"/>
                  </a:moveTo>
                  <a:lnTo>
                    <a:pt x="5958014" y="318643"/>
                  </a:lnTo>
                  <a:lnTo>
                    <a:pt x="5949518" y="320433"/>
                  </a:lnTo>
                  <a:lnTo>
                    <a:pt x="5937897" y="320433"/>
                  </a:lnTo>
                  <a:lnTo>
                    <a:pt x="5936107" y="321995"/>
                  </a:lnTo>
                  <a:lnTo>
                    <a:pt x="5936107" y="340563"/>
                  </a:lnTo>
                  <a:lnTo>
                    <a:pt x="5937897" y="342125"/>
                  </a:lnTo>
                  <a:lnTo>
                    <a:pt x="5947956" y="340563"/>
                  </a:lnTo>
                  <a:lnTo>
                    <a:pt x="5958014" y="340563"/>
                  </a:lnTo>
                  <a:lnTo>
                    <a:pt x="5959589" y="338772"/>
                  </a:lnTo>
                  <a:lnTo>
                    <a:pt x="5958014" y="332054"/>
                  </a:lnTo>
                  <a:lnTo>
                    <a:pt x="5958014" y="328701"/>
                  </a:lnTo>
                  <a:lnTo>
                    <a:pt x="5959589" y="320433"/>
                  </a:lnTo>
                  <a:close/>
                </a:path>
              </a:pathLst>
            </a:custGeom>
            <a:solidFill>
              <a:srgbClr val="000000"/>
            </a:solidFill>
          </p:spPr>
          <p:txBody>
            <a:bodyPr wrap="square" lIns="0" tIns="0" rIns="0" bIns="0" rtlCol="0"/>
            <a:lstStyle/>
            <a:p>
              <a:endParaRPr/>
            </a:p>
          </p:txBody>
        </p:sp>
      </p:grpSp>
      <p:grpSp>
        <p:nvGrpSpPr>
          <p:cNvPr id="31" name="object 31"/>
          <p:cNvGrpSpPr/>
          <p:nvPr/>
        </p:nvGrpSpPr>
        <p:grpSpPr>
          <a:xfrm>
            <a:off x="3051610" y="1649685"/>
            <a:ext cx="344170" cy="129539"/>
            <a:chOff x="3051610" y="1649685"/>
            <a:chExt cx="344170" cy="129539"/>
          </a:xfrm>
        </p:grpSpPr>
        <p:sp>
          <p:nvSpPr>
            <p:cNvPr id="32" name="object 32"/>
            <p:cNvSpPr/>
            <p:nvPr/>
          </p:nvSpPr>
          <p:spPr>
            <a:xfrm>
              <a:off x="3051610" y="1649685"/>
              <a:ext cx="97288" cy="129246"/>
            </a:xfrm>
            <a:prstGeom prst="rect">
              <a:avLst/>
            </a:prstGeom>
            <a:blipFill>
              <a:blip r:embed="rId17" cstate="print"/>
              <a:stretch>
                <a:fillRect/>
              </a:stretch>
            </a:blipFill>
          </p:spPr>
          <p:txBody>
            <a:bodyPr wrap="square" lIns="0" tIns="0" rIns="0" bIns="0" rtlCol="0"/>
            <a:lstStyle/>
            <a:p>
              <a:endParaRPr/>
            </a:p>
          </p:txBody>
        </p:sp>
        <p:sp>
          <p:nvSpPr>
            <p:cNvPr id="33" name="object 33"/>
            <p:cNvSpPr/>
            <p:nvPr/>
          </p:nvSpPr>
          <p:spPr>
            <a:xfrm>
              <a:off x="3169022" y="1681661"/>
              <a:ext cx="226439" cy="97270"/>
            </a:xfrm>
            <a:prstGeom prst="rect">
              <a:avLst/>
            </a:prstGeom>
            <a:blipFill>
              <a:blip r:embed="rId18" cstate="print"/>
              <a:stretch>
                <a:fillRect/>
              </a:stretch>
            </a:blipFill>
          </p:spPr>
          <p:txBody>
            <a:bodyPr wrap="square" lIns="0" tIns="0" rIns="0" bIns="0" rtlCol="0"/>
            <a:lstStyle/>
            <a:p>
              <a:endParaRPr/>
            </a:p>
          </p:txBody>
        </p:sp>
      </p:grpSp>
      <p:sp>
        <p:nvSpPr>
          <p:cNvPr id="34" name="object 34"/>
          <p:cNvSpPr/>
          <p:nvPr/>
        </p:nvSpPr>
        <p:spPr>
          <a:xfrm>
            <a:off x="3460887" y="1639622"/>
            <a:ext cx="1044971" cy="181347"/>
          </a:xfrm>
          <a:prstGeom prst="rect">
            <a:avLst/>
          </a:prstGeom>
          <a:blipFill>
            <a:blip r:embed="rId19" cstate="print"/>
            <a:stretch>
              <a:fillRect/>
            </a:stretch>
          </a:blipFill>
        </p:spPr>
        <p:txBody>
          <a:bodyPr wrap="square" lIns="0" tIns="0" rIns="0" bIns="0" rtlCol="0"/>
          <a:lstStyle/>
          <a:p>
            <a:endParaRPr/>
          </a:p>
        </p:txBody>
      </p:sp>
      <p:grpSp>
        <p:nvGrpSpPr>
          <p:cNvPr id="35" name="object 35"/>
          <p:cNvGrpSpPr/>
          <p:nvPr/>
        </p:nvGrpSpPr>
        <p:grpSpPr>
          <a:xfrm>
            <a:off x="4571374" y="1634703"/>
            <a:ext cx="736600" cy="144780"/>
            <a:chOff x="4571374" y="1634703"/>
            <a:chExt cx="736600" cy="144780"/>
          </a:xfrm>
        </p:grpSpPr>
        <p:sp>
          <p:nvSpPr>
            <p:cNvPr id="36" name="object 36"/>
            <p:cNvSpPr/>
            <p:nvPr/>
          </p:nvSpPr>
          <p:spPr>
            <a:xfrm>
              <a:off x="4571374" y="1634703"/>
              <a:ext cx="83849" cy="144228"/>
            </a:xfrm>
            <a:prstGeom prst="rect">
              <a:avLst/>
            </a:prstGeom>
            <a:blipFill>
              <a:blip r:embed="rId20" cstate="print"/>
              <a:stretch>
                <a:fillRect/>
              </a:stretch>
            </a:blipFill>
          </p:spPr>
          <p:txBody>
            <a:bodyPr wrap="square" lIns="0" tIns="0" rIns="0" bIns="0" rtlCol="0"/>
            <a:lstStyle/>
            <a:p>
              <a:endParaRPr/>
            </a:p>
          </p:txBody>
        </p:sp>
        <p:sp>
          <p:nvSpPr>
            <p:cNvPr id="37" name="object 37"/>
            <p:cNvSpPr/>
            <p:nvPr/>
          </p:nvSpPr>
          <p:spPr>
            <a:xfrm>
              <a:off x="4675348" y="1638057"/>
              <a:ext cx="174407" cy="140874"/>
            </a:xfrm>
            <a:prstGeom prst="rect">
              <a:avLst/>
            </a:prstGeom>
            <a:blipFill>
              <a:blip r:embed="rId21" cstate="print"/>
              <a:stretch>
                <a:fillRect/>
              </a:stretch>
            </a:blipFill>
          </p:spPr>
          <p:txBody>
            <a:bodyPr wrap="square" lIns="0" tIns="0" rIns="0" bIns="0" rtlCol="0"/>
            <a:lstStyle/>
            <a:p>
              <a:endParaRPr/>
            </a:p>
          </p:txBody>
        </p:sp>
        <p:sp>
          <p:nvSpPr>
            <p:cNvPr id="38" name="object 38"/>
            <p:cNvSpPr/>
            <p:nvPr/>
          </p:nvSpPr>
          <p:spPr>
            <a:xfrm>
              <a:off x="4873234" y="1681661"/>
              <a:ext cx="80495" cy="95705"/>
            </a:xfrm>
            <a:prstGeom prst="rect">
              <a:avLst/>
            </a:prstGeom>
            <a:blipFill>
              <a:blip r:embed="rId22" cstate="print"/>
              <a:stretch>
                <a:fillRect/>
              </a:stretch>
            </a:blipFill>
          </p:spPr>
          <p:txBody>
            <a:bodyPr wrap="square" lIns="0" tIns="0" rIns="0" bIns="0" rtlCol="0"/>
            <a:lstStyle/>
            <a:p>
              <a:endParaRPr/>
            </a:p>
          </p:txBody>
        </p:sp>
        <p:sp>
          <p:nvSpPr>
            <p:cNvPr id="39" name="object 39"/>
            <p:cNvSpPr/>
            <p:nvPr/>
          </p:nvSpPr>
          <p:spPr>
            <a:xfrm>
              <a:off x="4977208" y="1639623"/>
              <a:ext cx="122532" cy="137743"/>
            </a:xfrm>
            <a:prstGeom prst="rect">
              <a:avLst/>
            </a:prstGeom>
            <a:blipFill>
              <a:blip r:embed="rId23" cstate="print"/>
              <a:stretch>
                <a:fillRect/>
              </a:stretch>
            </a:blipFill>
          </p:spPr>
          <p:txBody>
            <a:bodyPr wrap="square" lIns="0" tIns="0" rIns="0" bIns="0" rtlCol="0"/>
            <a:lstStyle/>
            <a:p>
              <a:endParaRPr/>
            </a:p>
          </p:txBody>
        </p:sp>
        <p:sp>
          <p:nvSpPr>
            <p:cNvPr id="40" name="object 40"/>
            <p:cNvSpPr/>
            <p:nvPr/>
          </p:nvSpPr>
          <p:spPr>
            <a:xfrm>
              <a:off x="5119865" y="1681661"/>
              <a:ext cx="87203" cy="97270"/>
            </a:xfrm>
            <a:prstGeom prst="rect">
              <a:avLst/>
            </a:prstGeom>
            <a:blipFill>
              <a:blip r:embed="rId24" cstate="print"/>
              <a:stretch>
                <a:fillRect/>
              </a:stretch>
            </a:blipFill>
          </p:spPr>
          <p:txBody>
            <a:bodyPr wrap="square" lIns="0" tIns="0" rIns="0" bIns="0" rtlCol="0"/>
            <a:lstStyle/>
            <a:p>
              <a:endParaRPr/>
            </a:p>
          </p:txBody>
        </p:sp>
        <p:sp>
          <p:nvSpPr>
            <p:cNvPr id="41" name="object 41"/>
            <p:cNvSpPr/>
            <p:nvPr/>
          </p:nvSpPr>
          <p:spPr>
            <a:xfrm>
              <a:off x="5227193" y="1681661"/>
              <a:ext cx="80495" cy="95705"/>
            </a:xfrm>
            <a:prstGeom prst="rect">
              <a:avLst/>
            </a:prstGeom>
            <a:blipFill>
              <a:blip r:embed="rId25" cstate="print"/>
              <a:stretch>
                <a:fillRect/>
              </a:stretch>
            </a:blipFill>
          </p:spPr>
          <p:txBody>
            <a:bodyPr wrap="square" lIns="0" tIns="0" rIns="0" bIns="0" rtlCol="0"/>
            <a:lstStyle/>
            <a:p>
              <a:endParaRPr/>
            </a:p>
          </p:txBody>
        </p:sp>
      </p:grpSp>
      <p:sp>
        <p:nvSpPr>
          <p:cNvPr id="42" name="object 42"/>
          <p:cNvSpPr/>
          <p:nvPr/>
        </p:nvSpPr>
        <p:spPr>
          <a:xfrm>
            <a:off x="2878848" y="3225025"/>
            <a:ext cx="547370" cy="173355"/>
          </a:xfrm>
          <a:custGeom>
            <a:avLst/>
            <a:gdLst/>
            <a:ahLst/>
            <a:cxnLst/>
            <a:rect l="l" t="t" r="r" b="b"/>
            <a:pathLst>
              <a:path w="547370" h="173354">
                <a:moveTo>
                  <a:pt x="82169" y="93916"/>
                </a:moveTo>
                <a:lnTo>
                  <a:pt x="51993" y="57023"/>
                </a:lnTo>
                <a:lnTo>
                  <a:pt x="41922" y="53670"/>
                </a:lnTo>
                <a:lnTo>
                  <a:pt x="31864" y="48742"/>
                </a:lnTo>
                <a:lnTo>
                  <a:pt x="28511" y="46951"/>
                </a:lnTo>
                <a:lnTo>
                  <a:pt x="25158" y="45389"/>
                </a:lnTo>
                <a:lnTo>
                  <a:pt x="20129" y="40246"/>
                </a:lnTo>
                <a:lnTo>
                  <a:pt x="20129" y="33540"/>
                </a:lnTo>
                <a:lnTo>
                  <a:pt x="21666" y="25768"/>
                </a:lnTo>
                <a:lnTo>
                  <a:pt x="26200" y="20015"/>
                </a:lnTo>
                <a:lnTo>
                  <a:pt x="33566" y="16433"/>
                </a:lnTo>
                <a:lnTo>
                  <a:pt x="43599" y="15201"/>
                </a:lnTo>
                <a:lnTo>
                  <a:pt x="52806" y="16027"/>
                </a:lnTo>
                <a:lnTo>
                  <a:pt x="60579" y="18084"/>
                </a:lnTo>
                <a:lnTo>
                  <a:pt x="67424" y="20764"/>
                </a:lnTo>
                <a:lnTo>
                  <a:pt x="73787" y="23482"/>
                </a:lnTo>
                <a:lnTo>
                  <a:pt x="75463" y="16764"/>
                </a:lnTo>
                <a:lnTo>
                  <a:pt x="75463" y="15201"/>
                </a:lnTo>
                <a:lnTo>
                  <a:pt x="75463" y="6705"/>
                </a:lnTo>
                <a:lnTo>
                  <a:pt x="68135" y="4241"/>
                </a:lnTo>
                <a:lnTo>
                  <a:pt x="60794" y="2095"/>
                </a:lnTo>
                <a:lnTo>
                  <a:pt x="52832" y="571"/>
                </a:lnTo>
                <a:lnTo>
                  <a:pt x="43599" y="0"/>
                </a:lnTo>
                <a:lnTo>
                  <a:pt x="32385" y="977"/>
                </a:lnTo>
                <a:lnTo>
                  <a:pt x="0" y="28625"/>
                </a:lnTo>
                <a:lnTo>
                  <a:pt x="0" y="35331"/>
                </a:lnTo>
                <a:lnTo>
                  <a:pt x="30187" y="70434"/>
                </a:lnTo>
                <a:lnTo>
                  <a:pt x="38569" y="73787"/>
                </a:lnTo>
                <a:lnTo>
                  <a:pt x="46926" y="77495"/>
                </a:lnTo>
                <a:lnTo>
                  <a:pt x="53873" y="81648"/>
                </a:lnTo>
                <a:lnTo>
                  <a:pt x="58623" y="87337"/>
                </a:lnTo>
                <a:lnTo>
                  <a:pt x="60375" y="95707"/>
                </a:lnTo>
                <a:lnTo>
                  <a:pt x="59042" y="103098"/>
                </a:lnTo>
                <a:lnTo>
                  <a:pt x="54711" y="109537"/>
                </a:lnTo>
                <a:lnTo>
                  <a:pt x="46926" y="114096"/>
                </a:lnTo>
                <a:lnTo>
                  <a:pt x="35217" y="115824"/>
                </a:lnTo>
                <a:lnTo>
                  <a:pt x="23876" y="114477"/>
                </a:lnTo>
                <a:lnTo>
                  <a:pt x="14884" y="111379"/>
                </a:lnTo>
                <a:lnTo>
                  <a:pt x="8102" y="108000"/>
                </a:lnTo>
                <a:lnTo>
                  <a:pt x="3352" y="105765"/>
                </a:lnTo>
                <a:lnTo>
                  <a:pt x="1676" y="105765"/>
                </a:lnTo>
                <a:lnTo>
                  <a:pt x="1676" y="112471"/>
                </a:lnTo>
                <a:lnTo>
                  <a:pt x="0" y="115824"/>
                </a:lnTo>
                <a:lnTo>
                  <a:pt x="0" y="124320"/>
                </a:lnTo>
                <a:lnTo>
                  <a:pt x="5029" y="126034"/>
                </a:lnTo>
                <a:lnTo>
                  <a:pt x="12585" y="128270"/>
                </a:lnTo>
                <a:lnTo>
                  <a:pt x="22644" y="130200"/>
                </a:lnTo>
                <a:lnTo>
                  <a:pt x="35217" y="131038"/>
                </a:lnTo>
                <a:lnTo>
                  <a:pt x="55994" y="128092"/>
                </a:lnTo>
                <a:lnTo>
                  <a:pt x="70650" y="120103"/>
                </a:lnTo>
                <a:lnTo>
                  <a:pt x="73787" y="115824"/>
                </a:lnTo>
                <a:lnTo>
                  <a:pt x="79324" y="108292"/>
                </a:lnTo>
                <a:lnTo>
                  <a:pt x="82169" y="93916"/>
                </a:lnTo>
                <a:close/>
              </a:path>
              <a:path w="547370" h="173354">
                <a:moveTo>
                  <a:pt x="169405" y="36893"/>
                </a:moveTo>
                <a:lnTo>
                  <a:pt x="167728" y="35331"/>
                </a:lnTo>
                <a:lnTo>
                  <a:pt x="150952" y="35331"/>
                </a:lnTo>
                <a:lnTo>
                  <a:pt x="149275" y="36893"/>
                </a:lnTo>
                <a:lnTo>
                  <a:pt x="146761" y="45262"/>
                </a:lnTo>
                <a:lnTo>
                  <a:pt x="144246" y="54749"/>
                </a:lnTo>
                <a:lnTo>
                  <a:pt x="141732" y="64528"/>
                </a:lnTo>
                <a:lnTo>
                  <a:pt x="139217" y="73787"/>
                </a:lnTo>
                <a:lnTo>
                  <a:pt x="129159" y="105765"/>
                </a:lnTo>
                <a:lnTo>
                  <a:pt x="117411" y="70434"/>
                </a:lnTo>
                <a:lnTo>
                  <a:pt x="114871" y="62407"/>
                </a:lnTo>
                <a:lnTo>
                  <a:pt x="109156" y="46253"/>
                </a:lnTo>
                <a:lnTo>
                  <a:pt x="105676" y="35331"/>
                </a:lnTo>
                <a:lnTo>
                  <a:pt x="93916" y="35331"/>
                </a:lnTo>
                <a:lnTo>
                  <a:pt x="85534" y="36893"/>
                </a:lnTo>
                <a:lnTo>
                  <a:pt x="83858" y="38684"/>
                </a:lnTo>
                <a:lnTo>
                  <a:pt x="92900" y="60375"/>
                </a:lnTo>
                <a:lnTo>
                  <a:pt x="104622" y="90474"/>
                </a:lnTo>
                <a:lnTo>
                  <a:pt x="114769" y="117767"/>
                </a:lnTo>
                <a:lnTo>
                  <a:pt x="119087" y="131038"/>
                </a:lnTo>
                <a:lnTo>
                  <a:pt x="119087" y="132600"/>
                </a:lnTo>
                <a:lnTo>
                  <a:pt x="115735" y="137744"/>
                </a:lnTo>
                <a:lnTo>
                  <a:pt x="114058" y="144449"/>
                </a:lnTo>
                <a:lnTo>
                  <a:pt x="110705" y="149364"/>
                </a:lnTo>
                <a:lnTo>
                  <a:pt x="107353" y="156083"/>
                </a:lnTo>
                <a:lnTo>
                  <a:pt x="105676" y="162788"/>
                </a:lnTo>
                <a:lnTo>
                  <a:pt x="102298" y="169494"/>
                </a:lnTo>
                <a:lnTo>
                  <a:pt x="100622" y="171284"/>
                </a:lnTo>
                <a:lnTo>
                  <a:pt x="102298" y="172847"/>
                </a:lnTo>
                <a:lnTo>
                  <a:pt x="112382" y="172847"/>
                </a:lnTo>
                <a:lnTo>
                  <a:pt x="120764" y="171284"/>
                </a:lnTo>
                <a:lnTo>
                  <a:pt x="122440" y="171284"/>
                </a:lnTo>
                <a:lnTo>
                  <a:pt x="125272" y="158699"/>
                </a:lnTo>
                <a:lnTo>
                  <a:pt x="128739" y="146126"/>
                </a:lnTo>
                <a:lnTo>
                  <a:pt x="132816" y="133553"/>
                </a:lnTo>
                <a:lnTo>
                  <a:pt x="137541" y="120967"/>
                </a:lnTo>
                <a:lnTo>
                  <a:pt x="142278" y="106387"/>
                </a:lnTo>
                <a:lnTo>
                  <a:pt x="142506" y="105765"/>
                </a:lnTo>
                <a:lnTo>
                  <a:pt x="150329" y="83959"/>
                </a:lnTo>
                <a:lnTo>
                  <a:pt x="159943" y="59029"/>
                </a:lnTo>
                <a:lnTo>
                  <a:pt x="169405" y="36893"/>
                </a:lnTo>
                <a:close/>
              </a:path>
              <a:path w="547370" h="173354">
                <a:moveTo>
                  <a:pt x="241528" y="100622"/>
                </a:moveTo>
                <a:lnTo>
                  <a:pt x="211353" y="72224"/>
                </a:lnTo>
                <a:lnTo>
                  <a:pt x="199593" y="68872"/>
                </a:lnTo>
                <a:lnTo>
                  <a:pt x="192874" y="67081"/>
                </a:lnTo>
                <a:lnTo>
                  <a:pt x="192874" y="53670"/>
                </a:lnTo>
                <a:lnTo>
                  <a:pt x="197916" y="50304"/>
                </a:lnTo>
                <a:lnTo>
                  <a:pt x="202946" y="48742"/>
                </a:lnTo>
                <a:lnTo>
                  <a:pt x="206298" y="46951"/>
                </a:lnTo>
                <a:lnTo>
                  <a:pt x="221411" y="46951"/>
                </a:lnTo>
                <a:lnTo>
                  <a:pt x="229793" y="52095"/>
                </a:lnTo>
                <a:lnTo>
                  <a:pt x="233146" y="55448"/>
                </a:lnTo>
                <a:lnTo>
                  <a:pt x="234823" y="53670"/>
                </a:lnTo>
                <a:lnTo>
                  <a:pt x="234823" y="46951"/>
                </a:lnTo>
                <a:lnTo>
                  <a:pt x="236499" y="46951"/>
                </a:lnTo>
                <a:lnTo>
                  <a:pt x="236499" y="40246"/>
                </a:lnTo>
                <a:lnTo>
                  <a:pt x="209677" y="33540"/>
                </a:lnTo>
                <a:lnTo>
                  <a:pt x="195668" y="35369"/>
                </a:lnTo>
                <a:lnTo>
                  <a:pt x="184492" y="40665"/>
                </a:lnTo>
                <a:lnTo>
                  <a:pt x="177101" y="49110"/>
                </a:lnTo>
                <a:lnTo>
                  <a:pt x="174434" y="60375"/>
                </a:lnTo>
                <a:lnTo>
                  <a:pt x="176923" y="71920"/>
                </a:lnTo>
                <a:lnTo>
                  <a:pt x="214706" y="92354"/>
                </a:lnTo>
                <a:lnTo>
                  <a:pt x="221411" y="95707"/>
                </a:lnTo>
                <a:lnTo>
                  <a:pt x="221411" y="109118"/>
                </a:lnTo>
                <a:lnTo>
                  <a:pt x="216382" y="117614"/>
                </a:lnTo>
                <a:lnTo>
                  <a:pt x="202946" y="117614"/>
                </a:lnTo>
                <a:lnTo>
                  <a:pt x="193116" y="116484"/>
                </a:lnTo>
                <a:lnTo>
                  <a:pt x="185966" y="113728"/>
                </a:lnTo>
                <a:lnTo>
                  <a:pt x="181013" y="110350"/>
                </a:lnTo>
                <a:lnTo>
                  <a:pt x="177787" y="107327"/>
                </a:lnTo>
                <a:lnTo>
                  <a:pt x="176110" y="109118"/>
                </a:lnTo>
                <a:lnTo>
                  <a:pt x="176110" y="117614"/>
                </a:lnTo>
                <a:lnTo>
                  <a:pt x="174434" y="124320"/>
                </a:lnTo>
                <a:lnTo>
                  <a:pt x="176110" y="125895"/>
                </a:lnTo>
                <a:lnTo>
                  <a:pt x="177787" y="125895"/>
                </a:lnTo>
                <a:lnTo>
                  <a:pt x="183134" y="128104"/>
                </a:lnTo>
                <a:lnTo>
                  <a:pt x="189103" y="129717"/>
                </a:lnTo>
                <a:lnTo>
                  <a:pt x="195707" y="130695"/>
                </a:lnTo>
                <a:lnTo>
                  <a:pt x="202946" y="131038"/>
                </a:lnTo>
                <a:lnTo>
                  <a:pt x="208826" y="130898"/>
                </a:lnTo>
                <a:lnTo>
                  <a:pt x="241528" y="109118"/>
                </a:lnTo>
                <a:lnTo>
                  <a:pt x="241528" y="100622"/>
                </a:lnTo>
                <a:close/>
              </a:path>
              <a:path w="547370" h="173354">
                <a:moveTo>
                  <a:pt x="300228" y="36893"/>
                </a:moveTo>
                <a:lnTo>
                  <a:pt x="298551" y="35331"/>
                </a:lnTo>
                <a:lnTo>
                  <a:pt x="286816" y="35331"/>
                </a:lnTo>
                <a:lnTo>
                  <a:pt x="280111" y="36893"/>
                </a:lnTo>
                <a:lnTo>
                  <a:pt x="280111" y="8496"/>
                </a:lnTo>
                <a:lnTo>
                  <a:pt x="278434" y="8496"/>
                </a:lnTo>
                <a:lnTo>
                  <a:pt x="270040" y="10058"/>
                </a:lnTo>
                <a:lnTo>
                  <a:pt x="268363" y="11849"/>
                </a:lnTo>
                <a:lnTo>
                  <a:pt x="259981" y="13411"/>
                </a:lnTo>
                <a:lnTo>
                  <a:pt x="259981" y="35331"/>
                </a:lnTo>
                <a:lnTo>
                  <a:pt x="254952" y="36893"/>
                </a:lnTo>
                <a:lnTo>
                  <a:pt x="251599" y="35331"/>
                </a:lnTo>
                <a:lnTo>
                  <a:pt x="248246" y="35331"/>
                </a:lnTo>
                <a:lnTo>
                  <a:pt x="246570" y="36893"/>
                </a:lnTo>
                <a:lnTo>
                  <a:pt x="246570" y="50304"/>
                </a:lnTo>
                <a:lnTo>
                  <a:pt x="259981" y="50304"/>
                </a:lnTo>
                <a:lnTo>
                  <a:pt x="260032" y="103073"/>
                </a:lnTo>
                <a:lnTo>
                  <a:pt x="260400" y="111379"/>
                </a:lnTo>
                <a:lnTo>
                  <a:pt x="261391" y="116878"/>
                </a:lnTo>
                <a:lnTo>
                  <a:pt x="263334" y="120967"/>
                </a:lnTo>
                <a:lnTo>
                  <a:pt x="268363" y="129247"/>
                </a:lnTo>
                <a:lnTo>
                  <a:pt x="293522" y="129247"/>
                </a:lnTo>
                <a:lnTo>
                  <a:pt x="296875" y="127673"/>
                </a:lnTo>
                <a:lnTo>
                  <a:pt x="298551" y="127673"/>
                </a:lnTo>
                <a:lnTo>
                  <a:pt x="298551" y="115824"/>
                </a:lnTo>
                <a:lnTo>
                  <a:pt x="298551" y="114261"/>
                </a:lnTo>
                <a:lnTo>
                  <a:pt x="295198" y="114261"/>
                </a:lnTo>
                <a:lnTo>
                  <a:pt x="293522" y="115824"/>
                </a:lnTo>
                <a:lnTo>
                  <a:pt x="280111" y="115824"/>
                </a:lnTo>
                <a:lnTo>
                  <a:pt x="278434" y="110680"/>
                </a:lnTo>
                <a:lnTo>
                  <a:pt x="278434" y="50304"/>
                </a:lnTo>
                <a:lnTo>
                  <a:pt x="298551" y="50304"/>
                </a:lnTo>
                <a:lnTo>
                  <a:pt x="298551" y="43599"/>
                </a:lnTo>
                <a:lnTo>
                  <a:pt x="300228" y="42037"/>
                </a:lnTo>
                <a:lnTo>
                  <a:pt x="300228" y="36893"/>
                </a:lnTo>
                <a:close/>
              </a:path>
              <a:path w="547370" h="173354">
                <a:moveTo>
                  <a:pt x="392493" y="83858"/>
                </a:moveTo>
                <a:lnTo>
                  <a:pt x="383286" y="46951"/>
                </a:lnTo>
                <a:lnTo>
                  <a:pt x="382422" y="45389"/>
                </a:lnTo>
                <a:lnTo>
                  <a:pt x="377710" y="41363"/>
                </a:lnTo>
                <a:lnTo>
                  <a:pt x="374040" y="39243"/>
                </a:lnTo>
                <a:lnTo>
                  <a:pt x="374040" y="68872"/>
                </a:lnTo>
                <a:lnTo>
                  <a:pt x="374040" y="70434"/>
                </a:lnTo>
                <a:lnTo>
                  <a:pt x="328764" y="70434"/>
                </a:lnTo>
                <a:lnTo>
                  <a:pt x="331724" y="59690"/>
                </a:lnTo>
                <a:lnTo>
                  <a:pt x="337350" y="52412"/>
                </a:lnTo>
                <a:lnTo>
                  <a:pt x="344563" y="48272"/>
                </a:lnTo>
                <a:lnTo>
                  <a:pt x="352234" y="46951"/>
                </a:lnTo>
                <a:lnTo>
                  <a:pt x="360629" y="46951"/>
                </a:lnTo>
                <a:lnTo>
                  <a:pt x="369011" y="50304"/>
                </a:lnTo>
                <a:lnTo>
                  <a:pt x="372364" y="60375"/>
                </a:lnTo>
                <a:lnTo>
                  <a:pt x="372364" y="63728"/>
                </a:lnTo>
                <a:lnTo>
                  <a:pt x="374040" y="68872"/>
                </a:lnTo>
                <a:lnTo>
                  <a:pt x="374040" y="39243"/>
                </a:lnTo>
                <a:lnTo>
                  <a:pt x="371106" y="37541"/>
                </a:lnTo>
                <a:lnTo>
                  <a:pt x="362610" y="34671"/>
                </a:lnTo>
                <a:lnTo>
                  <a:pt x="352234" y="33540"/>
                </a:lnTo>
                <a:lnTo>
                  <a:pt x="336486" y="36664"/>
                </a:lnTo>
                <a:lnTo>
                  <a:pt x="323100" y="45923"/>
                </a:lnTo>
                <a:lnTo>
                  <a:pt x="313804" y="61175"/>
                </a:lnTo>
                <a:lnTo>
                  <a:pt x="310311" y="82283"/>
                </a:lnTo>
                <a:lnTo>
                  <a:pt x="313639" y="103390"/>
                </a:lnTo>
                <a:lnTo>
                  <a:pt x="323100" y="118656"/>
                </a:lnTo>
                <a:lnTo>
                  <a:pt x="337908" y="127914"/>
                </a:lnTo>
                <a:lnTo>
                  <a:pt x="357276" y="131038"/>
                </a:lnTo>
                <a:lnTo>
                  <a:pt x="367614" y="130200"/>
                </a:lnTo>
                <a:lnTo>
                  <a:pt x="375932" y="128270"/>
                </a:lnTo>
                <a:lnTo>
                  <a:pt x="382028" y="126034"/>
                </a:lnTo>
                <a:lnTo>
                  <a:pt x="385775" y="124320"/>
                </a:lnTo>
                <a:lnTo>
                  <a:pt x="387451" y="122542"/>
                </a:lnTo>
                <a:lnTo>
                  <a:pt x="387451" y="115824"/>
                </a:lnTo>
                <a:lnTo>
                  <a:pt x="387451" y="105765"/>
                </a:lnTo>
                <a:lnTo>
                  <a:pt x="384098" y="107327"/>
                </a:lnTo>
                <a:lnTo>
                  <a:pt x="380746" y="110680"/>
                </a:lnTo>
                <a:lnTo>
                  <a:pt x="374040" y="114261"/>
                </a:lnTo>
                <a:lnTo>
                  <a:pt x="369011" y="115824"/>
                </a:lnTo>
                <a:lnTo>
                  <a:pt x="342176" y="115824"/>
                </a:lnTo>
                <a:lnTo>
                  <a:pt x="335470" y="107327"/>
                </a:lnTo>
                <a:lnTo>
                  <a:pt x="330441" y="99060"/>
                </a:lnTo>
                <a:lnTo>
                  <a:pt x="328764" y="90563"/>
                </a:lnTo>
                <a:lnTo>
                  <a:pt x="328764" y="83858"/>
                </a:lnTo>
                <a:lnTo>
                  <a:pt x="392493" y="83858"/>
                </a:lnTo>
                <a:close/>
              </a:path>
              <a:path w="547370" h="173354">
                <a:moveTo>
                  <a:pt x="546811" y="127673"/>
                </a:moveTo>
                <a:lnTo>
                  <a:pt x="545846" y="116776"/>
                </a:lnTo>
                <a:lnTo>
                  <a:pt x="545350" y="107835"/>
                </a:lnTo>
                <a:lnTo>
                  <a:pt x="545236" y="102120"/>
                </a:lnTo>
                <a:lnTo>
                  <a:pt x="545134" y="70434"/>
                </a:lnTo>
                <a:lnTo>
                  <a:pt x="545007" y="60591"/>
                </a:lnTo>
                <a:lnTo>
                  <a:pt x="544093" y="52908"/>
                </a:lnTo>
                <a:lnTo>
                  <a:pt x="543090" y="50304"/>
                </a:lnTo>
                <a:lnTo>
                  <a:pt x="542493" y="48742"/>
                </a:lnTo>
                <a:lnTo>
                  <a:pt x="541794" y="46951"/>
                </a:lnTo>
                <a:lnTo>
                  <a:pt x="541604" y="46443"/>
                </a:lnTo>
                <a:lnTo>
                  <a:pt x="536752" y="40246"/>
                </a:lnTo>
                <a:lnTo>
                  <a:pt x="531723" y="35331"/>
                </a:lnTo>
                <a:lnTo>
                  <a:pt x="525018" y="33540"/>
                </a:lnTo>
                <a:lnTo>
                  <a:pt x="518287" y="33540"/>
                </a:lnTo>
                <a:lnTo>
                  <a:pt x="506412" y="35166"/>
                </a:lnTo>
                <a:lnTo>
                  <a:pt x="496277" y="38989"/>
                </a:lnTo>
                <a:lnTo>
                  <a:pt x="488340" y="43446"/>
                </a:lnTo>
                <a:lnTo>
                  <a:pt x="483069" y="46951"/>
                </a:lnTo>
                <a:lnTo>
                  <a:pt x="482320" y="45389"/>
                </a:lnTo>
                <a:lnTo>
                  <a:pt x="481076" y="42786"/>
                </a:lnTo>
                <a:lnTo>
                  <a:pt x="477202" y="38404"/>
                </a:lnTo>
                <a:lnTo>
                  <a:pt x="470801" y="34950"/>
                </a:lnTo>
                <a:lnTo>
                  <a:pt x="461264" y="33540"/>
                </a:lnTo>
                <a:lnTo>
                  <a:pt x="451827" y="34671"/>
                </a:lnTo>
                <a:lnTo>
                  <a:pt x="443661" y="37541"/>
                </a:lnTo>
                <a:lnTo>
                  <a:pt x="436740" y="41363"/>
                </a:lnTo>
                <a:lnTo>
                  <a:pt x="431076" y="45389"/>
                </a:lnTo>
                <a:lnTo>
                  <a:pt x="431076" y="35331"/>
                </a:lnTo>
                <a:lnTo>
                  <a:pt x="424370" y="35331"/>
                </a:lnTo>
                <a:lnTo>
                  <a:pt x="421017" y="36893"/>
                </a:lnTo>
                <a:lnTo>
                  <a:pt x="410933" y="38684"/>
                </a:lnTo>
                <a:lnTo>
                  <a:pt x="411035" y="42786"/>
                </a:lnTo>
                <a:lnTo>
                  <a:pt x="411226" y="46951"/>
                </a:lnTo>
                <a:lnTo>
                  <a:pt x="411772" y="56235"/>
                </a:lnTo>
                <a:lnTo>
                  <a:pt x="412343" y="71005"/>
                </a:lnTo>
                <a:lnTo>
                  <a:pt x="412470" y="80492"/>
                </a:lnTo>
                <a:lnTo>
                  <a:pt x="412521" y="107835"/>
                </a:lnTo>
                <a:lnTo>
                  <a:pt x="412445" y="112115"/>
                </a:lnTo>
                <a:lnTo>
                  <a:pt x="412318" y="115557"/>
                </a:lnTo>
                <a:lnTo>
                  <a:pt x="411899" y="121907"/>
                </a:lnTo>
                <a:lnTo>
                  <a:pt x="410933" y="127673"/>
                </a:lnTo>
                <a:lnTo>
                  <a:pt x="412610" y="129247"/>
                </a:lnTo>
                <a:lnTo>
                  <a:pt x="431076" y="129247"/>
                </a:lnTo>
                <a:lnTo>
                  <a:pt x="432752" y="127673"/>
                </a:lnTo>
                <a:lnTo>
                  <a:pt x="431787" y="120218"/>
                </a:lnTo>
                <a:lnTo>
                  <a:pt x="431292" y="112115"/>
                </a:lnTo>
                <a:lnTo>
                  <a:pt x="431215" y="107835"/>
                </a:lnTo>
                <a:lnTo>
                  <a:pt x="431088" y="92354"/>
                </a:lnTo>
                <a:lnTo>
                  <a:pt x="431076" y="58813"/>
                </a:lnTo>
                <a:lnTo>
                  <a:pt x="439470" y="52095"/>
                </a:lnTo>
                <a:lnTo>
                  <a:pt x="447852" y="48742"/>
                </a:lnTo>
                <a:lnTo>
                  <a:pt x="464616" y="48742"/>
                </a:lnTo>
                <a:lnTo>
                  <a:pt x="466293" y="57023"/>
                </a:lnTo>
                <a:lnTo>
                  <a:pt x="467969" y="62166"/>
                </a:lnTo>
                <a:lnTo>
                  <a:pt x="469646" y="67081"/>
                </a:lnTo>
                <a:lnTo>
                  <a:pt x="469633" y="88988"/>
                </a:lnTo>
                <a:lnTo>
                  <a:pt x="469455" y="102120"/>
                </a:lnTo>
                <a:lnTo>
                  <a:pt x="468947" y="115557"/>
                </a:lnTo>
                <a:lnTo>
                  <a:pt x="467969" y="127673"/>
                </a:lnTo>
                <a:lnTo>
                  <a:pt x="469646" y="129247"/>
                </a:lnTo>
                <a:lnTo>
                  <a:pt x="488099" y="129247"/>
                </a:lnTo>
                <a:lnTo>
                  <a:pt x="489775" y="127673"/>
                </a:lnTo>
                <a:lnTo>
                  <a:pt x="488810" y="118833"/>
                </a:lnTo>
                <a:lnTo>
                  <a:pt x="488302" y="111048"/>
                </a:lnTo>
                <a:lnTo>
                  <a:pt x="488238" y="107835"/>
                </a:lnTo>
                <a:lnTo>
                  <a:pt x="488111" y="98310"/>
                </a:lnTo>
                <a:lnTo>
                  <a:pt x="488099" y="58813"/>
                </a:lnTo>
                <a:lnTo>
                  <a:pt x="498157" y="50304"/>
                </a:lnTo>
                <a:lnTo>
                  <a:pt x="519988" y="50304"/>
                </a:lnTo>
                <a:lnTo>
                  <a:pt x="525018" y="55448"/>
                </a:lnTo>
                <a:lnTo>
                  <a:pt x="526694" y="63728"/>
                </a:lnTo>
                <a:lnTo>
                  <a:pt x="526694" y="129247"/>
                </a:lnTo>
                <a:lnTo>
                  <a:pt x="545134" y="129247"/>
                </a:lnTo>
                <a:lnTo>
                  <a:pt x="546811" y="127673"/>
                </a:lnTo>
                <a:close/>
              </a:path>
            </a:pathLst>
          </a:custGeom>
          <a:solidFill>
            <a:srgbClr val="000000"/>
          </a:solidFill>
        </p:spPr>
        <p:txBody>
          <a:bodyPr wrap="square" lIns="0" tIns="0" rIns="0" bIns="0" rtlCol="0"/>
          <a:lstStyle/>
          <a:p>
            <a:endParaRPr/>
          </a:p>
        </p:txBody>
      </p:sp>
      <p:sp>
        <p:nvSpPr>
          <p:cNvPr id="43" name="object 43"/>
          <p:cNvSpPr/>
          <p:nvPr/>
        </p:nvSpPr>
        <p:spPr>
          <a:xfrm>
            <a:off x="3501225" y="3216743"/>
            <a:ext cx="1046671" cy="181123"/>
          </a:xfrm>
          <a:prstGeom prst="rect">
            <a:avLst/>
          </a:prstGeom>
          <a:blipFill>
            <a:blip r:embed="rId26" cstate="print"/>
            <a:stretch>
              <a:fillRect/>
            </a:stretch>
          </a:blipFill>
        </p:spPr>
        <p:txBody>
          <a:bodyPr wrap="square" lIns="0" tIns="0" rIns="0" bIns="0" rtlCol="0"/>
          <a:lstStyle/>
          <a:p>
            <a:endParaRPr/>
          </a:p>
        </p:txBody>
      </p:sp>
      <p:sp>
        <p:nvSpPr>
          <p:cNvPr id="44" name="object 44"/>
          <p:cNvSpPr/>
          <p:nvPr/>
        </p:nvSpPr>
        <p:spPr>
          <a:xfrm>
            <a:off x="4611622" y="3214954"/>
            <a:ext cx="969529" cy="182912"/>
          </a:xfrm>
          <a:prstGeom prst="rect">
            <a:avLst/>
          </a:prstGeom>
          <a:blipFill>
            <a:blip r:embed="rId27" cstate="print"/>
            <a:stretch>
              <a:fillRect/>
            </a:stretch>
          </a:blipFill>
        </p:spPr>
        <p:txBody>
          <a:bodyPr wrap="square" lIns="0" tIns="0" rIns="0" bIns="0" rtlCol="0"/>
          <a:lstStyle/>
          <a:p>
            <a:endParaRPr/>
          </a:p>
        </p:txBody>
      </p:sp>
      <p:sp>
        <p:nvSpPr>
          <p:cNvPr id="45" name="object 4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154420" cy="391160"/>
          </a:xfrm>
          <a:prstGeom prst="rect">
            <a:avLst/>
          </a:prstGeom>
        </p:spPr>
        <p:txBody>
          <a:bodyPr vert="horz" wrap="square" lIns="0" tIns="12700" rIns="0" bIns="0" rtlCol="0">
            <a:spAutoFit/>
          </a:bodyPr>
          <a:lstStyle/>
          <a:p>
            <a:pPr marL="12700">
              <a:lnSpc>
                <a:spcPct val="100000"/>
              </a:lnSpc>
              <a:spcBef>
                <a:spcPts val="100"/>
              </a:spcBef>
            </a:pPr>
            <a:r>
              <a:rPr spc="-5" dirty="0"/>
              <a:t>The structure of a requirements</a:t>
            </a:r>
            <a:r>
              <a:rPr spc="65" dirty="0"/>
              <a:t> </a:t>
            </a:r>
            <a:r>
              <a:rPr spc="-5" dirty="0"/>
              <a:t>document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70</a:t>
            </a:fld>
            <a:endParaRPr dirty="0"/>
          </a:p>
        </p:txBody>
      </p:sp>
      <p:graphicFrame>
        <p:nvGraphicFramePr>
          <p:cNvPr id="3" name="object 3"/>
          <p:cNvGraphicFramePr>
            <a:graphicFrameLocks noGrp="1"/>
          </p:cNvGraphicFramePr>
          <p:nvPr/>
        </p:nvGraphicFramePr>
        <p:xfrm>
          <a:off x="450850" y="1670050"/>
          <a:ext cx="8229600" cy="4680812"/>
        </p:xfrm>
        <a:graphic>
          <a:graphicData uri="http://schemas.openxmlformats.org/drawingml/2006/table">
            <a:tbl>
              <a:tblPr firstRow="1" bandRow="1">
                <a:tableStyleId>{2D5ABB26-0587-4C30-8999-92F81FD0307C}</a:tableStyleId>
              </a:tblPr>
              <a:tblGrid>
                <a:gridCol w="1676400"/>
                <a:gridCol w="6553200"/>
              </a:tblGrid>
              <a:tr h="319913">
                <a:tc>
                  <a:txBody>
                    <a:bodyPr/>
                    <a:lstStyle/>
                    <a:p>
                      <a:pPr marL="91440">
                        <a:lnSpc>
                          <a:spcPct val="100000"/>
                        </a:lnSpc>
                        <a:spcBef>
                          <a:spcPts val="315"/>
                        </a:spcBef>
                      </a:pPr>
                      <a:r>
                        <a:rPr sz="1400" b="1" spc="-5" dirty="0">
                          <a:latin typeface="Arial"/>
                          <a:cs typeface="Arial"/>
                        </a:rPr>
                        <a:t>Chapter</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315"/>
                        </a:spcBef>
                      </a:pPr>
                      <a:r>
                        <a:rPr sz="1400" b="1" spc="-5" dirty="0">
                          <a:latin typeface="Arial"/>
                          <a:cs typeface="Arial"/>
                        </a:rPr>
                        <a:t>Description</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731520">
                <a:tc>
                  <a:txBody>
                    <a:bodyPr/>
                    <a:lstStyle/>
                    <a:p>
                      <a:pPr marL="53975" marR="577850">
                        <a:lnSpc>
                          <a:spcPts val="1680"/>
                        </a:lnSpc>
                        <a:spcBef>
                          <a:spcPts val="15"/>
                        </a:spcBef>
                      </a:pPr>
                      <a:r>
                        <a:rPr sz="1400" dirty="0">
                          <a:latin typeface="Arial"/>
                          <a:cs typeface="Arial"/>
                        </a:rPr>
                        <a:t>System  re</a:t>
                      </a:r>
                      <a:r>
                        <a:rPr sz="1400" spc="-10" dirty="0">
                          <a:latin typeface="Arial"/>
                          <a:cs typeface="Arial"/>
                        </a:rPr>
                        <a:t>q</a:t>
                      </a:r>
                      <a:r>
                        <a:rPr sz="1400" dirty="0">
                          <a:latin typeface="Arial"/>
                          <a:cs typeface="Arial"/>
                        </a:rPr>
                        <a:t>ui</a:t>
                      </a:r>
                      <a:r>
                        <a:rPr sz="1400" spc="-10" dirty="0">
                          <a:latin typeface="Arial"/>
                          <a:cs typeface="Arial"/>
                        </a:rPr>
                        <a:t>r</a:t>
                      </a:r>
                      <a:r>
                        <a:rPr sz="1400" dirty="0">
                          <a:latin typeface="Arial"/>
                          <a:cs typeface="Arial"/>
                        </a:rPr>
                        <a:t>em</a:t>
                      </a:r>
                      <a:r>
                        <a:rPr sz="1400" spc="-15" dirty="0">
                          <a:latin typeface="Arial"/>
                          <a:cs typeface="Arial"/>
                        </a:rPr>
                        <a:t>e</a:t>
                      </a:r>
                      <a:r>
                        <a:rPr sz="1400" dirty="0">
                          <a:latin typeface="Arial"/>
                          <a:cs typeface="Arial"/>
                        </a:rPr>
                        <a:t>n</a:t>
                      </a:r>
                      <a:r>
                        <a:rPr sz="1400" spc="-5" dirty="0">
                          <a:latin typeface="Arial"/>
                          <a:cs typeface="Arial"/>
                        </a:rPr>
                        <a:t>t</a:t>
                      </a:r>
                      <a:r>
                        <a:rPr sz="1400" dirty="0">
                          <a:latin typeface="Arial"/>
                          <a:cs typeface="Arial"/>
                        </a:rPr>
                        <a:t>s  specification</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4610" marR="46990" algn="just">
                        <a:lnSpc>
                          <a:spcPts val="1680"/>
                        </a:lnSpc>
                        <a:spcBef>
                          <a:spcPts val="15"/>
                        </a:spcBef>
                      </a:pPr>
                      <a:r>
                        <a:rPr sz="1400" spc="-5" dirty="0">
                          <a:latin typeface="Arial"/>
                          <a:cs typeface="Arial"/>
                        </a:rPr>
                        <a:t>This </a:t>
                      </a:r>
                      <a:r>
                        <a:rPr sz="1400" dirty="0">
                          <a:latin typeface="Arial"/>
                          <a:cs typeface="Arial"/>
                        </a:rPr>
                        <a:t>should </a:t>
                      </a:r>
                      <a:r>
                        <a:rPr sz="1400" spc="-10" dirty="0">
                          <a:latin typeface="Arial"/>
                          <a:cs typeface="Arial"/>
                        </a:rPr>
                        <a:t>describe </a:t>
                      </a:r>
                      <a:r>
                        <a:rPr sz="1400" spc="-5" dirty="0">
                          <a:latin typeface="Arial"/>
                          <a:cs typeface="Arial"/>
                        </a:rPr>
                        <a:t>the functional and nonfunctional </a:t>
                      </a:r>
                      <a:r>
                        <a:rPr sz="1400" spc="-10" dirty="0">
                          <a:latin typeface="Arial"/>
                          <a:cs typeface="Arial"/>
                        </a:rPr>
                        <a:t>requirements in more </a:t>
                      </a:r>
                      <a:r>
                        <a:rPr sz="1400" spc="-5" dirty="0">
                          <a:latin typeface="Arial"/>
                          <a:cs typeface="Arial"/>
                        </a:rPr>
                        <a:t>detail.  </a:t>
                      </a:r>
                      <a:r>
                        <a:rPr sz="1400" dirty="0">
                          <a:latin typeface="Arial"/>
                          <a:cs typeface="Arial"/>
                        </a:rPr>
                        <a:t>If </a:t>
                      </a:r>
                      <a:r>
                        <a:rPr sz="1400" spc="-20" dirty="0">
                          <a:latin typeface="Arial"/>
                          <a:cs typeface="Arial"/>
                        </a:rPr>
                        <a:t>necessary, </a:t>
                      </a:r>
                      <a:r>
                        <a:rPr sz="1400" spc="-10" dirty="0">
                          <a:latin typeface="Arial"/>
                          <a:cs typeface="Arial"/>
                        </a:rPr>
                        <a:t>further </a:t>
                      </a:r>
                      <a:r>
                        <a:rPr sz="1400" spc="-5" dirty="0">
                          <a:latin typeface="Arial"/>
                          <a:cs typeface="Arial"/>
                        </a:rPr>
                        <a:t>detail may </a:t>
                      </a:r>
                      <a:r>
                        <a:rPr sz="1400" dirty="0">
                          <a:latin typeface="Arial"/>
                          <a:cs typeface="Arial"/>
                        </a:rPr>
                        <a:t>also </a:t>
                      </a:r>
                      <a:r>
                        <a:rPr sz="1400" spc="-10" dirty="0">
                          <a:latin typeface="Arial"/>
                          <a:cs typeface="Arial"/>
                        </a:rPr>
                        <a:t>be </a:t>
                      </a:r>
                      <a:r>
                        <a:rPr sz="1400" spc="-5" dirty="0">
                          <a:latin typeface="Arial"/>
                          <a:cs typeface="Arial"/>
                        </a:rPr>
                        <a:t>added to the nonfunctional requirements.  </a:t>
                      </a:r>
                      <a:r>
                        <a:rPr sz="1400" dirty="0">
                          <a:latin typeface="Arial"/>
                          <a:cs typeface="Arial"/>
                        </a:rPr>
                        <a:t>Interfaces </a:t>
                      </a:r>
                      <a:r>
                        <a:rPr sz="1400" spc="5" dirty="0">
                          <a:latin typeface="Arial"/>
                          <a:cs typeface="Arial"/>
                        </a:rPr>
                        <a:t>to </a:t>
                      </a:r>
                      <a:r>
                        <a:rPr sz="1400" dirty="0">
                          <a:latin typeface="Arial"/>
                          <a:cs typeface="Arial"/>
                        </a:rPr>
                        <a:t>other </a:t>
                      </a:r>
                      <a:r>
                        <a:rPr sz="1400" spc="-5" dirty="0">
                          <a:latin typeface="Arial"/>
                          <a:cs typeface="Arial"/>
                        </a:rPr>
                        <a:t>systems </a:t>
                      </a:r>
                      <a:r>
                        <a:rPr sz="1400" dirty="0">
                          <a:latin typeface="Arial"/>
                          <a:cs typeface="Arial"/>
                        </a:rPr>
                        <a:t>may be</a:t>
                      </a:r>
                      <a:r>
                        <a:rPr sz="1400" spc="-140" dirty="0">
                          <a:latin typeface="Arial"/>
                          <a:cs typeface="Arial"/>
                        </a:rPr>
                        <a:t> </a:t>
                      </a:r>
                      <a:r>
                        <a:rPr sz="1400" dirty="0">
                          <a:latin typeface="Arial"/>
                          <a:cs typeface="Arial"/>
                        </a:rPr>
                        <a:t>defined.</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815339">
                <a:tc>
                  <a:txBody>
                    <a:bodyPr/>
                    <a:lstStyle/>
                    <a:p>
                      <a:pPr marL="53975">
                        <a:lnSpc>
                          <a:spcPts val="1639"/>
                        </a:lnSpc>
                      </a:pPr>
                      <a:r>
                        <a:rPr sz="1400" dirty="0">
                          <a:latin typeface="Arial"/>
                          <a:cs typeface="Arial"/>
                        </a:rPr>
                        <a:t>System</a:t>
                      </a:r>
                      <a:r>
                        <a:rPr sz="1400" spc="-25" dirty="0">
                          <a:latin typeface="Arial"/>
                          <a:cs typeface="Arial"/>
                        </a:rPr>
                        <a:t> </a:t>
                      </a:r>
                      <a:r>
                        <a:rPr sz="1400" dirty="0">
                          <a:latin typeface="Arial"/>
                          <a:cs typeface="Arial"/>
                        </a:rPr>
                        <a:t>models</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marR="45085" algn="just">
                        <a:lnSpc>
                          <a:spcPts val="1680"/>
                        </a:lnSpc>
                        <a:spcBef>
                          <a:spcPts val="15"/>
                        </a:spcBef>
                      </a:pPr>
                      <a:r>
                        <a:rPr sz="1400" spc="-5" dirty="0">
                          <a:latin typeface="Arial"/>
                          <a:cs typeface="Arial"/>
                        </a:rPr>
                        <a:t>This might include graphical system models showing the relationships between  the system components and the system and its environment. Examples of  </a:t>
                      </a:r>
                      <a:r>
                        <a:rPr sz="1400" dirty="0">
                          <a:latin typeface="Arial"/>
                          <a:cs typeface="Arial"/>
                        </a:rPr>
                        <a:t>possible</a:t>
                      </a:r>
                      <a:r>
                        <a:rPr sz="1400" spc="-45" dirty="0">
                          <a:latin typeface="Arial"/>
                          <a:cs typeface="Arial"/>
                        </a:rPr>
                        <a:t> </a:t>
                      </a:r>
                      <a:r>
                        <a:rPr sz="1400" dirty="0">
                          <a:latin typeface="Arial"/>
                          <a:cs typeface="Arial"/>
                        </a:rPr>
                        <a:t>models</a:t>
                      </a:r>
                      <a:r>
                        <a:rPr sz="1400" spc="-20" dirty="0">
                          <a:latin typeface="Arial"/>
                          <a:cs typeface="Arial"/>
                        </a:rPr>
                        <a:t> </a:t>
                      </a:r>
                      <a:r>
                        <a:rPr sz="1400" dirty="0">
                          <a:latin typeface="Arial"/>
                          <a:cs typeface="Arial"/>
                        </a:rPr>
                        <a:t>are</a:t>
                      </a:r>
                      <a:r>
                        <a:rPr sz="1400" spc="-20" dirty="0">
                          <a:latin typeface="Arial"/>
                          <a:cs typeface="Arial"/>
                        </a:rPr>
                        <a:t> </a:t>
                      </a:r>
                      <a:r>
                        <a:rPr sz="1400" dirty="0">
                          <a:latin typeface="Arial"/>
                          <a:cs typeface="Arial"/>
                        </a:rPr>
                        <a:t>object</a:t>
                      </a:r>
                      <a:r>
                        <a:rPr sz="1400" spc="-40" dirty="0">
                          <a:latin typeface="Arial"/>
                          <a:cs typeface="Arial"/>
                        </a:rPr>
                        <a:t> </a:t>
                      </a:r>
                      <a:r>
                        <a:rPr sz="1400" dirty="0">
                          <a:latin typeface="Arial"/>
                          <a:cs typeface="Arial"/>
                        </a:rPr>
                        <a:t>models,</a:t>
                      </a:r>
                      <a:r>
                        <a:rPr sz="1400" spc="-20" dirty="0">
                          <a:latin typeface="Arial"/>
                          <a:cs typeface="Arial"/>
                        </a:rPr>
                        <a:t> </a:t>
                      </a:r>
                      <a:r>
                        <a:rPr sz="1400" dirty="0">
                          <a:latin typeface="Arial"/>
                          <a:cs typeface="Arial"/>
                        </a:rPr>
                        <a:t>data-flow</a:t>
                      </a:r>
                      <a:r>
                        <a:rPr sz="1400" spc="-40" dirty="0">
                          <a:latin typeface="Arial"/>
                          <a:cs typeface="Arial"/>
                        </a:rPr>
                        <a:t> </a:t>
                      </a:r>
                      <a:r>
                        <a:rPr sz="1400" dirty="0">
                          <a:latin typeface="Arial"/>
                          <a:cs typeface="Arial"/>
                        </a:rPr>
                        <a:t>models,</a:t>
                      </a:r>
                      <a:r>
                        <a:rPr sz="1400" spc="-25" dirty="0">
                          <a:latin typeface="Arial"/>
                          <a:cs typeface="Arial"/>
                        </a:rPr>
                        <a:t> </a:t>
                      </a:r>
                      <a:r>
                        <a:rPr sz="1400" spc="-5" dirty="0">
                          <a:latin typeface="Arial"/>
                          <a:cs typeface="Arial"/>
                        </a:rPr>
                        <a:t>or</a:t>
                      </a:r>
                      <a:r>
                        <a:rPr sz="1400" spc="-25" dirty="0">
                          <a:latin typeface="Arial"/>
                          <a:cs typeface="Arial"/>
                        </a:rPr>
                        <a:t> </a:t>
                      </a:r>
                      <a:r>
                        <a:rPr sz="1400" dirty="0">
                          <a:latin typeface="Arial"/>
                          <a:cs typeface="Arial"/>
                        </a:rPr>
                        <a:t>semantic</a:t>
                      </a:r>
                      <a:r>
                        <a:rPr sz="1400" spc="-30"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models.</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999363">
                <a:tc>
                  <a:txBody>
                    <a:bodyPr/>
                    <a:lstStyle/>
                    <a:p>
                      <a:pPr marL="53975">
                        <a:lnSpc>
                          <a:spcPts val="1639"/>
                        </a:lnSpc>
                      </a:pPr>
                      <a:r>
                        <a:rPr sz="1400" dirty="0">
                          <a:latin typeface="Arial"/>
                          <a:cs typeface="Arial"/>
                        </a:rPr>
                        <a:t>System</a:t>
                      </a:r>
                      <a:r>
                        <a:rPr sz="1400" spc="-25" dirty="0">
                          <a:latin typeface="Arial"/>
                          <a:cs typeface="Arial"/>
                        </a:rPr>
                        <a:t> </a:t>
                      </a:r>
                      <a:r>
                        <a:rPr sz="1400" spc="-5" dirty="0">
                          <a:latin typeface="Arial"/>
                          <a:cs typeface="Arial"/>
                        </a:rPr>
                        <a:t>evolution</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marR="45085" algn="just">
                        <a:lnSpc>
                          <a:spcPts val="1680"/>
                        </a:lnSpc>
                        <a:spcBef>
                          <a:spcPts val="15"/>
                        </a:spcBef>
                      </a:pPr>
                      <a:r>
                        <a:rPr sz="1400" spc="-5" dirty="0">
                          <a:latin typeface="Arial"/>
                          <a:cs typeface="Arial"/>
                        </a:rPr>
                        <a:t>This should describe the fundamental assumptions on which the system </a:t>
                      </a:r>
                      <a:r>
                        <a:rPr sz="1400" dirty="0">
                          <a:latin typeface="Arial"/>
                          <a:cs typeface="Arial"/>
                        </a:rPr>
                        <a:t>is </a:t>
                      </a:r>
                      <a:r>
                        <a:rPr sz="1400" spc="-10" dirty="0">
                          <a:latin typeface="Arial"/>
                          <a:cs typeface="Arial"/>
                        </a:rPr>
                        <a:t>based,  </a:t>
                      </a:r>
                      <a:r>
                        <a:rPr sz="1400" spc="-5" dirty="0">
                          <a:latin typeface="Arial"/>
                          <a:cs typeface="Arial"/>
                        </a:rPr>
                        <a:t>and any anticipated changes due to hardware evolution, changing </a:t>
                      </a:r>
                      <a:r>
                        <a:rPr sz="1400" spc="-10" dirty="0">
                          <a:latin typeface="Arial"/>
                          <a:cs typeface="Arial"/>
                        </a:rPr>
                        <a:t>user </a:t>
                      </a:r>
                      <a:r>
                        <a:rPr sz="1400" spc="-5" dirty="0">
                          <a:latin typeface="Arial"/>
                          <a:cs typeface="Arial"/>
                        </a:rPr>
                        <a:t>needs,  and </a:t>
                      </a:r>
                      <a:r>
                        <a:rPr sz="1400" dirty="0">
                          <a:latin typeface="Arial"/>
                          <a:cs typeface="Arial"/>
                        </a:rPr>
                        <a:t>so </a:t>
                      </a:r>
                      <a:r>
                        <a:rPr sz="1400" spc="-5" dirty="0">
                          <a:latin typeface="Arial"/>
                          <a:cs typeface="Arial"/>
                        </a:rPr>
                        <a:t>on. This section </a:t>
                      </a:r>
                      <a:r>
                        <a:rPr sz="1400" spc="-10" dirty="0">
                          <a:latin typeface="Arial"/>
                          <a:cs typeface="Arial"/>
                        </a:rPr>
                        <a:t>is </a:t>
                      </a:r>
                      <a:r>
                        <a:rPr sz="1400" spc="-5" dirty="0">
                          <a:latin typeface="Arial"/>
                          <a:cs typeface="Arial"/>
                        </a:rPr>
                        <a:t>useful for system designers as </a:t>
                      </a:r>
                      <a:r>
                        <a:rPr sz="1400" spc="-10" dirty="0">
                          <a:latin typeface="Arial"/>
                          <a:cs typeface="Arial"/>
                        </a:rPr>
                        <a:t>it </a:t>
                      </a:r>
                      <a:r>
                        <a:rPr sz="1400" spc="-5" dirty="0">
                          <a:latin typeface="Arial"/>
                          <a:cs typeface="Arial"/>
                        </a:rPr>
                        <a:t>may help them </a:t>
                      </a:r>
                      <a:r>
                        <a:rPr sz="1400" spc="-10" dirty="0">
                          <a:latin typeface="Arial"/>
                          <a:cs typeface="Arial"/>
                        </a:rPr>
                        <a:t>avoid  </a:t>
                      </a:r>
                      <a:r>
                        <a:rPr sz="1400" dirty="0">
                          <a:latin typeface="Arial"/>
                          <a:cs typeface="Arial"/>
                        </a:rPr>
                        <a:t>design decisions that </a:t>
                      </a:r>
                      <a:r>
                        <a:rPr sz="1400" spc="-5" dirty="0">
                          <a:latin typeface="Arial"/>
                          <a:cs typeface="Arial"/>
                        </a:rPr>
                        <a:t>would </a:t>
                      </a:r>
                      <a:r>
                        <a:rPr sz="1400" dirty="0">
                          <a:latin typeface="Arial"/>
                          <a:cs typeface="Arial"/>
                        </a:rPr>
                        <a:t>constrain likely future changes </a:t>
                      </a:r>
                      <a:r>
                        <a:rPr sz="1400" spc="5" dirty="0">
                          <a:latin typeface="Arial"/>
                          <a:cs typeface="Arial"/>
                        </a:rPr>
                        <a:t>to </a:t>
                      </a:r>
                      <a:r>
                        <a:rPr sz="1400" dirty="0">
                          <a:latin typeface="Arial"/>
                          <a:cs typeface="Arial"/>
                        </a:rPr>
                        <a:t>the</a:t>
                      </a:r>
                      <a:r>
                        <a:rPr sz="1400" spc="-280" dirty="0">
                          <a:latin typeface="Arial"/>
                          <a:cs typeface="Arial"/>
                        </a:rPr>
                        <a:t> </a:t>
                      </a:r>
                      <a:r>
                        <a:rPr sz="1400" spc="-5" dirty="0">
                          <a:latin typeface="Arial"/>
                          <a:cs typeface="Arial"/>
                        </a:rPr>
                        <a:t>system.</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1183487">
                <a:tc>
                  <a:txBody>
                    <a:bodyPr/>
                    <a:lstStyle/>
                    <a:p>
                      <a:pPr marL="53975">
                        <a:lnSpc>
                          <a:spcPts val="1639"/>
                        </a:lnSpc>
                      </a:pPr>
                      <a:r>
                        <a:rPr sz="1400" dirty="0">
                          <a:latin typeface="Arial"/>
                          <a:cs typeface="Arial"/>
                        </a:rPr>
                        <a:t>Appendices</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algn="just">
                        <a:lnSpc>
                          <a:spcPts val="1639"/>
                        </a:lnSpc>
                      </a:pPr>
                      <a:r>
                        <a:rPr sz="1400" spc="-5" dirty="0">
                          <a:latin typeface="Arial"/>
                          <a:cs typeface="Arial"/>
                        </a:rPr>
                        <a:t>These should provide detailed, specific information that </a:t>
                      </a:r>
                      <a:r>
                        <a:rPr sz="1400" spc="-10" dirty="0">
                          <a:latin typeface="Arial"/>
                          <a:cs typeface="Arial"/>
                        </a:rPr>
                        <a:t>is </a:t>
                      </a:r>
                      <a:r>
                        <a:rPr sz="1400" spc="-5" dirty="0">
                          <a:latin typeface="Arial"/>
                          <a:cs typeface="Arial"/>
                        </a:rPr>
                        <a:t>related </a:t>
                      </a:r>
                      <a:r>
                        <a:rPr sz="1400" spc="5" dirty="0">
                          <a:latin typeface="Arial"/>
                          <a:cs typeface="Arial"/>
                        </a:rPr>
                        <a:t>to</a:t>
                      </a:r>
                      <a:r>
                        <a:rPr sz="1400" spc="260" dirty="0">
                          <a:latin typeface="Arial"/>
                          <a:cs typeface="Arial"/>
                        </a:rPr>
                        <a:t> </a:t>
                      </a:r>
                      <a:r>
                        <a:rPr sz="1400" spc="-10" dirty="0">
                          <a:latin typeface="Arial"/>
                          <a:cs typeface="Arial"/>
                        </a:rPr>
                        <a:t>the</a:t>
                      </a:r>
                      <a:endParaRPr sz="1400">
                        <a:latin typeface="Arial"/>
                        <a:cs typeface="Arial"/>
                      </a:endParaRPr>
                    </a:p>
                    <a:p>
                      <a:pPr marL="54610" marR="44450" algn="just">
                        <a:lnSpc>
                          <a:spcPct val="100000"/>
                        </a:lnSpc>
                      </a:pPr>
                      <a:r>
                        <a:rPr sz="1400" spc="-5" dirty="0">
                          <a:latin typeface="Arial"/>
                          <a:cs typeface="Arial"/>
                        </a:rPr>
                        <a:t>application being developed; for example, hardware </a:t>
                      </a:r>
                      <a:r>
                        <a:rPr sz="1400" spc="-10" dirty="0">
                          <a:latin typeface="Arial"/>
                          <a:cs typeface="Arial"/>
                        </a:rPr>
                        <a:t>and </a:t>
                      </a:r>
                      <a:r>
                        <a:rPr sz="1400" spc="-5" dirty="0">
                          <a:latin typeface="Arial"/>
                          <a:cs typeface="Arial"/>
                        </a:rPr>
                        <a:t>database descriptions.  Hardware requirements define the minimal and </a:t>
                      </a:r>
                      <a:r>
                        <a:rPr sz="1400" spc="-10" dirty="0">
                          <a:latin typeface="Arial"/>
                          <a:cs typeface="Arial"/>
                        </a:rPr>
                        <a:t>optimal </a:t>
                      </a:r>
                      <a:r>
                        <a:rPr sz="1400" spc="-5" dirty="0">
                          <a:latin typeface="Arial"/>
                          <a:cs typeface="Arial"/>
                        </a:rPr>
                        <a:t>configurations for </a:t>
                      </a:r>
                      <a:r>
                        <a:rPr sz="1400" dirty="0">
                          <a:latin typeface="Arial"/>
                          <a:cs typeface="Arial"/>
                        </a:rPr>
                        <a:t>the  </a:t>
                      </a:r>
                      <a:r>
                        <a:rPr sz="1400" spc="-5" dirty="0">
                          <a:latin typeface="Arial"/>
                          <a:cs typeface="Arial"/>
                        </a:rPr>
                        <a:t>system. Database requirements </a:t>
                      </a:r>
                      <a:r>
                        <a:rPr sz="1400" spc="-10" dirty="0">
                          <a:latin typeface="Arial"/>
                          <a:cs typeface="Arial"/>
                        </a:rPr>
                        <a:t>define </a:t>
                      </a:r>
                      <a:r>
                        <a:rPr sz="1400" spc="-5" dirty="0">
                          <a:latin typeface="Arial"/>
                          <a:cs typeface="Arial"/>
                        </a:rPr>
                        <a:t>the logical organization of the data used  by </a:t>
                      </a:r>
                      <a:r>
                        <a:rPr sz="1400" dirty="0">
                          <a:latin typeface="Arial"/>
                          <a:cs typeface="Arial"/>
                        </a:rPr>
                        <a:t>the </a:t>
                      </a:r>
                      <a:r>
                        <a:rPr sz="1400" spc="-5" dirty="0">
                          <a:latin typeface="Arial"/>
                          <a:cs typeface="Arial"/>
                        </a:rPr>
                        <a:t>system and </a:t>
                      </a:r>
                      <a:r>
                        <a:rPr sz="1400" dirty="0">
                          <a:latin typeface="Arial"/>
                          <a:cs typeface="Arial"/>
                        </a:rPr>
                        <a:t>the relationships </a:t>
                      </a:r>
                      <a:r>
                        <a:rPr sz="1400" spc="-5" dirty="0">
                          <a:latin typeface="Arial"/>
                          <a:cs typeface="Arial"/>
                        </a:rPr>
                        <a:t>between</a:t>
                      </a:r>
                      <a:r>
                        <a:rPr sz="1400" spc="-140" dirty="0">
                          <a:latin typeface="Arial"/>
                          <a:cs typeface="Arial"/>
                        </a:rPr>
                        <a:t> </a:t>
                      </a:r>
                      <a:r>
                        <a:rPr sz="1400" dirty="0">
                          <a:latin typeface="Arial"/>
                          <a:cs typeface="Arial"/>
                        </a:rPr>
                        <a:t>data.</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631190">
                <a:tc>
                  <a:txBody>
                    <a:bodyPr/>
                    <a:lstStyle/>
                    <a:p>
                      <a:pPr marL="53975">
                        <a:lnSpc>
                          <a:spcPts val="1645"/>
                        </a:lnSpc>
                      </a:pPr>
                      <a:r>
                        <a:rPr sz="1400" dirty="0">
                          <a:latin typeface="Arial"/>
                          <a:cs typeface="Arial"/>
                        </a:rPr>
                        <a:t>Index</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marR="45720">
                        <a:lnSpc>
                          <a:spcPts val="1680"/>
                        </a:lnSpc>
                        <a:spcBef>
                          <a:spcPts val="20"/>
                        </a:spcBef>
                      </a:pPr>
                      <a:r>
                        <a:rPr sz="1400" spc="-5" dirty="0">
                          <a:latin typeface="Arial"/>
                          <a:cs typeface="Arial"/>
                        </a:rPr>
                        <a:t>Several indexes to the document may be included. As well as </a:t>
                      </a:r>
                      <a:r>
                        <a:rPr sz="1400" dirty="0">
                          <a:latin typeface="Arial"/>
                          <a:cs typeface="Arial"/>
                        </a:rPr>
                        <a:t>a </a:t>
                      </a:r>
                      <a:r>
                        <a:rPr sz="1400" spc="-5" dirty="0">
                          <a:latin typeface="Arial"/>
                          <a:cs typeface="Arial"/>
                        </a:rPr>
                        <a:t>normal alphabetic  index, </a:t>
                      </a:r>
                      <a:r>
                        <a:rPr sz="1400" dirty="0">
                          <a:latin typeface="Arial"/>
                          <a:cs typeface="Arial"/>
                        </a:rPr>
                        <a:t>there </a:t>
                      </a:r>
                      <a:r>
                        <a:rPr sz="1400" spc="-5" dirty="0">
                          <a:latin typeface="Arial"/>
                          <a:cs typeface="Arial"/>
                        </a:rPr>
                        <a:t>may be an </a:t>
                      </a:r>
                      <a:r>
                        <a:rPr sz="1400" dirty="0">
                          <a:latin typeface="Arial"/>
                          <a:cs typeface="Arial"/>
                        </a:rPr>
                        <a:t>index </a:t>
                      </a:r>
                      <a:r>
                        <a:rPr sz="1400" spc="-5" dirty="0">
                          <a:latin typeface="Arial"/>
                          <a:cs typeface="Arial"/>
                        </a:rPr>
                        <a:t>of </a:t>
                      </a:r>
                      <a:r>
                        <a:rPr sz="1400" dirty="0">
                          <a:latin typeface="Arial"/>
                          <a:cs typeface="Arial"/>
                        </a:rPr>
                        <a:t>diagrams, </a:t>
                      </a:r>
                      <a:r>
                        <a:rPr sz="1400" spc="-5" dirty="0">
                          <a:latin typeface="Arial"/>
                          <a:cs typeface="Arial"/>
                        </a:rPr>
                        <a:t>an </a:t>
                      </a:r>
                      <a:r>
                        <a:rPr sz="1400" dirty="0">
                          <a:latin typeface="Arial"/>
                          <a:cs typeface="Arial"/>
                        </a:rPr>
                        <a:t>index </a:t>
                      </a:r>
                      <a:r>
                        <a:rPr sz="1400" spc="-5" dirty="0">
                          <a:latin typeface="Arial"/>
                          <a:cs typeface="Arial"/>
                        </a:rPr>
                        <a:t>of </a:t>
                      </a:r>
                      <a:r>
                        <a:rPr sz="1400" dirty="0">
                          <a:latin typeface="Arial"/>
                          <a:cs typeface="Arial"/>
                        </a:rPr>
                        <a:t>functions, </a:t>
                      </a:r>
                      <a:r>
                        <a:rPr sz="1400" spc="-5" dirty="0">
                          <a:latin typeface="Arial"/>
                          <a:cs typeface="Arial"/>
                        </a:rPr>
                        <a:t>and </a:t>
                      </a:r>
                      <a:r>
                        <a:rPr sz="1400" dirty="0">
                          <a:latin typeface="Arial"/>
                          <a:cs typeface="Arial"/>
                        </a:rPr>
                        <a:t>so</a:t>
                      </a:r>
                      <a:r>
                        <a:rPr sz="1400" spc="-225" dirty="0">
                          <a:latin typeface="Arial"/>
                          <a:cs typeface="Arial"/>
                        </a:rPr>
                        <a:t> </a:t>
                      </a:r>
                      <a:r>
                        <a:rPr sz="1400" spc="-5" dirty="0">
                          <a:latin typeface="Arial"/>
                          <a:cs typeface="Arial"/>
                        </a:rPr>
                        <a:t>on.</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3585" y="2717672"/>
            <a:ext cx="3567429"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30" dirty="0"/>
              <a:t> </a:t>
            </a:r>
            <a:r>
              <a:rPr dirty="0"/>
              <a:t>validation</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71</a:t>
            </a:fld>
            <a:endParaRP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3567429"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30" dirty="0"/>
              <a:t> </a:t>
            </a:r>
            <a:r>
              <a:rPr dirty="0"/>
              <a:t>validation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72</a:t>
            </a:fld>
            <a:endParaRPr dirty="0"/>
          </a:p>
        </p:txBody>
      </p:sp>
      <p:sp>
        <p:nvSpPr>
          <p:cNvPr id="3" name="object 3"/>
          <p:cNvSpPr txBox="1"/>
          <p:nvPr/>
        </p:nvSpPr>
        <p:spPr>
          <a:xfrm>
            <a:off x="535025" y="1624710"/>
            <a:ext cx="7724775" cy="2867452"/>
          </a:xfrm>
          <a:prstGeom prst="rect">
            <a:avLst/>
          </a:prstGeom>
        </p:spPr>
        <p:txBody>
          <a:bodyPr vert="horz" wrap="square" lIns="0" tIns="12700" rIns="0" bIns="0" rtlCol="0">
            <a:spAutoFit/>
          </a:bodyPr>
          <a:lstStyle/>
          <a:p>
            <a:pPr marL="355600" marR="260985" indent="-342900">
              <a:lnSpc>
                <a:spcPct val="100000"/>
              </a:lnSpc>
              <a:spcBef>
                <a:spcPts val="100"/>
              </a:spcBef>
              <a:buFont typeface="Wingdings"/>
              <a:buChar char=""/>
              <a:tabLst>
                <a:tab pos="355600" algn="l"/>
              </a:tabLst>
            </a:pPr>
            <a:r>
              <a:rPr sz="2400" spc="-5" dirty="0">
                <a:solidFill>
                  <a:srgbClr val="46424D"/>
                </a:solidFill>
                <a:latin typeface="Arial"/>
                <a:cs typeface="Arial"/>
              </a:rPr>
              <a:t>Concerned with demonstrating that the requirements  define the system that the customer really wants.</a:t>
            </a: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Requirements error costs are high so validation is very  important</a:t>
            </a:r>
          </a:p>
          <a:p>
            <a:pPr marL="756285" lvl="1" indent="-287020">
              <a:lnSpc>
                <a:spcPct val="100000"/>
              </a:lnSpc>
              <a:spcBef>
                <a:spcPts val="905"/>
              </a:spcBef>
              <a:buFont typeface="Wingdings"/>
              <a:buChar char=""/>
              <a:tabLst>
                <a:tab pos="756285" algn="l"/>
                <a:tab pos="756920" algn="l"/>
              </a:tabLst>
            </a:pPr>
            <a:r>
              <a:rPr sz="2400" spc="-5" dirty="0">
                <a:solidFill>
                  <a:srgbClr val="46424D"/>
                </a:solidFill>
                <a:latin typeface="Arial"/>
                <a:cs typeface="Arial"/>
              </a:rPr>
              <a:t>Fixing a requirements error after delivery may cost up to 100</a:t>
            </a:r>
          </a:p>
          <a:p>
            <a:pPr marL="756285">
              <a:lnSpc>
                <a:spcPct val="100000"/>
              </a:lnSpc>
            </a:pPr>
            <a:r>
              <a:rPr sz="2400" spc="-5" dirty="0">
                <a:solidFill>
                  <a:srgbClr val="46424D"/>
                </a:solidFill>
                <a:latin typeface="Arial"/>
                <a:cs typeface="Arial"/>
              </a:rPr>
              <a:t>times the cost of fixing an implementation error.</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640955" cy="454342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Requirements</a:t>
            </a:r>
            <a:r>
              <a:rPr sz="2400" b="1" spc="10" dirty="0">
                <a:solidFill>
                  <a:srgbClr val="46424D"/>
                </a:solidFill>
                <a:latin typeface="Arial"/>
                <a:cs typeface="Arial"/>
              </a:rPr>
              <a:t> </a:t>
            </a:r>
            <a:r>
              <a:rPr sz="2400" b="1" spc="-5" dirty="0">
                <a:solidFill>
                  <a:srgbClr val="46424D"/>
                </a:solidFill>
                <a:latin typeface="Arial"/>
                <a:cs typeface="Arial"/>
              </a:rPr>
              <a:t>checking</a:t>
            </a:r>
            <a:endParaRPr sz="2400" dirty="0">
              <a:latin typeface="Arial"/>
              <a:cs typeface="Arial"/>
            </a:endParaRPr>
          </a:p>
          <a:p>
            <a:pPr>
              <a:lnSpc>
                <a:spcPct val="100000"/>
              </a:lnSpc>
            </a:pPr>
            <a:endParaRPr sz="2700" dirty="0">
              <a:latin typeface="Arial"/>
              <a:cs typeface="Arial"/>
            </a:endParaRPr>
          </a:p>
          <a:p>
            <a:pPr marL="355600" marR="139700" indent="-342900">
              <a:lnSpc>
                <a:spcPct val="100000"/>
              </a:lnSpc>
              <a:spcBef>
                <a:spcPts val="1739"/>
              </a:spcBef>
              <a:buFont typeface="Wingdings"/>
              <a:buChar char=""/>
              <a:tabLst>
                <a:tab pos="355600" algn="l"/>
              </a:tabLst>
            </a:pPr>
            <a:r>
              <a:rPr sz="2400" spc="-5" dirty="0">
                <a:latin typeface="Arial"/>
                <a:cs typeface="Arial"/>
              </a:rPr>
              <a:t>Validity. Does the system provide the functions which  best support the customer’s needs?</a:t>
            </a:r>
          </a:p>
          <a:p>
            <a:pPr marL="355600" indent="-342900">
              <a:lnSpc>
                <a:spcPct val="100000"/>
              </a:lnSpc>
              <a:spcBef>
                <a:spcPts val="1205"/>
              </a:spcBef>
              <a:buFont typeface="Wingdings"/>
              <a:buChar char=""/>
              <a:tabLst>
                <a:tab pos="355600" algn="l"/>
              </a:tabLst>
            </a:pPr>
            <a:r>
              <a:rPr sz="2400" spc="-5" dirty="0">
                <a:latin typeface="Arial"/>
                <a:cs typeface="Arial"/>
              </a:rPr>
              <a:t>Consistency. Are there any requirements conflicts?</a:t>
            </a:r>
          </a:p>
          <a:p>
            <a:pPr marL="355600" marR="885190" indent="-342900">
              <a:lnSpc>
                <a:spcPct val="100000"/>
              </a:lnSpc>
              <a:spcBef>
                <a:spcPts val="1200"/>
              </a:spcBef>
              <a:buFont typeface="Wingdings"/>
              <a:buChar char=""/>
              <a:tabLst>
                <a:tab pos="355600" algn="l"/>
              </a:tabLst>
            </a:pPr>
            <a:r>
              <a:rPr sz="2400" spc="-5" dirty="0">
                <a:latin typeface="Arial"/>
                <a:cs typeface="Arial"/>
              </a:rPr>
              <a:t>Completeness. Are all functions required by the  customer included?</a:t>
            </a:r>
          </a:p>
          <a:p>
            <a:pPr marL="355600" marR="5080" indent="-342900">
              <a:lnSpc>
                <a:spcPct val="100000"/>
              </a:lnSpc>
              <a:spcBef>
                <a:spcPts val="1200"/>
              </a:spcBef>
              <a:buFont typeface="Wingdings"/>
              <a:buChar char=""/>
              <a:tabLst>
                <a:tab pos="355600" algn="l"/>
              </a:tabLst>
            </a:pPr>
            <a:r>
              <a:rPr sz="2400" spc="-5" dirty="0">
                <a:latin typeface="Arial"/>
                <a:cs typeface="Arial"/>
              </a:rPr>
              <a:t>Realism. Can the requirements be implemented given  available budget and technology</a:t>
            </a:r>
          </a:p>
          <a:p>
            <a:pPr marL="355600" indent="-342900">
              <a:lnSpc>
                <a:spcPct val="100000"/>
              </a:lnSpc>
              <a:spcBef>
                <a:spcPts val="1200"/>
              </a:spcBef>
              <a:buFont typeface="Wingdings"/>
              <a:buChar char=""/>
              <a:tabLst>
                <a:tab pos="355600" algn="l"/>
              </a:tabLst>
            </a:pPr>
            <a:r>
              <a:rPr sz="2400" spc="-5" dirty="0">
                <a:latin typeface="Arial"/>
                <a:cs typeface="Arial"/>
              </a:rPr>
              <a:t>Verifiability. Can the requirements be checked?</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73</a:t>
            </a:fld>
            <a:endParaRP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16077"/>
            <a:ext cx="525589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a:t>
            </a:r>
            <a:r>
              <a:rPr dirty="0"/>
              <a:t>validation</a:t>
            </a:r>
            <a:r>
              <a:rPr spc="-30" dirty="0"/>
              <a:t> </a:t>
            </a:r>
            <a:r>
              <a:rPr spc="-5" dirty="0"/>
              <a:t>techniques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74</a:t>
            </a:fld>
            <a:endParaRPr dirty="0"/>
          </a:p>
        </p:txBody>
      </p:sp>
      <p:sp>
        <p:nvSpPr>
          <p:cNvPr id="3" name="object 3"/>
          <p:cNvSpPr txBox="1"/>
          <p:nvPr/>
        </p:nvSpPr>
        <p:spPr>
          <a:xfrm>
            <a:off x="535940" y="1488439"/>
            <a:ext cx="8049259" cy="2820670"/>
          </a:xfrm>
          <a:prstGeom prst="rect">
            <a:avLst/>
          </a:prstGeom>
        </p:spPr>
        <p:txBody>
          <a:bodyPr vert="horz" wrap="square" lIns="0" tIns="113665" rIns="0" bIns="0" rtlCol="0">
            <a:spAutoFit/>
          </a:bodyPr>
          <a:lstStyle/>
          <a:p>
            <a:pPr marL="355600" indent="-342900">
              <a:lnSpc>
                <a:spcPct val="100000"/>
              </a:lnSpc>
              <a:spcBef>
                <a:spcPts val="895"/>
              </a:spcBef>
              <a:buFont typeface="Wingdings"/>
              <a:buChar char=""/>
              <a:tabLst>
                <a:tab pos="355600" algn="l"/>
              </a:tabLst>
            </a:pPr>
            <a:r>
              <a:rPr sz="2400" dirty="0">
                <a:solidFill>
                  <a:srgbClr val="46424D"/>
                </a:solidFill>
                <a:latin typeface="Arial"/>
                <a:cs typeface="Arial"/>
              </a:rPr>
              <a:t>Requirements</a:t>
            </a:r>
            <a:r>
              <a:rPr sz="2400" spc="25" dirty="0">
                <a:solidFill>
                  <a:srgbClr val="46424D"/>
                </a:solidFill>
                <a:latin typeface="Arial"/>
                <a:cs typeface="Arial"/>
              </a:rPr>
              <a:t> </a:t>
            </a:r>
            <a:r>
              <a:rPr sz="2400" dirty="0">
                <a:solidFill>
                  <a:srgbClr val="46424D"/>
                </a:solidFill>
                <a:latin typeface="Arial"/>
                <a:cs typeface="Arial"/>
              </a:rPr>
              <a:t>reviews</a:t>
            </a:r>
            <a:endParaRPr sz="2400">
              <a:latin typeface="Arial"/>
              <a:cs typeface="Arial"/>
            </a:endParaRPr>
          </a:p>
          <a:p>
            <a:pPr marL="756285" lvl="1" indent="-287020">
              <a:lnSpc>
                <a:spcPct val="100000"/>
              </a:lnSpc>
              <a:spcBef>
                <a:spcPts val="665"/>
              </a:spcBef>
              <a:buFont typeface="Wingdings"/>
              <a:buChar char=""/>
              <a:tabLst>
                <a:tab pos="756285" algn="l"/>
                <a:tab pos="756920" algn="l"/>
              </a:tabLst>
            </a:pPr>
            <a:r>
              <a:rPr sz="2000" dirty="0">
                <a:solidFill>
                  <a:srgbClr val="46424D"/>
                </a:solidFill>
                <a:latin typeface="Arial"/>
                <a:cs typeface="Arial"/>
              </a:rPr>
              <a:t>Systematic manual analysis of the</a:t>
            </a:r>
            <a:r>
              <a:rPr sz="2000" spc="-85" dirty="0">
                <a:solidFill>
                  <a:srgbClr val="46424D"/>
                </a:solidFill>
                <a:latin typeface="Arial"/>
                <a:cs typeface="Arial"/>
              </a:rPr>
              <a:t> </a:t>
            </a:r>
            <a:r>
              <a:rPr sz="2000" dirty="0">
                <a:solidFill>
                  <a:srgbClr val="46424D"/>
                </a:solidFill>
                <a:latin typeface="Arial"/>
                <a:cs typeface="Arial"/>
              </a:rPr>
              <a:t>requirements.</a:t>
            </a:r>
            <a:endParaRPr sz="2000">
              <a:latin typeface="Arial"/>
              <a:cs typeface="Arial"/>
            </a:endParaRPr>
          </a:p>
          <a:p>
            <a:pPr marL="355600" indent="-342900">
              <a:lnSpc>
                <a:spcPct val="100000"/>
              </a:lnSpc>
              <a:spcBef>
                <a:spcPts val="610"/>
              </a:spcBef>
              <a:buFont typeface="Wingdings"/>
              <a:buChar char=""/>
              <a:tabLst>
                <a:tab pos="355600" algn="l"/>
              </a:tabLst>
            </a:pPr>
            <a:r>
              <a:rPr sz="2400" dirty="0">
                <a:solidFill>
                  <a:srgbClr val="46424D"/>
                </a:solidFill>
                <a:latin typeface="Arial"/>
                <a:cs typeface="Arial"/>
              </a:rPr>
              <a:t>Prototyping</a:t>
            </a:r>
            <a:endParaRPr sz="2400">
              <a:latin typeface="Arial"/>
              <a:cs typeface="Arial"/>
            </a:endParaRPr>
          </a:p>
          <a:p>
            <a:pPr marL="756285" marR="5080" lvl="1" indent="-287020">
              <a:lnSpc>
                <a:spcPts val="2160"/>
              </a:lnSpc>
              <a:spcBef>
                <a:spcPts val="935"/>
              </a:spcBef>
              <a:buFont typeface="Wingdings"/>
              <a:buChar char=""/>
              <a:tabLst>
                <a:tab pos="756285" algn="l"/>
                <a:tab pos="756920" algn="l"/>
              </a:tabLst>
            </a:pPr>
            <a:r>
              <a:rPr sz="2000" dirty="0">
                <a:solidFill>
                  <a:srgbClr val="46424D"/>
                </a:solidFill>
                <a:latin typeface="Arial"/>
                <a:cs typeface="Arial"/>
              </a:rPr>
              <a:t>Using an executable model of the system to check</a:t>
            </a:r>
            <a:r>
              <a:rPr sz="2000" spc="-175" dirty="0">
                <a:solidFill>
                  <a:srgbClr val="46424D"/>
                </a:solidFill>
                <a:latin typeface="Arial"/>
                <a:cs typeface="Arial"/>
              </a:rPr>
              <a:t> </a:t>
            </a:r>
            <a:r>
              <a:rPr sz="2000" dirty="0">
                <a:solidFill>
                  <a:srgbClr val="46424D"/>
                </a:solidFill>
                <a:latin typeface="Arial"/>
                <a:cs typeface="Arial"/>
              </a:rPr>
              <a:t>requirements.  Covered in Chapter</a:t>
            </a:r>
            <a:r>
              <a:rPr sz="2000" spc="-50" dirty="0">
                <a:solidFill>
                  <a:srgbClr val="46424D"/>
                </a:solidFill>
                <a:latin typeface="Arial"/>
                <a:cs typeface="Arial"/>
              </a:rPr>
              <a:t> </a:t>
            </a:r>
            <a:r>
              <a:rPr sz="2000" dirty="0">
                <a:solidFill>
                  <a:srgbClr val="46424D"/>
                </a:solidFill>
                <a:latin typeface="Arial"/>
                <a:cs typeface="Arial"/>
              </a:rPr>
              <a:t>2.</a:t>
            </a:r>
            <a:endParaRPr sz="2000">
              <a:latin typeface="Arial"/>
              <a:cs typeface="Arial"/>
            </a:endParaRPr>
          </a:p>
          <a:p>
            <a:pPr marL="355600" indent="-342900">
              <a:lnSpc>
                <a:spcPct val="100000"/>
              </a:lnSpc>
              <a:spcBef>
                <a:spcPts val="575"/>
              </a:spcBef>
              <a:buFont typeface="Wingdings"/>
              <a:buChar char=""/>
              <a:tabLst>
                <a:tab pos="355600" algn="l"/>
              </a:tabLst>
            </a:pPr>
            <a:r>
              <a:rPr sz="2400" spc="-30" dirty="0">
                <a:solidFill>
                  <a:srgbClr val="46424D"/>
                </a:solidFill>
                <a:latin typeface="Arial"/>
                <a:cs typeface="Arial"/>
              </a:rPr>
              <a:t>Test-case</a:t>
            </a:r>
            <a:r>
              <a:rPr sz="2400" spc="-20" dirty="0">
                <a:solidFill>
                  <a:srgbClr val="46424D"/>
                </a:solidFill>
                <a:latin typeface="Arial"/>
                <a:cs typeface="Arial"/>
              </a:rPr>
              <a:t> </a:t>
            </a:r>
            <a:r>
              <a:rPr sz="2400" spc="-5" dirty="0">
                <a:solidFill>
                  <a:srgbClr val="46424D"/>
                </a:solidFill>
                <a:latin typeface="Arial"/>
                <a:cs typeface="Arial"/>
              </a:rPr>
              <a:t>generation</a:t>
            </a:r>
            <a:endParaRPr sz="2400">
              <a:latin typeface="Arial"/>
              <a:cs typeface="Arial"/>
            </a:endParaRPr>
          </a:p>
          <a:p>
            <a:pPr marL="756285" lvl="1" indent="-287020">
              <a:lnSpc>
                <a:spcPct val="100000"/>
              </a:lnSpc>
              <a:spcBef>
                <a:spcPts val="665"/>
              </a:spcBef>
              <a:buFont typeface="Wingdings"/>
              <a:buChar char=""/>
              <a:tabLst>
                <a:tab pos="756285" algn="l"/>
                <a:tab pos="756920" algn="l"/>
              </a:tabLst>
            </a:pPr>
            <a:r>
              <a:rPr sz="2000" dirty="0">
                <a:solidFill>
                  <a:srgbClr val="46424D"/>
                </a:solidFill>
                <a:latin typeface="Arial"/>
                <a:cs typeface="Arial"/>
              </a:rPr>
              <a:t>Developing tests for requirements to check</a:t>
            </a:r>
            <a:r>
              <a:rPr sz="2000" spc="-155" dirty="0">
                <a:solidFill>
                  <a:srgbClr val="46424D"/>
                </a:solidFill>
                <a:latin typeface="Arial"/>
                <a:cs typeface="Arial"/>
              </a:rPr>
              <a:t> </a:t>
            </a:r>
            <a:r>
              <a:rPr sz="2000" spc="-15" dirty="0">
                <a:solidFill>
                  <a:srgbClr val="46424D"/>
                </a:solidFill>
                <a:latin typeface="Arial"/>
                <a:cs typeface="Arial"/>
              </a:rPr>
              <a:t>testability.</a:t>
            </a:r>
            <a:endParaRPr sz="2000">
              <a:latin typeface="Arial"/>
              <a:cs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025" y="643254"/>
            <a:ext cx="7790815" cy="423862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Requirements</a:t>
            </a:r>
            <a:r>
              <a:rPr sz="2400" b="1" spc="10" dirty="0">
                <a:solidFill>
                  <a:srgbClr val="46424D"/>
                </a:solidFill>
                <a:latin typeface="Arial"/>
                <a:cs typeface="Arial"/>
              </a:rPr>
              <a:t> </a:t>
            </a:r>
            <a:r>
              <a:rPr sz="2400" b="1" dirty="0">
                <a:solidFill>
                  <a:srgbClr val="46424D"/>
                </a:solidFill>
                <a:latin typeface="Arial"/>
                <a:cs typeface="Arial"/>
              </a:rPr>
              <a:t>reviews</a:t>
            </a:r>
            <a:endParaRPr sz="2400" dirty="0">
              <a:latin typeface="Arial"/>
              <a:cs typeface="Arial"/>
            </a:endParaRPr>
          </a:p>
          <a:p>
            <a:pPr>
              <a:lnSpc>
                <a:spcPct val="100000"/>
              </a:lnSpc>
            </a:pPr>
            <a:endParaRPr sz="2700" dirty="0">
              <a:latin typeface="Arial"/>
              <a:cs typeface="Arial"/>
            </a:endParaRPr>
          </a:p>
          <a:p>
            <a:pPr marL="355600" marR="17780" indent="-342900">
              <a:lnSpc>
                <a:spcPct val="100000"/>
              </a:lnSpc>
              <a:spcBef>
                <a:spcPts val="1739"/>
              </a:spcBef>
              <a:buFont typeface="Wingdings"/>
              <a:buChar char=""/>
              <a:tabLst>
                <a:tab pos="355600" algn="l"/>
              </a:tabLst>
            </a:pPr>
            <a:r>
              <a:rPr sz="2400" spc="-5" dirty="0">
                <a:solidFill>
                  <a:srgbClr val="46424D"/>
                </a:solidFill>
                <a:latin typeface="Arial"/>
                <a:cs typeface="Arial"/>
              </a:rPr>
              <a:t>Regular reviews should be held while the requirements  definition is being formulated.</a:t>
            </a:r>
          </a:p>
          <a:p>
            <a:pPr marL="355600" marR="384175" indent="-342900">
              <a:lnSpc>
                <a:spcPct val="100000"/>
              </a:lnSpc>
              <a:spcBef>
                <a:spcPts val="1205"/>
              </a:spcBef>
              <a:buFont typeface="Wingdings"/>
              <a:buChar char=""/>
              <a:tabLst>
                <a:tab pos="355600" algn="l"/>
              </a:tabLst>
            </a:pPr>
            <a:r>
              <a:rPr sz="2400" spc="-5" dirty="0">
                <a:solidFill>
                  <a:srgbClr val="46424D"/>
                </a:solidFill>
                <a:latin typeface="Arial"/>
                <a:cs typeface="Arial"/>
              </a:rPr>
              <a:t>Both client and contractor staff should be involved in  reviews.</a:t>
            </a: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Reviews may be formal (with completed documents) or  informal. Good communications between developers,  customers and users can resolve problems at an early  stage.</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75</a:t>
            </a:fld>
            <a:endParaRP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2193290" cy="391160"/>
          </a:xfrm>
          <a:prstGeom prst="rect">
            <a:avLst/>
          </a:prstGeom>
        </p:spPr>
        <p:txBody>
          <a:bodyPr vert="horz" wrap="square" lIns="0" tIns="12700" rIns="0" bIns="0" rtlCol="0">
            <a:spAutoFit/>
          </a:bodyPr>
          <a:lstStyle/>
          <a:p>
            <a:pPr marL="12700">
              <a:lnSpc>
                <a:spcPct val="100000"/>
              </a:lnSpc>
              <a:spcBef>
                <a:spcPts val="100"/>
              </a:spcBef>
            </a:pPr>
            <a:r>
              <a:rPr spc="-5" dirty="0"/>
              <a:t>Review</a:t>
            </a:r>
            <a:r>
              <a:rPr spc="-50" dirty="0"/>
              <a:t> </a:t>
            </a:r>
            <a:r>
              <a:rPr spc="-5" dirty="0"/>
              <a:t>checks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76</a:t>
            </a:fld>
            <a:endParaRPr dirty="0"/>
          </a:p>
        </p:txBody>
      </p:sp>
      <p:sp>
        <p:nvSpPr>
          <p:cNvPr id="3" name="object 3"/>
          <p:cNvSpPr txBox="1"/>
          <p:nvPr/>
        </p:nvSpPr>
        <p:spPr>
          <a:xfrm>
            <a:off x="535025" y="1488236"/>
            <a:ext cx="8018780" cy="3651885"/>
          </a:xfrm>
          <a:prstGeom prst="rect">
            <a:avLst/>
          </a:prstGeom>
        </p:spPr>
        <p:txBody>
          <a:bodyPr vert="horz" wrap="square" lIns="0" tIns="112395" rIns="0" bIns="0" rtlCol="0">
            <a:spAutoFit/>
          </a:bodyPr>
          <a:lstStyle/>
          <a:p>
            <a:pPr marL="355600" indent="-342900">
              <a:lnSpc>
                <a:spcPct val="100000"/>
              </a:lnSpc>
              <a:spcBef>
                <a:spcPts val="885"/>
              </a:spcBef>
              <a:buFont typeface="Wingdings"/>
              <a:buChar char=""/>
              <a:tabLst>
                <a:tab pos="355600" algn="l"/>
              </a:tabLst>
            </a:pPr>
            <a:r>
              <a:rPr sz="2400" spc="-15" dirty="0">
                <a:solidFill>
                  <a:srgbClr val="FF0000"/>
                </a:solidFill>
                <a:latin typeface="Arial"/>
                <a:cs typeface="Arial"/>
              </a:rPr>
              <a:t>Verifiability</a:t>
            </a:r>
            <a:endParaRPr sz="2400">
              <a:latin typeface="Arial"/>
              <a:cs typeface="Arial"/>
            </a:endParaRPr>
          </a:p>
          <a:p>
            <a:pPr marL="756285" lvl="1" indent="-287020">
              <a:lnSpc>
                <a:spcPct val="100000"/>
              </a:lnSpc>
              <a:spcBef>
                <a:spcPts val="665"/>
              </a:spcBef>
              <a:buFont typeface="Wingdings"/>
              <a:buChar char=""/>
              <a:tabLst>
                <a:tab pos="756285" algn="l"/>
                <a:tab pos="756920" algn="l"/>
              </a:tabLst>
            </a:pPr>
            <a:r>
              <a:rPr sz="2000" dirty="0">
                <a:solidFill>
                  <a:srgbClr val="46424D"/>
                </a:solidFill>
                <a:latin typeface="Arial"/>
                <a:cs typeface="Arial"/>
              </a:rPr>
              <a:t>Is the requirement realistically</a:t>
            </a:r>
            <a:r>
              <a:rPr sz="2000" spc="-120" dirty="0">
                <a:solidFill>
                  <a:srgbClr val="46424D"/>
                </a:solidFill>
                <a:latin typeface="Arial"/>
                <a:cs typeface="Arial"/>
              </a:rPr>
              <a:t> </a:t>
            </a:r>
            <a:r>
              <a:rPr sz="2000" dirty="0">
                <a:solidFill>
                  <a:srgbClr val="46424D"/>
                </a:solidFill>
                <a:latin typeface="Arial"/>
                <a:cs typeface="Arial"/>
              </a:rPr>
              <a:t>testable?</a:t>
            </a:r>
            <a:endParaRPr sz="2000">
              <a:latin typeface="Arial"/>
              <a:cs typeface="Arial"/>
            </a:endParaRPr>
          </a:p>
          <a:p>
            <a:pPr marL="355600" indent="-342900">
              <a:lnSpc>
                <a:spcPct val="100000"/>
              </a:lnSpc>
              <a:spcBef>
                <a:spcPts val="610"/>
              </a:spcBef>
              <a:buFont typeface="Wingdings"/>
              <a:buChar char=""/>
              <a:tabLst>
                <a:tab pos="355600" algn="l"/>
              </a:tabLst>
            </a:pPr>
            <a:r>
              <a:rPr sz="2400" spc="-5" dirty="0">
                <a:solidFill>
                  <a:srgbClr val="FF0000"/>
                </a:solidFill>
                <a:latin typeface="Arial"/>
                <a:cs typeface="Arial"/>
              </a:rPr>
              <a:t>Comprehensibility</a:t>
            </a:r>
            <a:endParaRPr sz="2400">
              <a:latin typeface="Arial"/>
              <a:cs typeface="Arial"/>
            </a:endParaRPr>
          </a:p>
          <a:p>
            <a:pPr marL="756285" lvl="1" indent="-287020">
              <a:lnSpc>
                <a:spcPct val="100000"/>
              </a:lnSpc>
              <a:spcBef>
                <a:spcPts val="665"/>
              </a:spcBef>
              <a:buFont typeface="Wingdings"/>
              <a:buChar char=""/>
              <a:tabLst>
                <a:tab pos="756285" algn="l"/>
                <a:tab pos="756920" algn="l"/>
              </a:tabLst>
            </a:pPr>
            <a:r>
              <a:rPr sz="2000" dirty="0">
                <a:solidFill>
                  <a:srgbClr val="46424D"/>
                </a:solidFill>
                <a:latin typeface="Arial"/>
                <a:cs typeface="Arial"/>
              </a:rPr>
              <a:t>Is the requirement properly</a:t>
            </a:r>
            <a:r>
              <a:rPr sz="2000" spc="-130" dirty="0">
                <a:solidFill>
                  <a:srgbClr val="46424D"/>
                </a:solidFill>
                <a:latin typeface="Arial"/>
                <a:cs typeface="Arial"/>
              </a:rPr>
              <a:t> </a:t>
            </a:r>
            <a:r>
              <a:rPr sz="2000" dirty="0">
                <a:solidFill>
                  <a:srgbClr val="46424D"/>
                </a:solidFill>
                <a:latin typeface="Arial"/>
                <a:cs typeface="Arial"/>
              </a:rPr>
              <a:t>understood?</a:t>
            </a:r>
            <a:endParaRPr sz="2000">
              <a:latin typeface="Arial"/>
              <a:cs typeface="Arial"/>
            </a:endParaRPr>
          </a:p>
          <a:p>
            <a:pPr marL="355600" indent="-342900">
              <a:lnSpc>
                <a:spcPct val="100000"/>
              </a:lnSpc>
              <a:spcBef>
                <a:spcPts val="605"/>
              </a:spcBef>
              <a:buFont typeface="Wingdings"/>
              <a:buChar char=""/>
              <a:tabLst>
                <a:tab pos="355600" algn="l"/>
              </a:tabLst>
            </a:pPr>
            <a:r>
              <a:rPr sz="2400" spc="-10" dirty="0">
                <a:solidFill>
                  <a:srgbClr val="FF0000"/>
                </a:solidFill>
                <a:latin typeface="Arial"/>
                <a:cs typeface="Arial"/>
              </a:rPr>
              <a:t>Traceability</a:t>
            </a:r>
            <a:endParaRPr sz="2400">
              <a:latin typeface="Arial"/>
              <a:cs typeface="Arial"/>
            </a:endParaRPr>
          </a:p>
          <a:p>
            <a:pPr marL="756285" lvl="1" indent="-287020">
              <a:lnSpc>
                <a:spcPct val="100000"/>
              </a:lnSpc>
              <a:spcBef>
                <a:spcPts val="665"/>
              </a:spcBef>
              <a:buFont typeface="Wingdings"/>
              <a:buChar char=""/>
              <a:tabLst>
                <a:tab pos="756285" algn="l"/>
                <a:tab pos="756920" algn="l"/>
              </a:tabLst>
            </a:pPr>
            <a:r>
              <a:rPr sz="2000" dirty="0">
                <a:solidFill>
                  <a:srgbClr val="46424D"/>
                </a:solidFill>
                <a:latin typeface="Arial"/>
                <a:cs typeface="Arial"/>
              </a:rPr>
              <a:t>Is the origin of the requirement clearly</a:t>
            </a:r>
            <a:r>
              <a:rPr sz="2000" spc="-165" dirty="0">
                <a:solidFill>
                  <a:srgbClr val="46424D"/>
                </a:solidFill>
                <a:latin typeface="Arial"/>
                <a:cs typeface="Arial"/>
              </a:rPr>
              <a:t> </a:t>
            </a:r>
            <a:r>
              <a:rPr sz="2000" dirty="0">
                <a:solidFill>
                  <a:srgbClr val="46424D"/>
                </a:solidFill>
                <a:latin typeface="Arial"/>
                <a:cs typeface="Arial"/>
              </a:rPr>
              <a:t>stated?</a:t>
            </a:r>
            <a:endParaRPr sz="2000">
              <a:latin typeface="Arial"/>
              <a:cs typeface="Arial"/>
            </a:endParaRPr>
          </a:p>
          <a:p>
            <a:pPr marL="355600" indent="-342900">
              <a:lnSpc>
                <a:spcPct val="100000"/>
              </a:lnSpc>
              <a:spcBef>
                <a:spcPts val="610"/>
              </a:spcBef>
              <a:buFont typeface="Wingdings"/>
              <a:buChar char=""/>
              <a:tabLst>
                <a:tab pos="355600" algn="l"/>
              </a:tabLst>
            </a:pPr>
            <a:r>
              <a:rPr sz="2400" spc="-5" dirty="0">
                <a:solidFill>
                  <a:srgbClr val="FF0000"/>
                </a:solidFill>
                <a:latin typeface="Arial"/>
                <a:cs typeface="Arial"/>
              </a:rPr>
              <a:t>Adaptability</a:t>
            </a:r>
            <a:endParaRPr sz="2400">
              <a:latin typeface="Arial"/>
              <a:cs typeface="Arial"/>
            </a:endParaRPr>
          </a:p>
          <a:p>
            <a:pPr marL="756285" marR="5080" lvl="1" indent="-287020">
              <a:lnSpc>
                <a:spcPts val="2160"/>
              </a:lnSpc>
              <a:spcBef>
                <a:spcPts val="935"/>
              </a:spcBef>
              <a:buFont typeface="Wingdings"/>
              <a:buChar char=""/>
              <a:tabLst>
                <a:tab pos="756285" algn="l"/>
                <a:tab pos="756920" algn="l"/>
              </a:tabLst>
            </a:pPr>
            <a:r>
              <a:rPr sz="2000" dirty="0">
                <a:solidFill>
                  <a:srgbClr val="46424D"/>
                </a:solidFill>
                <a:latin typeface="Arial"/>
                <a:cs typeface="Arial"/>
              </a:rPr>
              <a:t>Can the requirement be changed without a large impact on</a:t>
            </a:r>
            <a:r>
              <a:rPr sz="2000" spc="-210" dirty="0">
                <a:solidFill>
                  <a:srgbClr val="46424D"/>
                </a:solidFill>
                <a:latin typeface="Arial"/>
                <a:cs typeface="Arial"/>
              </a:rPr>
              <a:t> </a:t>
            </a:r>
            <a:r>
              <a:rPr sz="2000" dirty="0">
                <a:solidFill>
                  <a:srgbClr val="46424D"/>
                </a:solidFill>
                <a:latin typeface="Arial"/>
                <a:cs typeface="Arial"/>
              </a:rPr>
              <a:t>other  requirements?</a:t>
            </a:r>
            <a:endParaRPr sz="2000">
              <a:latin typeface="Arial"/>
              <a:cs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pc="-5" dirty="0"/>
              <a:t>Requirements</a:t>
            </a:r>
            <a:r>
              <a:rPr spc="-15" dirty="0"/>
              <a:t> </a:t>
            </a:r>
            <a:r>
              <a:rPr spc="-5" dirty="0"/>
              <a:t>change</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77</a:t>
            </a:fld>
            <a:endParaRP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443604" cy="391160"/>
          </a:xfrm>
          <a:prstGeom prst="rect">
            <a:avLst/>
          </a:prstGeom>
        </p:spPr>
        <p:txBody>
          <a:bodyPr vert="horz" wrap="square" lIns="0" tIns="12700" rIns="0" bIns="0" rtlCol="0">
            <a:spAutoFit/>
          </a:bodyPr>
          <a:lstStyle/>
          <a:p>
            <a:pPr marL="12700">
              <a:lnSpc>
                <a:spcPct val="100000"/>
              </a:lnSpc>
              <a:spcBef>
                <a:spcPts val="100"/>
              </a:spcBef>
            </a:pPr>
            <a:r>
              <a:rPr spc="-5" dirty="0"/>
              <a:t>Changing</a:t>
            </a:r>
            <a:r>
              <a:rPr spc="-35"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78</a:t>
            </a:fld>
            <a:endParaRPr dirty="0"/>
          </a:p>
        </p:txBody>
      </p:sp>
      <p:sp>
        <p:nvSpPr>
          <p:cNvPr id="3" name="object 3"/>
          <p:cNvSpPr txBox="1"/>
          <p:nvPr/>
        </p:nvSpPr>
        <p:spPr>
          <a:xfrm>
            <a:off x="535940" y="1625853"/>
            <a:ext cx="8055609" cy="4881245"/>
          </a:xfrm>
          <a:prstGeom prst="rect">
            <a:avLst/>
          </a:prstGeom>
        </p:spPr>
        <p:txBody>
          <a:bodyPr vert="horz" wrap="square" lIns="0" tIns="12700" rIns="0" bIns="0" rtlCol="0">
            <a:spAutoFit/>
          </a:bodyPr>
          <a:lstStyle/>
          <a:p>
            <a:pPr marL="355600" marR="323215" indent="-342900">
              <a:lnSpc>
                <a:spcPct val="100000"/>
              </a:lnSpc>
              <a:spcBef>
                <a:spcPts val="1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business and technical </a:t>
            </a:r>
            <a:r>
              <a:rPr sz="2400" dirty="0">
                <a:solidFill>
                  <a:srgbClr val="46424D"/>
                </a:solidFill>
                <a:latin typeface="Arial"/>
                <a:cs typeface="Arial"/>
              </a:rPr>
              <a:t>environment of </a:t>
            </a:r>
            <a:r>
              <a:rPr sz="2400" spc="-5" dirty="0">
                <a:solidFill>
                  <a:srgbClr val="46424D"/>
                </a:solidFill>
                <a:latin typeface="Arial"/>
                <a:cs typeface="Arial"/>
              </a:rPr>
              <a:t>the system  always changes after installation.</a:t>
            </a:r>
          </a:p>
          <a:p>
            <a:pPr marL="756285" marR="508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New hardware may be introduced, it may be necessary to  interface the system with </a:t>
            </a:r>
            <a:r>
              <a:rPr sz="2000" spc="-5" dirty="0">
                <a:solidFill>
                  <a:srgbClr val="46424D"/>
                </a:solidFill>
                <a:latin typeface="Arial"/>
                <a:cs typeface="Arial"/>
              </a:rPr>
              <a:t>other </a:t>
            </a:r>
            <a:r>
              <a:rPr sz="2000" dirty="0">
                <a:solidFill>
                  <a:srgbClr val="46424D"/>
                </a:solidFill>
                <a:latin typeface="Arial"/>
                <a:cs typeface="Arial"/>
              </a:rPr>
              <a:t>systems, business priorities may  change (with consequent changes in </a:t>
            </a:r>
            <a:r>
              <a:rPr sz="2000" spc="-5" dirty="0">
                <a:solidFill>
                  <a:srgbClr val="46424D"/>
                </a:solidFill>
                <a:latin typeface="Arial"/>
                <a:cs typeface="Arial"/>
              </a:rPr>
              <a:t>the </a:t>
            </a:r>
            <a:r>
              <a:rPr sz="2000" dirty="0">
                <a:solidFill>
                  <a:srgbClr val="46424D"/>
                </a:solidFill>
                <a:latin typeface="Arial"/>
                <a:cs typeface="Arial"/>
              </a:rPr>
              <a:t>system support  required), and new legislation and regulations may be</a:t>
            </a:r>
            <a:r>
              <a:rPr sz="2000" spc="-125" dirty="0">
                <a:solidFill>
                  <a:srgbClr val="46424D"/>
                </a:solidFill>
                <a:latin typeface="Arial"/>
                <a:cs typeface="Arial"/>
              </a:rPr>
              <a:t> </a:t>
            </a:r>
            <a:r>
              <a:rPr sz="2000" dirty="0">
                <a:solidFill>
                  <a:srgbClr val="46424D"/>
                </a:solidFill>
                <a:latin typeface="Arial"/>
                <a:cs typeface="Arial"/>
              </a:rPr>
              <a:t>introduced  that the system must necessarily abide</a:t>
            </a:r>
            <a:r>
              <a:rPr sz="2000" spc="-150" dirty="0">
                <a:solidFill>
                  <a:srgbClr val="46424D"/>
                </a:solidFill>
                <a:latin typeface="Arial"/>
                <a:cs typeface="Arial"/>
              </a:rPr>
              <a:t> </a:t>
            </a:r>
            <a:r>
              <a:rPr sz="2000" spc="-50" dirty="0">
                <a:solidFill>
                  <a:srgbClr val="46424D"/>
                </a:solidFill>
                <a:latin typeface="Arial"/>
                <a:cs typeface="Arial"/>
              </a:rPr>
              <a:t>by.</a:t>
            </a:r>
            <a:endParaRPr sz="2000" dirty="0">
              <a:latin typeface="Arial"/>
              <a:cs typeface="Arial"/>
            </a:endParaRPr>
          </a:p>
          <a:p>
            <a:pPr marL="355600" marR="326390" indent="-342900">
              <a:lnSpc>
                <a:spcPct val="100000"/>
              </a:lnSpc>
              <a:spcBef>
                <a:spcPts val="9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people who pay </a:t>
            </a:r>
            <a:r>
              <a:rPr sz="2400" dirty="0">
                <a:solidFill>
                  <a:srgbClr val="46424D"/>
                </a:solidFill>
                <a:latin typeface="Arial"/>
                <a:cs typeface="Arial"/>
              </a:rPr>
              <a:t>for </a:t>
            </a:r>
            <a:r>
              <a:rPr sz="2400" spc="-5" dirty="0">
                <a:solidFill>
                  <a:srgbClr val="46424D"/>
                </a:solidFill>
                <a:latin typeface="Arial"/>
                <a:cs typeface="Arial"/>
              </a:rPr>
              <a:t>a </a:t>
            </a:r>
            <a:r>
              <a:rPr sz="2400" dirty="0">
                <a:solidFill>
                  <a:srgbClr val="46424D"/>
                </a:solidFill>
                <a:latin typeface="Arial"/>
                <a:cs typeface="Arial"/>
              </a:rPr>
              <a:t>system </a:t>
            </a:r>
            <a:r>
              <a:rPr sz="2400" spc="-5" dirty="0">
                <a:solidFill>
                  <a:srgbClr val="46424D"/>
                </a:solidFill>
                <a:latin typeface="Arial"/>
                <a:cs typeface="Arial"/>
              </a:rPr>
              <a:t>and the users </a:t>
            </a:r>
            <a:r>
              <a:rPr sz="2400" dirty="0">
                <a:solidFill>
                  <a:srgbClr val="46424D"/>
                </a:solidFill>
                <a:latin typeface="Arial"/>
                <a:cs typeface="Arial"/>
              </a:rPr>
              <a:t>of </a:t>
            </a:r>
            <a:r>
              <a:rPr sz="2400" spc="-5" dirty="0">
                <a:solidFill>
                  <a:srgbClr val="46424D"/>
                </a:solidFill>
                <a:latin typeface="Arial"/>
                <a:cs typeface="Arial"/>
              </a:rPr>
              <a:t>that  system are rarely the same people.</a:t>
            </a:r>
          </a:p>
          <a:p>
            <a:pPr marL="756285" marR="762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System customers impose requirements because of  organizational and budgetary constraints. These may conflict  with end-user requirements and, </a:t>
            </a:r>
            <a:r>
              <a:rPr sz="2000" spc="-5" dirty="0">
                <a:solidFill>
                  <a:srgbClr val="46424D"/>
                </a:solidFill>
                <a:latin typeface="Arial"/>
                <a:cs typeface="Arial"/>
              </a:rPr>
              <a:t>after </a:t>
            </a:r>
            <a:r>
              <a:rPr sz="2000" spc="-20" dirty="0">
                <a:solidFill>
                  <a:srgbClr val="46424D"/>
                </a:solidFill>
                <a:latin typeface="Arial"/>
                <a:cs typeface="Arial"/>
              </a:rPr>
              <a:t>delivery, </a:t>
            </a:r>
            <a:r>
              <a:rPr sz="2000" dirty="0">
                <a:solidFill>
                  <a:srgbClr val="46424D"/>
                </a:solidFill>
                <a:latin typeface="Arial"/>
                <a:cs typeface="Arial"/>
              </a:rPr>
              <a:t>new features</a:t>
            </a:r>
            <a:r>
              <a:rPr sz="2000" spc="-145" dirty="0">
                <a:solidFill>
                  <a:srgbClr val="46424D"/>
                </a:solidFill>
                <a:latin typeface="Arial"/>
                <a:cs typeface="Arial"/>
              </a:rPr>
              <a:t> </a:t>
            </a:r>
            <a:r>
              <a:rPr sz="2000" dirty="0">
                <a:solidFill>
                  <a:srgbClr val="46424D"/>
                </a:solidFill>
                <a:latin typeface="Arial"/>
                <a:cs typeface="Arial"/>
              </a:rPr>
              <a:t>may  have to be added for user support if the system is to meet its  goals.</a:t>
            </a:r>
            <a:endParaRPr sz="2000" dirty="0">
              <a:latin typeface="Arial"/>
              <a:cs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443604" cy="391160"/>
          </a:xfrm>
          <a:prstGeom prst="rect">
            <a:avLst/>
          </a:prstGeom>
        </p:spPr>
        <p:txBody>
          <a:bodyPr vert="horz" wrap="square" lIns="0" tIns="12700" rIns="0" bIns="0" rtlCol="0">
            <a:spAutoFit/>
          </a:bodyPr>
          <a:lstStyle/>
          <a:p>
            <a:pPr marL="12700">
              <a:lnSpc>
                <a:spcPct val="100000"/>
              </a:lnSpc>
              <a:spcBef>
                <a:spcPts val="100"/>
              </a:spcBef>
            </a:pPr>
            <a:r>
              <a:rPr spc="-5" dirty="0"/>
              <a:t>Changing</a:t>
            </a:r>
            <a:r>
              <a:rPr spc="-35" dirty="0"/>
              <a:t> </a:t>
            </a:r>
            <a:r>
              <a:rPr spc="-5" dirty="0"/>
              <a:t>requirements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79</a:t>
            </a:fld>
            <a:endParaRPr dirty="0"/>
          </a:p>
        </p:txBody>
      </p:sp>
      <p:sp>
        <p:nvSpPr>
          <p:cNvPr id="3" name="object 3"/>
          <p:cNvSpPr txBox="1"/>
          <p:nvPr/>
        </p:nvSpPr>
        <p:spPr>
          <a:xfrm>
            <a:off x="535940" y="1625853"/>
            <a:ext cx="7764780" cy="2713563"/>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spc="-5" dirty="0">
                <a:solidFill>
                  <a:srgbClr val="46424D"/>
                </a:solidFill>
                <a:latin typeface="Arial"/>
                <a:cs typeface="Arial"/>
              </a:rPr>
              <a:t>Large </a:t>
            </a:r>
            <a:r>
              <a:rPr sz="2400" dirty="0">
                <a:solidFill>
                  <a:srgbClr val="46424D"/>
                </a:solidFill>
                <a:latin typeface="Arial"/>
                <a:cs typeface="Arial"/>
              </a:rPr>
              <a:t>systems </a:t>
            </a:r>
            <a:r>
              <a:rPr sz="2400" spc="-5" dirty="0">
                <a:solidFill>
                  <a:srgbClr val="46424D"/>
                </a:solidFill>
                <a:latin typeface="Arial"/>
                <a:cs typeface="Arial"/>
              </a:rPr>
              <a:t>usually </a:t>
            </a:r>
            <a:r>
              <a:rPr sz="2400" dirty="0">
                <a:solidFill>
                  <a:srgbClr val="46424D"/>
                </a:solidFill>
                <a:latin typeface="Arial"/>
                <a:cs typeface="Arial"/>
              </a:rPr>
              <a:t>have a diverse user community,  with many users having different requirements and  priorities that may be conflicting or contradictory.</a:t>
            </a:r>
          </a:p>
          <a:p>
            <a:pPr marL="756285" marR="61594" lvl="1" indent="-287020">
              <a:lnSpc>
                <a:spcPct val="100000"/>
              </a:lnSpc>
              <a:spcBef>
                <a:spcPts val="905"/>
              </a:spcBef>
              <a:buFont typeface="Wingdings"/>
              <a:buChar char=""/>
              <a:tabLst>
                <a:tab pos="756285" algn="l"/>
                <a:tab pos="756920" algn="l"/>
              </a:tabLst>
            </a:pPr>
            <a:r>
              <a:rPr sz="2400" dirty="0">
                <a:solidFill>
                  <a:srgbClr val="46424D"/>
                </a:solidFill>
                <a:latin typeface="Arial"/>
                <a:cs typeface="Arial"/>
              </a:rPr>
              <a:t>The final system requirements are inevitably a compromise  between them and, with experience, it is often discovered that  the balance of support given to different users has </a:t>
            </a:r>
            <a:r>
              <a:rPr sz="2000" dirty="0">
                <a:solidFill>
                  <a:srgbClr val="46424D"/>
                </a:solidFill>
                <a:latin typeface="Arial"/>
                <a:cs typeface="Arial"/>
              </a:rPr>
              <a:t>to be  changed.</a:t>
            </a:r>
            <a:endParaRPr sz="2000" dirty="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375"/>
            <a:ext cx="6172835" cy="756920"/>
          </a:xfrm>
          <a:prstGeom prst="rect">
            <a:avLst/>
          </a:prstGeom>
        </p:spPr>
        <p:txBody>
          <a:bodyPr vert="horz" wrap="square" lIns="0" tIns="12700" rIns="0" bIns="0" rtlCol="0">
            <a:spAutoFit/>
          </a:bodyPr>
          <a:lstStyle/>
          <a:p>
            <a:pPr marL="12700" marR="5080">
              <a:lnSpc>
                <a:spcPct val="100000"/>
              </a:lnSpc>
              <a:spcBef>
                <a:spcPts val="100"/>
              </a:spcBef>
            </a:pPr>
            <a:r>
              <a:rPr spc="-5" dirty="0"/>
              <a:t>Readers </a:t>
            </a:r>
            <a:r>
              <a:rPr dirty="0"/>
              <a:t>of different </a:t>
            </a:r>
            <a:r>
              <a:rPr spc="-10" dirty="0"/>
              <a:t>types </a:t>
            </a:r>
            <a:r>
              <a:rPr dirty="0"/>
              <a:t>of </a:t>
            </a:r>
            <a:r>
              <a:rPr spc="-5" dirty="0"/>
              <a:t>requirements  specification</a:t>
            </a:r>
          </a:p>
        </p:txBody>
      </p:sp>
      <p:grpSp>
        <p:nvGrpSpPr>
          <p:cNvPr id="3" name="object 3"/>
          <p:cNvGrpSpPr/>
          <p:nvPr/>
        </p:nvGrpSpPr>
        <p:grpSpPr>
          <a:xfrm>
            <a:off x="1237087" y="2061818"/>
            <a:ext cx="6521450" cy="1814195"/>
            <a:chOff x="1237087" y="2061818"/>
            <a:chExt cx="6521450" cy="1814195"/>
          </a:xfrm>
        </p:grpSpPr>
        <p:sp>
          <p:nvSpPr>
            <p:cNvPr id="4" name="object 4"/>
            <p:cNvSpPr/>
            <p:nvPr/>
          </p:nvSpPr>
          <p:spPr>
            <a:xfrm>
              <a:off x="1335239" y="2631617"/>
              <a:ext cx="2352675" cy="756920"/>
            </a:xfrm>
            <a:custGeom>
              <a:avLst/>
              <a:gdLst/>
              <a:ahLst/>
              <a:cxnLst/>
              <a:rect l="l" t="t" r="r" b="b"/>
              <a:pathLst>
                <a:path w="2352675" h="756920">
                  <a:moveTo>
                    <a:pt x="2352306" y="0"/>
                  </a:moveTo>
                  <a:lnTo>
                    <a:pt x="0" y="0"/>
                  </a:lnTo>
                  <a:lnTo>
                    <a:pt x="0" y="672325"/>
                  </a:lnTo>
                  <a:lnTo>
                    <a:pt x="0" y="756907"/>
                  </a:lnTo>
                  <a:lnTo>
                    <a:pt x="2352306" y="756907"/>
                  </a:lnTo>
                  <a:lnTo>
                    <a:pt x="2352306" y="672325"/>
                  </a:lnTo>
                  <a:lnTo>
                    <a:pt x="2352306" y="0"/>
                  </a:lnTo>
                  <a:close/>
                </a:path>
              </a:pathLst>
            </a:custGeom>
            <a:solidFill>
              <a:srgbClr val="7ED5F6"/>
            </a:solidFill>
          </p:spPr>
          <p:txBody>
            <a:bodyPr wrap="square" lIns="0" tIns="0" rIns="0" bIns="0" rtlCol="0"/>
            <a:lstStyle/>
            <a:p>
              <a:endParaRPr/>
            </a:p>
          </p:txBody>
        </p:sp>
        <p:sp>
          <p:nvSpPr>
            <p:cNvPr id="5" name="object 5"/>
            <p:cNvSpPr/>
            <p:nvPr/>
          </p:nvSpPr>
          <p:spPr>
            <a:xfrm>
              <a:off x="1335252" y="2631615"/>
              <a:ext cx="2352675" cy="756920"/>
            </a:xfrm>
            <a:custGeom>
              <a:avLst/>
              <a:gdLst/>
              <a:ahLst/>
              <a:cxnLst/>
              <a:rect l="l" t="t" r="r" b="b"/>
              <a:pathLst>
                <a:path w="2352675" h="756920">
                  <a:moveTo>
                    <a:pt x="0" y="756909"/>
                  </a:moveTo>
                  <a:lnTo>
                    <a:pt x="2352299" y="756909"/>
                  </a:lnTo>
                  <a:lnTo>
                    <a:pt x="2352299" y="0"/>
                  </a:lnTo>
                  <a:lnTo>
                    <a:pt x="0" y="0"/>
                  </a:lnTo>
                  <a:lnTo>
                    <a:pt x="0" y="756909"/>
                  </a:lnTo>
                  <a:close/>
                </a:path>
              </a:pathLst>
            </a:custGeom>
            <a:ln w="26718">
              <a:solidFill>
                <a:srgbClr val="7ED5F6"/>
              </a:solidFill>
            </a:ln>
          </p:spPr>
          <p:txBody>
            <a:bodyPr wrap="square" lIns="0" tIns="0" rIns="0" bIns="0" rtlCol="0"/>
            <a:lstStyle/>
            <a:p>
              <a:endParaRPr/>
            </a:p>
          </p:txBody>
        </p:sp>
        <p:sp>
          <p:nvSpPr>
            <p:cNvPr id="6" name="object 6"/>
            <p:cNvSpPr/>
            <p:nvPr/>
          </p:nvSpPr>
          <p:spPr>
            <a:xfrm>
              <a:off x="3602742" y="2925522"/>
              <a:ext cx="708025" cy="0"/>
            </a:xfrm>
            <a:custGeom>
              <a:avLst/>
              <a:gdLst/>
              <a:ahLst/>
              <a:cxnLst/>
              <a:rect l="l" t="t" r="r" b="b"/>
              <a:pathLst>
                <a:path w="708025">
                  <a:moveTo>
                    <a:pt x="707474" y="0"/>
                  </a:moveTo>
                  <a:lnTo>
                    <a:pt x="707474" y="0"/>
                  </a:lnTo>
                  <a:lnTo>
                    <a:pt x="0" y="0"/>
                  </a:lnTo>
                </a:path>
              </a:pathLst>
            </a:custGeom>
            <a:ln w="13355">
              <a:solidFill>
                <a:srgbClr val="000000"/>
              </a:solidFill>
            </a:ln>
          </p:spPr>
          <p:txBody>
            <a:bodyPr wrap="square" lIns="0" tIns="0" rIns="0" bIns="0" rtlCol="0"/>
            <a:lstStyle/>
            <a:p>
              <a:endParaRPr/>
            </a:p>
          </p:txBody>
        </p:sp>
        <p:sp>
          <p:nvSpPr>
            <p:cNvPr id="7" name="object 7"/>
            <p:cNvSpPr/>
            <p:nvPr/>
          </p:nvSpPr>
          <p:spPr>
            <a:xfrm>
              <a:off x="4205368" y="2865420"/>
              <a:ext cx="198689" cy="12245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50446" y="2547082"/>
              <a:ext cx="2352675" cy="756920"/>
            </a:xfrm>
            <a:custGeom>
              <a:avLst/>
              <a:gdLst/>
              <a:ahLst/>
              <a:cxnLst/>
              <a:rect l="l" t="t" r="r" b="b"/>
              <a:pathLst>
                <a:path w="2352675" h="756920">
                  <a:moveTo>
                    <a:pt x="2352296" y="0"/>
                  </a:moveTo>
                  <a:lnTo>
                    <a:pt x="0" y="0"/>
                  </a:lnTo>
                  <a:lnTo>
                    <a:pt x="0" y="756849"/>
                  </a:lnTo>
                  <a:lnTo>
                    <a:pt x="2352296" y="756850"/>
                  </a:lnTo>
                  <a:lnTo>
                    <a:pt x="2352296" y="0"/>
                  </a:lnTo>
                  <a:close/>
                </a:path>
              </a:pathLst>
            </a:custGeom>
            <a:solidFill>
              <a:srgbClr val="FDFDFD"/>
            </a:solidFill>
          </p:spPr>
          <p:txBody>
            <a:bodyPr wrap="square" lIns="0" tIns="0" rIns="0" bIns="0" rtlCol="0"/>
            <a:lstStyle/>
            <a:p>
              <a:endParaRPr/>
            </a:p>
          </p:txBody>
        </p:sp>
        <p:sp>
          <p:nvSpPr>
            <p:cNvPr id="9" name="object 9"/>
            <p:cNvSpPr/>
            <p:nvPr/>
          </p:nvSpPr>
          <p:spPr>
            <a:xfrm>
              <a:off x="1250446" y="2547082"/>
              <a:ext cx="2352675" cy="756920"/>
            </a:xfrm>
            <a:custGeom>
              <a:avLst/>
              <a:gdLst/>
              <a:ahLst/>
              <a:cxnLst/>
              <a:rect l="l" t="t" r="r" b="b"/>
              <a:pathLst>
                <a:path w="2352675" h="756920">
                  <a:moveTo>
                    <a:pt x="0" y="756849"/>
                  </a:moveTo>
                  <a:lnTo>
                    <a:pt x="2352296" y="756850"/>
                  </a:lnTo>
                  <a:lnTo>
                    <a:pt x="2352296" y="0"/>
                  </a:lnTo>
                  <a:lnTo>
                    <a:pt x="0" y="0"/>
                  </a:lnTo>
                  <a:lnTo>
                    <a:pt x="0" y="756849"/>
                  </a:lnTo>
                  <a:close/>
                </a:path>
              </a:pathLst>
            </a:custGeom>
            <a:ln w="26718">
              <a:solidFill>
                <a:srgbClr val="00ACED"/>
              </a:solidFill>
            </a:ln>
          </p:spPr>
          <p:txBody>
            <a:bodyPr wrap="square" lIns="0" tIns="0" rIns="0" bIns="0" rtlCol="0"/>
            <a:lstStyle/>
            <a:p>
              <a:endParaRPr/>
            </a:p>
          </p:txBody>
        </p:sp>
        <p:sp>
          <p:nvSpPr>
            <p:cNvPr id="10" name="object 10"/>
            <p:cNvSpPr/>
            <p:nvPr/>
          </p:nvSpPr>
          <p:spPr>
            <a:xfrm>
              <a:off x="4519930" y="2157640"/>
              <a:ext cx="3225165" cy="1705610"/>
            </a:xfrm>
            <a:custGeom>
              <a:avLst/>
              <a:gdLst/>
              <a:ahLst/>
              <a:cxnLst/>
              <a:rect l="l" t="t" r="r" b="b"/>
              <a:pathLst>
                <a:path w="3225165" h="1705610">
                  <a:moveTo>
                    <a:pt x="3224873" y="0"/>
                  </a:moveTo>
                  <a:lnTo>
                    <a:pt x="0" y="0"/>
                  </a:lnTo>
                  <a:lnTo>
                    <a:pt x="0" y="1620418"/>
                  </a:lnTo>
                  <a:lnTo>
                    <a:pt x="0" y="1705013"/>
                  </a:lnTo>
                  <a:lnTo>
                    <a:pt x="3224873" y="1705013"/>
                  </a:lnTo>
                  <a:lnTo>
                    <a:pt x="3224873" y="1620418"/>
                  </a:lnTo>
                  <a:lnTo>
                    <a:pt x="3224873" y="0"/>
                  </a:lnTo>
                  <a:close/>
                </a:path>
              </a:pathLst>
            </a:custGeom>
            <a:solidFill>
              <a:srgbClr val="7ED5F6"/>
            </a:solidFill>
          </p:spPr>
          <p:txBody>
            <a:bodyPr wrap="square" lIns="0" tIns="0" rIns="0" bIns="0" rtlCol="0"/>
            <a:lstStyle/>
            <a:p>
              <a:endParaRPr/>
            </a:p>
          </p:txBody>
        </p:sp>
        <p:sp>
          <p:nvSpPr>
            <p:cNvPr id="11" name="object 11"/>
            <p:cNvSpPr/>
            <p:nvPr/>
          </p:nvSpPr>
          <p:spPr>
            <a:xfrm>
              <a:off x="4519933" y="2157638"/>
              <a:ext cx="3225165" cy="1705610"/>
            </a:xfrm>
            <a:custGeom>
              <a:avLst/>
              <a:gdLst/>
              <a:ahLst/>
              <a:cxnLst/>
              <a:rect l="l" t="t" r="r" b="b"/>
              <a:pathLst>
                <a:path w="3225165" h="1705610">
                  <a:moveTo>
                    <a:pt x="0" y="1705010"/>
                  </a:moveTo>
                  <a:lnTo>
                    <a:pt x="3224878" y="1705011"/>
                  </a:lnTo>
                  <a:lnTo>
                    <a:pt x="3224878" y="0"/>
                  </a:lnTo>
                  <a:lnTo>
                    <a:pt x="0" y="0"/>
                  </a:lnTo>
                  <a:lnTo>
                    <a:pt x="0" y="1705010"/>
                  </a:lnTo>
                  <a:close/>
                </a:path>
              </a:pathLst>
            </a:custGeom>
            <a:ln w="26727">
              <a:solidFill>
                <a:srgbClr val="7ED5F6"/>
              </a:solidFill>
            </a:ln>
          </p:spPr>
          <p:txBody>
            <a:bodyPr wrap="square" lIns="0" tIns="0" rIns="0" bIns="0" rtlCol="0"/>
            <a:lstStyle/>
            <a:p>
              <a:endParaRPr/>
            </a:p>
          </p:txBody>
        </p:sp>
        <p:sp>
          <p:nvSpPr>
            <p:cNvPr id="12" name="object 12"/>
            <p:cNvSpPr/>
            <p:nvPr/>
          </p:nvSpPr>
          <p:spPr>
            <a:xfrm>
              <a:off x="4435154" y="2075182"/>
              <a:ext cx="3227705" cy="1703070"/>
            </a:xfrm>
            <a:custGeom>
              <a:avLst/>
              <a:gdLst/>
              <a:ahLst/>
              <a:cxnLst/>
              <a:rect l="l" t="t" r="r" b="b"/>
              <a:pathLst>
                <a:path w="3227704" h="1703070">
                  <a:moveTo>
                    <a:pt x="3227258" y="0"/>
                  </a:moveTo>
                  <a:lnTo>
                    <a:pt x="0" y="0"/>
                  </a:lnTo>
                  <a:lnTo>
                    <a:pt x="0" y="1702875"/>
                  </a:lnTo>
                  <a:lnTo>
                    <a:pt x="3227258" y="1702875"/>
                  </a:lnTo>
                  <a:lnTo>
                    <a:pt x="3227258" y="0"/>
                  </a:lnTo>
                  <a:close/>
                </a:path>
              </a:pathLst>
            </a:custGeom>
            <a:solidFill>
              <a:srgbClr val="FDFDFD"/>
            </a:solidFill>
          </p:spPr>
          <p:txBody>
            <a:bodyPr wrap="square" lIns="0" tIns="0" rIns="0" bIns="0" rtlCol="0"/>
            <a:lstStyle/>
            <a:p>
              <a:endParaRPr/>
            </a:p>
          </p:txBody>
        </p:sp>
        <p:sp>
          <p:nvSpPr>
            <p:cNvPr id="13" name="object 13"/>
            <p:cNvSpPr/>
            <p:nvPr/>
          </p:nvSpPr>
          <p:spPr>
            <a:xfrm>
              <a:off x="4435154" y="2075182"/>
              <a:ext cx="3227705" cy="1703070"/>
            </a:xfrm>
            <a:custGeom>
              <a:avLst/>
              <a:gdLst/>
              <a:ahLst/>
              <a:cxnLst/>
              <a:rect l="l" t="t" r="r" b="b"/>
              <a:pathLst>
                <a:path w="3227704" h="1703070">
                  <a:moveTo>
                    <a:pt x="0" y="1702875"/>
                  </a:moveTo>
                  <a:lnTo>
                    <a:pt x="3227258" y="1702875"/>
                  </a:lnTo>
                  <a:lnTo>
                    <a:pt x="3227258" y="0"/>
                  </a:lnTo>
                  <a:lnTo>
                    <a:pt x="0" y="0"/>
                  </a:lnTo>
                  <a:lnTo>
                    <a:pt x="0" y="1702875"/>
                  </a:lnTo>
                  <a:close/>
                </a:path>
              </a:pathLst>
            </a:custGeom>
            <a:ln w="26727">
              <a:solidFill>
                <a:srgbClr val="00ACED"/>
              </a:solidFill>
            </a:ln>
          </p:spPr>
          <p:txBody>
            <a:bodyPr wrap="square" lIns="0" tIns="0" rIns="0" bIns="0" rtlCol="0"/>
            <a:lstStyle/>
            <a:p>
              <a:endParaRPr/>
            </a:p>
          </p:txBody>
        </p:sp>
        <p:sp>
          <p:nvSpPr>
            <p:cNvPr id="14" name="object 14"/>
            <p:cNvSpPr/>
            <p:nvPr/>
          </p:nvSpPr>
          <p:spPr>
            <a:xfrm>
              <a:off x="4964056" y="2197680"/>
              <a:ext cx="131779" cy="17351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115763" y="2179891"/>
              <a:ext cx="89535" cy="189230"/>
            </a:xfrm>
            <a:custGeom>
              <a:avLst/>
              <a:gdLst/>
              <a:ahLst/>
              <a:cxnLst/>
              <a:rect l="l" t="t" r="r" b="b"/>
              <a:pathLst>
                <a:path w="89535" h="189230">
                  <a:moveTo>
                    <a:pt x="29146" y="2070"/>
                  </a:moveTo>
                  <a:lnTo>
                    <a:pt x="27063" y="0"/>
                  </a:lnTo>
                  <a:lnTo>
                    <a:pt x="15760" y="2070"/>
                  </a:lnTo>
                  <a:lnTo>
                    <a:pt x="13385" y="4445"/>
                  </a:lnTo>
                  <a:lnTo>
                    <a:pt x="2374" y="4445"/>
                  </a:lnTo>
                  <a:lnTo>
                    <a:pt x="0" y="6527"/>
                  </a:lnTo>
                  <a:lnTo>
                    <a:pt x="1371" y="30289"/>
                  </a:lnTo>
                  <a:lnTo>
                    <a:pt x="2336" y="79603"/>
                  </a:lnTo>
                  <a:lnTo>
                    <a:pt x="2374" y="189230"/>
                  </a:lnTo>
                  <a:lnTo>
                    <a:pt x="29146" y="189230"/>
                  </a:lnTo>
                  <a:lnTo>
                    <a:pt x="27393" y="128422"/>
                  </a:lnTo>
                  <a:lnTo>
                    <a:pt x="27330" y="48933"/>
                  </a:lnTo>
                  <a:lnTo>
                    <a:pt x="29146" y="2070"/>
                  </a:lnTo>
                  <a:close/>
                </a:path>
                <a:path w="89535" h="189230">
                  <a:moveTo>
                    <a:pt x="89535" y="66738"/>
                  </a:moveTo>
                  <a:lnTo>
                    <a:pt x="87160" y="64655"/>
                  </a:lnTo>
                  <a:lnTo>
                    <a:pt x="76149" y="66738"/>
                  </a:lnTo>
                  <a:lnTo>
                    <a:pt x="71691" y="66738"/>
                  </a:lnTo>
                  <a:lnTo>
                    <a:pt x="62763" y="69113"/>
                  </a:lnTo>
                  <a:lnTo>
                    <a:pt x="60388" y="71183"/>
                  </a:lnTo>
                  <a:lnTo>
                    <a:pt x="61760" y="80987"/>
                  </a:lnTo>
                  <a:lnTo>
                    <a:pt x="62471" y="92875"/>
                  </a:lnTo>
                  <a:lnTo>
                    <a:pt x="62725" y="110604"/>
                  </a:lnTo>
                  <a:lnTo>
                    <a:pt x="62725" y="155282"/>
                  </a:lnTo>
                  <a:lnTo>
                    <a:pt x="62471" y="168287"/>
                  </a:lnTo>
                  <a:lnTo>
                    <a:pt x="61760" y="178333"/>
                  </a:lnTo>
                  <a:lnTo>
                    <a:pt x="60388" y="186855"/>
                  </a:lnTo>
                  <a:lnTo>
                    <a:pt x="62763" y="189230"/>
                  </a:lnTo>
                  <a:lnTo>
                    <a:pt x="87160" y="189230"/>
                  </a:lnTo>
                  <a:lnTo>
                    <a:pt x="89535" y="186855"/>
                  </a:lnTo>
                  <a:lnTo>
                    <a:pt x="89166" y="176187"/>
                  </a:lnTo>
                  <a:lnTo>
                    <a:pt x="88341" y="164388"/>
                  </a:lnTo>
                  <a:lnTo>
                    <a:pt x="87528" y="147154"/>
                  </a:lnTo>
                  <a:lnTo>
                    <a:pt x="87160" y="120129"/>
                  </a:lnTo>
                  <a:lnTo>
                    <a:pt x="87528" y="101231"/>
                  </a:lnTo>
                  <a:lnTo>
                    <a:pt x="88341" y="86868"/>
                  </a:lnTo>
                  <a:lnTo>
                    <a:pt x="89166" y="75780"/>
                  </a:lnTo>
                  <a:lnTo>
                    <a:pt x="89535" y="66738"/>
                  </a:lnTo>
                  <a:close/>
                </a:path>
                <a:path w="89535" h="189230">
                  <a:moveTo>
                    <a:pt x="89535" y="6527"/>
                  </a:moveTo>
                  <a:lnTo>
                    <a:pt x="81254" y="6565"/>
                  </a:lnTo>
                  <a:lnTo>
                    <a:pt x="75260" y="6819"/>
                  </a:lnTo>
                  <a:lnTo>
                    <a:pt x="69710" y="7531"/>
                  </a:lnTo>
                  <a:lnTo>
                    <a:pt x="62763" y="8902"/>
                  </a:lnTo>
                  <a:lnTo>
                    <a:pt x="60388" y="8902"/>
                  </a:lnTo>
                  <a:lnTo>
                    <a:pt x="60426" y="31178"/>
                  </a:lnTo>
                  <a:lnTo>
                    <a:pt x="62763" y="33223"/>
                  </a:lnTo>
                  <a:lnTo>
                    <a:pt x="69710" y="32016"/>
                  </a:lnTo>
                  <a:lnTo>
                    <a:pt x="75260" y="31407"/>
                  </a:lnTo>
                  <a:lnTo>
                    <a:pt x="81254" y="31178"/>
                  </a:lnTo>
                  <a:lnTo>
                    <a:pt x="89535" y="31140"/>
                  </a:lnTo>
                  <a:lnTo>
                    <a:pt x="89535" y="6527"/>
                  </a:lnTo>
                  <a:close/>
                </a:path>
              </a:pathLst>
            </a:custGeom>
            <a:solidFill>
              <a:srgbClr val="000000"/>
            </a:solidFill>
          </p:spPr>
          <p:txBody>
            <a:bodyPr wrap="square" lIns="0" tIns="0" rIns="0" bIns="0" rtlCol="0"/>
            <a:lstStyle/>
            <a:p>
              <a:endParaRPr/>
            </a:p>
          </p:txBody>
        </p:sp>
        <p:sp>
          <p:nvSpPr>
            <p:cNvPr id="16" name="object 16"/>
            <p:cNvSpPr/>
            <p:nvPr/>
          </p:nvSpPr>
          <p:spPr>
            <a:xfrm>
              <a:off x="5232078" y="2242171"/>
              <a:ext cx="109171" cy="12902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63560" y="2208654"/>
              <a:ext cx="196330" cy="160463"/>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647049" y="2242171"/>
              <a:ext cx="1164894" cy="425036"/>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964056" y="2496066"/>
              <a:ext cx="1698557" cy="52517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4964056" y="3088032"/>
              <a:ext cx="265641" cy="173603"/>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254388" y="3099155"/>
              <a:ext cx="386116" cy="16248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64897" y="3099155"/>
              <a:ext cx="301337" cy="16248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964049" y="3132556"/>
              <a:ext cx="1091565" cy="481330"/>
            </a:xfrm>
            <a:custGeom>
              <a:avLst/>
              <a:gdLst/>
              <a:ahLst/>
              <a:cxnLst/>
              <a:rect l="l" t="t" r="r" b="b"/>
              <a:pathLst>
                <a:path w="1091564" h="481329">
                  <a:moveTo>
                    <a:pt x="107086" y="376186"/>
                  </a:moveTo>
                  <a:lnTo>
                    <a:pt x="103327" y="357606"/>
                  </a:lnTo>
                  <a:lnTo>
                    <a:pt x="93700" y="344462"/>
                  </a:lnTo>
                  <a:lnTo>
                    <a:pt x="80733" y="335495"/>
                  </a:lnTo>
                  <a:lnTo>
                    <a:pt x="66929" y="329438"/>
                  </a:lnTo>
                  <a:lnTo>
                    <a:pt x="55930" y="322745"/>
                  </a:lnTo>
                  <a:lnTo>
                    <a:pt x="42545" y="318287"/>
                  </a:lnTo>
                  <a:lnTo>
                    <a:pt x="40157" y="316064"/>
                  </a:lnTo>
                  <a:lnTo>
                    <a:pt x="38074" y="316064"/>
                  </a:lnTo>
                  <a:lnTo>
                    <a:pt x="33616" y="311619"/>
                  </a:lnTo>
                  <a:lnTo>
                    <a:pt x="24688" y="307174"/>
                  </a:lnTo>
                  <a:lnTo>
                    <a:pt x="24688" y="296049"/>
                  </a:lnTo>
                  <a:lnTo>
                    <a:pt x="27089" y="286931"/>
                  </a:lnTo>
                  <a:lnTo>
                    <a:pt x="33870" y="279908"/>
                  </a:lnTo>
                  <a:lnTo>
                    <a:pt x="44399" y="275374"/>
                  </a:lnTo>
                  <a:lnTo>
                    <a:pt x="58013" y="273773"/>
                  </a:lnTo>
                  <a:lnTo>
                    <a:pt x="70231" y="274574"/>
                  </a:lnTo>
                  <a:lnTo>
                    <a:pt x="80391" y="276834"/>
                  </a:lnTo>
                  <a:lnTo>
                    <a:pt x="88874" y="280352"/>
                  </a:lnTo>
                  <a:lnTo>
                    <a:pt x="96088" y="284924"/>
                  </a:lnTo>
                  <a:lnTo>
                    <a:pt x="98171" y="282702"/>
                  </a:lnTo>
                  <a:lnTo>
                    <a:pt x="98171" y="271551"/>
                  </a:lnTo>
                  <a:lnTo>
                    <a:pt x="100545" y="262648"/>
                  </a:lnTo>
                  <a:lnTo>
                    <a:pt x="98171" y="260426"/>
                  </a:lnTo>
                  <a:lnTo>
                    <a:pt x="89725" y="257505"/>
                  </a:lnTo>
                  <a:lnTo>
                    <a:pt x="80391" y="255422"/>
                  </a:lnTo>
                  <a:lnTo>
                    <a:pt x="69392" y="254165"/>
                  </a:lnTo>
                  <a:lnTo>
                    <a:pt x="55930" y="253746"/>
                  </a:lnTo>
                  <a:lnTo>
                    <a:pt x="42278" y="254685"/>
                  </a:lnTo>
                  <a:lnTo>
                    <a:pt x="6845" y="273773"/>
                  </a:lnTo>
                  <a:lnTo>
                    <a:pt x="0" y="298272"/>
                  </a:lnTo>
                  <a:lnTo>
                    <a:pt x="3733" y="316839"/>
                  </a:lnTo>
                  <a:lnTo>
                    <a:pt x="13131" y="329984"/>
                  </a:lnTo>
                  <a:lnTo>
                    <a:pt x="25476" y="338963"/>
                  </a:lnTo>
                  <a:lnTo>
                    <a:pt x="38074" y="345020"/>
                  </a:lnTo>
                  <a:lnTo>
                    <a:pt x="51460" y="349465"/>
                  </a:lnTo>
                  <a:lnTo>
                    <a:pt x="62496" y="354609"/>
                  </a:lnTo>
                  <a:lnTo>
                    <a:pt x="71691" y="360591"/>
                  </a:lnTo>
                  <a:lnTo>
                    <a:pt x="77990" y="368249"/>
                  </a:lnTo>
                  <a:lnTo>
                    <a:pt x="80314" y="378409"/>
                  </a:lnTo>
                  <a:lnTo>
                    <a:pt x="78219" y="389153"/>
                  </a:lnTo>
                  <a:lnTo>
                    <a:pt x="71729" y="397598"/>
                  </a:lnTo>
                  <a:lnTo>
                    <a:pt x="60617" y="403123"/>
                  </a:lnTo>
                  <a:lnTo>
                    <a:pt x="44627" y="405104"/>
                  </a:lnTo>
                  <a:lnTo>
                    <a:pt x="29565" y="403644"/>
                  </a:lnTo>
                  <a:lnTo>
                    <a:pt x="17856" y="400100"/>
                  </a:lnTo>
                  <a:lnTo>
                    <a:pt x="9486" y="395719"/>
                  </a:lnTo>
                  <a:lnTo>
                    <a:pt x="4457" y="391756"/>
                  </a:lnTo>
                  <a:lnTo>
                    <a:pt x="0" y="393979"/>
                  </a:lnTo>
                  <a:lnTo>
                    <a:pt x="0" y="416229"/>
                  </a:lnTo>
                  <a:lnTo>
                    <a:pt x="16814" y="422643"/>
                  </a:lnTo>
                  <a:lnTo>
                    <a:pt x="30200" y="425958"/>
                  </a:lnTo>
                  <a:lnTo>
                    <a:pt x="47002" y="427380"/>
                  </a:lnTo>
                  <a:lnTo>
                    <a:pt x="73329" y="423138"/>
                  </a:lnTo>
                  <a:lnTo>
                    <a:pt x="92100" y="411797"/>
                  </a:lnTo>
                  <a:lnTo>
                    <a:pt x="103352" y="395452"/>
                  </a:lnTo>
                  <a:lnTo>
                    <a:pt x="107086" y="376186"/>
                  </a:lnTo>
                  <a:close/>
                </a:path>
                <a:path w="1091564" h="481329">
                  <a:moveTo>
                    <a:pt x="223405" y="300494"/>
                  </a:moveTo>
                  <a:lnTo>
                    <a:pt x="198716" y="300494"/>
                  </a:lnTo>
                  <a:lnTo>
                    <a:pt x="195046" y="311581"/>
                  </a:lnTo>
                  <a:lnTo>
                    <a:pt x="190982" y="324142"/>
                  </a:lnTo>
                  <a:lnTo>
                    <a:pt x="186918" y="337121"/>
                  </a:lnTo>
                  <a:lnTo>
                    <a:pt x="183248" y="349465"/>
                  </a:lnTo>
                  <a:lnTo>
                    <a:pt x="169557" y="391756"/>
                  </a:lnTo>
                  <a:lnTo>
                    <a:pt x="154089" y="347243"/>
                  </a:lnTo>
                  <a:lnTo>
                    <a:pt x="148183" y="326364"/>
                  </a:lnTo>
                  <a:lnTo>
                    <a:pt x="144932" y="314998"/>
                  </a:lnTo>
                  <a:lnTo>
                    <a:pt x="140703" y="300494"/>
                  </a:lnTo>
                  <a:lnTo>
                    <a:pt x="138328" y="298272"/>
                  </a:lnTo>
                  <a:lnTo>
                    <a:pt x="131381" y="299554"/>
                  </a:lnTo>
                  <a:lnTo>
                    <a:pt x="125831" y="300215"/>
                  </a:lnTo>
                  <a:lnTo>
                    <a:pt x="119837" y="300456"/>
                  </a:lnTo>
                  <a:lnTo>
                    <a:pt x="111556" y="300494"/>
                  </a:lnTo>
                  <a:lnTo>
                    <a:pt x="111556" y="302717"/>
                  </a:lnTo>
                  <a:lnTo>
                    <a:pt x="123355" y="332003"/>
                  </a:lnTo>
                  <a:lnTo>
                    <a:pt x="138099" y="372275"/>
                  </a:lnTo>
                  <a:lnTo>
                    <a:pt x="150787" y="408520"/>
                  </a:lnTo>
                  <a:lnTo>
                    <a:pt x="156171" y="425157"/>
                  </a:lnTo>
                  <a:lnTo>
                    <a:pt x="156171" y="427380"/>
                  </a:lnTo>
                  <a:lnTo>
                    <a:pt x="154241" y="433705"/>
                  </a:lnTo>
                  <a:lnTo>
                    <a:pt x="151828" y="439623"/>
                  </a:lnTo>
                  <a:lnTo>
                    <a:pt x="149352" y="445528"/>
                  </a:lnTo>
                  <a:lnTo>
                    <a:pt x="147243" y="451853"/>
                  </a:lnTo>
                  <a:lnTo>
                    <a:pt x="133858" y="478574"/>
                  </a:lnTo>
                  <a:lnTo>
                    <a:pt x="133858" y="480796"/>
                  </a:lnTo>
                  <a:lnTo>
                    <a:pt x="160642" y="480796"/>
                  </a:lnTo>
                  <a:lnTo>
                    <a:pt x="160642" y="478574"/>
                  </a:lnTo>
                  <a:lnTo>
                    <a:pt x="165722" y="462229"/>
                  </a:lnTo>
                  <a:lnTo>
                    <a:pt x="175780" y="430364"/>
                  </a:lnTo>
                  <a:lnTo>
                    <a:pt x="180860" y="414007"/>
                  </a:lnTo>
                  <a:lnTo>
                    <a:pt x="188518" y="394741"/>
                  </a:lnTo>
                  <a:lnTo>
                    <a:pt x="189636" y="391756"/>
                  </a:lnTo>
                  <a:lnTo>
                    <a:pt x="212128" y="331851"/>
                  </a:lnTo>
                  <a:lnTo>
                    <a:pt x="223405" y="302717"/>
                  </a:lnTo>
                  <a:lnTo>
                    <a:pt x="223405" y="300494"/>
                  </a:lnTo>
                  <a:close/>
                </a:path>
                <a:path w="1091564" h="481329">
                  <a:moveTo>
                    <a:pt x="319189" y="387311"/>
                  </a:moveTo>
                  <a:lnTo>
                    <a:pt x="315899" y="371729"/>
                  </a:lnTo>
                  <a:lnTo>
                    <a:pt x="307809" y="361149"/>
                  </a:lnTo>
                  <a:lnTo>
                    <a:pt x="297599" y="354749"/>
                  </a:lnTo>
                  <a:lnTo>
                    <a:pt x="270903" y="346062"/>
                  </a:lnTo>
                  <a:lnTo>
                    <a:pt x="263156" y="342239"/>
                  </a:lnTo>
                  <a:lnTo>
                    <a:pt x="258356" y="337578"/>
                  </a:lnTo>
                  <a:lnTo>
                    <a:pt x="256717" y="331673"/>
                  </a:lnTo>
                  <a:lnTo>
                    <a:pt x="256717" y="322745"/>
                  </a:lnTo>
                  <a:lnTo>
                    <a:pt x="261175" y="318287"/>
                  </a:lnTo>
                  <a:lnTo>
                    <a:pt x="268020" y="316064"/>
                  </a:lnTo>
                  <a:lnTo>
                    <a:pt x="279031" y="316064"/>
                  </a:lnTo>
                  <a:lnTo>
                    <a:pt x="289636" y="316826"/>
                  </a:lnTo>
                  <a:lnTo>
                    <a:pt x="298107" y="318846"/>
                  </a:lnTo>
                  <a:lnTo>
                    <a:pt x="304838" y="321703"/>
                  </a:lnTo>
                  <a:lnTo>
                    <a:pt x="310261" y="324967"/>
                  </a:lnTo>
                  <a:lnTo>
                    <a:pt x="312648" y="324967"/>
                  </a:lnTo>
                  <a:lnTo>
                    <a:pt x="312648" y="313842"/>
                  </a:lnTo>
                  <a:lnTo>
                    <a:pt x="314731" y="304939"/>
                  </a:lnTo>
                  <a:lnTo>
                    <a:pt x="312648" y="304939"/>
                  </a:lnTo>
                  <a:lnTo>
                    <a:pt x="308013" y="302958"/>
                  </a:lnTo>
                  <a:lnTo>
                    <a:pt x="300850" y="300774"/>
                  </a:lnTo>
                  <a:lnTo>
                    <a:pt x="291185" y="298996"/>
                  </a:lnTo>
                  <a:lnTo>
                    <a:pt x="279031" y="298272"/>
                  </a:lnTo>
                  <a:lnTo>
                    <a:pt x="260070" y="300393"/>
                  </a:lnTo>
                  <a:lnTo>
                    <a:pt x="244449" y="306895"/>
                  </a:lnTo>
                  <a:lnTo>
                    <a:pt x="233845" y="317995"/>
                  </a:lnTo>
                  <a:lnTo>
                    <a:pt x="229946" y="333895"/>
                  </a:lnTo>
                  <a:lnTo>
                    <a:pt x="233565" y="349123"/>
                  </a:lnTo>
                  <a:lnTo>
                    <a:pt x="242214" y="358914"/>
                  </a:lnTo>
                  <a:lnTo>
                    <a:pt x="252539" y="364553"/>
                  </a:lnTo>
                  <a:lnTo>
                    <a:pt x="270103" y="369481"/>
                  </a:lnTo>
                  <a:lnTo>
                    <a:pt x="287464" y="377850"/>
                  </a:lnTo>
                  <a:lnTo>
                    <a:pt x="292823" y="382651"/>
                  </a:lnTo>
                  <a:lnTo>
                    <a:pt x="294792" y="389534"/>
                  </a:lnTo>
                  <a:lnTo>
                    <a:pt x="293420" y="395135"/>
                  </a:lnTo>
                  <a:lnTo>
                    <a:pt x="288886" y="400939"/>
                  </a:lnTo>
                  <a:lnTo>
                    <a:pt x="280619" y="405485"/>
                  </a:lnTo>
                  <a:lnTo>
                    <a:pt x="268020" y="407327"/>
                  </a:lnTo>
                  <a:lnTo>
                    <a:pt x="255866" y="405904"/>
                  </a:lnTo>
                  <a:lnTo>
                    <a:pt x="246202" y="402602"/>
                  </a:lnTo>
                  <a:lnTo>
                    <a:pt x="234403" y="396214"/>
                  </a:lnTo>
                  <a:lnTo>
                    <a:pt x="232321" y="396214"/>
                  </a:lnTo>
                  <a:lnTo>
                    <a:pt x="232321" y="418452"/>
                  </a:lnTo>
                  <a:lnTo>
                    <a:pt x="234403" y="418452"/>
                  </a:lnTo>
                  <a:lnTo>
                    <a:pt x="234403" y="420674"/>
                  </a:lnTo>
                  <a:lnTo>
                    <a:pt x="236791" y="420674"/>
                  </a:lnTo>
                  <a:lnTo>
                    <a:pt x="251510" y="423748"/>
                  </a:lnTo>
                  <a:lnTo>
                    <a:pt x="259626" y="424776"/>
                  </a:lnTo>
                  <a:lnTo>
                    <a:pt x="305803" y="414007"/>
                  </a:lnTo>
                  <a:lnTo>
                    <a:pt x="318681" y="394296"/>
                  </a:lnTo>
                  <a:lnTo>
                    <a:pt x="319189" y="387311"/>
                  </a:lnTo>
                  <a:close/>
                </a:path>
                <a:path w="1091564" h="481329">
                  <a:moveTo>
                    <a:pt x="1091425" y="2222"/>
                  </a:moveTo>
                  <a:lnTo>
                    <a:pt x="1089342" y="0"/>
                  </a:lnTo>
                  <a:lnTo>
                    <a:pt x="1084872" y="0"/>
                  </a:lnTo>
                  <a:lnTo>
                    <a:pt x="1072121" y="2578"/>
                  </a:lnTo>
                  <a:lnTo>
                    <a:pt x="1063612" y="8902"/>
                  </a:lnTo>
                  <a:lnTo>
                    <a:pt x="1058443" y="16891"/>
                  </a:lnTo>
                  <a:lnTo>
                    <a:pt x="1055725" y="24472"/>
                  </a:lnTo>
                  <a:lnTo>
                    <a:pt x="1055725" y="2222"/>
                  </a:lnTo>
                  <a:lnTo>
                    <a:pt x="1044422" y="4457"/>
                  </a:lnTo>
                  <a:lnTo>
                    <a:pt x="1039964" y="4457"/>
                  </a:lnTo>
                  <a:lnTo>
                    <a:pt x="1031036" y="6680"/>
                  </a:lnTo>
                  <a:lnTo>
                    <a:pt x="1028954" y="8902"/>
                  </a:lnTo>
                  <a:lnTo>
                    <a:pt x="1030160" y="18605"/>
                  </a:lnTo>
                  <a:lnTo>
                    <a:pt x="1030732" y="28917"/>
                  </a:lnTo>
                  <a:lnTo>
                    <a:pt x="1030846" y="34899"/>
                  </a:lnTo>
                  <a:lnTo>
                    <a:pt x="1030973" y="43395"/>
                  </a:lnTo>
                  <a:lnTo>
                    <a:pt x="1031036" y="126860"/>
                  </a:lnTo>
                  <a:lnTo>
                    <a:pt x="1058100" y="126860"/>
                  </a:lnTo>
                  <a:lnTo>
                    <a:pt x="1058100" y="124637"/>
                  </a:lnTo>
                  <a:lnTo>
                    <a:pt x="1057732" y="114414"/>
                  </a:lnTo>
                  <a:lnTo>
                    <a:pt x="1056919" y="102946"/>
                  </a:lnTo>
                  <a:lnTo>
                    <a:pt x="1056093" y="88963"/>
                  </a:lnTo>
                  <a:lnTo>
                    <a:pt x="1055725" y="71221"/>
                  </a:lnTo>
                  <a:lnTo>
                    <a:pt x="1055903" y="55219"/>
                  </a:lnTo>
                  <a:lnTo>
                    <a:pt x="1057135" y="43395"/>
                  </a:lnTo>
                  <a:lnTo>
                    <a:pt x="1060488" y="34899"/>
                  </a:lnTo>
                  <a:lnTo>
                    <a:pt x="1067028" y="28917"/>
                  </a:lnTo>
                  <a:lnTo>
                    <a:pt x="1069111" y="26695"/>
                  </a:lnTo>
                  <a:lnTo>
                    <a:pt x="1082497" y="26695"/>
                  </a:lnTo>
                  <a:lnTo>
                    <a:pt x="1084872" y="28917"/>
                  </a:lnTo>
                  <a:lnTo>
                    <a:pt x="1086954" y="26695"/>
                  </a:lnTo>
                  <a:lnTo>
                    <a:pt x="1087437" y="24472"/>
                  </a:lnTo>
                  <a:lnTo>
                    <a:pt x="1089342" y="15570"/>
                  </a:lnTo>
                  <a:lnTo>
                    <a:pt x="1089342" y="13347"/>
                  </a:lnTo>
                  <a:lnTo>
                    <a:pt x="1091425" y="2222"/>
                  </a:lnTo>
                  <a:close/>
                </a:path>
              </a:pathLst>
            </a:custGeom>
            <a:solidFill>
              <a:srgbClr val="000000"/>
            </a:solidFill>
          </p:spPr>
          <p:txBody>
            <a:bodyPr wrap="square" lIns="0" tIns="0" rIns="0" bIns="0" rtlCol="0"/>
            <a:lstStyle/>
            <a:p>
              <a:endParaRPr/>
            </a:p>
          </p:txBody>
        </p:sp>
        <p:sp>
          <p:nvSpPr>
            <p:cNvPr id="24" name="object 24"/>
            <p:cNvSpPr/>
            <p:nvPr/>
          </p:nvSpPr>
          <p:spPr>
            <a:xfrm>
              <a:off x="5785373" y="3132553"/>
              <a:ext cx="1365984" cy="425155"/>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292166" y="3395205"/>
              <a:ext cx="192405" cy="162560"/>
            </a:xfrm>
            <a:custGeom>
              <a:avLst/>
              <a:gdLst/>
              <a:ahLst/>
              <a:cxnLst/>
              <a:rect l="l" t="t" r="r" b="b"/>
              <a:pathLst>
                <a:path w="192404" h="162560">
                  <a:moveTo>
                    <a:pt x="69303" y="37846"/>
                  </a:moveTo>
                  <a:lnTo>
                    <a:pt x="42532" y="37846"/>
                  </a:lnTo>
                  <a:lnTo>
                    <a:pt x="42532" y="0"/>
                  </a:lnTo>
                  <a:lnTo>
                    <a:pt x="35496" y="2603"/>
                  </a:lnTo>
                  <a:lnTo>
                    <a:pt x="30187" y="4165"/>
                  </a:lnTo>
                  <a:lnTo>
                    <a:pt x="24879" y="5321"/>
                  </a:lnTo>
                  <a:lnTo>
                    <a:pt x="17843" y="6667"/>
                  </a:lnTo>
                  <a:lnTo>
                    <a:pt x="15760" y="8902"/>
                  </a:lnTo>
                  <a:lnTo>
                    <a:pt x="15760" y="13347"/>
                  </a:lnTo>
                  <a:lnTo>
                    <a:pt x="17843" y="17830"/>
                  </a:lnTo>
                  <a:lnTo>
                    <a:pt x="17843" y="37846"/>
                  </a:lnTo>
                  <a:lnTo>
                    <a:pt x="2374" y="37846"/>
                  </a:lnTo>
                  <a:lnTo>
                    <a:pt x="0" y="40068"/>
                  </a:lnTo>
                  <a:lnTo>
                    <a:pt x="0" y="57861"/>
                  </a:lnTo>
                  <a:lnTo>
                    <a:pt x="17843" y="57861"/>
                  </a:lnTo>
                  <a:lnTo>
                    <a:pt x="17868" y="120218"/>
                  </a:lnTo>
                  <a:lnTo>
                    <a:pt x="35547" y="160832"/>
                  </a:lnTo>
                  <a:lnTo>
                    <a:pt x="49072" y="162509"/>
                  </a:lnTo>
                  <a:lnTo>
                    <a:pt x="58000" y="162509"/>
                  </a:lnTo>
                  <a:lnTo>
                    <a:pt x="62458" y="160261"/>
                  </a:lnTo>
                  <a:lnTo>
                    <a:pt x="66929" y="160261"/>
                  </a:lnTo>
                  <a:lnTo>
                    <a:pt x="66929" y="158026"/>
                  </a:lnTo>
                  <a:lnTo>
                    <a:pt x="69303" y="151358"/>
                  </a:lnTo>
                  <a:lnTo>
                    <a:pt x="69303" y="142455"/>
                  </a:lnTo>
                  <a:lnTo>
                    <a:pt x="66929" y="140233"/>
                  </a:lnTo>
                  <a:lnTo>
                    <a:pt x="64846" y="142455"/>
                  </a:lnTo>
                  <a:lnTo>
                    <a:pt x="55918" y="142455"/>
                  </a:lnTo>
                  <a:lnTo>
                    <a:pt x="49060" y="141490"/>
                  </a:lnTo>
                  <a:lnTo>
                    <a:pt x="44983" y="138010"/>
                  </a:lnTo>
                  <a:lnTo>
                    <a:pt x="43040" y="131203"/>
                  </a:lnTo>
                  <a:lnTo>
                    <a:pt x="42532" y="120218"/>
                  </a:lnTo>
                  <a:lnTo>
                    <a:pt x="42532" y="55638"/>
                  </a:lnTo>
                  <a:lnTo>
                    <a:pt x="55918" y="55638"/>
                  </a:lnTo>
                  <a:lnTo>
                    <a:pt x="66929" y="57861"/>
                  </a:lnTo>
                  <a:lnTo>
                    <a:pt x="69303" y="55638"/>
                  </a:lnTo>
                  <a:lnTo>
                    <a:pt x="69303" y="37846"/>
                  </a:lnTo>
                  <a:close/>
                </a:path>
                <a:path w="192404" h="162560">
                  <a:moveTo>
                    <a:pt x="191858" y="100164"/>
                  </a:moveTo>
                  <a:lnTo>
                    <a:pt x="191655" y="90957"/>
                  </a:lnTo>
                  <a:lnTo>
                    <a:pt x="190919" y="84594"/>
                  </a:lnTo>
                  <a:lnTo>
                    <a:pt x="190195" y="78193"/>
                  </a:lnTo>
                  <a:lnTo>
                    <a:pt x="186220" y="64173"/>
                  </a:lnTo>
                  <a:lnTo>
                    <a:pt x="178473" y="51193"/>
                  </a:lnTo>
                  <a:lnTo>
                    <a:pt x="172326" y="45008"/>
                  </a:lnTo>
                  <a:lnTo>
                    <a:pt x="167474" y="42189"/>
                  </a:lnTo>
                  <a:lnTo>
                    <a:pt x="167474" y="75692"/>
                  </a:lnTo>
                  <a:lnTo>
                    <a:pt x="167474" y="84594"/>
                  </a:lnTo>
                  <a:lnTo>
                    <a:pt x="109461" y="84594"/>
                  </a:lnTo>
                  <a:lnTo>
                    <a:pt x="113334" y="69037"/>
                  </a:lnTo>
                  <a:lnTo>
                    <a:pt x="120840" y="58699"/>
                  </a:lnTo>
                  <a:lnTo>
                    <a:pt x="130467" y="52971"/>
                  </a:lnTo>
                  <a:lnTo>
                    <a:pt x="140703" y="51193"/>
                  </a:lnTo>
                  <a:lnTo>
                    <a:pt x="147650" y="52451"/>
                  </a:lnTo>
                  <a:lnTo>
                    <a:pt x="154571" y="56197"/>
                  </a:lnTo>
                  <a:lnTo>
                    <a:pt x="160655" y="62471"/>
                  </a:lnTo>
                  <a:lnTo>
                    <a:pt x="165112" y="71297"/>
                  </a:lnTo>
                  <a:lnTo>
                    <a:pt x="167474" y="75692"/>
                  </a:lnTo>
                  <a:lnTo>
                    <a:pt x="167474" y="42189"/>
                  </a:lnTo>
                  <a:lnTo>
                    <a:pt x="163830" y="40068"/>
                  </a:lnTo>
                  <a:lnTo>
                    <a:pt x="153212" y="36804"/>
                  </a:lnTo>
                  <a:lnTo>
                    <a:pt x="140703" y="35623"/>
                  </a:lnTo>
                  <a:lnTo>
                    <a:pt x="118452" y="39446"/>
                  </a:lnTo>
                  <a:lnTo>
                    <a:pt x="99987" y="51193"/>
                  </a:lnTo>
                  <a:lnTo>
                    <a:pt x="87363" y="71297"/>
                  </a:lnTo>
                  <a:lnTo>
                    <a:pt x="82689" y="100164"/>
                  </a:lnTo>
                  <a:lnTo>
                    <a:pt x="87134" y="126809"/>
                  </a:lnTo>
                  <a:lnTo>
                    <a:pt x="99910" y="146367"/>
                  </a:lnTo>
                  <a:lnTo>
                    <a:pt x="120218" y="158407"/>
                  </a:lnTo>
                  <a:lnTo>
                    <a:pt x="147243" y="162509"/>
                  </a:lnTo>
                  <a:lnTo>
                    <a:pt x="161099" y="161429"/>
                  </a:lnTo>
                  <a:lnTo>
                    <a:pt x="172199" y="158877"/>
                  </a:lnTo>
                  <a:lnTo>
                    <a:pt x="180327" y="155917"/>
                  </a:lnTo>
                  <a:lnTo>
                    <a:pt x="185318" y="153581"/>
                  </a:lnTo>
                  <a:lnTo>
                    <a:pt x="185318" y="144678"/>
                  </a:lnTo>
                  <a:lnTo>
                    <a:pt x="185318" y="140233"/>
                  </a:lnTo>
                  <a:lnTo>
                    <a:pt x="187401" y="131330"/>
                  </a:lnTo>
                  <a:lnTo>
                    <a:pt x="185318" y="131330"/>
                  </a:lnTo>
                  <a:lnTo>
                    <a:pt x="182943" y="133565"/>
                  </a:lnTo>
                  <a:lnTo>
                    <a:pt x="176390" y="138010"/>
                  </a:lnTo>
                  <a:lnTo>
                    <a:pt x="169557" y="140233"/>
                  </a:lnTo>
                  <a:lnTo>
                    <a:pt x="163004" y="142455"/>
                  </a:lnTo>
                  <a:lnTo>
                    <a:pt x="154089" y="144678"/>
                  </a:lnTo>
                  <a:lnTo>
                    <a:pt x="147243" y="144678"/>
                  </a:lnTo>
                  <a:lnTo>
                    <a:pt x="141224" y="144157"/>
                  </a:lnTo>
                  <a:lnTo>
                    <a:pt x="110578" y="116865"/>
                  </a:lnTo>
                  <a:lnTo>
                    <a:pt x="109461" y="102387"/>
                  </a:lnTo>
                  <a:lnTo>
                    <a:pt x="189776" y="102387"/>
                  </a:lnTo>
                  <a:lnTo>
                    <a:pt x="191858" y="100164"/>
                  </a:lnTo>
                  <a:close/>
                </a:path>
              </a:pathLst>
            </a:custGeom>
            <a:solidFill>
              <a:srgbClr val="000000"/>
            </a:solidFill>
          </p:spPr>
          <p:txBody>
            <a:bodyPr wrap="square" lIns="0" tIns="0" rIns="0" bIns="0" rtlCol="0"/>
            <a:lstStyle/>
            <a:p>
              <a:endParaRPr/>
            </a:p>
          </p:txBody>
        </p:sp>
        <p:sp>
          <p:nvSpPr>
            <p:cNvPr id="26" name="object 26"/>
            <p:cNvSpPr/>
            <p:nvPr/>
          </p:nvSpPr>
          <p:spPr>
            <a:xfrm>
              <a:off x="5508725" y="3430820"/>
              <a:ext cx="180862" cy="124633"/>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2111909" y="2658309"/>
              <a:ext cx="127228" cy="169273"/>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2265909" y="2698351"/>
              <a:ext cx="215318" cy="129231"/>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2506949" y="2700724"/>
              <a:ext cx="62865" cy="125095"/>
            </a:xfrm>
            <a:custGeom>
              <a:avLst/>
              <a:gdLst/>
              <a:ahLst/>
              <a:cxnLst/>
              <a:rect l="l" t="t" r="r" b="b"/>
              <a:pathLst>
                <a:path w="62864" h="125094">
                  <a:moveTo>
                    <a:pt x="62468" y="0"/>
                  </a:moveTo>
                  <a:lnTo>
                    <a:pt x="24541" y="22245"/>
                  </a:lnTo>
                  <a:lnTo>
                    <a:pt x="26772" y="2076"/>
                  </a:lnTo>
                  <a:lnTo>
                    <a:pt x="24541" y="0"/>
                  </a:lnTo>
                  <a:lnTo>
                    <a:pt x="15617" y="2076"/>
                  </a:lnTo>
                  <a:lnTo>
                    <a:pt x="8924" y="2076"/>
                  </a:lnTo>
                  <a:lnTo>
                    <a:pt x="0" y="4449"/>
                  </a:lnTo>
                  <a:lnTo>
                    <a:pt x="0" y="124633"/>
                  </a:lnTo>
                  <a:lnTo>
                    <a:pt x="26772" y="124633"/>
                  </a:lnTo>
                  <a:lnTo>
                    <a:pt x="29003" y="122409"/>
                  </a:lnTo>
                  <a:lnTo>
                    <a:pt x="27713" y="112189"/>
                  </a:lnTo>
                  <a:lnTo>
                    <a:pt x="26807" y="86734"/>
                  </a:lnTo>
                  <a:lnTo>
                    <a:pt x="26911" y="53017"/>
                  </a:lnTo>
                  <a:lnTo>
                    <a:pt x="27887" y="41224"/>
                  </a:lnTo>
                  <a:lnTo>
                    <a:pt x="30537" y="32740"/>
                  </a:lnTo>
                  <a:lnTo>
                    <a:pt x="35696" y="26694"/>
                  </a:lnTo>
                  <a:lnTo>
                    <a:pt x="37927" y="26694"/>
                  </a:lnTo>
                  <a:lnTo>
                    <a:pt x="42389" y="24618"/>
                  </a:lnTo>
                  <a:lnTo>
                    <a:pt x="53544" y="24618"/>
                  </a:lnTo>
                  <a:lnTo>
                    <a:pt x="55775" y="26694"/>
                  </a:lnTo>
                  <a:lnTo>
                    <a:pt x="58006" y="24618"/>
                  </a:lnTo>
                  <a:lnTo>
                    <a:pt x="58006" y="15720"/>
                  </a:lnTo>
                  <a:lnTo>
                    <a:pt x="60237" y="13347"/>
                  </a:lnTo>
                  <a:lnTo>
                    <a:pt x="62468" y="0"/>
                  </a:lnTo>
                  <a:close/>
                </a:path>
              </a:pathLst>
            </a:custGeom>
            <a:solidFill>
              <a:srgbClr val="000000"/>
            </a:solidFill>
          </p:spPr>
          <p:txBody>
            <a:bodyPr wrap="square" lIns="0" tIns="0" rIns="0" bIns="0" rtlCol="0"/>
            <a:lstStyle/>
            <a:p>
              <a:endParaRPr/>
            </a:p>
          </p:txBody>
        </p:sp>
        <p:sp>
          <p:nvSpPr>
            <p:cNvPr id="30" name="object 30"/>
            <p:cNvSpPr/>
            <p:nvPr/>
          </p:nvSpPr>
          <p:spPr>
            <a:xfrm>
              <a:off x="1641013" y="2938899"/>
              <a:ext cx="1390407" cy="240399"/>
            </a:xfrm>
            <a:prstGeom prst="rect">
              <a:avLst/>
            </a:prstGeom>
            <a:blipFill>
              <a:blip r:embed="rId15" cstate="print"/>
              <a:stretch>
                <a:fillRect/>
              </a:stretch>
            </a:blipFill>
          </p:spPr>
          <p:txBody>
            <a:bodyPr wrap="square" lIns="0" tIns="0" rIns="0" bIns="0" rtlCol="0"/>
            <a:lstStyle/>
            <a:p>
              <a:endParaRPr/>
            </a:p>
          </p:txBody>
        </p:sp>
      </p:grpSp>
      <p:grpSp>
        <p:nvGrpSpPr>
          <p:cNvPr id="31" name="object 31"/>
          <p:cNvGrpSpPr/>
          <p:nvPr/>
        </p:nvGrpSpPr>
        <p:grpSpPr>
          <a:xfrm>
            <a:off x="1237086" y="4143105"/>
            <a:ext cx="6521450" cy="1531620"/>
            <a:chOff x="1237086" y="4143105"/>
            <a:chExt cx="6521450" cy="1531620"/>
          </a:xfrm>
        </p:grpSpPr>
        <p:sp>
          <p:nvSpPr>
            <p:cNvPr id="32" name="object 32"/>
            <p:cNvSpPr/>
            <p:nvPr/>
          </p:nvSpPr>
          <p:spPr>
            <a:xfrm>
              <a:off x="4519930" y="4241063"/>
              <a:ext cx="3225165" cy="1420495"/>
            </a:xfrm>
            <a:custGeom>
              <a:avLst/>
              <a:gdLst/>
              <a:ahLst/>
              <a:cxnLst/>
              <a:rect l="l" t="t" r="r" b="b"/>
              <a:pathLst>
                <a:path w="3225165" h="1420495">
                  <a:moveTo>
                    <a:pt x="3224873" y="0"/>
                  </a:moveTo>
                  <a:lnTo>
                    <a:pt x="0" y="0"/>
                  </a:lnTo>
                  <a:lnTo>
                    <a:pt x="0" y="1335532"/>
                  </a:lnTo>
                  <a:lnTo>
                    <a:pt x="0" y="1420126"/>
                  </a:lnTo>
                  <a:lnTo>
                    <a:pt x="3224873" y="1420126"/>
                  </a:lnTo>
                  <a:lnTo>
                    <a:pt x="3224873" y="1335532"/>
                  </a:lnTo>
                  <a:lnTo>
                    <a:pt x="3224873" y="0"/>
                  </a:lnTo>
                  <a:close/>
                </a:path>
              </a:pathLst>
            </a:custGeom>
            <a:solidFill>
              <a:srgbClr val="7ED5F6"/>
            </a:solidFill>
          </p:spPr>
          <p:txBody>
            <a:bodyPr wrap="square" lIns="0" tIns="0" rIns="0" bIns="0" rtlCol="0"/>
            <a:lstStyle/>
            <a:p>
              <a:endParaRPr/>
            </a:p>
          </p:txBody>
        </p:sp>
        <p:sp>
          <p:nvSpPr>
            <p:cNvPr id="33" name="object 33"/>
            <p:cNvSpPr/>
            <p:nvPr/>
          </p:nvSpPr>
          <p:spPr>
            <a:xfrm>
              <a:off x="4519933" y="4241059"/>
              <a:ext cx="3225165" cy="1420495"/>
            </a:xfrm>
            <a:custGeom>
              <a:avLst/>
              <a:gdLst/>
              <a:ahLst/>
              <a:cxnLst/>
              <a:rect l="l" t="t" r="r" b="b"/>
              <a:pathLst>
                <a:path w="3225165" h="1420495">
                  <a:moveTo>
                    <a:pt x="0" y="1420120"/>
                  </a:moveTo>
                  <a:lnTo>
                    <a:pt x="3224878" y="1420120"/>
                  </a:lnTo>
                  <a:lnTo>
                    <a:pt x="3224878" y="0"/>
                  </a:lnTo>
                  <a:lnTo>
                    <a:pt x="0" y="0"/>
                  </a:lnTo>
                  <a:lnTo>
                    <a:pt x="0" y="1420120"/>
                  </a:lnTo>
                  <a:close/>
                </a:path>
              </a:pathLst>
            </a:custGeom>
            <a:ln w="26723">
              <a:solidFill>
                <a:srgbClr val="7ED5F6"/>
              </a:solidFill>
            </a:ln>
          </p:spPr>
          <p:txBody>
            <a:bodyPr wrap="square" lIns="0" tIns="0" rIns="0" bIns="0" rtlCol="0"/>
            <a:lstStyle/>
            <a:p>
              <a:endParaRPr/>
            </a:p>
          </p:txBody>
        </p:sp>
        <p:sp>
          <p:nvSpPr>
            <p:cNvPr id="34" name="object 34"/>
            <p:cNvSpPr/>
            <p:nvPr/>
          </p:nvSpPr>
          <p:spPr>
            <a:xfrm>
              <a:off x="1335239" y="4572698"/>
              <a:ext cx="2352675" cy="777240"/>
            </a:xfrm>
            <a:custGeom>
              <a:avLst/>
              <a:gdLst/>
              <a:ahLst/>
              <a:cxnLst/>
              <a:rect l="l" t="t" r="r" b="b"/>
              <a:pathLst>
                <a:path w="2352675" h="777239">
                  <a:moveTo>
                    <a:pt x="2352306" y="0"/>
                  </a:moveTo>
                  <a:lnTo>
                    <a:pt x="0" y="0"/>
                  </a:lnTo>
                  <a:lnTo>
                    <a:pt x="0" y="692277"/>
                  </a:lnTo>
                  <a:lnTo>
                    <a:pt x="0" y="776871"/>
                  </a:lnTo>
                  <a:lnTo>
                    <a:pt x="2352306" y="776871"/>
                  </a:lnTo>
                  <a:lnTo>
                    <a:pt x="2352306" y="692277"/>
                  </a:lnTo>
                  <a:lnTo>
                    <a:pt x="2352306" y="0"/>
                  </a:lnTo>
                  <a:close/>
                </a:path>
              </a:pathLst>
            </a:custGeom>
            <a:solidFill>
              <a:srgbClr val="7ED5F6"/>
            </a:solidFill>
          </p:spPr>
          <p:txBody>
            <a:bodyPr wrap="square" lIns="0" tIns="0" rIns="0" bIns="0" rtlCol="0"/>
            <a:lstStyle/>
            <a:p>
              <a:endParaRPr/>
            </a:p>
          </p:txBody>
        </p:sp>
        <p:sp>
          <p:nvSpPr>
            <p:cNvPr id="35" name="object 35"/>
            <p:cNvSpPr/>
            <p:nvPr/>
          </p:nvSpPr>
          <p:spPr>
            <a:xfrm>
              <a:off x="1335252" y="4572694"/>
              <a:ext cx="2352675" cy="777240"/>
            </a:xfrm>
            <a:custGeom>
              <a:avLst/>
              <a:gdLst/>
              <a:ahLst/>
              <a:cxnLst/>
              <a:rect l="l" t="t" r="r" b="b"/>
              <a:pathLst>
                <a:path w="2352675" h="777239">
                  <a:moveTo>
                    <a:pt x="0" y="776870"/>
                  </a:moveTo>
                  <a:lnTo>
                    <a:pt x="2352299" y="776871"/>
                  </a:lnTo>
                  <a:lnTo>
                    <a:pt x="2352299" y="0"/>
                  </a:lnTo>
                  <a:lnTo>
                    <a:pt x="0" y="0"/>
                  </a:lnTo>
                  <a:lnTo>
                    <a:pt x="0" y="776870"/>
                  </a:lnTo>
                  <a:close/>
                </a:path>
              </a:pathLst>
            </a:custGeom>
            <a:ln w="26718">
              <a:solidFill>
                <a:srgbClr val="7ED5F6"/>
              </a:solidFill>
            </a:ln>
          </p:spPr>
          <p:txBody>
            <a:bodyPr wrap="square" lIns="0" tIns="0" rIns="0" bIns="0" rtlCol="0"/>
            <a:lstStyle/>
            <a:p>
              <a:endParaRPr/>
            </a:p>
          </p:txBody>
        </p:sp>
        <p:sp>
          <p:nvSpPr>
            <p:cNvPr id="36" name="object 36"/>
            <p:cNvSpPr/>
            <p:nvPr/>
          </p:nvSpPr>
          <p:spPr>
            <a:xfrm>
              <a:off x="3602742" y="4866542"/>
              <a:ext cx="708025" cy="0"/>
            </a:xfrm>
            <a:custGeom>
              <a:avLst/>
              <a:gdLst/>
              <a:ahLst/>
              <a:cxnLst/>
              <a:rect l="l" t="t" r="r" b="b"/>
              <a:pathLst>
                <a:path w="708025">
                  <a:moveTo>
                    <a:pt x="707474" y="0"/>
                  </a:moveTo>
                  <a:lnTo>
                    <a:pt x="707474" y="0"/>
                  </a:lnTo>
                  <a:lnTo>
                    <a:pt x="0" y="0"/>
                  </a:lnTo>
                </a:path>
              </a:pathLst>
            </a:custGeom>
            <a:ln w="13355">
              <a:solidFill>
                <a:srgbClr val="000000"/>
              </a:solidFill>
            </a:ln>
          </p:spPr>
          <p:txBody>
            <a:bodyPr wrap="square" lIns="0" tIns="0" rIns="0" bIns="0" rtlCol="0"/>
            <a:lstStyle/>
            <a:p>
              <a:endParaRPr/>
            </a:p>
          </p:txBody>
        </p:sp>
        <p:sp>
          <p:nvSpPr>
            <p:cNvPr id="37" name="object 37"/>
            <p:cNvSpPr/>
            <p:nvPr/>
          </p:nvSpPr>
          <p:spPr>
            <a:xfrm>
              <a:off x="4205368" y="4806411"/>
              <a:ext cx="198689" cy="120232"/>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4435154" y="4156467"/>
              <a:ext cx="3227705" cy="1420495"/>
            </a:xfrm>
            <a:custGeom>
              <a:avLst/>
              <a:gdLst/>
              <a:ahLst/>
              <a:cxnLst/>
              <a:rect l="l" t="t" r="r" b="b"/>
              <a:pathLst>
                <a:path w="3227704" h="1420495">
                  <a:moveTo>
                    <a:pt x="3227258" y="0"/>
                  </a:moveTo>
                  <a:lnTo>
                    <a:pt x="0" y="0"/>
                  </a:lnTo>
                  <a:lnTo>
                    <a:pt x="0" y="1420126"/>
                  </a:lnTo>
                  <a:lnTo>
                    <a:pt x="3227258" y="1420126"/>
                  </a:lnTo>
                  <a:lnTo>
                    <a:pt x="3227258" y="0"/>
                  </a:lnTo>
                  <a:close/>
                </a:path>
              </a:pathLst>
            </a:custGeom>
            <a:solidFill>
              <a:srgbClr val="FDFDFD"/>
            </a:solidFill>
          </p:spPr>
          <p:txBody>
            <a:bodyPr wrap="square" lIns="0" tIns="0" rIns="0" bIns="0" rtlCol="0"/>
            <a:lstStyle/>
            <a:p>
              <a:endParaRPr/>
            </a:p>
          </p:txBody>
        </p:sp>
        <p:sp>
          <p:nvSpPr>
            <p:cNvPr id="39" name="object 39"/>
            <p:cNvSpPr/>
            <p:nvPr/>
          </p:nvSpPr>
          <p:spPr>
            <a:xfrm>
              <a:off x="4435154" y="4156467"/>
              <a:ext cx="3227705" cy="1420495"/>
            </a:xfrm>
            <a:custGeom>
              <a:avLst/>
              <a:gdLst/>
              <a:ahLst/>
              <a:cxnLst/>
              <a:rect l="l" t="t" r="r" b="b"/>
              <a:pathLst>
                <a:path w="3227704" h="1420495">
                  <a:moveTo>
                    <a:pt x="0" y="1420126"/>
                  </a:moveTo>
                  <a:lnTo>
                    <a:pt x="3227258" y="1420126"/>
                  </a:lnTo>
                  <a:lnTo>
                    <a:pt x="3227258" y="0"/>
                  </a:lnTo>
                  <a:lnTo>
                    <a:pt x="0" y="0"/>
                  </a:lnTo>
                  <a:lnTo>
                    <a:pt x="0" y="1420126"/>
                  </a:lnTo>
                  <a:close/>
                </a:path>
              </a:pathLst>
            </a:custGeom>
            <a:ln w="26723">
              <a:solidFill>
                <a:srgbClr val="00ACED"/>
              </a:solidFill>
            </a:ln>
          </p:spPr>
          <p:txBody>
            <a:bodyPr wrap="square" lIns="0" tIns="0" rIns="0" bIns="0" rtlCol="0"/>
            <a:lstStyle/>
            <a:p>
              <a:endParaRPr/>
            </a:p>
          </p:txBody>
        </p:sp>
        <p:sp>
          <p:nvSpPr>
            <p:cNvPr id="40" name="object 40"/>
            <p:cNvSpPr/>
            <p:nvPr/>
          </p:nvSpPr>
          <p:spPr>
            <a:xfrm>
              <a:off x="5787753" y="4363468"/>
              <a:ext cx="109171" cy="126888"/>
            </a:xfrm>
            <a:prstGeom prst="rect">
              <a:avLst/>
            </a:prstGeom>
            <a:blipFill>
              <a:blip r:embed="rId17" cstate="print"/>
              <a:stretch>
                <a:fillRect/>
              </a:stretch>
            </a:blipFill>
          </p:spPr>
          <p:txBody>
            <a:bodyPr wrap="square" lIns="0" tIns="0" rIns="0" bIns="0" rtlCol="0"/>
            <a:lstStyle/>
            <a:p>
              <a:endParaRPr/>
            </a:p>
          </p:txBody>
        </p:sp>
        <p:sp>
          <p:nvSpPr>
            <p:cNvPr id="41" name="object 41"/>
            <p:cNvSpPr/>
            <p:nvPr/>
          </p:nvSpPr>
          <p:spPr>
            <a:xfrm>
              <a:off x="5921615" y="4363468"/>
              <a:ext cx="107089" cy="124663"/>
            </a:xfrm>
            <a:prstGeom prst="rect">
              <a:avLst/>
            </a:prstGeom>
            <a:blipFill>
              <a:blip r:embed="rId18" cstate="print"/>
              <a:stretch>
                <a:fillRect/>
              </a:stretch>
            </a:blipFill>
          </p:spPr>
          <p:txBody>
            <a:bodyPr wrap="square" lIns="0" tIns="0" rIns="0" bIns="0" rtlCol="0"/>
            <a:lstStyle/>
            <a:p>
              <a:endParaRPr/>
            </a:p>
          </p:txBody>
        </p:sp>
        <p:sp>
          <p:nvSpPr>
            <p:cNvPr id="42" name="object 42"/>
            <p:cNvSpPr/>
            <p:nvPr/>
          </p:nvSpPr>
          <p:spPr>
            <a:xfrm>
              <a:off x="6055476" y="4298927"/>
              <a:ext cx="111551" cy="191429"/>
            </a:xfrm>
            <a:prstGeom prst="rect">
              <a:avLst/>
            </a:prstGeom>
            <a:blipFill>
              <a:blip r:embed="rId19" cstate="print"/>
              <a:stretch>
                <a:fillRect/>
              </a:stretch>
            </a:blipFill>
          </p:spPr>
          <p:txBody>
            <a:bodyPr wrap="square" lIns="0" tIns="0" rIns="0" bIns="0" rtlCol="0"/>
            <a:lstStyle/>
            <a:p>
              <a:endParaRPr/>
            </a:p>
          </p:txBody>
        </p:sp>
        <p:sp>
          <p:nvSpPr>
            <p:cNvPr id="43" name="object 43"/>
            <p:cNvSpPr/>
            <p:nvPr/>
          </p:nvSpPr>
          <p:spPr>
            <a:xfrm>
              <a:off x="6189338" y="4410214"/>
              <a:ext cx="67310" cy="22860"/>
            </a:xfrm>
            <a:custGeom>
              <a:avLst/>
              <a:gdLst/>
              <a:ahLst/>
              <a:cxnLst/>
              <a:rect l="l" t="t" r="r" b="b"/>
              <a:pathLst>
                <a:path w="67310" h="22860">
                  <a:moveTo>
                    <a:pt x="64848" y="0"/>
                  </a:moveTo>
                  <a:lnTo>
                    <a:pt x="55924" y="2224"/>
                  </a:lnTo>
                  <a:lnTo>
                    <a:pt x="2379" y="2224"/>
                  </a:lnTo>
                  <a:lnTo>
                    <a:pt x="2379" y="13347"/>
                  </a:lnTo>
                  <a:lnTo>
                    <a:pt x="0" y="20050"/>
                  </a:lnTo>
                  <a:lnTo>
                    <a:pt x="2379" y="22275"/>
                  </a:lnTo>
                  <a:lnTo>
                    <a:pt x="40158" y="20050"/>
                  </a:lnTo>
                  <a:lnTo>
                    <a:pt x="51462" y="20050"/>
                  </a:lnTo>
                  <a:lnTo>
                    <a:pt x="55924" y="22275"/>
                  </a:lnTo>
                  <a:lnTo>
                    <a:pt x="62468" y="22275"/>
                  </a:lnTo>
                  <a:lnTo>
                    <a:pt x="64848" y="20050"/>
                  </a:lnTo>
                  <a:lnTo>
                    <a:pt x="64848" y="11122"/>
                  </a:lnTo>
                  <a:lnTo>
                    <a:pt x="66930" y="2224"/>
                  </a:lnTo>
                  <a:lnTo>
                    <a:pt x="64848" y="0"/>
                  </a:lnTo>
                  <a:close/>
                </a:path>
              </a:pathLst>
            </a:custGeom>
            <a:solidFill>
              <a:srgbClr val="000000"/>
            </a:solidFill>
          </p:spPr>
          <p:txBody>
            <a:bodyPr wrap="square" lIns="0" tIns="0" rIns="0" bIns="0" rtlCol="0"/>
            <a:lstStyle/>
            <a:p>
              <a:endParaRPr/>
            </a:p>
          </p:txBody>
        </p:sp>
        <p:sp>
          <p:nvSpPr>
            <p:cNvPr id="44" name="object 44"/>
            <p:cNvSpPr/>
            <p:nvPr/>
          </p:nvSpPr>
          <p:spPr>
            <a:xfrm>
              <a:off x="6278579" y="4363468"/>
              <a:ext cx="107089" cy="126888"/>
            </a:xfrm>
            <a:prstGeom prst="rect">
              <a:avLst/>
            </a:prstGeom>
            <a:blipFill>
              <a:blip r:embed="rId20" cstate="print"/>
              <a:stretch>
                <a:fillRect/>
              </a:stretch>
            </a:blipFill>
          </p:spPr>
          <p:txBody>
            <a:bodyPr wrap="square" lIns="0" tIns="0" rIns="0" bIns="0" rtlCol="0"/>
            <a:lstStyle/>
            <a:p>
              <a:endParaRPr/>
            </a:p>
          </p:txBody>
        </p:sp>
        <p:sp>
          <p:nvSpPr>
            <p:cNvPr id="45" name="object 45"/>
            <p:cNvSpPr/>
            <p:nvPr/>
          </p:nvSpPr>
          <p:spPr>
            <a:xfrm>
              <a:off x="6410359" y="4363468"/>
              <a:ext cx="214178" cy="126888"/>
            </a:xfrm>
            <a:prstGeom prst="rect">
              <a:avLst/>
            </a:prstGeom>
            <a:blipFill>
              <a:blip r:embed="rId21" cstate="print"/>
              <a:stretch>
                <a:fillRect/>
              </a:stretch>
            </a:blipFill>
          </p:spPr>
          <p:txBody>
            <a:bodyPr wrap="square" lIns="0" tIns="0" rIns="0" bIns="0" rtlCol="0"/>
            <a:lstStyle/>
            <a:p>
              <a:endParaRPr/>
            </a:p>
          </p:txBody>
        </p:sp>
        <p:sp>
          <p:nvSpPr>
            <p:cNvPr id="46" name="object 46"/>
            <p:cNvSpPr/>
            <p:nvPr/>
          </p:nvSpPr>
          <p:spPr>
            <a:xfrm>
              <a:off x="6649227" y="4363469"/>
              <a:ext cx="162716" cy="126888"/>
            </a:xfrm>
            <a:prstGeom prst="rect">
              <a:avLst/>
            </a:prstGeom>
            <a:blipFill>
              <a:blip r:embed="rId22" cstate="print"/>
              <a:stretch>
                <a:fillRect/>
              </a:stretch>
            </a:blipFill>
          </p:spPr>
          <p:txBody>
            <a:bodyPr wrap="square" lIns="0" tIns="0" rIns="0" bIns="0" rtlCol="0"/>
            <a:lstStyle/>
            <a:p>
              <a:endParaRPr/>
            </a:p>
          </p:txBody>
        </p:sp>
        <p:sp>
          <p:nvSpPr>
            <p:cNvPr id="47" name="object 47"/>
            <p:cNvSpPr/>
            <p:nvPr/>
          </p:nvSpPr>
          <p:spPr>
            <a:xfrm>
              <a:off x="4964057" y="4318948"/>
              <a:ext cx="1805646" cy="765718"/>
            </a:xfrm>
            <a:prstGeom prst="rect">
              <a:avLst/>
            </a:prstGeom>
            <a:blipFill>
              <a:blip r:embed="rId23" cstate="print"/>
              <a:stretch>
                <a:fillRect/>
              </a:stretch>
            </a:blipFill>
          </p:spPr>
          <p:txBody>
            <a:bodyPr wrap="square" lIns="0" tIns="0" rIns="0" bIns="0" rtlCol="0"/>
            <a:lstStyle/>
            <a:p>
              <a:endParaRPr/>
            </a:p>
          </p:txBody>
        </p:sp>
        <p:sp>
          <p:nvSpPr>
            <p:cNvPr id="48" name="object 48"/>
            <p:cNvSpPr/>
            <p:nvPr/>
          </p:nvSpPr>
          <p:spPr>
            <a:xfrm>
              <a:off x="4964057" y="4911033"/>
              <a:ext cx="904129" cy="471900"/>
            </a:xfrm>
            <a:prstGeom prst="rect">
              <a:avLst/>
            </a:prstGeom>
            <a:blipFill>
              <a:blip r:embed="rId24" cstate="print"/>
              <a:stretch>
                <a:fillRect/>
              </a:stretch>
            </a:blipFill>
          </p:spPr>
          <p:txBody>
            <a:bodyPr wrap="square" lIns="0" tIns="0" rIns="0" bIns="0" rtlCol="0"/>
            <a:lstStyle/>
            <a:p>
              <a:endParaRPr/>
            </a:p>
          </p:txBody>
        </p:sp>
        <p:sp>
          <p:nvSpPr>
            <p:cNvPr id="49" name="object 49"/>
            <p:cNvSpPr/>
            <p:nvPr/>
          </p:nvSpPr>
          <p:spPr>
            <a:xfrm>
              <a:off x="5957311" y="5189279"/>
              <a:ext cx="113931" cy="191429"/>
            </a:xfrm>
            <a:prstGeom prst="rect">
              <a:avLst/>
            </a:prstGeom>
            <a:blipFill>
              <a:blip r:embed="rId25" cstate="print"/>
              <a:stretch>
                <a:fillRect/>
              </a:stretch>
            </a:blipFill>
          </p:spPr>
          <p:txBody>
            <a:bodyPr wrap="square" lIns="0" tIns="0" rIns="0" bIns="0" rtlCol="0"/>
            <a:lstStyle/>
            <a:p>
              <a:endParaRPr/>
            </a:p>
          </p:txBody>
        </p:sp>
        <p:sp>
          <p:nvSpPr>
            <p:cNvPr id="50" name="object 50"/>
            <p:cNvSpPr/>
            <p:nvPr/>
          </p:nvSpPr>
          <p:spPr>
            <a:xfrm>
              <a:off x="6098015" y="5253851"/>
              <a:ext cx="339116" cy="126858"/>
            </a:xfrm>
            <a:prstGeom prst="rect">
              <a:avLst/>
            </a:prstGeom>
            <a:blipFill>
              <a:blip r:embed="rId26" cstate="print"/>
              <a:stretch>
                <a:fillRect/>
              </a:stretch>
            </a:blipFill>
          </p:spPr>
          <p:txBody>
            <a:bodyPr wrap="square" lIns="0" tIns="0" rIns="0" bIns="0" rtlCol="0"/>
            <a:lstStyle/>
            <a:p>
              <a:endParaRPr/>
            </a:p>
          </p:txBody>
        </p:sp>
        <p:sp>
          <p:nvSpPr>
            <p:cNvPr id="51" name="object 51"/>
            <p:cNvSpPr/>
            <p:nvPr/>
          </p:nvSpPr>
          <p:spPr>
            <a:xfrm>
              <a:off x="6461821" y="5189279"/>
              <a:ext cx="29209" cy="189230"/>
            </a:xfrm>
            <a:custGeom>
              <a:avLst/>
              <a:gdLst/>
              <a:ahLst/>
              <a:cxnLst/>
              <a:rect l="l" t="t" r="r" b="b"/>
              <a:pathLst>
                <a:path w="29210" h="189229">
                  <a:moveTo>
                    <a:pt x="26772" y="0"/>
                  </a:moveTo>
                  <a:lnTo>
                    <a:pt x="19735" y="2606"/>
                  </a:lnTo>
                  <a:lnTo>
                    <a:pt x="14427" y="4171"/>
                  </a:lnTo>
                  <a:lnTo>
                    <a:pt x="9119" y="5318"/>
                  </a:lnTo>
                  <a:lnTo>
                    <a:pt x="2082" y="6673"/>
                  </a:lnTo>
                  <a:lnTo>
                    <a:pt x="0" y="6673"/>
                  </a:lnTo>
                  <a:lnTo>
                    <a:pt x="1203" y="30748"/>
                  </a:lnTo>
                  <a:lnTo>
                    <a:pt x="1822" y="55654"/>
                  </a:lnTo>
                  <a:lnTo>
                    <a:pt x="1974" y="72351"/>
                  </a:lnTo>
                  <a:lnTo>
                    <a:pt x="2082" y="189205"/>
                  </a:lnTo>
                  <a:lnTo>
                    <a:pt x="26772" y="189205"/>
                  </a:lnTo>
                  <a:lnTo>
                    <a:pt x="28854" y="186980"/>
                  </a:lnTo>
                  <a:lnTo>
                    <a:pt x="27650" y="170534"/>
                  </a:lnTo>
                  <a:lnTo>
                    <a:pt x="27032" y="152203"/>
                  </a:lnTo>
                  <a:lnTo>
                    <a:pt x="26804" y="128444"/>
                  </a:lnTo>
                  <a:lnTo>
                    <a:pt x="26804" y="72351"/>
                  </a:lnTo>
                  <a:lnTo>
                    <a:pt x="27032" y="48980"/>
                  </a:lnTo>
                  <a:lnTo>
                    <a:pt x="27650" y="25604"/>
                  </a:lnTo>
                  <a:lnTo>
                    <a:pt x="28854" y="2224"/>
                  </a:lnTo>
                  <a:lnTo>
                    <a:pt x="26772" y="0"/>
                  </a:lnTo>
                  <a:close/>
                </a:path>
              </a:pathLst>
            </a:custGeom>
            <a:solidFill>
              <a:srgbClr val="000000"/>
            </a:solidFill>
          </p:spPr>
          <p:txBody>
            <a:bodyPr wrap="square" lIns="0" tIns="0" rIns="0" bIns="0" rtlCol="0"/>
            <a:lstStyle/>
            <a:p>
              <a:endParaRPr/>
            </a:p>
          </p:txBody>
        </p:sp>
        <p:sp>
          <p:nvSpPr>
            <p:cNvPr id="52" name="object 52"/>
            <p:cNvSpPr/>
            <p:nvPr/>
          </p:nvSpPr>
          <p:spPr>
            <a:xfrm>
              <a:off x="6517508" y="5253851"/>
              <a:ext cx="115954" cy="126858"/>
            </a:xfrm>
            <a:prstGeom prst="rect">
              <a:avLst/>
            </a:prstGeom>
            <a:blipFill>
              <a:blip r:embed="rId27" cstate="print"/>
              <a:stretch>
                <a:fillRect/>
              </a:stretch>
            </a:blipFill>
          </p:spPr>
          <p:txBody>
            <a:bodyPr wrap="square" lIns="0" tIns="0" rIns="0" bIns="0" rtlCol="0"/>
            <a:lstStyle/>
            <a:p>
              <a:endParaRPr/>
            </a:p>
          </p:txBody>
        </p:sp>
        <p:sp>
          <p:nvSpPr>
            <p:cNvPr id="53" name="object 53"/>
            <p:cNvSpPr/>
            <p:nvPr/>
          </p:nvSpPr>
          <p:spPr>
            <a:xfrm>
              <a:off x="6660234" y="5253851"/>
              <a:ext cx="111551" cy="182510"/>
            </a:xfrm>
            <a:prstGeom prst="rect">
              <a:avLst/>
            </a:prstGeom>
            <a:blipFill>
              <a:blip r:embed="rId28" cstate="print"/>
              <a:stretch>
                <a:fillRect/>
              </a:stretch>
            </a:blipFill>
          </p:spPr>
          <p:txBody>
            <a:bodyPr wrap="square" lIns="0" tIns="0" rIns="0" bIns="0" rtlCol="0"/>
            <a:lstStyle/>
            <a:p>
              <a:endParaRPr/>
            </a:p>
          </p:txBody>
        </p:sp>
        <p:sp>
          <p:nvSpPr>
            <p:cNvPr id="54" name="object 54"/>
            <p:cNvSpPr/>
            <p:nvPr/>
          </p:nvSpPr>
          <p:spPr>
            <a:xfrm>
              <a:off x="6794096" y="5253851"/>
              <a:ext cx="109469" cy="126858"/>
            </a:xfrm>
            <a:prstGeom prst="rect">
              <a:avLst/>
            </a:prstGeom>
            <a:blipFill>
              <a:blip r:embed="rId29" cstate="print"/>
              <a:stretch>
                <a:fillRect/>
              </a:stretch>
            </a:blipFill>
          </p:spPr>
          <p:txBody>
            <a:bodyPr wrap="square" lIns="0" tIns="0" rIns="0" bIns="0" rtlCol="0"/>
            <a:lstStyle/>
            <a:p>
              <a:endParaRPr/>
            </a:p>
          </p:txBody>
        </p:sp>
        <p:sp>
          <p:nvSpPr>
            <p:cNvPr id="55" name="object 55"/>
            <p:cNvSpPr/>
            <p:nvPr/>
          </p:nvSpPr>
          <p:spPr>
            <a:xfrm>
              <a:off x="6928255" y="5253851"/>
              <a:ext cx="160634" cy="126858"/>
            </a:xfrm>
            <a:prstGeom prst="rect">
              <a:avLst/>
            </a:prstGeom>
            <a:blipFill>
              <a:blip r:embed="rId30" cstate="print"/>
              <a:stretch>
                <a:fillRect/>
              </a:stretch>
            </a:blipFill>
          </p:spPr>
          <p:txBody>
            <a:bodyPr wrap="square" lIns="0" tIns="0" rIns="0" bIns="0" rtlCol="0"/>
            <a:lstStyle/>
            <a:p>
              <a:endParaRPr/>
            </a:p>
          </p:txBody>
        </p:sp>
        <p:sp>
          <p:nvSpPr>
            <p:cNvPr id="56" name="object 56"/>
            <p:cNvSpPr/>
            <p:nvPr/>
          </p:nvSpPr>
          <p:spPr>
            <a:xfrm>
              <a:off x="1250446" y="4488132"/>
              <a:ext cx="2352675" cy="777240"/>
            </a:xfrm>
            <a:custGeom>
              <a:avLst/>
              <a:gdLst/>
              <a:ahLst/>
              <a:cxnLst/>
              <a:rect l="l" t="t" r="r" b="b"/>
              <a:pathLst>
                <a:path w="2352675" h="777239">
                  <a:moveTo>
                    <a:pt x="2352296" y="0"/>
                  </a:moveTo>
                  <a:lnTo>
                    <a:pt x="0" y="0"/>
                  </a:lnTo>
                  <a:lnTo>
                    <a:pt x="0" y="776841"/>
                  </a:lnTo>
                  <a:lnTo>
                    <a:pt x="2352296" y="776841"/>
                  </a:lnTo>
                  <a:lnTo>
                    <a:pt x="2352296" y="0"/>
                  </a:lnTo>
                  <a:close/>
                </a:path>
              </a:pathLst>
            </a:custGeom>
            <a:solidFill>
              <a:srgbClr val="FDFDFD"/>
            </a:solidFill>
          </p:spPr>
          <p:txBody>
            <a:bodyPr wrap="square" lIns="0" tIns="0" rIns="0" bIns="0" rtlCol="0"/>
            <a:lstStyle/>
            <a:p>
              <a:endParaRPr/>
            </a:p>
          </p:txBody>
        </p:sp>
        <p:sp>
          <p:nvSpPr>
            <p:cNvPr id="57" name="object 57"/>
            <p:cNvSpPr/>
            <p:nvPr/>
          </p:nvSpPr>
          <p:spPr>
            <a:xfrm>
              <a:off x="1250446" y="4488132"/>
              <a:ext cx="2352675" cy="777240"/>
            </a:xfrm>
            <a:custGeom>
              <a:avLst/>
              <a:gdLst/>
              <a:ahLst/>
              <a:cxnLst/>
              <a:rect l="l" t="t" r="r" b="b"/>
              <a:pathLst>
                <a:path w="2352675" h="777239">
                  <a:moveTo>
                    <a:pt x="0" y="776841"/>
                  </a:moveTo>
                  <a:lnTo>
                    <a:pt x="2352296" y="776841"/>
                  </a:lnTo>
                  <a:lnTo>
                    <a:pt x="2352296" y="0"/>
                  </a:lnTo>
                  <a:lnTo>
                    <a:pt x="0" y="0"/>
                  </a:lnTo>
                  <a:lnTo>
                    <a:pt x="0" y="776841"/>
                  </a:lnTo>
                  <a:close/>
                </a:path>
              </a:pathLst>
            </a:custGeom>
            <a:ln w="26718">
              <a:solidFill>
                <a:srgbClr val="00ACED"/>
              </a:solidFill>
            </a:ln>
          </p:spPr>
          <p:txBody>
            <a:bodyPr wrap="square" lIns="0" tIns="0" rIns="0" bIns="0" rtlCol="0"/>
            <a:lstStyle/>
            <a:p>
              <a:endParaRPr/>
            </a:p>
          </p:txBody>
        </p:sp>
        <p:sp>
          <p:nvSpPr>
            <p:cNvPr id="58" name="object 58"/>
            <p:cNvSpPr/>
            <p:nvPr/>
          </p:nvSpPr>
          <p:spPr>
            <a:xfrm>
              <a:off x="1641013" y="4635041"/>
              <a:ext cx="1390407" cy="525319"/>
            </a:xfrm>
            <a:prstGeom prst="rect">
              <a:avLst/>
            </a:prstGeom>
            <a:blipFill>
              <a:blip r:embed="rId31" cstate="print"/>
              <a:stretch>
                <a:fillRect/>
              </a:stretch>
            </a:blipFill>
          </p:spPr>
          <p:txBody>
            <a:bodyPr wrap="square" lIns="0" tIns="0" rIns="0" bIns="0" rtlCol="0"/>
            <a:lstStyle/>
            <a:p>
              <a:endParaRPr/>
            </a:p>
          </p:txBody>
        </p:sp>
      </p:grpSp>
      <p:sp>
        <p:nvSpPr>
          <p:cNvPr id="59" name="object 5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1" name="object 6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49821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dirty="0"/>
              <a:t> </a:t>
            </a:r>
            <a:r>
              <a:rPr spc="-5" dirty="0"/>
              <a:t>evolution</a:t>
            </a:r>
          </a:p>
        </p:txBody>
      </p:sp>
      <p:grpSp>
        <p:nvGrpSpPr>
          <p:cNvPr id="3" name="object 3"/>
          <p:cNvGrpSpPr/>
          <p:nvPr/>
        </p:nvGrpSpPr>
        <p:grpSpPr>
          <a:xfrm>
            <a:off x="2138864" y="2518186"/>
            <a:ext cx="4999990" cy="2069464"/>
            <a:chOff x="2138864" y="2518186"/>
            <a:chExt cx="4999990" cy="2069464"/>
          </a:xfrm>
        </p:grpSpPr>
        <p:sp>
          <p:nvSpPr>
            <p:cNvPr id="4" name="object 4"/>
            <p:cNvSpPr/>
            <p:nvPr/>
          </p:nvSpPr>
          <p:spPr>
            <a:xfrm>
              <a:off x="5192077" y="2595041"/>
              <a:ext cx="1490345" cy="891540"/>
            </a:xfrm>
            <a:custGeom>
              <a:avLst/>
              <a:gdLst/>
              <a:ahLst/>
              <a:cxnLst/>
              <a:rect l="l" t="t" r="r" b="b"/>
              <a:pathLst>
                <a:path w="1490345" h="891539">
                  <a:moveTo>
                    <a:pt x="1489798" y="0"/>
                  </a:moveTo>
                  <a:lnTo>
                    <a:pt x="0" y="0"/>
                  </a:lnTo>
                  <a:lnTo>
                    <a:pt x="0" y="826554"/>
                  </a:lnTo>
                  <a:lnTo>
                    <a:pt x="0" y="891222"/>
                  </a:lnTo>
                  <a:lnTo>
                    <a:pt x="1489798" y="891222"/>
                  </a:lnTo>
                  <a:lnTo>
                    <a:pt x="1489798" y="826554"/>
                  </a:lnTo>
                  <a:lnTo>
                    <a:pt x="1489798" y="0"/>
                  </a:lnTo>
                  <a:close/>
                </a:path>
              </a:pathLst>
            </a:custGeom>
            <a:solidFill>
              <a:srgbClr val="7ED5F6"/>
            </a:solidFill>
          </p:spPr>
          <p:txBody>
            <a:bodyPr wrap="square" lIns="0" tIns="0" rIns="0" bIns="0" rtlCol="0"/>
            <a:lstStyle/>
            <a:p>
              <a:endParaRPr/>
            </a:p>
          </p:txBody>
        </p:sp>
        <p:sp>
          <p:nvSpPr>
            <p:cNvPr id="5" name="object 5"/>
            <p:cNvSpPr/>
            <p:nvPr/>
          </p:nvSpPr>
          <p:spPr>
            <a:xfrm>
              <a:off x="5192080" y="2595038"/>
              <a:ext cx="1490345" cy="891540"/>
            </a:xfrm>
            <a:custGeom>
              <a:avLst/>
              <a:gdLst/>
              <a:ahLst/>
              <a:cxnLst/>
              <a:rect l="l" t="t" r="r" b="b"/>
              <a:pathLst>
                <a:path w="1490345" h="891539">
                  <a:moveTo>
                    <a:pt x="0" y="891214"/>
                  </a:moveTo>
                  <a:lnTo>
                    <a:pt x="1489801" y="891214"/>
                  </a:lnTo>
                  <a:lnTo>
                    <a:pt x="1489801" y="0"/>
                  </a:lnTo>
                  <a:lnTo>
                    <a:pt x="0" y="0"/>
                  </a:lnTo>
                  <a:lnTo>
                    <a:pt x="0" y="891214"/>
                  </a:lnTo>
                  <a:close/>
                </a:path>
              </a:pathLst>
            </a:custGeom>
            <a:ln w="20983">
              <a:solidFill>
                <a:srgbClr val="7ED5F6"/>
              </a:solidFill>
            </a:ln>
          </p:spPr>
          <p:txBody>
            <a:bodyPr wrap="square" lIns="0" tIns="0" rIns="0" bIns="0" rtlCol="0"/>
            <a:lstStyle/>
            <a:p>
              <a:endParaRPr/>
            </a:p>
          </p:txBody>
        </p:sp>
        <p:sp>
          <p:nvSpPr>
            <p:cNvPr id="6" name="object 6"/>
            <p:cNvSpPr/>
            <p:nvPr/>
          </p:nvSpPr>
          <p:spPr>
            <a:xfrm>
              <a:off x="6317833" y="3421591"/>
              <a:ext cx="0" cy="396875"/>
            </a:xfrm>
            <a:custGeom>
              <a:avLst/>
              <a:gdLst/>
              <a:ahLst/>
              <a:cxnLst/>
              <a:rect l="l" t="t" r="r" b="b"/>
              <a:pathLst>
                <a:path h="396875">
                  <a:moveTo>
                    <a:pt x="0" y="0"/>
                  </a:moveTo>
                  <a:lnTo>
                    <a:pt x="0" y="0"/>
                  </a:lnTo>
                  <a:lnTo>
                    <a:pt x="0" y="396697"/>
                  </a:lnTo>
                </a:path>
              </a:pathLst>
            </a:custGeom>
            <a:ln w="10508">
              <a:solidFill>
                <a:srgbClr val="000000"/>
              </a:solidFill>
            </a:ln>
          </p:spPr>
          <p:txBody>
            <a:bodyPr wrap="square" lIns="0" tIns="0" rIns="0" bIns="0" rtlCol="0"/>
            <a:lstStyle/>
            <a:p>
              <a:endParaRPr/>
            </a:p>
          </p:txBody>
        </p:sp>
        <p:sp>
          <p:nvSpPr>
            <p:cNvPr id="7" name="object 7"/>
            <p:cNvSpPr/>
            <p:nvPr/>
          </p:nvSpPr>
          <p:spPr>
            <a:xfrm>
              <a:off x="6268709" y="3736129"/>
              <a:ext cx="96381" cy="15731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215883" y="2595041"/>
              <a:ext cx="1488440" cy="891540"/>
            </a:xfrm>
            <a:custGeom>
              <a:avLst/>
              <a:gdLst/>
              <a:ahLst/>
              <a:cxnLst/>
              <a:rect l="l" t="t" r="r" b="b"/>
              <a:pathLst>
                <a:path w="1488439" h="891539">
                  <a:moveTo>
                    <a:pt x="1488122" y="0"/>
                  </a:moveTo>
                  <a:lnTo>
                    <a:pt x="0" y="0"/>
                  </a:lnTo>
                  <a:lnTo>
                    <a:pt x="0" y="826554"/>
                  </a:lnTo>
                  <a:lnTo>
                    <a:pt x="0" y="891222"/>
                  </a:lnTo>
                  <a:lnTo>
                    <a:pt x="1488122" y="891222"/>
                  </a:lnTo>
                  <a:lnTo>
                    <a:pt x="1488122" y="826554"/>
                  </a:lnTo>
                  <a:lnTo>
                    <a:pt x="1488122" y="0"/>
                  </a:lnTo>
                  <a:close/>
                </a:path>
              </a:pathLst>
            </a:custGeom>
            <a:solidFill>
              <a:srgbClr val="7ED5F6"/>
            </a:solidFill>
          </p:spPr>
          <p:txBody>
            <a:bodyPr wrap="square" lIns="0" tIns="0" rIns="0" bIns="0" rtlCol="0"/>
            <a:lstStyle/>
            <a:p>
              <a:endParaRPr/>
            </a:p>
          </p:txBody>
        </p:sp>
        <p:sp>
          <p:nvSpPr>
            <p:cNvPr id="9" name="object 9"/>
            <p:cNvSpPr/>
            <p:nvPr/>
          </p:nvSpPr>
          <p:spPr>
            <a:xfrm>
              <a:off x="2215884" y="2595038"/>
              <a:ext cx="1488440" cy="891540"/>
            </a:xfrm>
            <a:custGeom>
              <a:avLst/>
              <a:gdLst/>
              <a:ahLst/>
              <a:cxnLst/>
              <a:rect l="l" t="t" r="r" b="b"/>
              <a:pathLst>
                <a:path w="1488439" h="891539">
                  <a:moveTo>
                    <a:pt x="0" y="891214"/>
                  </a:moveTo>
                  <a:lnTo>
                    <a:pt x="1488121" y="891214"/>
                  </a:lnTo>
                  <a:lnTo>
                    <a:pt x="1488121" y="0"/>
                  </a:lnTo>
                  <a:lnTo>
                    <a:pt x="0" y="0"/>
                  </a:lnTo>
                  <a:lnTo>
                    <a:pt x="0" y="891214"/>
                  </a:lnTo>
                  <a:close/>
                </a:path>
              </a:pathLst>
            </a:custGeom>
            <a:ln w="20983">
              <a:solidFill>
                <a:srgbClr val="7ED5F6"/>
              </a:solidFill>
            </a:ln>
          </p:spPr>
          <p:txBody>
            <a:bodyPr wrap="square" lIns="0" tIns="0" rIns="0" bIns="0" rtlCol="0"/>
            <a:lstStyle/>
            <a:p>
              <a:endParaRPr/>
            </a:p>
          </p:txBody>
        </p:sp>
        <p:sp>
          <p:nvSpPr>
            <p:cNvPr id="10" name="object 10"/>
            <p:cNvSpPr/>
            <p:nvPr/>
          </p:nvSpPr>
          <p:spPr>
            <a:xfrm>
              <a:off x="2893412" y="3421591"/>
              <a:ext cx="0" cy="396875"/>
            </a:xfrm>
            <a:custGeom>
              <a:avLst/>
              <a:gdLst/>
              <a:ahLst/>
              <a:cxnLst/>
              <a:rect l="l" t="t" r="r" b="b"/>
              <a:pathLst>
                <a:path h="396875">
                  <a:moveTo>
                    <a:pt x="0" y="0"/>
                  </a:moveTo>
                  <a:lnTo>
                    <a:pt x="0" y="0"/>
                  </a:lnTo>
                  <a:lnTo>
                    <a:pt x="0" y="396697"/>
                  </a:lnTo>
                </a:path>
              </a:pathLst>
            </a:custGeom>
            <a:ln w="10508">
              <a:solidFill>
                <a:srgbClr val="000000"/>
              </a:solidFill>
            </a:ln>
          </p:spPr>
          <p:txBody>
            <a:bodyPr wrap="square" lIns="0" tIns="0" rIns="0" bIns="0" rtlCol="0"/>
            <a:lstStyle/>
            <a:p>
              <a:endParaRPr/>
            </a:p>
          </p:txBody>
        </p:sp>
        <p:sp>
          <p:nvSpPr>
            <p:cNvPr id="11" name="object 11"/>
            <p:cNvSpPr/>
            <p:nvPr/>
          </p:nvSpPr>
          <p:spPr>
            <a:xfrm>
              <a:off x="2846155" y="3736129"/>
              <a:ext cx="94537" cy="15556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215883" y="3982567"/>
              <a:ext cx="1488440" cy="594360"/>
            </a:xfrm>
            <a:custGeom>
              <a:avLst/>
              <a:gdLst/>
              <a:ahLst/>
              <a:cxnLst/>
              <a:rect l="l" t="t" r="r" b="b"/>
              <a:pathLst>
                <a:path w="1488439" h="594360">
                  <a:moveTo>
                    <a:pt x="1488122" y="0"/>
                  </a:moveTo>
                  <a:lnTo>
                    <a:pt x="0" y="0"/>
                  </a:lnTo>
                  <a:lnTo>
                    <a:pt x="0" y="527748"/>
                  </a:lnTo>
                  <a:lnTo>
                    <a:pt x="0" y="594156"/>
                  </a:lnTo>
                  <a:lnTo>
                    <a:pt x="1488122" y="594156"/>
                  </a:lnTo>
                  <a:lnTo>
                    <a:pt x="1488122" y="527748"/>
                  </a:lnTo>
                  <a:lnTo>
                    <a:pt x="1488122" y="0"/>
                  </a:lnTo>
                  <a:close/>
                </a:path>
              </a:pathLst>
            </a:custGeom>
            <a:solidFill>
              <a:srgbClr val="7ED5F6"/>
            </a:solidFill>
          </p:spPr>
          <p:txBody>
            <a:bodyPr wrap="square" lIns="0" tIns="0" rIns="0" bIns="0" rtlCol="0"/>
            <a:lstStyle/>
            <a:p>
              <a:endParaRPr/>
            </a:p>
          </p:txBody>
        </p:sp>
        <p:sp>
          <p:nvSpPr>
            <p:cNvPr id="13" name="object 13"/>
            <p:cNvSpPr/>
            <p:nvPr/>
          </p:nvSpPr>
          <p:spPr>
            <a:xfrm>
              <a:off x="2215884" y="3982561"/>
              <a:ext cx="1488440" cy="594360"/>
            </a:xfrm>
            <a:custGeom>
              <a:avLst/>
              <a:gdLst/>
              <a:ahLst/>
              <a:cxnLst/>
              <a:rect l="l" t="t" r="r" b="b"/>
              <a:pathLst>
                <a:path w="1488439" h="594360">
                  <a:moveTo>
                    <a:pt x="0" y="594150"/>
                  </a:moveTo>
                  <a:lnTo>
                    <a:pt x="1488121" y="594150"/>
                  </a:lnTo>
                  <a:lnTo>
                    <a:pt x="1488121" y="0"/>
                  </a:lnTo>
                  <a:lnTo>
                    <a:pt x="0" y="0"/>
                  </a:lnTo>
                  <a:lnTo>
                    <a:pt x="0" y="594150"/>
                  </a:lnTo>
                  <a:close/>
                </a:path>
              </a:pathLst>
            </a:custGeom>
            <a:ln w="20977">
              <a:solidFill>
                <a:srgbClr val="7ED5F6"/>
              </a:solidFill>
            </a:ln>
          </p:spPr>
          <p:txBody>
            <a:bodyPr wrap="square" lIns="0" tIns="0" rIns="0" bIns="0" rtlCol="0"/>
            <a:lstStyle/>
            <a:p>
              <a:endParaRPr/>
            </a:p>
          </p:txBody>
        </p:sp>
        <p:sp>
          <p:nvSpPr>
            <p:cNvPr id="14" name="object 14"/>
            <p:cNvSpPr/>
            <p:nvPr/>
          </p:nvSpPr>
          <p:spPr>
            <a:xfrm>
              <a:off x="3637473" y="3515963"/>
              <a:ext cx="1787525" cy="697865"/>
            </a:xfrm>
            <a:custGeom>
              <a:avLst/>
              <a:gdLst/>
              <a:ahLst/>
              <a:cxnLst/>
              <a:rect l="l" t="t" r="r" b="b"/>
              <a:pathLst>
                <a:path w="1787525" h="697864">
                  <a:moveTo>
                    <a:pt x="0" y="697254"/>
                  </a:moveTo>
                  <a:lnTo>
                    <a:pt x="1787505" y="697254"/>
                  </a:lnTo>
                  <a:lnTo>
                    <a:pt x="1787505" y="0"/>
                  </a:lnTo>
                </a:path>
              </a:pathLst>
            </a:custGeom>
            <a:ln w="10488">
              <a:solidFill>
                <a:srgbClr val="000000"/>
              </a:solidFill>
            </a:ln>
          </p:spPr>
          <p:txBody>
            <a:bodyPr wrap="square" lIns="0" tIns="0" rIns="0" bIns="0" rtlCol="0"/>
            <a:lstStyle/>
            <a:p>
              <a:endParaRPr/>
            </a:p>
          </p:txBody>
        </p:sp>
        <p:sp>
          <p:nvSpPr>
            <p:cNvPr id="15" name="object 15"/>
            <p:cNvSpPr/>
            <p:nvPr/>
          </p:nvSpPr>
          <p:spPr>
            <a:xfrm>
              <a:off x="5377722" y="3442558"/>
              <a:ext cx="94514" cy="155541"/>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116947" y="2518186"/>
              <a:ext cx="1508918" cy="91389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138864" y="2518186"/>
              <a:ext cx="1509100" cy="913897"/>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638508" y="3982567"/>
              <a:ext cx="1490345" cy="594360"/>
            </a:xfrm>
            <a:custGeom>
              <a:avLst/>
              <a:gdLst/>
              <a:ahLst/>
              <a:cxnLst/>
              <a:rect l="l" t="t" r="r" b="b"/>
              <a:pathLst>
                <a:path w="1490345" h="594360">
                  <a:moveTo>
                    <a:pt x="1489798" y="0"/>
                  </a:moveTo>
                  <a:lnTo>
                    <a:pt x="0" y="0"/>
                  </a:lnTo>
                  <a:lnTo>
                    <a:pt x="0" y="527748"/>
                  </a:lnTo>
                  <a:lnTo>
                    <a:pt x="0" y="594156"/>
                  </a:lnTo>
                  <a:lnTo>
                    <a:pt x="1489798" y="594156"/>
                  </a:lnTo>
                  <a:lnTo>
                    <a:pt x="1489798" y="527748"/>
                  </a:lnTo>
                  <a:lnTo>
                    <a:pt x="1489798" y="0"/>
                  </a:lnTo>
                  <a:close/>
                </a:path>
              </a:pathLst>
            </a:custGeom>
            <a:solidFill>
              <a:srgbClr val="7ED5F6"/>
            </a:solidFill>
          </p:spPr>
          <p:txBody>
            <a:bodyPr wrap="square" lIns="0" tIns="0" rIns="0" bIns="0" rtlCol="0"/>
            <a:lstStyle/>
            <a:p>
              <a:endParaRPr/>
            </a:p>
          </p:txBody>
        </p:sp>
        <p:sp>
          <p:nvSpPr>
            <p:cNvPr id="19" name="object 19"/>
            <p:cNvSpPr/>
            <p:nvPr/>
          </p:nvSpPr>
          <p:spPr>
            <a:xfrm>
              <a:off x="5638508" y="3982561"/>
              <a:ext cx="1490345" cy="594360"/>
            </a:xfrm>
            <a:custGeom>
              <a:avLst/>
              <a:gdLst/>
              <a:ahLst/>
              <a:cxnLst/>
              <a:rect l="l" t="t" r="r" b="b"/>
              <a:pathLst>
                <a:path w="1490345" h="594360">
                  <a:moveTo>
                    <a:pt x="0" y="594150"/>
                  </a:moveTo>
                  <a:lnTo>
                    <a:pt x="1489801" y="594150"/>
                  </a:lnTo>
                  <a:lnTo>
                    <a:pt x="1489801" y="0"/>
                  </a:lnTo>
                  <a:lnTo>
                    <a:pt x="0" y="0"/>
                  </a:lnTo>
                  <a:lnTo>
                    <a:pt x="0" y="594150"/>
                  </a:lnTo>
                  <a:close/>
                </a:path>
              </a:pathLst>
            </a:custGeom>
            <a:ln w="20977">
              <a:solidFill>
                <a:srgbClr val="7ED5F6"/>
              </a:solidFill>
            </a:ln>
          </p:spPr>
          <p:txBody>
            <a:bodyPr wrap="square" lIns="0" tIns="0" rIns="0" bIns="0" rtlCol="0"/>
            <a:lstStyle/>
            <a:p>
              <a:endParaRPr/>
            </a:p>
          </p:txBody>
        </p:sp>
        <p:sp>
          <p:nvSpPr>
            <p:cNvPr id="20" name="object 20"/>
            <p:cNvSpPr/>
            <p:nvPr/>
          </p:nvSpPr>
          <p:spPr>
            <a:xfrm>
              <a:off x="5563377" y="3905665"/>
              <a:ext cx="1508912" cy="615127"/>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2138867" y="3905665"/>
              <a:ext cx="1509094" cy="615127"/>
            </a:xfrm>
            <a:prstGeom prst="rect">
              <a:avLst/>
            </a:prstGeom>
            <a:blipFill>
              <a:blip r:embed="rId8" cstate="print"/>
              <a:stretch>
                <a:fillRect/>
              </a:stretch>
            </a:blipFill>
          </p:spPr>
          <p:txBody>
            <a:bodyPr wrap="square" lIns="0" tIns="0" rIns="0" bIns="0" rtlCol="0"/>
            <a:lstStyle/>
            <a:p>
              <a:endParaRPr/>
            </a:p>
          </p:txBody>
        </p:sp>
      </p:grpSp>
      <p:grpSp>
        <p:nvGrpSpPr>
          <p:cNvPr id="22" name="object 22"/>
          <p:cNvGrpSpPr/>
          <p:nvPr/>
        </p:nvGrpSpPr>
        <p:grpSpPr>
          <a:xfrm>
            <a:off x="2149356" y="4669331"/>
            <a:ext cx="4958080" cy="96520"/>
            <a:chOff x="2149356" y="4669331"/>
            <a:chExt cx="4958080" cy="96520"/>
          </a:xfrm>
        </p:grpSpPr>
        <p:sp>
          <p:nvSpPr>
            <p:cNvPr id="23" name="object 23"/>
            <p:cNvSpPr/>
            <p:nvPr/>
          </p:nvSpPr>
          <p:spPr>
            <a:xfrm>
              <a:off x="2149356" y="4716512"/>
              <a:ext cx="4885055" cy="0"/>
            </a:xfrm>
            <a:custGeom>
              <a:avLst/>
              <a:gdLst/>
              <a:ahLst/>
              <a:cxnLst/>
              <a:rect l="l" t="t" r="r" b="b"/>
              <a:pathLst>
                <a:path w="4885055">
                  <a:moveTo>
                    <a:pt x="0" y="0"/>
                  </a:moveTo>
                  <a:lnTo>
                    <a:pt x="0" y="0"/>
                  </a:lnTo>
                  <a:lnTo>
                    <a:pt x="4884440" y="0"/>
                  </a:lnTo>
                </a:path>
              </a:pathLst>
            </a:custGeom>
            <a:ln w="10485">
              <a:solidFill>
                <a:srgbClr val="000000"/>
              </a:solidFill>
            </a:ln>
          </p:spPr>
          <p:txBody>
            <a:bodyPr wrap="square" lIns="0" tIns="0" rIns="0" bIns="0" rtlCol="0"/>
            <a:lstStyle/>
            <a:p>
              <a:endParaRPr/>
            </a:p>
          </p:txBody>
        </p:sp>
        <p:sp>
          <p:nvSpPr>
            <p:cNvPr id="24" name="object 24"/>
            <p:cNvSpPr/>
            <p:nvPr/>
          </p:nvSpPr>
          <p:spPr>
            <a:xfrm>
              <a:off x="6951541" y="4669331"/>
              <a:ext cx="155877" cy="96131"/>
            </a:xfrm>
            <a:prstGeom prst="rect">
              <a:avLst/>
            </a:prstGeom>
            <a:blipFill>
              <a:blip r:embed="rId9" cstate="print"/>
              <a:stretch>
                <a:fillRect/>
              </a:stretch>
            </a:blipFill>
          </p:spPr>
          <p:txBody>
            <a:bodyPr wrap="square" lIns="0" tIns="0" rIns="0" bIns="0" rtlCol="0"/>
            <a:lstStyle/>
            <a:p>
              <a:endParaRPr/>
            </a:p>
          </p:txBody>
        </p:sp>
      </p:grpSp>
      <p:grpSp>
        <p:nvGrpSpPr>
          <p:cNvPr id="25" name="object 25"/>
          <p:cNvGrpSpPr/>
          <p:nvPr/>
        </p:nvGrpSpPr>
        <p:grpSpPr>
          <a:xfrm>
            <a:off x="6702886" y="4821376"/>
            <a:ext cx="397510" cy="145415"/>
            <a:chOff x="6702886" y="4821376"/>
            <a:chExt cx="397510" cy="145415"/>
          </a:xfrm>
        </p:grpSpPr>
        <p:sp>
          <p:nvSpPr>
            <p:cNvPr id="26" name="object 26"/>
            <p:cNvSpPr/>
            <p:nvPr/>
          </p:nvSpPr>
          <p:spPr>
            <a:xfrm>
              <a:off x="6702886" y="4821376"/>
              <a:ext cx="124383" cy="143297"/>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6851773" y="4865065"/>
              <a:ext cx="141885" cy="99608"/>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7014661" y="4865065"/>
              <a:ext cx="85644" cy="101357"/>
            </a:xfrm>
            <a:prstGeom prst="rect">
              <a:avLst/>
            </a:prstGeom>
            <a:blipFill>
              <a:blip r:embed="rId12" cstate="print"/>
              <a:stretch>
                <a:fillRect/>
              </a:stretch>
            </a:blipFill>
          </p:spPr>
          <p:txBody>
            <a:bodyPr wrap="square" lIns="0" tIns="0" rIns="0" bIns="0" rtlCol="0"/>
            <a:lstStyle/>
            <a:p>
              <a:endParaRPr/>
            </a:p>
          </p:txBody>
        </p:sp>
      </p:gr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80</a:t>
            </a:fld>
            <a:endParaRP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70825" cy="5398914"/>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Requirements</a:t>
            </a:r>
            <a:r>
              <a:rPr sz="2400" b="1" spc="10" dirty="0">
                <a:solidFill>
                  <a:srgbClr val="46424D"/>
                </a:solidFill>
                <a:latin typeface="Arial"/>
                <a:cs typeface="Arial"/>
              </a:rPr>
              <a:t> </a:t>
            </a:r>
            <a:r>
              <a:rPr sz="2400" b="1" spc="-5" dirty="0">
                <a:solidFill>
                  <a:srgbClr val="46424D"/>
                </a:solidFill>
                <a:latin typeface="Arial"/>
                <a:cs typeface="Arial"/>
              </a:rPr>
              <a:t>management</a:t>
            </a:r>
            <a:endParaRPr sz="2400" dirty="0">
              <a:latin typeface="Arial"/>
              <a:cs typeface="Arial"/>
            </a:endParaRPr>
          </a:p>
          <a:p>
            <a:pPr>
              <a:lnSpc>
                <a:spcPct val="100000"/>
              </a:lnSpc>
            </a:pPr>
            <a:endParaRPr sz="2700" dirty="0">
              <a:latin typeface="Arial"/>
              <a:cs typeface="Arial"/>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Requirements management is the process of managing  changing requirements during the requirements  engineering process and system development.</a:t>
            </a:r>
          </a:p>
          <a:p>
            <a:pPr marL="355600" marR="1059180" indent="-342900">
              <a:lnSpc>
                <a:spcPct val="100000"/>
              </a:lnSpc>
              <a:spcBef>
                <a:spcPts val="1205"/>
              </a:spcBef>
              <a:buFont typeface="Wingdings"/>
              <a:buChar char=""/>
              <a:tabLst>
                <a:tab pos="355600" algn="l"/>
              </a:tabLst>
            </a:pPr>
            <a:r>
              <a:rPr sz="2400" dirty="0">
                <a:solidFill>
                  <a:srgbClr val="46424D"/>
                </a:solidFill>
                <a:latin typeface="Arial"/>
                <a:cs typeface="Arial"/>
              </a:rPr>
              <a:t>New requirements emerge as a system is being  developed and after it has gone into use.</a:t>
            </a:r>
          </a:p>
          <a:p>
            <a:pPr marL="355600" marR="15875" indent="-342900">
              <a:lnSpc>
                <a:spcPct val="100000"/>
              </a:lnSpc>
              <a:spcBef>
                <a:spcPts val="1200"/>
              </a:spcBef>
              <a:buFont typeface="Wingdings"/>
              <a:buChar char=""/>
              <a:tabLst>
                <a:tab pos="355600" algn="l"/>
              </a:tabLst>
            </a:pPr>
            <a:r>
              <a:rPr sz="2400" dirty="0">
                <a:solidFill>
                  <a:srgbClr val="46424D"/>
                </a:solidFill>
                <a:latin typeface="Arial"/>
                <a:cs typeface="Arial"/>
              </a:rPr>
              <a:t>You need to keep track of individual requirements and  maintain links between dependent requirements so that  you can assess the impact of requirements changes.  You need to establish a formal process for making  change proposals and linking these to system  requirements.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81</a:t>
            </a:fld>
            <a:endParaRP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377180"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management</a:t>
            </a:r>
            <a:r>
              <a:rPr spc="35" dirty="0"/>
              <a:t> </a:t>
            </a:r>
            <a:r>
              <a:rPr spc="-5" dirty="0"/>
              <a:t>planning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82</a:t>
            </a:fld>
            <a:endParaRPr dirty="0"/>
          </a:p>
        </p:txBody>
      </p:sp>
      <p:sp>
        <p:nvSpPr>
          <p:cNvPr id="3" name="object 3"/>
          <p:cNvSpPr txBox="1"/>
          <p:nvPr/>
        </p:nvSpPr>
        <p:spPr>
          <a:xfrm>
            <a:off x="383540" y="1549653"/>
            <a:ext cx="8415020" cy="4821833"/>
          </a:xfrm>
          <a:prstGeom prst="rect">
            <a:avLst/>
          </a:prstGeom>
        </p:spPr>
        <p:txBody>
          <a:bodyPr vert="horz" wrap="square" lIns="0" tIns="12700" rIns="0" bIns="0" rtlCol="0">
            <a:spAutoFit/>
          </a:bodyPr>
          <a:lstStyle/>
          <a:p>
            <a:pPr marL="355600" marR="389890" indent="-342900">
              <a:lnSpc>
                <a:spcPct val="100000"/>
              </a:lnSpc>
              <a:spcBef>
                <a:spcPts val="100"/>
              </a:spcBef>
              <a:buFont typeface="Wingdings"/>
              <a:buChar char=""/>
              <a:tabLst>
                <a:tab pos="355600" algn="l"/>
              </a:tabLst>
            </a:pPr>
            <a:r>
              <a:rPr sz="2000" spc="-5" dirty="0">
                <a:solidFill>
                  <a:srgbClr val="46424D"/>
                </a:solidFill>
                <a:latin typeface="Arial"/>
                <a:cs typeface="Arial"/>
              </a:rPr>
              <a:t>Establishes the level of requirements management detail  that is required.</a:t>
            </a:r>
          </a:p>
          <a:p>
            <a:pPr marL="355600" indent="-342900">
              <a:lnSpc>
                <a:spcPct val="100000"/>
              </a:lnSpc>
              <a:spcBef>
                <a:spcPts val="1200"/>
              </a:spcBef>
              <a:buFont typeface="Wingdings"/>
              <a:buChar char=""/>
              <a:tabLst>
                <a:tab pos="355600" algn="l"/>
              </a:tabLst>
            </a:pPr>
            <a:r>
              <a:rPr sz="2000" spc="-5" dirty="0">
                <a:solidFill>
                  <a:srgbClr val="46424D"/>
                </a:solidFill>
                <a:latin typeface="Arial"/>
                <a:cs typeface="Arial"/>
              </a:rPr>
              <a:t>Requirements management decisions:</a:t>
            </a:r>
          </a:p>
          <a:p>
            <a:pPr marL="756285" marR="5080" lvl="1" indent="-287020">
              <a:lnSpc>
                <a:spcPct val="100000"/>
              </a:lnSpc>
              <a:spcBef>
                <a:spcPts val="905"/>
              </a:spcBef>
              <a:buFont typeface="Wingdings"/>
              <a:buChar char=""/>
              <a:tabLst>
                <a:tab pos="756285" algn="l"/>
                <a:tab pos="756920" algn="l"/>
              </a:tabLst>
            </a:pPr>
            <a:r>
              <a:rPr sz="2000" spc="-5" dirty="0">
                <a:solidFill>
                  <a:srgbClr val="46424D"/>
                </a:solidFill>
                <a:latin typeface="Arial"/>
                <a:cs typeface="Arial"/>
              </a:rPr>
              <a:t>Requirements identification Each requirement must be uniquely  identified so that it can be cross-referenced with other requirements.</a:t>
            </a:r>
          </a:p>
          <a:p>
            <a:pPr marL="756285" marR="462915" lvl="1" indent="-287020">
              <a:lnSpc>
                <a:spcPct val="100000"/>
              </a:lnSpc>
              <a:spcBef>
                <a:spcPts val="605"/>
              </a:spcBef>
              <a:buFont typeface="Wingdings"/>
              <a:buChar char=""/>
              <a:tabLst>
                <a:tab pos="756285" algn="l"/>
                <a:tab pos="756920" algn="l"/>
              </a:tabLst>
            </a:pPr>
            <a:r>
              <a:rPr sz="2000" spc="-5" dirty="0">
                <a:solidFill>
                  <a:srgbClr val="46424D"/>
                </a:solidFill>
                <a:latin typeface="Arial"/>
                <a:cs typeface="Arial"/>
              </a:rPr>
              <a:t>A change management process This is the set of activities that  assess the impact and cost of changes. I discuss this process in  more detail in the following section.</a:t>
            </a:r>
          </a:p>
          <a:p>
            <a:pPr marL="756285" marR="45720" lvl="1" indent="-287020">
              <a:lnSpc>
                <a:spcPct val="100000"/>
              </a:lnSpc>
              <a:spcBef>
                <a:spcPts val="600"/>
              </a:spcBef>
              <a:buFont typeface="Wingdings"/>
              <a:buChar char=""/>
              <a:tabLst>
                <a:tab pos="756285" algn="l"/>
                <a:tab pos="756920" algn="l"/>
              </a:tabLst>
            </a:pPr>
            <a:r>
              <a:rPr sz="2000" spc="-5" dirty="0">
                <a:solidFill>
                  <a:srgbClr val="46424D"/>
                </a:solidFill>
                <a:latin typeface="Arial"/>
                <a:cs typeface="Arial"/>
              </a:rPr>
              <a:t>Traceability policies These policies define the relationships between  each requirement and between the requirements and the system  design that should be recorded.</a:t>
            </a:r>
          </a:p>
          <a:p>
            <a:pPr marL="756285" marR="445770" lvl="1" indent="-287020">
              <a:lnSpc>
                <a:spcPct val="100000"/>
              </a:lnSpc>
              <a:spcBef>
                <a:spcPts val="600"/>
              </a:spcBef>
              <a:buFont typeface="Wingdings"/>
              <a:buChar char=""/>
              <a:tabLst>
                <a:tab pos="756285" algn="l"/>
                <a:tab pos="756920" algn="l"/>
              </a:tabLst>
            </a:pPr>
            <a:r>
              <a:rPr sz="2000" spc="-5" dirty="0">
                <a:solidFill>
                  <a:srgbClr val="46424D"/>
                </a:solidFill>
                <a:latin typeface="Arial"/>
                <a:cs typeface="Arial"/>
              </a:rPr>
              <a:t>Tool support Tools that may be used range from specialist  requirements management systems to spreadsheets and simple  database systems.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7334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change</a:t>
            </a:r>
            <a:r>
              <a:rPr spc="10" dirty="0"/>
              <a:t> </a:t>
            </a:r>
            <a:r>
              <a:rPr spc="-5" dirty="0"/>
              <a:t>management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83</a:t>
            </a:fld>
            <a:endParaRPr dirty="0"/>
          </a:p>
        </p:txBody>
      </p:sp>
      <p:sp>
        <p:nvSpPr>
          <p:cNvPr id="3" name="object 3"/>
          <p:cNvSpPr txBox="1"/>
          <p:nvPr/>
        </p:nvSpPr>
        <p:spPr>
          <a:xfrm>
            <a:off x="535940" y="1488510"/>
            <a:ext cx="7911465" cy="4932680"/>
          </a:xfrm>
          <a:prstGeom prst="rect">
            <a:avLst/>
          </a:prstGeom>
        </p:spPr>
        <p:txBody>
          <a:bodyPr vert="horz" wrap="square" lIns="0" tIns="149860" rIns="0" bIns="0" rtlCol="0">
            <a:spAutoFit/>
          </a:bodyPr>
          <a:lstStyle/>
          <a:p>
            <a:pPr marL="355600" indent="-342900">
              <a:lnSpc>
                <a:spcPct val="100000"/>
              </a:lnSpc>
              <a:spcBef>
                <a:spcPts val="1180"/>
              </a:spcBef>
              <a:buFont typeface="Wingdings"/>
              <a:buChar char=""/>
              <a:tabLst>
                <a:tab pos="355600" algn="l"/>
              </a:tabLst>
            </a:pPr>
            <a:r>
              <a:rPr sz="2400" spc="-5" dirty="0">
                <a:latin typeface="Arial"/>
                <a:cs typeface="Arial"/>
              </a:rPr>
              <a:t>Deciding </a:t>
            </a:r>
            <a:r>
              <a:rPr sz="2400" dirty="0">
                <a:latin typeface="Arial"/>
                <a:cs typeface="Arial"/>
              </a:rPr>
              <a:t>if </a:t>
            </a:r>
            <a:r>
              <a:rPr sz="2400" spc="-5" dirty="0">
                <a:latin typeface="Arial"/>
                <a:cs typeface="Arial"/>
              </a:rPr>
              <a:t>a </a:t>
            </a:r>
            <a:r>
              <a:rPr sz="2400" dirty="0">
                <a:latin typeface="Arial"/>
                <a:cs typeface="Arial"/>
              </a:rPr>
              <a:t>requirements </a:t>
            </a:r>
            <a:r>
              <a:rPr sz="2400" spc="-5" dirty="0">
                <a:latin typeface="Arial"/>
                <a:cs typeface="Arial"/>
              </a:rPr>
              <a:t>change should be</a:t>
            </a:r>
            <a:r>
              <a:rPr sz="2400" spc="160" dirty="0">
                <a:latin typeface="Arial"/>
                <a:cs typeface="Arial"/>
              </a:rPr>
              <a:t> </a:t>
            </a:r>
            <a:r>
              <a:rPr sz="2400" spc="-290" dirty="0">
                <a:latin typeface="Arial"/>
                <a:cs typeface="Arial"/>
              </a:rPr>
              <a:t>accepted</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i="1" dirty="0">
                <a:latin typeface="Arial"/>
                <a:cs typeface="Arial"/>
              </a:rPr>
              <a:t>Problem analysis and change</a:t>
            </a:r>
            <a:r>
              <a:rPr sz="2000" i="1" spc="-90" dirty="0">
                <a:latin typeface="Arial"/>
                <a:cs typeface="Arial"/>
              </a:rPr>
              <a:t> </a:t>
            </a:r>
            <a:r>
              <a:rPr sz="2000" i="1" dirty="0">
                <a:latin typeface="Arial"/>
                <a:cs typeface="Arial"/>
              </a:rPr>
              <a:t>specification</a:t>
            </a:r>
            <a:endParaRPr sz="2000">
              <a:latin typeface="Arial"/>
              <a:cs typeface="Arial"/>
            </a:endParaRPr>
          </a:p>
          <a:p>
            <a:pPr marL="1155700" marR="98425" lvl="2" indent="-228600">
              <a:lnSpc>
                <a:spcPct val="100000"/>
              </a:lnSpc>
              <a:spcBef>
                <a:spcPts val="740"/>
              </a:spcBef>
              <a:buChar char="•"/>
              <a:tabLst>
                <a:tab pos="1155700" algn="l"/>
                <a:tab pos="1156335" algn="l"/>
              </a:tabLst>
            </a:pPr>
            <a:r>
              <a:rPr sz="1800" spc="-5" dirty="0">
                <a:latin typeface="Arial"/>
                <a:cs typeface="Arial"/>
              </a:rPr>
              <a:t>During </a:t>
            </a:r>
            <a:r>
              <a:rPr sz="1800" dirty="0">
                <a:latin typeface="Arial"/>
                <a:cs typeface="Arial"/>
              </a:rPr>
              <a:t>this </a:t>
            </a:r>
            <a:r>
              <a:rPr sz="1800" spc="-5" dirty="0">
                <a:latin typeface="Arial"/>
                <a:cs typeface="Arial"/>
              </a:rPr>
              <a:t>stage, the problem or </a:t>
            </a:r>
            <a:r>
              <a:rPr sz="1800" dirty="0">
                <a:latin typeface="Arial"/>
                <a:cs typeface="Arial"/>
              </a:rPr>
              <a:t>the </a:t>
            </a:r>
            <a:r>
              <a:rPr sz="1800" spc="-5" dirty="0">
                <a:latin typeface="Arial"/>
                <a:cs typeface="Arial"/>
              </a:rPr>
              <a:t>change proposal is </a:t>
            </a:r>
            <a:r>
              <a:rPr sz="1800" spc="-10" dirty="0">
                <a:latin typeface="Arial"/>
                <a:cs typeface="Arial"/>
              </a:rPr>
              <a:t>analyzed  </a:t>
            </a:r>
            <a:r>
              <a:rPr sz="1800" dirty="0">
                <a:latin typeface="Arial"/>
                <a:cs typeface="Arial"/>
              </a:rPr>
              <a:t>to </a:t>
            </a:r>
            <a:r>
              <a:rPr sz="1800" spc="-5" dirty="0">
                <a:latin typeface="Arial"/>
                <a:cs typeface="Arial"/>
              </a:rPr>
              <a:t>check that </a:t>
            </a:r>
            <a:r>
              <a:rPr sz="1800" dirty="0">
                <a:latin typeface="Arial"/>
                <a:cs typeface="Arial"/>
              </a:rPr>
              <a:t>it </a:t>
            </a:r>
            <a:r>
              <a:rPr sz="1800" spc="-5" dirty="0">
                <a:latin typeface="Arial"/>
                <a:cs typeface="Arial"/>
              </a:rPr>
              <a:t>is valid. This </a:t>
            </a:r>
            <a:r>
              <a:rPr sz="1800" spc="-10" dirty="0">
                <a:latin typeface="Arial"/>
                <a:cs typeface="Arial"/>
              </a:rPr>
              <a:t>analysis </a:t>
            </a:r>
            <a:r>
              <a:rPr sz="1800" spc="-5" dirty="0">
                <a:latin typeface="Arial"/>
                <a:cs typeface="Arial"/>
              </a:rPr>
              <a:t>is </a:t>
            </a:r>
            <a:r>
              <a:rPr sz="1800" dirty="0">
                <a:latin typeface="Arial"/>
                <a:cs typeface="Arial"/>
              </a:rPr>
              <a:t>fed </a:t>
            </a:r>
            <a:r>
              <a:rPr sz="1800" spc="-5" dirty="0">
                <a:latin typeface="Arial"/>
                <a:cs typeface="Arial"/>
              </a:rPr>
              <a:t>back </a:t>
            </a:r>
            <a:r>
              <a:rPr sz="1800" dirty="0">
                <a:latin typeface="Arial"/>
                <a:cs typeface="Arial"/>
              </a:rPr>
              <a:t>to the </a:t>
            </a:r>
            <a:r>
              <a:rPr sz="1800" spc="-5" dirty="0">
                <a:latin typeface="Arial"/>
                <a:cs typeface="Arial"/>
              </a:rPr>
              <a:t>change  requestor </a:t>
            </a:r>
            <a:r>
              <a:rPr sz="1800" spc="-15" dirty="0">
                <a:latin typeface="Arial"/>
                <a:cs typeface="Arial"/>
              </a:rPr>
              <a:t>who </a:t>
            </a:r>
            <a:r>
              <a:rPr sz="1800" dirty="0">
                <a:latin typeface="Arial"/>
                <a:cs typeface="Arial"/>
              </a:rPr>
              <a:t>may </a:t>
            </a:r>
            <a:r>
              <a:rPr sz="1800" spc="-5" dirty="0">
                <a:latin typeface="Arial"/>
                <a:cs typeface="Arial"/>
              </a:rPr>
              <a:t>respond </a:t>
            </a:r>
            <a:r>
              <a:rPr sz="1800" spc="-15" dirty="0">
                <a:latin typeface="Arial"/>
                <a:cs typeface="Arial"/>
              </a:rPr>
              <a:t>with </a:t>
            </a:r>
            <a:r>
              <a:rPr sz="1800" spc="-5" dirty="0">
                <a:latin typeface="Arial"/>
                <a:cs typeface="Arial"/>
              </a:rPr>
              <a:t>a more specific requirements  change proposal, or decide </a:t>
            </a:r>
            <a:r>
              <a:rPr sz="1800" dirty="0">
                <a:latin typeface="Arial"/>
                <a:cs typeface="Arial"/>
              </a:rPr>
              <a:t>to </a:t>
            </a:r>
            <a:r>
              <a:rPr sz="1800" spc="-10" dirty="0">
                <a:latin typeface="Arial"/>
                <a:cs typeface="Arial"/>
              </a:rPr>
              <a:t>withdraw </a:t>
            </a:r>
            <a:r>
              <a:rPr sz="1800" dirty="0">
                <a:latin typeface="Arial"/>
                <a:cs typeface="Arial"/>
              </a:rPr>
              <a:t>the</a:t>
            </a:r>
            <a:r>
              <a:rPr sz="1800" spc="80" dirty="0">
                <a:latin typeface="Arial"/>
                <a:cs typeface="Arial"/>
              </a:rPr>
              <a:t> </a:t>
            </a:r>
            <a:r>
              <a:rPr sz="1800" spc="-5" dirty="0">
                <a:latin typeface="Arial"/>
                <a:cs typeface="Arial"/>
              </a:rPr>
              <a:t>request.</a:t>
            </a:r>
            <a:endParaRPr sz="1800">
              <a:latin typeface="Arial"/>
              <a:cs typeface="Arial"/>
            </a:endParaRPr>
          </a:p>
          <a:p>
            <a:pPr marL="756285" lvl="1" indent="-287020">
              <a:lnSpc>
                <a:spcPct val="100000"/>
              </a:lnSpc>
              <a:spcBef>
                <a:spcPts val="295"/>
              </a:spcBef>
              <a:buFont typeface="Wingdings"/>
              <a:buChar char=""/>
              <a:tabLst>
                <a:tab pos="756285" algn="l"/>
                <a:tab pos="756920" algn="l"/>
              </a:tabLst>
            </a:pPr>
            <a:r>
              <a:rPr sz="2000" i="1" dirty="0">
                <a:latin typeface="Arial"/>
                <a:cs typeface="Arial"/>
              </a:rPr>
              <a:t>Change analysis and</a:t>
            </a:r>
            <a:r>
              <a:rPr sz="2000" i="1" spc="-65" dirty="0">
                <a:latin typeface="Arial"/>
                <a:cs typeface="Arial"/>
              </a:rPr>
              <a:t> </a:t>
            </a:r>
            <a:r>
              <a:rPr sz="2000" i="1" dirty="0">
                <a:latin typeface="Arial"/>
                <a:cs typeface="Arial"/>
              </a:rPr>
              <a:t>costing</a:t>
            </a:r>
            <a:endParaRPr sz="2000">
              <a:latin typeface="Arial"/>
              <a:cs typeface="Arial"/>
            </a:endParaRPr>
          </a:p>
          <a:p>
            <a:pPr marL="1155700" marR="5080" lvl="2" indent="-228600">
              <a:lnSpc>
                <a:spcPct val="100000"/>
              </a:lnSpc>
              <a:spcBef>
                <a:spcPts val="740"/>
              </a:spcBef>
              <a:buChar char="•"/>
              <a:tabLst>
                <a:tab pos="1155700" algn="l"/>
                <a:tab pos="1156335" algn="l"/>
              </a:tabLst>
            </a:pPr>
            <a:r>
              <a:rPr sz="1800" dirty="0">
                <a:latin typeface="Arial"/>
                <a:cs typeface="Arial"/>
              </a:rPr>
              <a:t>The </a:t>
            </a:r>
            <a:r>
              <a:rPr sz="1800" spc="-10" dirty="0">
                <a:latin typeface="Arial"/>
                <a:cs typeface="Arial"/>
              </a:rPr>
              <a:t>effect </a:t>
            </a:r>
            <a:r>
              <a:rPr sz="1800" dirty="0">
                <a:latin typeface="Arial"/>
                <a:cs typeface="Arial"/>
              </a:rPr>
              <a:t>of the </a:t>
            </a:r>
            <a:r>
              <a:rPr sz="1800" spc="-5" dirty="0">
                <a:latin typeface="Arial"/>
                <a:cs typeface="Arial"/>
              </a:rPr>
              <a:t>proposed change is assessed using traceability  information and general </a:t>
            </a:r>
            <a:r>
              <a:rPr sz="1800" spc="-10" dirty="0">
                <a:latin typeface="Arial"/>
                <a:cs typeface="Arial"/>
              </a:rPr>
              <a:t>knowledge </a:t>
            </a:r>
            <a:r>
              <a:rPr sz="1800" dirty="0">
                <a:latin typeface="Arial"/>
                <a:cs typeface="Arial"/>
              </a:rPr>
              <a:t>of </a:t>
            </a:r>
            <a:r>
              <a:rPr sz="1800" spc="-5" dirty="0">
                <a:latin typeface="Arial"/>
                <a:cs typeface="Arial"/>
              </a:rPr>
              <a:t>the system requirements.  Once this </a:t>
            </a:r>
            <a:r>
              <a:rPr sz="1800" spc="-10" dirty="0">
                <a:latin typeface="Arial"/>
                <a:cs typeface="Arial"/>
              </a:rPr>
              <a:t>analysis </a:t>
            </a:r>
            <a:r>
              <a:rPr sz="1800" spc="-5" dirty="0">
                <a:latin typeface="Arial"/>
                <a:cs typeface="Arial"/>
              </a:rPr>
              <a:t>is completed, a decision is made </a:t>
            </a:r>
            <a:r>
              <a:rPr sz="1800" spc="-10" dirty="0">
                <a:latin typeface="Arial"/>
                <a:cs typeface="Arial"/>
              </a:rPr>
              <a:t>whether </a:t>
            </a:r>
            <a:r>
              <a:rPr sz="1800" spc="-5" dirty="0">
                <a:latin typeface="Arial"/>
                <a:cs typeface="Arial"/>
              </a:rPr>
              <a:t>or not  </a:t>
            </a:r>
            <a:r>
              <a:rPr sz="1800" dirty="0">
                <a:latin typeface="Arial"/>
                <a:cs typeface="Arial"/>
              </a:rPr>
              <a:t>to </a:t>
            </a:r>
            <a:r>
              <a:rPr sz="1800" spc="-5" dirty="0">
                <a:latin typeface="Arial"/>
                <a:cs typeface="Arial"/>
              </a:rPr>
              <a:t>proceed </a:t>
            </a:r>
            <a:r>
              <a:rPr sz="1800" spc="-15" dirty="0">
                <a:latin typeface="Arial"/>
                <a:cs typeface="Arial"/>
              </a:rPr>
              <a:t>with </a:t>
            </a:r>
            <a:r>
              <a:rPr sz="1800" dirty="0">
                <a:latin typeface="Arial"/>
                <a:cs typeface="Arial"/>
              </a:rPr>
              <a:t>the </a:t>
            </a:r>
            <a:r>
              <a:rPr sz="1800" spc="-5" dirty="0">
                <a:latin typeface="Arial"/>
                <a:cs typeface="Arial"/>
              </a:rPr>
              <a:t>requirements</a:t>
            </a:r>
            <a:r>
              <a:rPr sz="1800" spc="65" dirty="0">
                <a:latin typeface="Arial"/>
                <a:cs typeface="Arial"/>
              </a:rPr>
              <a:t> </a:t>
            </a:r>
            <a:r>
              <a:rPr sz="1800" spc="-5" dirty="0">
                <a:latin typeface="Arial"/>
                <a:cs typeface="Arial"/>
              </a:rPr>
              <a:t>change.</a:t>
            </a:r>
            <a:endParaRPr sz="1800">
              <a:latin typeface="Arial"/>
              <a:cs typeface="Arial"/>
            </a:endParaRPr>
          </a:p>
          <a:p>
            <a:pPr marL="756285" lvl="1" indent="-287020">
              <a:lnSpc>
                <a:spcPct val="100000"/>
              </a:lnSpc>
              <a:spcBef>
                <a:spcPts val="295"/>
              </a:spcBef>
              <a:buFont typeface="Wingdings"/>
              <a:buChar char=""/>
              <a:tabLst>
                <a:tab pos="756285" algn="l"/>
                <a:tab pos="756920" algn="l"/>
              </a:tabLst>
            </a:pPr>
            <a:r>
              <a:rPr sz="2000" dirty="0">
                <a:latin typeface="Arial"/>
                <a:cs typeface="Arial"/>
              </a:rPr>
              <a:t>Change</a:t>
            </a:r>
            <a:r>
              <a:rPr sz="2000" spc="-30" dirty="0">
                <a:latin typeface="Arial"/>
                <a:cs typeface="Arial"/>
              </a:rPr>
              <a:t> </a:t>
            </a:r>
            <a:r>
              <a:rPr sz="2000" dirty="0">
                <a:latin typeface="Arial"/>
                <a:cs typeface="Arial"/>
              </a:rPr>
              <a:t>implementation</a:t>
            </a:r>
            <a:endParaRPr sz="2000">
              <a:latin typeface="Arial"/>
              <a:cs typeface="Arial"/>
            </a:endParaRPr>
          </a:p>
          <a:p>
            <a:pPr marL="1155700" marR="186055" lvl="2" indent="-228600">
              <a:lnSpc>
                <a:spcPct val="100000"/>
              </a:lnSpc>
              <a:spcBef>
                <a:spcPts val="740"/>
              </a:spcBef>
              <a:buChar char="•"/>
              <a:tabLst>
                <a:tab pos="1155700" algn="l"/>
                <a:tab pos="1156335" algn="l"/>
              </a:tabLst>
            </a:pPr>
            <a:r>
              <a:rPr sz="1800" dirty="0">
                <a:latin typeface="Arial"/>
                <a:cs typeface="Arial"/>
              </a:rPr>
              <a:t>The </a:t>
            </a:r>
            <a:r>
              <a:rPr sz="1800" spc="-5" dirty="0">
                <a:latin typeface="Arial"/>
                <a:cs typeface="Arial"/>
              </a:rPr>
              <a:t>requirements document and, </a:t>
            </a:r>
            <a:r>
              <a:rPr sz="1800" spc="-15" dirty="0">
                <a:latin typeface="Arial"/>
                <a:cs typeface="Arial"/>
              </a:rPr>
              <a:t>where </a:t>
            </a:r>
            <a:r>
              <a:rPr sz="1800" spc="-20" dirty="0">
                <a:latin typeface="Arial"/>
                <a:cs typeface="Arial"/>
              </a:rPr>
              <a:t>necessary, </a:t>
            </a:r>
            <a:r>
              <a:rPr sz="1800" dirty="0">
                <a:latin typeface="Arial"/>
                <a:cs typeface="Arial"/>
              </a:rPr>
              <a:t>the </a:t>
            </a:r>
            <a:r>
              <a:rPr sz="1800" spc="-5" dirty="0">
                <a:latin typeface="Arial"/>
                <a:cs typeface="Arial"/>
              </a:rPr>
              <a:t>system  design and implementation, are modified. </a:t>
            </a:r>
            <a:r>
              <a:rPr sz="1800" spc="-25" dirty="0">
                <a:latin typeface="Arial"/>
                <a:cs typeface="Arial"/>
              </a:rPr>
              <a:t>Ideally, </a:t>
            </a:r>
            <a:r>
              <a:rPr sz="1800" dirty="0">
                <a:latin typeface="Arial"/>
                <a:cs typeface="Arial"/>
              </a:rPr>
              <a:t>the </a:t>
            </a:r>
            <a:r>
              <a:rPr sz="1800" spc="-5" dirty="0">
                <a:latin typeface="Arial"/>
                <a:cs typeface="Arial"/>
              </a:rPr>
              <a:t>document  should be organized so that changes can be easily</a:t>
            </a:r>
            <a:r>
              <a:rPr sz="1800" spc="90" dirty="0">
                <a:latin typeface="Arial"/>
                <a:cs typeface="Arial"/>
              </a:rPr>
              <a:t> </a:t>
            </a:r>
            <a:r>
              <a:rPr sz="1800" spc="-5" dirty="0">
                <a:latin typeface="Arial"/>
                <a:cs typeface="Arial"/>
              </a:rPr>
              <a:t>implemented.</a:t>
            </a:r>
            <a:endParaRPr sz="1800">
              <a:latin typeface="Arial"/>
              <a:cs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73345" cy="391160"/>
          </a:xfrm>
          <a:prstGeom prst="rect">
            <a:avLst/>
          </a:prstGeom>
        </p:spPr>
        <p:txBody>
          <a:bodyPr vert="horz" wrap="square" lIns="0" tIns="12700" rIns="0" bIns="0" rtlCol="0">
            <a:spAutoFit/>
          </a:bodyPr>
          <a:lstStyle/>
          <a:p>
            <a:pPr marL="12700">
              <a:lnSpc>
                <a:spcPct val="100000"/>
              </a:lnSpc>
              <a:spcBef>
                <a:spcPts val="100"/>
              </a:spcBef>
            </a:pPr>
            <a:r>
              <a:rPr spc="-5" dirty="0"/>
              <a:t>Requirements change</a:t>
            </a:r>
            <a:r>
              <a:rPr spc="10" dirty="0"/>
              <a:t> </a:t>
            </a:r>
            <a:r>
              <a:rPr spc="-5" dirty="0"/>
              <a:t>management</a:t>
            </a:r>
          </a:p>
        </p:txBody>
      </p:sp>
      <p:grpSp>
        <p:nvGrpSpPr>
          <p:cNvPr id="3" name="object 3"/>
          <p:cNvGrpSpPr/>
          <p:nvPr/>
        </p:nvGrpSpPr>
        <p:grpSpPr>
          <a:xfrm>
            <a:off x="252668" y="3151889"/>
            <a:ext cx="8608060" cy="1000760"/>
            <a:chOff x="252668" y="3151889"/>
            <a:chExt cx="8608060" cy="1000760"/>
          </a:xfrm>
        </p:grpSpPr>
        <p:sp>
          <p:nvSpPr>
            <p:cNvPr id="4" name="object 4"/>
            <p:cNvSpPr/>
            <p:nvPr/>
          </p:nvSpPr>
          <p:spPr>
            <a:xfrm>
              <a:off x="1321993" y="3366719"/>
              <a:ext cx="2070100" cy="746125"/>
            </a:xfrm>
            <a:custGeom>
              <a:avLst/>
              <a:gdLst/>
              <a:ahLst/>
              <a:cxnLst/>
              <a:rect l="l" t="t" r="r" b="b"/>
              <a:pathLst>
                <a:path w="2070100" h="746125">
                  <a:moveTo>
                    <a:pt x="2069973" y="0"/>
                  </a:moveTo>
                  <a:lnTo>
                    <a:pt x="0" y="0"/>
                  </a:lnTo>
                  <a:lnTo>
                    <a:pt x="0" y="680516"/>
                  </a:lnTo>
                  <a:lnTo>
                    <a:pt x="0" y="745820"/>
                  </a:lnTo>
                  <a:lnTo>
                    <a:pt x="2069973" y="745820"/>
                  </a:lnTo>
                  <a:lnTo>
                    <a:pt x="2069973" y="680516"/>
                  </a:lnTo>
                  <a:lnTo>
                    <a:pt x="2069973" y="0"/>
                  </a:lnTo>
                  <a:close/>
                </a:path>
              </a:pathLst>
            </a:custGeom>
            <a:solidFill>
              <a:srgbClr val="7ED5F6"/>
            </a:solidFill>
          </p:spPr>
          <p:txBody>
            <a:bodyPr wrap="square" lIns="0" tIns="0" rIns="0" bIns="0" rtlCol="0"/>
            <a:lstStyle/>
            <a:p>
              <a:endParaRPr/>
            </a:p>
          </p:txBody>
        </p:sp>
        <p:sp>
          <p:nvSpPr>
            <p:cNvPr id="5" name="object 5"/>
            <p:cNvSpPr/>
            <p:nvPr/>
          </p:nvSpPr>
          <p:spPr>
            <a:xfrm>
              <a:off x="1321996" y="3366713"/>
              <a:ext cx="2070100" cy="746125"/>
            </a:xfrm>
            <a:custGeom>
              <a:avLst/>
              <a:gdLst/>
              <a:ahLst/>
              <a:cxnLst/>
              <a:rect l="l" t="t" r="r" b="b"/>
              <a:pathLst>
                <a:path w="2070100" h="746125">
                  <a:moveTo>
                    <a:pt x="0" y="745814"/>
                  </a:moveTo>
                  <a:lnTo>
                    <a:pt x="2069979" y="745814"/>
                  </a:lnTo>
                  <a:lnTo>
                    <a:pt x="2069979" y="0"/>
                  </a:lnTo>
                  <a:lnTo>
                    <a:pt x="0" y="0"/>
                  </a:lnTo>
                  <a:lnTo>
                    <a:pt x="0" y="745814"/>
                  </a:lnTo>
                  <a:close/>
                </a:path>
              </a:pathLst>
            </a:custGeom>
            <a:ln w="20625">
              <a:solidFill>
                <a:srgbClr val="7ED5F6"/>
              </a:solidFill>
            </a:ln>
          </p:spPr>
          <p:txBody>
            <a:bodyPr wrap="square" lIns="0" tIns="0" rIns="0" bIns="0" rtlCol="0"/>
            <a:lstStyle/>
            <a:p>
              <a:endParaRPr/>
            </a:p>
          </p:txBody>
        </p:sp>
        <p:sp>
          <p:nvSpPr>
            <p:cNvPr id="6" name="object 6"/>
            <p:cNvSpPr/>
            <p:nvPr/>
          </p:nvSpPr>
          <p:spPr>
            <a:xfrm>
              <a:off x="3333534" y="3674304"/>
              <a:ext cx="426720" cy="0"/>
            </a:xfrm>
            <a:custGeom>
              <a:avLst/>
              <a:gdLst/>
              <a:ahLst/>
              <a:cxnLst/>
              <a:rect l="l" t="t" r="r" b="b"/>
              <a:pathLst>
                <a:path w="426720">
                  <a:moveTo>
                    <a:pt x="0" y="0"/>
                  </a:moveTo>
                  <a:lnTo>
                    <a:pt x="0" y="0"/>
                  </a:lnTo>
                  <a:lnTo>
                    <a:pt x="426275" y="0"/>
                  </a:lnTo>
                </a:path>
              </a:pathLst>
            </a:custGeom>
            <a:ln w="10311">
              <a:solidFill>
                <a:srgbClr val="000000"/>
              </a:solidFill>
            </a:ln>
          </p:spPr>
          <p:txBody>
            <a:bodyPr wrap="square" lIns="0" tIns="0" rIns="0" bIns="0" rtlCol="0"/>
            <a:lstStyle/>
            <a:p>
              <a:endParaRPr/>
            </a:p>
          </p:txBody>
        </p:sp>
        <p:sp>
          <p:nvSpPr>
            <p:cNvPr id="7" name="object 7"/>
            <p:cNvSpPr/>
            <p:nvPr/>
          </p:nvSpPr>
          <p:spPr>
            <a:xfrm>
              <a:off x="3679022" y="3627912"/>
              <a:ext cx="153094" cy="9280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52668" y="3674304"/>
              <a:ext cx="908050" cy="0"/>
            </a:xfrm>
            <a:custGeom>
              <a:avLst/>
              <a:gdLst/>
              <a:ahLst/>
              <a:cxnLst/>
              <a:rect l="l" t="t" r="r" b="b"/>
              <a:pathLst>
                <a:path w="908050">
                  <a:moveTo>
                    <a:pt x="0" y="0"/>
                  </a:moveTo>
                  <a:lnTo>
                    <a:pt x="0" y="0"/>
                  </a:lnTo>
                  <a:lnTo>
                    <a:pt x="907732" y="0"/>
                  </a:lnTo>
                </a:path>
              </a:pathLst>
            </a:custGeom>
            <a:ln w="10311">
              <a:solidFill>
                <a:srgbClr val="000000"/>
              </a:solidFill>
            </a:ln>
          </p:spPr>
          <p:txBody>
            <a:bodyPr wrap="square" lIns="0" tIns="0" rIns="0" bIns="0" rtlCol="0"/>
            <a:lstStyle/>
            <a:p>
              <a:endParaRPr/>
            </a:p>
          </p:txBody>
        </p:sp>
        <p:sp>
          <p:nvSpPr>
            <p:cNvPr id="9" name="object 9"/>
            <p:cNvSpPr/>
            <p:nvPr/>
          </p:nvSpPr>
          <p:spPr>
            <a:xfrm>
              <a:off x="1079591" y="3627912"/>
              <a:ext cx="154744" cy="9280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256679" y="3301405"/>
              <a:ext cx="2070100" cy="746125"/>
            </a:xfrm>
            <a:custGeom>
              <a:avLst/>
              <a:gdLst/>
              <a:ahLst/>
              <a:cxnLst/>
              <a:rect l="l" t="t" r="r" b="b"/>
              <a:pathLst>
                <a:path w="2070100" h="746125">
                  <a:moveTo>
                    <a:pt x="2069979" y="0"/>
                  </a:moveTo>
                  <a:lnTo>
                    <a:pt x="0" y="0"/>
                  </a:lnTo>
                  <a:lnTo>
                    <a:pt x="0" y="745819"/>
                  </a:lnTo>
                  <a:lnTo>
                    <a:pt x="2069979" y="745819"/>
                  </a:lnTo>
                  <a:lnTo>
                    <a:pt x="2069979" y="0"/>
                  </a:lnTo>
                  <a:close/>
                </a:path>
              </a:pathLst>
            </a:custGeom>
            <a:solidFill>
              <a:srgbClr val="FDFDFD"/>
            </a:solidFill>
          </p:spPr>
          <p:txBody>
            <a:bodyPr wrap="square" lIns="0" tIns="0" rIns="0" bIns="0" rtlCol="0"/>
            <a:lstStyle/>
            <a:p>
              <a:endParaRPr/>
            </a:p>
          </p:txBody>
        </p:sp>
        <p:sp>
          <p:nvSpPr>
            <p:cNvPr id="11" name="object 11"/>
            <p:cNvSpPr/>
            <p:nvPr/>
          </p:nvSpPr>
          <p:spPr>
            <a:xfrm>
              <a:off x="1256679" y="3301405"/>
              <a:ext cx="2070100" cy="746125"/>
            </a:xfrm>
            <a:custGeom>
              <a:avLst/>
              <a:gdLst/>
              <a:ahLst/>
              <a:cxnLst/>
              <a:rect l="l" t="t" r="r" b="b"/>
              <a:pathLst>
                <a:path w="2070100" h="746125">
                  <a:moveTo>
                    <a:pt x="0" y="745819"/>
                  </a:moveTo>
                  <a:lnTo>
                    <a:pt x="2069979" y="745819"/>
                  </a:lnTo>
                  <a:lnTo>
                    <a:pt x="2069979" y="0"/>
                  </a:lnTo>
                  <a:lnTo>
                    <a:pt x="0" y="0"/>
                  </a:lnTo>
                  <a:lnTo>
                    <a:pt x="0" y="745819"/>
                  </a:lnTo>
                  <a:close/>
                </a:path>
              </a:pathLst>
            </a:custGeom>
            <a:ln w="20625">
              <a:solidFill>
                <a:srgbClr val="00ACED"/>
              </a:solidFill>
            </a:ln>
          </p:spPr>
          <p:txBody>
            <a:bodyPr wrap="square" lIns="0" tIns="0" rIns="0" bIns="0" rtlCol="0"/>
            <a:lstStyle/>
            <a:p>
              <a:endParaRPr/>
            </a:p>
          </p:txBody>
        </p:sp>
        <p:sp>
          <p:nvSpPr>
            <p:cNvPr id="12" name="object 12"/>
            <p:cNvSpPr/>
            <p:nvPr/>
          </p:nvSpPr>
          <p:spPr>
            <a:xfrm>
              <a:off x="6044730" y="3335781"/>
              <a:ext cx="1490980" cy="806450"/>
            </a:xfrm>
            <a:custGeom>
              <a:avLst/>
              <a:gdLst/>
              <a:ahLst/>
              <a:cxnLst/>
              <a:rect l="l" t="t" r="r" b="b"/>
              <a:pathLst>
                <a:path w="1490979" h="806450">
                  <a:moveTo>
                    <a:pt x="1490357" y="0"/>
                  </a:moveTo>
                  <a:lnTo>
                    <a:pt x="0" y="0"/>
                  </a:lnTo>
                  <a:lnTo>
                    <a:pt x="0" y="740664"/>
                  </a:lnTo>
                  <a:lnTo>
                    <a:pt x="0" y="805967"/>
                  </a:lnTo>
                  <a:lnTo>
                    <a:pt x="1490357" y="805967"/>
                  </a:lnTo>
                  <a:lnTo>
                    <a:pt x="1490357" y="740664"/>
                  </a:lnTo>
                  <a:lnTo>
                    <a:pt x="1490357" y="0"/>
                  </a:lnTo>
                  <a:close/>
                </a:path>
              </a:pathLst>
            </a:custGeom>
            <a:solidFill>
              <a:srgbClr val="7ED5F6"/>
            </a:solidFill>
          </p:spPr>
          <p:txBody>
            <a:bodyPr wrap="square" lIns="0" tIns="0" rIns="0" bIns="0" rtlCol="0"/>
            <a:lstStyle/>
            <a:p>
              <a:endParaRPr/>
            </a:p>
          </p:txBody>
        </p:sp>
        <p:sp>
          <p:nvSpPr>
            <p:cNvPr id="13" name="object 13"/>
            <p:cNvSpPr/>
            <p:nvPr/>
          </p:nvSpPr>
          <p:spPr>
            <a:xfrm>
              <a:off x="6044736" y="3335775"/>
              <a:ext cx="1490980" cy="806450"/>
            </a:xfrm>
            <a:custGeom>
              <a:avLst/>
              <a:gdLst/>
              <a:ahLst/>
              <a:cxnLst/>
              <a:rect l="l" t="t" r="r" b="b"/>
              <a:pathLst>
                <a:path w="1490979" h="806450">
                  <a:moveTo>
                    <a:pt x="0" y="805966"/>
                  </a:moveTo>
                  <a:lnTo>
                    <a:pt x="1490359" y="805966"/>
                  </a:lnTo>
                  <a:lnTo>
                    <a:pt x="1490359" y="0"/>
                  </a:lnTo>
                  <a:lnTo>
                    <a:pt x="0" y="0"/>
                  </a:lnTo>
                  <a:lnTo>
                    <a:pt x="0" y="805966"/>
                  </a:lnTo>
                  <a:close/>
                </a:path>
              </a:pathLst>
            </a:custGeom>
            <a:ln w="20628">
              <a:solidFill>
                <a:srgbClr val="7ED5F6"/>
              </a:solidFill>
            </a:ln>
          </p:spPr>
          <p:txBody>
            <a:bodyPr wrap="square" lIns="0" tIns="0" rIns="0" bIns="0" rtlCol="0"/>
            <a:lstStyle/>
            <a:p>
              <a:endParaRPr/>
            </a:p>
          </p:txBody>
        </p:sp>
        <p:sp>
          <p:nvSpPr>
            <p:cNvPr id="14" name="object 14"/>
            <p:cNvSpPr/>
            <p:nvPr/>
          </p:nvSpPr>
          <p:spPr>
            <a:xfrm>
              <a:off x="7473217" y="3674304"/>
              <a:ext cx="1315720" cy="0"/>
            </a:xfrm>
            <a:custGeom>
              <a:avLst/>
              <a:gdLst/>
              <a:ahLst/>
              <a:cxnLst/>
              <a:rect l="l" t="t" r="r" b="b"/>
              <a:pathLst>
                <a:path w="1315720">
                  <a:moveTo>
                    <a:pt x="0" y="0"/>
                  </a:moveTo>
                  <a:lnTo>
                    <a:pt x="0" y="0"/>
                  </a:lnTo>
                  <a:lnTo>
                    <a:pt x="1315265" y="0"/>
                  </a:lnTo>
                </a:path>
              </a:pathLst>
            </a:custGeom>
            <a:ln w="10311">
              <a:solidFill>
                <a:srgbClr val="000000"/>
              </a:solidFill>
            </a:ln>
          </p:spPr>
          <p:txBody>
            <a:bodyPr wrap="square" lIns="0" tIns="0" rIns="0" bIns="0" rtlCol="0"/>
            <a:lstStyle/>
            <a:p>
              <a:endParaRPr/>
            </a:p>
          </p:txBody>
        </p:sp>
        <p:sp>
          <p:nvSpPr>
            <p:cNvPr id="15" name="object 15"/>
            <p:cNvSpPr/>
            <p:nvPr/>
          </p:nvSpPr>
          <p:spPr>
            <a:xfrm>
              <a:off x="8707695" y="3627912"/>
              <a:ext cx="152865" cy="9280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3921379" y="3366719"/>
              <a:ext cx="1582420" cy="746125"/>
            </a:xfrm>
            <a:custGeom>
              <a:avLst/>
              <a:gdLst/>
              <a:ahLst/>
              <a:cxnLst/>
              <a:rect l="l" t="t" r="r" b="b"/>
              <a:pathLst>
                <a:path w="1582420" h="746125">
                  <a:moveTo>
                    <a:pt x="1581797" y="0"/>
                  </a:moveTo>
                  <a:lnTo>
                    <a:pt x="0" y="0"/>
                  </a:lnTo>
                  <a:lnTo>
                    <a:pt x="0" y="680516"/>
                  </a:lnTo>
                  <a:lnTo>
                    <a:pt x="0" y="745820"/>
                  </a:lnTo>
                  <a:lnTo>
                    <a:pt x="1581797" y="745820"/>
                  </a:lnTo>
                  <a:lnTo>
                    <a:pt x="1581797" y="680516"/>
                  </a:lnTo>
                  <a:lnTo>
                    <a:pt x="1581797" y="0"/>
                  </a:lnTo>
                  <a:close/>
                </a:path>
              </a:pathLst>
            </a:custGeom>
            <a:solidFill>
              <a:srgbClr val="7ED5F6"/>
            </a:solidFill>
          </p:spPr>
          <p:txBody>
            <a:bodyPr wrap="square" lIns="0" tIns="0" rIns="0" bIns="0" rtlCol="0"/>
            <a:lstStyle/>
            <a:p>
              <a:endParaRPr/>
            </a:p>
          </p:txBody>
        </p:sp>
        <p:sp>
          <p:nvSpPr>
            <p:cNvPr id="17" name="object 17"/>
            <p:cNvSpPr/>
            <p:nvPr/>
          </p:nvSpPr>
          <p:spPr>
            <a:xfrm>
              <a:off x="3921381" y="3366713"/>
              <a:ext cx="1582420" cy="746125"/>
            </a:xfrm>
            <a:custGeom>
              <a:avLst/>
              <a:gdLst/>
              <a:ahLst/>
              <a:cxnLst/>
              <a:rect l="l" t="t" r="r" b="b"/>
              <a:pathLst>
                <a:path w="1582420" h="746125">
                  <a:moveTo>
                    <a:pt x="0" y="745814"/>
                  </a:moveTo>
                  <a:lnTo>
                    <a:pt x="1581802" y="745814"/>
                  </a:lnTo>
                  <a:lnTo>
                    <a:pt x="1581802" y="0"/>
                  </a:lnTo>
                  <a:lnTo>
                    <a:pt x="0" y="0"/>
                  </a:lnTo>
                  <a:lnTo>
                    <a:pt x="0" y="745814"/>
                  </a:lnTo>
                  <a:close/>
                </a:path>
              </a:pathLst>
            </a:custGeom>
            <a:ln w="20627">
              <a:solidFill>
                <a:srgbClr val="7ED5F6"/>
              </a:solidFill>
            </a:ln>
          </p:spPr>
          <p:txBody>
            <a:bodyPr wrap="square" lIns="0" tIns="0" rIns="0" bIns="0" rtlCol="0"/>
            <a:lstStyle/>
            <a:p>
              <a:endParaRPr/>
            </a:p>
          </p:txBody>
        </p:sp>
        <p:sp>
          <p:nvSpPr>
            <p:cNvPr id="18" name="object 18"/>
            <p:cNvSpPr/>
            <p:nvPr/>
          </p:nvSpPr>
          <p:spPr>
            <a:xfrm>
              <a:off x="5437867" y="3674304"/>
              <a:ext cx="445134" cy="0"/>
            </a:xfrm>
            <a:custGeom>
              <a:avLst/>
              <a:gdLst/>
              <a:ahLst/>
              <a:cxnLst/>
              <a:rect l="l" t="t" r="r" b="b"/>
              <a:pathLst>
                <a:path w="445135">
                  <a:moveTo>
                    <a:pt x="0" y="0"/>
                  </a:moveTo>
                  <a:lnTo>
                    <a:pt x="445068" y="0"/>
                  </a:lnTo>
                </a:path>
              </a:pathLst>
            </a:custGeom>
            <a:ln w="10311">
              <a:solidFill>
                <a:srgbClr val="000000"/>
              </a:solidFill>
            </a:ln>
          </p:spPr>
          <p:txBody>
            <a:bodyPr wrap="square" lIns="0" tIns="0" rIns="0" bIns="0" rtlCol="0"/>
            <a:lstStyle/>
            <a:p>
              <a:endParaRPr/>
            </a:p>
          </p:txBody>
        </p:sp>
        <p:sp>
          <p:nvSpPr>
            <p:cNvPr id="19" name="object 19"/>
            <p:cNvSpPr/>
            <p:nvPr/>
          </p:nvSpPr>
          <p:spPr>
            <a:xfrm>
              <a:off x="5802148" y="3627912"/>
              <a:ext cx="153094" cy="92807"/>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968876" y="3261869"/>
              <a:ext cx="1513050" cy="824883"/>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3845751" y="3291091"/>
              <a:ext cx="1602429" cy="766446"/>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1430306" y="3473256"/>
              <a:ext cx="252739" cy="132308"/>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1703672" y="3457787"/>
              <a:ext cx="85965" cy="146061"/>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1810264" y="3457787"/>
              <a:ext cx="22860" cy="146685"/>
            </a:xfrm>
            <a:custGeom>
              <a:avLst/>
              <a:gdLst/>
              <a:ahLst/>
              <a:cxnLst/>
              <a:rect l="l" t="t" r="r" b="b"/>
              <a:pathLst>
                <a:path w="22860" h="146685">
                  <a:moveTo>
                    <a:pt x="20626" y="0"/>
                  </a:moveTo>
                  <a:lnTo>
                    <a:pt x="12031" y="1716"/>
                  </a:lnTo>
                  <a:lnTo>
                    <a:pt x="10313" y="1716"/>
                  </a:lnTo>
                  <a:lnTo>
                    <a:pt x="1718" y="3432"/>
                  </a:lnTo>
                  <a:lnTo>
                    <a:pt x="0" y="5148"/>
                  </a:lnTo>
                  <a:lnTo>
                    <a:pt x="993" y="22760"/>
                  </a:lnTo>
                  <a:lnTo>
                    <a:pt x="1718" y="146061"/>
                  </a:lnTo>
                  <a:lnTo>
                    <a:pt x="12031" y="146061"/>
                  </a:lnTo>
                  <a:lnTo>
                    <a:pt x="20626" y="144345"/>
                  </a:lnTo>
                  <a:lnTo>
                    <a:pt x="22345" y="144345"/>
                  </a:lnTo>
                  <a:lnTo>
                    <a:pt x="21351" y="131616"/>
                  </a:lnTo>
                  <a:lnTo>
                    <a:pt x="20653" y="98428"/>
                  </a:lnTo>
                  <a:lnTo>
                    <a:pt x="20841" y="37587"/>
                  </a:lnTo>
                  <a:lnTo>
                    <a:pt x="21351" y="19730"/>
                  </a:lnTo>
                  <a:lnTo>
                    <a:pt x="22345" y="1716"/>
                  </a:lnTo>
                  <a:lnTo>
                    <a:pt x="20626" y="0"/>
                  </a:lnTo>
                  <a:close/>
                </a:path>
              </a:pathLst>
            </a:custGeom>
            <a:solidFill>
              <a:srgbClr val="000000"/>
            </a:solidFill>
          </p:spPr>
          <p:txBody>
            <a:bodyPr wrap="square" lIns="0" tIns="0" rIns="0" bIns="0" rtlCol="0"/>
            <a:lstStyle/>
            <a:p>
              <a:endParaRPr/>
            </a:p>
          </p:txBody>
        </p:sp>
        <p:sp>
          <p:nvSpPr>
            <p:cNvPr id="25" name="object 25"/>
            <p:cNvSpPr/>
            <p:nvPr/>
          </p:nvSpPr>
          <p:spPr>
            <a:xfrm>
              <a:off x="1853235" y="3505909"/>
              <a:ext cx="242404" cy="99654"/>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2857297" y="3505909"/>
              <a:ext cx="75629" cy="99654"/>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2956990" y="3505909"/>
              <a:ext cx="82504" cy="97938"/>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3060121" y="3457787"/>
              <a:ext cx="85942" cy="147777"/>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1468144" y="3686341"/>
              <a:ext cx="266467" cy="147800"/>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1758676" y="3734463"/>
              <a:ext cx="283679" cy="142628"/>
            </a:xfrm>
            <a:prstGeom prst="rect">
              <a:avLst/>
            </a:prstGeom>
            <a:blipFill>
              <a:blip r:embed="rId15" cstate="print"/>
              <a:stretch>
                <a:fillRect/>
              </a:stretch>
            </a:blipFill>
          </p:spPr>
          <p:txBody>
            <a:bodyPr wrap="square" lIns="0" tIns="0" rIns="0" bIns="0" rtlCol="0"/>
            <a:lstStyle/>
            <a:p>
              <a:endParaRPr/>
            </a:p>
          </p:txBody>
        </p:sp>
        <p:sp>
          <p:nvSpPr>
            <p:cNvPr id="31" name="object 31"/>
            <p:cNvSpPr/>
            <p:nvPr/>
          </p:nvSpPr>
          <p:spPr>
            <a:xfrm>
              <a:off x="2109390" y="3457787"/>
              <a:ext cx="993588" cy="419305"/>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376451" y="3167357"/>
              <a:ext cx="22860" cy="130810"/>
            </a:xfrm>
            <a:custGeom>
              <a:avLst/>
              <a:gdLst/>
              <a:ahLst/>
              <a:cxnLst/>
              <a:rect l="l" t="t" r="r" b="b"/>
              <a:pathLst>
                <a:path w="22860" h="130810">
                  <a:moveTo>
                    <a:pt x="20630" y="0"/>
                  </a:moveTo>
                  <a:lnTo>
                    <a:pt x="12034" y="1716"/>
                  </a:lnTo>
                  <a:lnTo>
                    <a:pt x="0" y="1716"/>
                  </a:lnTo>
                  <a:lnTo>
                    <a:pt x="0" y="128876"/>
                  </a:lnTo>
                  <a:lnTo>
                    <a:pt x="1718" y="130615"/>
                  </a:lnTo>
                  <a:lnTo>
                    <a:pt x="20630" y="130615"/>
                  </a:lnTo>
                  <a:lnTo>
                    <a:pt x="22349" y="128876"/>
                  </a:lnTo>
                  <a:lnTo>
                    <a:pt x="21355" y="114995"/>
                  </a:lnTo>
                  <a:lnTo>
                    <a:pt x="20657" y="82728"/>
                  </a:lnTo>
                  <a:lnTo>
                    <a:pt x="20845" y="23849"/>
                  </a:lnTo>
                  <a:lnTo>
                    <a:pt x="21355" y="11575"/>
                  </a:lnTo>
                  <a:lnTo>
                    <a:pt x="22349" y="1716"/>
                  </a:lnTo>
                  <a:lnTo>
                    <a:pt x="20630" y="0"/>
                  </a:lnTo>
                  <a:close/>
                </a:path>
              </a:pathLst>
            </a:custGeom>
            <a:solidFill>
              <a:srgbClr val="000000"/>
            </a:solidFill>
          </p:spPr>
          <p:txBody>
            <a:bodyPr wrap="square" lIns="0" tIns="0" rIns="0" bIns="0" rtlCol="0"/>
            <a:lstStyle/>
            <a:p>
              <a:endParaRPr/>
            </a:p>
          </p:txBody>
        </p:sp>
        <p:sp>
          <p:nvSpPr>
            <p:cNvPr id="33" name="object 33"/>
            <p:cNvSpPr/>
            <p:nvPr/>
          </p:nvSpPr>
          <p:spPr>
            <a:xfrm>
              <a:off x="419431" y="3151889"/>
              <a:ext cx="87668" cy="147800"/>
            </a:xfrm>
            <a:prstGeom prst="rect">
              <a:avLst/>
            </a:prstGeom>
            <a:blipFill>
              <a:blip r:embed="rId17" cstate="print"/>
              <a:stretch>
                <a:fillRect/>
              </a:stretch>
            </a:blipFill>
          </p:spPr>
          <p:txBody>
            <a:bodyPr wrap="square" lIns="0" tIns="0" rIns="0" bIns="0" rtlCol="0"/>
            <a:lstStyle/>
            <a:p>
              <a:endParaRPr/>
            </a:p>
          </p:txBody>
        </p:sp>
        <p:sp>
          <p:nvSpPr>
            <p:cNvPr id="34" name="object 34"/>
            <p:cNvSpPr/>
            <p:nvPr/>
          </p:nvSpPr>
          <p:spPr>
            <a:xfrm>
              <a:off x="527748" y="3155321"/>
              <a:ext cx="388529" cy="144368"/>
            </a:xfrm>
            <a:prstGeom prst="rect">
              <a:avLst/>
            </a:prstGeom>
            <a:blipFill>
              <a:blip r:embed="rId18" cstate="print"/>
              <a:stretch>
                <a:fillRect/>
              </a:stretch>
            </a:blipFill>
          </p:spPr>
          <p:txBody>
            <a:bodyPr wrap="square" lIns="0" tIns="0" rIns="0" bIns="0" rtlCol="0"/>
            <a:lstStyle/>
            <a:p>
              <a:endParaRPr/>
            </a:p>
          </p:txBody>
        </p:sp>
        <p:sp>
          <p:nvSpPr>
            <p:cNvPr id="35" name="object 35"/>
            <p:cNvSpPr/>
            <p:nvPr/>
          </p:nvSpPr>
          <p:spPr>
            <a:xfrm>
              <a:off x="936904" y="3151889"/>
              <a:ext cx="185681" cy="147800"/>
            </a:xfrm>
            <a:prstGeom prst="rect">
              <a:avLst/>
            </a:prstGeom>
            <a:blipFill>
              <a:blip r:embed="rId19" cstate="print"/>
              <a:stretch>
                <a:fillRect/>
              </a:stretch>
            </a:blipFill>
          </p:spPr>
          <p:txBody>
            <a:bodyPr wrap="square" lIns="0" tIns="0" rIns="0" bIns="0" rtlCol="0"/>
            <a:lstStyle/>
            <a:p>
              <a:endParaRPr/>
            </a:p>
          </p:txBody>
        </p:sp>
        <p:sp>
          <p:nvSpPr>
            <p:cNvPr id="36" name="object 36"/>
            <p:cNvSpPr/>
            <p:nvPr/>
          </p:nvSpPr>
          <p:spPr>
            <a:xfrm>
              <a:off x="414272" y="3428565"/>
              <a:ext cx="254445" cy="142628"/>
            </a:xfrm>
            <a:prstGeom prst="rect">
              <a:avLst/>
            </a:prstGeom>
            <a:blipFill>
              <a:blip r:embed="rId20" cstate="print"/>
              <a:stretch>
                <a:fillRect/>
              </a:stretch>
            </a:blipFill>
          </p:spPr>
          <p:txBody>
            <a:bodyPr wrap="square" lIns="0" tIns="0" rIns="0" bIns="0" rtlCol="0"/>
            <a:lstStyle/>
            <a:p>
              <a:endParaRPr/>
            </a:p>
          </p:txBody>
        </p:sp>
        <p:sp>
          <p:nvSpPr>
            <p:cNvPr id="37" name="object 37"/>
            <p:cNvSpPr/>
            <p:nvPr/>
          </p:nvSpPr>
          <p:spPr>
            <a:xfrm>
              <a:off x="689343" y="3380443"/>
              <a:ext cx="85965" cy="146084"/>
            </a:xfrm>
            <a:prstGeom prst="rect">
              <a:avLst/>
            </a:prstGeom>
            <a:blipFill>
              <a:blip r:embed="rId21" cstate="print"/>
              <a:stretch>
                <a:fillRect/>
              </a:stretch>
            </a:blipFill>
          </p:spPr>
          <p:txBody>
            <a:bodyPr wrap="square" lIns="0" tIns="0" rIns="0" bIns="0" rtlCol="0"/>
            <a:lstStyle/>
            <a:p>
              <a:endParaRPr/>
            </a:p>
          </p:txBody>
        </p:sp>
        <p:sp>
          <p:nvSpPr>
            <p:cNvPr id="38" name="object 38"/>
            <p:cNvSpPr/>
            <p:nvPr/>
          </p:nvSpPr>
          <p:spPr>
            <a:xfrm>
              <a:off x="795935" y="3380443"/>
              <a:ext cx="22860" cy="146685"/>
            </a:xfrm>
            <a:custGeom>
              <a:avLst/>
              <a:gdLst/>
              <a:ahLst/>
              <a:cxnLst/>
              <a:rect l="l" t="t" r="r" b="b"/>
              <a:pathLst>
                <a:path w="22859" h="146685">
                  <a:moveTo>
                    <a:pt x="20626" y="0"/>
                  </a:moveTo>
                  <a:lnTo>
                    <a:pt x="12031" y="1716"/>
                  </a:lnTo>
                  <a:lnTo>
                    <a:pt x="10313" y="3455"/>
                  </a:lnTo>
                  <a:lnTo>
                    <a:pt x="1718" y="3455"/>
                  </a:lnTo>
                  <a:lnTo>
                    <a:pt x="0" y="5171"/>
                  </a:lnTo>
                  <a:lnTo>
                    <a:pt x="993" y="23507"/>
                  </a:lnTo>
                  <a:lnTo>
                    <a:pt x="1718" y="146084"/>
                  </a:lnTo>
                  <a:lnTo>
                    <a:pt x="20626" y="146084"/>
                  </a:lnTo>
                  <a:lnTo>
                    <a:pt x="22345" y="144368"/>
                  </a:lnTo>
                  <a:lnTo>
                    <a:pt x="21351" y="131666"/>
                  </a:lnTo>
                  <a:lnTo>
                    <a:pt x="20653" y="99175"/>
                  </a:lnTo>
                  <a:lnTo>
                    <a:pt x="20841" y="37813"/>
                  </a:lnTo>
                  <a:lnTo>
                    <a:pt x="21351" y="19767"/>
                  </a:lnTo>
                  <a:lnTo>
                    <a:pt x="22345" y="1716"/>
                  </a:lnTo>
                  <a:lnTo>
                    <a:pt x="20626" y="0"/>
                  </a:lnTo>
                  <a:close/>
                </a:path>
              </a:pathLst>
            </a:custGeom>
            <a:solidFill>
              <a:srgbClr val="000000"/>
            </a:solidFill>
          </p:spPr>
          <p:txBody>
            <a:bodyPr wrap="square" lIns="0" tIns="0" rIns="0" bIns="0" rtlCol="0"/>
            <a:lstStyle/>
            <a:p>
              <a:endParaRPr/>
            </a:p>
          </p:txBody>
        </p:sp>
        <p:sp>
          <p:nvSpPr>
            <p:cNvPr id="39" name="object 39"/>
            <p:cNvSpPr/>
            <p:nvPr/>
          </p:nvSpPr>
          <p:spPr>
            <a:xfrm>
              <a:off x="838906" y="3428565"/>
              <a:ext cx="242403" cy="99677"/>
            </a:xfrm>
            <a:prstGeom prst="rect">
              <a:avLst/>
            </a:prstGeom>
            <a:blipFill>
              <a:blip r:embed="rId22" cstate="print"/>
              <a:stretch>
                <a:fillRect/>
              </a:stretch>
            </a:blipFill>
          </p:spPr>
          <p:txBody>
            <a:bodyPr wrap="square" lIns="0" tIns="0" rIns="0" bIns="0" rtlCol="0"/>
            <a:lstStyle/>
            <a:p>
              <a:endParaRPr/>
            </a:p>
          </p:txBody>
        </p:sp>
        <p:sp>
          <p:nvSpPr>
            <p:cNvPr id="40" name="object 40"/>
            <p:cNvSpPr/>
            <p:nvPr/>
          </p:nvSpPr>
          <p:spPr>
            <a:xfrm>
              <a:off x="7899718" y="3151898"/>
              <a:ext cx="600075" cy="147955"/>
            </a:xfrm>
            <a:custGeom>
              <a:avLst/>
              <a:gdLst/>
              <a:ahLst/>
              <a:cxnLst/>
              <a:rect l="l" t="t" r="r" b="b"/>
              <a:pathLst>
                <a:path w="600075" h="147954">
                  <a:moveTo>
                    <a:pt x="94424" y="144348"/>
                  </a:moveTo>
                  <a:lnTo>
                    <a:pt x="87845" y="134734"/>
                  </a:lnTo>
                  <a:lnTo>
                    <a:pt x="83045" y="128028"/>
                  </a:lnTo>
                  <a:lnTo>
                    <a:pt x="79235" y="122605"/>
                  </a:lnTo>
                  <a:lnTo>
                    <a:pt x="57721" y="91071"/>
                  </a:lnTo>
                  <a:lnTo>
                    <a:pt x="55003" y="87642"/>
                  </a:lnTo>
                  <a:lnTo>
                    <a:pt x="84226" y="62750"/>
                  </a:lnTo>
                  <a:lnTo>
                    <a:pt x="85940" y="51549"/>
                  </a:lnTo>
                  <a:lnTo>
                    <a:pt x="84366" y="39928"/>
                  </a:lnTo>
                  <a:lnTo>
                    <a:pt x="79971" y="30937"/>
                  </a:lnTo>
                  <a:lnTo>
                    <a:pt x="79870" y="30721"/>
                  </a:lnTo>
                  <a:lnTo>
                    <a:pt x="72796" y="23761"/>
                  </a:lnTo>
                  <a:lnTo>
                    <a:pt x="65316" y="19862"/>
                  </a:lnTo>
                  <a:lnTo>
                    <a:pt x="65316" y="44691"/>
                  </a:lnTo>
                  <a:lnTo>
                    <a:pt x="65316" y="58445"/>
                  </a:lnTo>
                  <a:lnTo>
                    <a:pt x="31102" y="75514"/>
                  </a:lnTo>
                  <a:lnTo>
                    <a:pt x="20624" y="75628"/>
                  </a:lnTo>
                  <a:lnTo>
                    <a:pt x="20624" y="30937"/>
                  </a:lnTo>
                  <a:lnTo>
                    <a:pt x="32537" y="30937"/>
                  </a:lnTo>
                  <a:lnTo>
                    <a:pt x="42189" y="31089"/>
                  </a:lnTo>
                  <a:lnTo>
                    <a:pt x="50393" y="32219"/>
                  </a:lnTo>
                  <a:lnTo>
                    <a:pt x="56997" y="35293"/>
                  </a:lnTo>
                  <a:lnTo>
                    <a:pt x="61874" y="41249"/>
                  </a:lnTo>
                  <a:lnTo>
                    <a:pt x="65316" y="44691"/>
                  </a:lnTo>
                  <a:lnTo>
                    <a:pt x="65316" y="19862"/>
                  </a:lnTo>
                  <a:lnTo>
                    <a:pt x="63474" y="18897"/>
                  </a:lnTo>
                  <a:lnTo>
                    <a:pt x="56032" y="16916"/>
                  </a:lnTo>
                  <a:lnTo>
                    <a:pt x="48933" y="15900"/>
                  </a:lnTo>
                  <a:lnTo>
                    <a:pt x="41821" y="15519"/>
                  </a:lnTo>
                  <a:lnTo>
                    <a:pt x="34378" y="15468"/>
                  </a:lnTo>
                  <a:lnTo>
                    <a:pt x="24066" y="17183"/>
                  </a:lnTo>
                  <a:lnTo>
                    <a:pt x="0" y="17183"/>
                  </a:lnTo>
                  <a:lnTo>
                    <a:pt x="241" y="30721"/>
                  </a:lnTo>
                  <a:lnTo>
                    <a:pt x="800" y="45745"/>
                  </a:lnTo>
                  <a:lnTo>
                    <a:pt x="1346" y="64782"/>
                  </a:lnTo>
                  <a:lnTo>
                    <a:pt x="1447" y="74764"/>
                  </a:lnTo>
                  <a:lnTo>
                    <a:pt x="1562" y="92925"/>
                  </a:lnTo>
                  <a:lnTo>
                    <a:pt x="1320" y="104863"/>
                  </a:lnTo>
                  <a:lnTo>
                    <a:pt x="254" y="130949"/>
                  </a:lnTo>
                  <a:lnTo>
                    <a:pt x="0" y="144348"/>
                  </a:lnTo>
                  <a:lnTo>
                    <a:pt x="1600" y="146075"/>
                  </a:lnTo>
                  <a:lnTo>
                    <a:pt x="20624" y="146075"/>
                  </a:lnTo>
                  <a:lnTo>
                    <a:pt x="22225" y="144348"/>
                  </a:lnTo>
                  <a:lnTo>
                    <a:pt x="21310" y="131191"/>
                  </a:lnTo>
                  <a:lnTo>
                    <a:pt x="20853" y="116865"/>
                  </a:lnTo>
                  <a:lnTo>
                    <a:pt x="20764" y="110604"/>
                  </a:lnTo>
                  <a:lnTo>
                    <a:pt x="20637" y="98602"/>
                  </a:lnTo>
                  <a:lnTo>
                    <a:pt x="20624" y="91071"/>
                  </a:lnTo>
                  <a:lnTo>
                    <a:pt x="34378" y="91071"/>
                  </a:lnTo>
                  <a:lnTo>
                    <a:pt x="37477" y="94602"/>
                  </a:lnTo>
                  <a:lnTo>
                    <a:pt x="40309" y="98602"/>
                  </a:lnTo>
                  <a:lnTo>
                    <a:pt x="44462" y="104863"/>
                  </a:lnTo>
                  <a:lnTo>
                    <a:pt x="51562" y="115138"/>
                  </a:lnTo>
                  <a:lnTo>
                    <a:pt x="55638" y="121577"/>
                  </a:lnTo>
                  <a:lnTo>
                    <a:pt x="60071" y="128028"/>
                  </a:lnTo>
                  <a:lnTo>
                    <a:pt x="64554" y="134467"/>
                  </a:lnTo>
                  <a:lnTo>
                    <a:pt x="68757" y="140906"/>
                  </a:lnTo>
                  <a:lnTo>
                    <a:pt x="68757" y="144348"/>
                  </a:lnTo>
                  <a:lnTo>
                    <a:pt x="70358" y="146075"/>
                  </a:lnTo>
                  <a:lnTo>
                    <a:pt x="94424" y="146075"/>
                  </a:lnTo>
                  <a:lnTo>
                    <a:pt x="94424" y="144348"/>
                  </a:lnTo>
                  <a:close/>
                </a:path>
                <a:path w="600075" h="147954">
                  <a:moveTo>
                    <a:pt x="189064" y="99669"/>
                  </a:moveTo>
                  <a:lnTo>
                    <a:pt x="188912" y="91795"/>
                  </a:lnTo>
                  <a:lnTo>
                    <a:pt x="188239" y="85928"/>
                  </a:lnTo>
                  <a:lnTo>
                    <a:pt x="187782" y="81838"/>
                  </a:lnTo>
                  <a:lnTo>
                    <a:pt x="170053" y="53848"/>
                  </a:lnTo>
                  <a:lnTo>
                    <a:pt x="170053" y="79057"/>
                  </a:lnTo>
                  <a:lnTo>
                    <a:pt x="170053" y="85928"/>
                  </a:lnTo>
                  <a:lnTo>
                    <a:pt x="123748" y="85928"/>
                  </a:lnTo>
                  <a:lnTo>
                    <a:pt x="126746" y="74917"/>
                  </a:lnTo>
                  <a:lnTo>
                    <a:pt x="132524" y="67449"/>
                  </a:lnTo>
                  <a:lnTo>
                    <a:pt x="139928" y="63207"/>
                  </a:lnTo>
                  <a:lnTo>
                    <a:pt x="147815" y="61874"/>
                  </a:lnTo>
                  <a:lnTo>
                    <a:pt x="156298" y="61874"/>
                  </a:lnTo>
                  <a:lnTo>
                    <a:pt x="165011" y="65303"/>
                  </a:lnTo>
                  <a:lnTo>
                    <a:pt x="168440" y="75628"/>
                  </a:lnTo>
                  <a:lnTo>
                    <a:pt x="170053" y="79057"/>
                  </a:lnTo>
                  <a:lnTo>
                    <a:pt x="170053" y="53848"/>
                  </a:lnTo>
                  <a:lnTo>
                    <a:pt x="167271" y="52197"/>
                  </a:lnTo>
                  <a:lnTo>
                    <a:pt x="159067" y="49276"/>
                  </a:lnTo>
                  <a:lnTo>
                    <a:pt x="149428" y="48120"/>
                  </a:lnTo>
                  <a:lnTo>
                    <a:pt x="132283" y="51320"/>
                  </a:lnTo>
                  <a:lnTo>
                    <a:pt x="118059" y="60794"/>
                  </a:lnTo>
                  <a:lnTo>
                    <a:pt x="108331" y="76390"/>
                  </a:lnTo>
                  <a:lnTo>
                    <a:pt x="104736" y="97955"/>
                  </a:lnTo>
                  <a:lnTo>
                    <a:pt x="108165" y="119519"/>
                  </a:lnTo>
                  <a:lnTo>
                    <a:pt x="117881" y="135128"/>
                  </a:lnTo>
                  <a:lnTo>
                    <a:pt x="133057" y="144602"/>
                  </a:lnTo>
                  <a:lnTo>
                    <a:pt x="152857" y="147802"/>
                  </a:lnTo>
                  <a:lnTo>
                    <a:pt x="164211" y="146964"/>
                  </a:lnTo>
                  <a:lnTo>
                    <a:pt x="172681" y="144995"/>
                  </a:lnTo>
                  <a:lnTo>
                    <a:pt x="178574" y="142709"/>
                  </a:lnTo>
                  <a:lnTo>
                    <a:pt x="182194" y="140906"/>
                  </a:lnTo>
                  <a:lnTo>
                    <a:pt x="183794" y="139192"/>
                  </a:lnTo>
                  <a:lnTo>
                    <a:pt x="183794" y="132334"/>
                  </a:lnTo>
                  <a:lnTo>
                    <a:pt x="183794" y="130606"/>
                  </a:lnTo>
                  <a:lnTo>
                    <a:pt x="185635" y="123723"/>
                  </a:lnTo>
                  <a:lnTo>
                    <a:pt x="183794" y="122008"/>
                  </a:lnTo>
                  <a:lnTo>
                    <a:pt x="182194" y="123723"/>
                  </a:lnTo>
                  <a:lnTo>
                    <a:pt x="176923" y="127152"/>
                  </a:lnTo>
                  <a:lnTo>
                    <a:pt x="170053" y="130606"/>
                  </a:lnTo>
                  <a:lnTo>
                    <a:pt x="165011" y="132334"/>
                  </a:lnTo>
                  <a:lnTo>
                    <a:pt x="154698" y="132334"/>
                  </a:lnTo>
                  <a:lnTo>
                    <a:pt x="123748" y="106540"/>
                  </a:lnTo>
                  <a:lnTo>
                    <a:pt x="123748" y="99669"/>
                  </a:lnTo>
                  <a:lnTo>
                    <a:pt x="189064" y="99669"/>
                  </a:lnTo>
                  <a:close/>
                </a:path>
                <a:path w="600075" h="147954">
                  <a:moveTo>
                    <a:pt x="280060" y="49834"/>
                  </a:moveTo>
                  <a:lnTo>
                    <a:pt x="262864" y="49834"/>
                  </a:lnTo>
                  <a:lnTo>
                    <a:pt x="261264" y="51549"/>
                  </a:lnTo>
                  <a:lnTo>
                    <a:pt x="259867" y="56197"/>
                  </a:lnTo>
                  <a:lnTo>
                    <a:pt x="258203" y="62941"/>
                  </a:lnTo>
                  <a:lnTo>
                    <a:pt x="255879" y="72580"/>
                  </a:lnTo>
                  <a:lnTo>
                    <a:pt x="252552" y="85928"/>
                  </a:lnTo>
                  <a:lnTo>
                    <a:pt x="249986" y="94843"/>
                  </a:lnTo>
                  <a:lnTo>
                    <a:pt x="245770" y="108267"/>
                  </a:lnTo>
                  <a:lnTo>
                    <a:pt x="241503" y="121691"/>
                  </a:lnTo>
                  <a:lnTo>
                    <a:pt x="238798" y="130606"/>
                  </a:lnTo>
                  <a:lnTo>
                    <a:pt x="227888" y="90868"/>
                  </a:lnTo>
                  <a:lnTo>
                    <a:pt x="222656" y="70434"/>
                  </a:lnTo>
                  <a:lnTo>
                    <a:pt x="218173" y="49834"/>
                  </a:lnTo>
                  <a:lnTo>
                    <a:pt x="204431" y="49834"/>
                  </a:lnTo>
                  <a:lnTo>
                    <a:pt x="195948" y="51549"/>
                  </a:lnTo>
                  <a:lnTo>
                    <a:pt x="203390" y="74752"/>
                  </a:lnTo>
                  <a:lnTo>
                    <a:pt x="217601" y="121158"/>
                  </a:lnTo>
                  <a:lnTo>
                    <a:pt x="225056" y="144348"/>
                  </a:lnTo>
                  <a:lnTo>
                    <a:pt x="225056" y="146075"/>
                  </a:lnTo>
                  <a:lnTo>
                    <a:pt x="238798" y="146075"/>
                  </a:lnTo>
                  <a:lnTo>
                    <a:pt x="249110" y="144348"/>
                  </a:lnTo>
                  <a:lnTo>
                    <a:pt x="250952" y="144348"/>
                  </a:lnTo>
                  <a:lnTo>
                    <a:pt x="254901" y="130606"/>
                  </a:lnTo>
                  <a:lnTo>
                    <a:pt x="257619" y="121158"/>
                  </a:lnTo>
                  <a:lnTo>
                    <a:pt x="264820" y="97955"/>
                  </a:lnTo>
                  <a:lnTo>
                    <a:pt x="272351" y="74752"/>
                  </a:lnTo>
                  <a:lnTo>
                    <a:pt x="280060" y="51549"/>
                  </a:lnTo>
                  <a:lnTo>
                    <a:pt x="280060" y="49834"/>
                  </a:lnTo>
                  <a:close/>
                </a:path>
                <a:path w="600075" h="147954">
                  <a:moveTo>
                    <a:pt x="314426" y="49834"/>
                  </a:moveTo>
                  <a:lnTo>
                    <a:pt x="312826" y="49834"/>
                  </a:lnTo>
                  <a:lnTo>
                    <a:pt x="302514" y="51549"/>
                  </a:lnTo>
                  <a:lnTo>
                    <a:pt x="300685" y="51549"/>
                  </a:lnTo>
                  <a:lnTo>
                    <a:pt x="292201" y="53263"/>
                  </a:lnTo>
                  <a:lnTo>
                    <a:pt x="292290" y="57759"/>
                  </a:lnTo>
                  <a:lnTo>
                    <a:pt x="292455" y="62560"/>
                  </a:lnTo>
                  <a:lnTo>
                    <a:pt x="293001" y="71742"/>
                  </a:lnTo>
                  <a:lnTo>
                    <a:pt x="293560" y="85432"/>
                  </a:lnTo>
                  <a:lnTo>
                    <a:pt x="293801" y="106540"/>
                  </a:lnTo>
                  <a:lnTo>
                    <a:pt x="293560" y="119697"/>
                  </a:lnTo>
                  <a:lnTo>
                    <a:pt x="293001" y="129311"/>
                  </a:lnTo>
                  <a:lnTo>
                    <a:pt x="292455" y="136994"/>
                  </a:lnTo>
                  <a:lnTo>
                    <a:pt x="292201" y="144348"/>
                  </a:lnTo>
                  <a:lnTo>
                    <a:pt x="293801" y="146075"/>
                  </a:lnTo>
                  <a:lnTo>
                    <a:pt x="304114" y="146075"/>
                  </a:lnTo>
                  <a:lnTo>
                    <a:pt x="312826" y="144348"/>
                  </a:lnTo>
                  <a:lnTo>
                    <a:pt x="314426" y="144348"/>
                  </a:lnTo>
                  <a:lnTo>
                    <a:pt x="313499" y="136055"/>
                  </a:lnTo>
                  <a:lnTo>
                    <a:pt x="313029" y="126949"/>
                  </a:lnTo>
                  <a:lnTo>
                    <a:pt x="312928" y="119697"/>
                  </a:lnTo>
                  <a:lnTo>
                    <a:pt x="313029" y="66814"/>
                  </a:lnTo>
                  <a:lnTo>
                    <a:pt x="313499" y="57759"/>
                  </a:lnTo>
                  <a:lnTo>
                    <a:pt x="314426" y="49834"/>
                  </a:lnTo>
                  <a:close/>
                </a:path>
                <a:path w="600075" h="147954">
                  <a:moveTo>
                    <a:pt x="314426" y="5143"/>
                  </a:moveTo>
                  <a:lnTo>
                    <a:pt x="312826" y="3429"/>
                  </a:lnTo>
                  <a:lnTo>
                    <a:pt x="304114" y="5143"/>
                  </a:lnTo>
                  <a:lnTo>
                    <a:pt x="302514" y="5143"/>
                  </a:lnTo>
                  <a:lnTo>
                    <a:pt x="292201" y="6883"/>
                  </a:lnTo>
                  <a:lnTo>
                    <a:pt x="292201" y="25781"/>
                  </a:lnTo>
                  <a:lnTo>
                    <a:pt x="302514" y="24066"/>
                  </a:lnTo>
                  <a:lnTo>
                    <a:pt x="312826" y="24066"/>
                  </a:lnTo>
                  <a:lnTo>
                    <a:pt x="314426" y="22326"/>
                  </a:lnTo>
                  <a:lnTo>
                    <a:pt x="314426" y="5143"/>
                  </a:lnTo>
                  <a:close/>
                </a:path>
                <a:path w="600075" h="147954">
                  <a:moveTo>
                    <a:pt x="400380" y="116865"/>
                  </a:moveTo>
                  <a:lnTo>
                    <a:pt x="371271" y="87642"/>
                  </a:lnTo>
                  <a:lnTo>
                    <a:pt x="352247" y="82486"/>
                  </a:lnTo>
                  <a:lnTo>
                    <a:pt x="352247" y="68732"/>
                  </a:lnTo>
                  <a:lnTo>
                    <a:pt x="355688" y="65303"/>
                  </a:lnTo>
                  <a:lnTo>
                    <a:pt x="362559" y="63588"/>
                  </a:lnTo>
                  <a:lnTo>
                    <a:pt x="364388" y="61874"/>
                  </a:lnTo>
                  <a:lnTo>
                    <a:pt x="369430" y="61874"/>
                  </a:lnTo>
                  <a:lnTo>
                    <a:pt x="377609" y="62725"/>
                  </a:lnTo>
                  <a:lnTo>
                    <a:pt x="384136" y="64871"/>
                  </a:lnTo>
                  <a:lnTo>
                    <a:pt x="389318" y="67665"/>
                  </a:lnTo>
                  <a:lnTo>
                    <a:pt x="393496" y="70446"/>
                  </a:lnTo>
                  <a:lnTo>
                    <a:pt x="395338" y="68732"/>
                  </a:lnTo>
                  <a:lnTo>
                    <a:pt x="395338" y="61874"/>
                  </a:lnTo>
                  <a:lnTo>
                    <a:pt x="396938" y="54978"/>
                  </a:lnTo>
                  <a:lnTo>
                    <a:pt x="395338" y="53263"/>
                  </a:lnTo>
                  <a:lnTo>
                    <a:pt x="391769" y="51739"/>
                  </a:lnTo>
                  <a:lnTo>
                    <a:pt x="386257" y="50050"/>
                  </a:lnTo>
                  <a:lnTo>
                    <a:pt x="378802" y="48679"/>
                  </a:lnTo>
                  <a:lnTo>
                    <a:pt x="369430" y="48120"/>
                  </a:lnTo>
                  <a:lnTo>
                    <a:pt x="354825" y="49758"/>
                  </a:lnTo>
                  <a:lnTo>
                    <a:pt x="342798" y="54775"/>
                  </a:lnTo>
                  <a:lnTo>
                    <a:pt x="334632" y="63347"/>
                  </a:lnTo>
                  <a:lnTo>
                    <a:pt x="331622" y="75628"/>
                  </a:lnTo>
                  <a:lnTo>
                    <a:pt x="334416" y="87414"/>
                  </a:lnTo>
                  <a:lnTo>
                    <a:pt x="341071" y="95161"/>
                  </a:lnTo>
                  <a:lnTo>
                    <a:pt x="349021" y="100025"/>
                  </a:lnTo>
                  <a:lnTo>
                    <a:pt x="355688" y="103111"/>
                  </a:lnTo>
                  <a:lnTo>
                    <a:pt x="362559" y="104825"/>
                  </a:lnTo>
                  <a:lnTo>
                    <a:pt x="372872" y="108254"/>
                  </a:lnTo>
                  <a:lnTo>
                    <a:pt x="381584" y="111709"/>
                  </a:lnTo>
                  <a:lnTo>
                    <a:pt x="381584" y="125437"/>
                  </a:lnTo>
                  <a:lnTo>
                    <a:pt x="376313" y="132334"/>
                  </a:lnTo>
                  <a:lnTo>
                    <a:pt x="360959" y="132334"/>
                  </a:lnTo>
                  <a:lnTo>
                    <a:pt x="351586" y="131470"/>
                  </a:lnTo>
                  <a:lnTo>
                    <a:pt x="344144" y="129311"/>
                  </a:lnTo>
                  <a:lnTo>
                    <a:pt x="338620" y="126517"/>
                  </a:lnTo>
                  <a:lnTo>
                    <a:pt x="335064" y="123723"/>
                  </a:lnTo>
                  <a:lnTo>
                    <a:pt x="333451" y="125437"/>
                  </a:lnTo>
                  <a:lnTo>
                    <a:pt x="333451" y="142621"/>
                  </a:lnTo>
                  <a:lnTo>
                    <a:pt x="336892" y="142621"/>
                  </a:lnTo>
                  <a:lnTo>
                    <a:pt x="343763" y="146075"/>
                  </a:lnTo>
                  <a:lnTo>
                    <a:pt x="352247" y="147802"/>
                  </a:lnTo>
                  <a:lnTo>
                    <a:pt x="360959" y="147802"/>
                  </a:lnTo>
                  <a:lnTo>
                    <a:pt x="398767" y="132334"/>
                  </a:lnTo>
                  <a:lnTo>
                    <a:pt x="400380" y="123723"/>
                  </a:lnTo>
                  <a:lnTo>
                    <a:pt x="400380" y="116865"/>
                  </a:lnTo>
                  <a:close/>
                </a:path>
                <a:path w="600075" h="147954">
                  <a:moveTo>
                    <a:pt x="498462" y="99669"/>
                  </a:moveTo>
                  <a:lnTo>
                    <a:pt x="498297" y="91795"/>
                  </a:lnTo>
                  <a:lnTo>
                    <a:pt x="497636" y="85928"/>
                  </a:lnTo>
                  <a:lnTo>
                    <a:pt x="497179" y="81838"/>
                  </a:lnTo>
                  <a:lnTo>
                    <a:pt x="479666" y="53873"/>
                  </a:lnTo>
                  <a:lnTo>
                    <a:pt x="479666" y="79057"/>
                  </a:lnTo>
                  <a:lnTo>
                    <a:pt x="479666" y="85928"/>
                  </a:lnTo>
                  <a:lnTo>
                    <a:pt x="433146" y="85928"/>
                  </a:lnTo>
                  <a:lnTo>
                    <a:pt x="436232" y="74917"/>
                  </a:lnTo>
                  <a:lnTo>
                    <a:pt x="441998" y="67449"/>
                  </a:lnTo>
                  <a:lnTo>
                    <a:pt x="449364" y="63207"/>
                  </a:lnTo>
                  <a:lnTo>
                    <a:pt x="457212" y="61874"/>
                  </a:lnTo>
                  <a:lnTo>
                    <a:pt x="465924" y="61874"/>
                  </a:lnTo>
                  <a:lnTo>
                    <a:pt x="474395" y="65303"/>
                  </a:lnTo>
                  <a:lnTo>
                    <a:pt x="477837" y="75628"/>
                  </a:lnTo>
                  <a:lnTo>
                    <a:pt x="479666" y="79057"/>
                  </a:lnTo>
                  <a:lnTo>
                    <a:pt x="479666" y="53873"/>
                  </a:lnTo>
                  <a:lnTo>
                    <a:pt x="476859" y="52197"/>
                  </a:lnTo>
                  <a:lnTo>
                    <a:pt x="468680" y="49276"/>
                  </a:lnTo>
                  <a:lnTo>
                    <a:pt x="459041" y="48120"/>
                  </a:lnTo>
                  <a:lnTo>
                    <a:pt x="441871" y="51320"/>
                  </a:lnTo>
                  <a:lnTo>
                    <a:pt x="427558" y="60794"/>
                  </a:lnTo>
                  <a:lnTo>
                    <a:pt x="417766" y="76390"/>
                  </a:lnTo>
                  <a:lnTo>
                    <a:pt x="414121" y="97955"/>
                  </a:lnTo>
                  <a:lnTo>
                    <a:pt x="417550" y="119519"/>
                  </a:lnTo>
                  <a:lnTo>
                    <a:pt x="427304" y="135128"/>
                  </a:lnTo>
                  <a:lnTo>
                    <a:pt x="442556" y="144602"/>
                  </a:lnTo>
                  <a:lnTo>
                    <a:pt x="462483" y="147802"/>
                  </a:lnTo>
                  <a:lnTo>
                    <a:pt x="473798" y="146964"/>
                  </a:lnTo>
                  <a:lnTo>
                    <a:pt x="482193" y="144995"/>
                  </a:lnTo>
                  <a:lnTo>
                    <a:pt x="488010" y="142709"/>
                  </a:lnTo>
                  <a:lnTo>
                    <a:pt x="491591" y="140906"/>
                  </a:lnTo>
                  <a:lnTo>
                    <a:pt x="493420" y="139192"/>
                  </a:lnTo>
                  <a:lnTo>
                    <a:pt x="493420" y="132334"/>
                  </a:lnTo>
                  <a:lnTo>
                    <a:pt x="493420" y="130606"/>
                  </a:lnTo>
                  <a:lnTo>
                    <a:pt x="495020" y="123723"/>
                  </a:lnTo>
                  <a:lnTo>
                    <a:pt x="493420" y="122008"/>
                  </a:lnTo>
                  <a:lnTo>
                    <a:pt x="489978" y="123723"/>
                  </a:lnTo>
                  <a:lnTo>
                    <a:pt x="486549" y="127152"/>
                  </a:lnTo>
                  <a:lnTo>
                    <a:pt x="479666" y="130606"/>
                  </a:lnTo>
                  <a:lnTo>
                    <a:pt x="474395" y="132334"/>
                  </a:lnTo>
                  <a:lnTo>
                    <a:pt x="464083" y="132334"/>
                  </a:lnTo>
                  <a:lnTo>
                    <a:pt x="433146" y="106540"/>
                  </a:lnTo>
                  <a:lnTo>
                    <a:pt x="433146" y="99669"/>
                  </a:lnTo>
                  <a:lnTo>
                    <a:pt x="498462" y="99669"/>
                  </a:lnTo>
                  <a:close/>
                </a:path>
                <a:path w="600075" h="147954">
                  <a:moveTo>
                    <a:pt x="599986" y="1714"/>
                  </a:moveTo>
                  <a:lnTo>
                    <a:pt x="598157" y="0"/>
                  </a:lnTo>
                  <a:lnTo>
                    <a:pt x="589673" y="1714"/>
                  </a:lnTo>
                  <a:lnTo>
                    <a:pt x="587844" y="1714"/>
                  </a:lnTo>
                  <a:lnTo>
                    <a:pt x="579361" y="3429"/>
                  </a:lnTo>
                  <a:lnTo>
                    <a:pt x="577532" y="5143"/>
                  </a:lnTo>
                  <a:lnTo>
                    <a:pt x="578815" y="13068"/>
                  </a:lnTo>
                  <a:lnTo>
                    <a:pt x="579742" y="22123"/>
                  </a:lnTo>
                  <a:lnTo>
                    <a:pt x="580009" y="33439"/>
                  </a:lnTo>
                  <a:lnTo>
                    <a:pt x="579361" y="48120"/>
                  </a:lnTo>
                  <a:lnTo>
                    <a:pt x="579361" y="63588"/>
                  </a:lnTo>
                  <a:lnTo>
                    <a:pt x="579361" y="122008"/>
                  </a:lnTo>
                  <a:lnTo>
                    <a:pt x="577532" y="125437"/>
                  </a:lnTo>
                  <a:lnTo>
                    <a:pt x="570661" y="130606"/>
                  </a:lnTo>
                  <a:lnTo>
                    <a:pt x="550024" y="130606"/>
                  </a:lnTo>
                  <a:lnTo>
                    <a:pt x="543153" y="127152"/>
                  </a:lnTo>
                  <a:lnTo>
                    <a:pt x="539711" y="122008"/>
                  </a:lnTo>
                  <a:lnTo>
                    <a:pt x="536282" y="118579"/>
                  </a:lnTo>
                  <a:lnTo>
                    <a:pt x="532841" y="109969"/>
                  </a:lnTo>
                  <a:lnTo>
                    <a:pt x="532841" y="99669"/>
                  </a:lnTo>
                  <a:lnTo>
                    <a:pt x="558876" y="64655"/>
                  </a:lnTo>
                  <a:lnTo>
                    <a:pt x="570661" y="63588"/>
                  </a:lnTo>
                  <a:lnTo>
                    <a:pt x="579361" y="63588"/>
                  </a:lnTo>
                  <a:lnTo>
                    <a:pt x="579361" y="48120"/>
                  </a:lnTo>
                  <a:lnTo>
                    <a:pt x="569048" y="48120"/>
                  </a:lnTo>
                  <a:lnTo>
                    <a:pt x="561111" y="48577"/>
                  </a:lnTo>
                  <a:lnTo>
                    <a:pt x="524103" y="67297"/>
                  </a:lnTo>
                  <a:lnTo>
                    <a:pt x="514045" y="99669"/>
                  </a:lnTo>
                  <a:lnTo>
                    <a:pt x="516826" y="118783"/>
                  </a:lnTo>
                  <a:lnTo>
                    <a:pt x="524738" y="134035"/>
                  </a:lnTo>
                  <a:lnTo>
                    <a:pt x="537159" y="144145"/>
                  </a:lnTo>
                  <a:lnTo>
                    <a:pt x="553466" y="147802"/>
                  </a:lnTo>
                  <a:lnTo>
                    <a:pt x="562825" y="146672"/>
                  </a:lnTo>
                  <a:lnTo>
                    <a:pt x="570280" y="143929"/>
                  </a:lnTo>
                  <a:lnTo>
                    <a:pt x="575805" y="140538"/>
                  </a:lnTo>
                  <a:lnTo>
                    <a:pt x="579361" y="137477"/>
                  </a:lnTo>
                  <a:lnTo>
                    <a:pt x="579361" y="144348"/>
                  </a:lnTo>
                  <a:lnTo>
                    <a:pt x="580974" y="146075"/>
                  </a:lnTo>
                  <a:lnTo>
                    <a:pt x="598157" y="146075"/>
                  </a:lnTo>
                  <a:lnTo>
                    <a:pt x="599986" y="144348"/>
                  </a:lnTo>
                  <a:lnTo>
                    <a:pt x="599795" y="137477"/>
                  </a:lnTo>
                  <a:lnTo>
                    <a:pt x="599706" y="134035"/>
                  </a:lnTo>
                  <a:lnTo>
                    <a:pt x="599516" y="130606"/>
                  </a:lnTo>
                  <a:lnTo>
                    <a:pt x="599046" y="122008"/>
                  </a:lnTo>
                  <a:lnTo>
                    <a:pt x="598449" y="108343"/>
                  </a:lnTo>
                  <a:lnTo>
                    <a:pt x="598157" y="89357"/>
                  </a:lnTo>
                  <a:lnTo>
                    <a:pt x="598258" y="63588"/>
                  </a:lnTo>
                  <a:lnTo>
                    <a:pt x="598385" y="48120"/>
                  </a:lnTo>
                  <a:lnTo>
                    <a:pt x="598932" y="23152"/>
                  </a:lnTo>
                  <a:lnTo>
                    <a:pt x="599986" y="1714"/>
                  </a:lnTo>
                  <a:close/>
                </a:path>
              </a:pathLst>
            </a:custGeom>
            <a:solidFill>
              <a:srgbClr val="000000"/>
            </a:solidFill>
          </p:spPr>
          <p:txBody>
            <a:bodyPr wrap="square" lIns="0" tIns="0" rIns="0" bIns="0" rtlCol="0"/>
            <a:lstStyle/>
            <a:p>
              <a:endParaRPr/>
            </a:p>
          </p:txBody>
        </p:sp>
        <p:sp>
          <p:nvSpPr>
            <p:cNvPr id="41" name="object 41"/>
            <p:cNvSpPr/>
            <p:nvPr/>
          </p:nvSpPr>
          <p:spPr>
            <a:xfrm>
              <a:off x="7665728" y="3385614"/>
              <a:ext cx="1072792" cy="185580"/>
            </a:xfrm>
            <a:prstGeom prst="rect">
              <a:avLst/>
            </a:prstGeom>
            <a:blipFill>
              <a:blip r:embed="rId23" cstate="print"/>
              <a:stretch>
                <a:fillRect/>
              </a:stretch>
            </a:blipFill>
          </p:spPr>
          <p:txBody>
            <a:bodyPr wrap="square" lIns="0" tIns="0" rIns="0" bIns="0" rtlCol="0"/>
            <a:lstStyle/>
            <a:p>
              <a:endParaRPr/>
            </a:p>
          </p:txBody>
        </p:sp>
      </p:grpSp>
      <p:sp>
        <p:nvSpPr>
          <p:cNvPr id="42" name="object 42"/>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84</a:t>
            </a:fld>
            <a:endParaRP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84325" cy="391160"/>
          </a:xfrm>
          <a:prstGeom prst="rect">
            <a:avLst/>
          </a:prstGeom>
        </p:spPr>
        <p:txBody>
          <a:bodyPr vert="horz" wrap="square" lIns="0" tIns="12700" rIns="0" bIns="0" rtlCol="0">
            <a:spAutoFit/>
          </a:bodyPr>
          <a:lstStyle/>
          <a:p>
            <a:pPr marL="12700">
              <a:lnSpc>
                <a:spcPct val="100000"/>
              </a:lnSpc>
              <a:spcBef>
                <a:spcPts val="100"/>
              </a:spcBef>
            </a:pPr>
            <a:r>
              <a:rPr spc="-5" dirty="0"/>
              <a:t>Key</a:t>
            </a:r>
            <a:r>
              <a:rPr spc="-75" dirty="0"/>
              <a:t> </a:t>
            </a:r>
            <a:r>
              <a:rPr dirty="0"/>
              <a:t>points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85</a:t>
            </a:fld>
            <a:endParaRPr dirty="0"/>
          </a:p>
        </p:txBody>
      </p:sp>
      <p:sp>
        <p:nvSpPr>
          <p:cNvPr id="3" name="object 3"/>
          <p:cNvSpPr txBox="1"/>
          <p:nvPr/>
        </p:nvSpPr>
        <p:spPr>
          <a:xfrm>
            <a:off x="535940" y="1625853"/>
            <a:ext cx="7989570" cy="450723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6424D"/>
                </a:solidFill>
                <a:latin typeface="Arial"/>
                <a:cs typeface="Arial"/>
              </a:rPr>
              <a:t>Requirements for </a:t>
            </a:r>
            <a:r>
              <a:rPr sz="2400" spc="-5" dirty="0">
                <a:solidFill>
                  <a:srgbClr val="46424D"/>
                </a:solidFill>
                <a:latin typeface="Arial"/>
                <a:cs typeface="Arial"/>
              </a:rPr>
              <a:t>a </a:t>
            </a:r>
            <a:r>
              <a:rPr sz="2400" dirty="0">
                <a:solidFill>
                  <a:srgbClr val="46424D"/>
                </a:solidFill>
                <a:latin typeface="Arial"/>
                <a:cs typeface="Arial"/>
              </a:rPr>
              <a:t>software system set out </a:t>
            </a:r>
            <a:r>
              <a:rPr sz="2400" spc="-5" dirty="0">
                <a:solidFill>
                  <a:srgbClr val="46424D"/>
                </a:solidFill>
                <a:latin typeface="Arial"/>
                <a:cs typeface="Arial"/>
              </a:rPr>
              <a:t>what the  </a:t>
            </a:r>
            <a:r>
              <a:rPr sz="2400" dirty="0">
                <a:solidFill>
                  <a:srgbClr val="46424D"/>
                </a:solidFill>
                <a:latin typeface="Arial"/>
                <a:cs typeface="Arial"/>
              </a:rPr>
              <a:t>system </a:t>
            </a:r>
            <a:r>
              <a:rPr sz="2400" spc="-5" dirty="0">
                <a:solidFill>
                  <a:srgbClr val="46424D"/>
                </a:solidFill>
                <a:latin typeface="Arial"/>
                <a:cs typeface="Arial"/>
              </a:rPr>
              <a:t>should do and define </a:t>
            </a:r>
            <a:r>
              <a:rPr sz="2400" dirty="0">
                <a:solidFill>
                  <a:srgbClr val="46424D"/>
                </a:solidFill>
                <a:latin typeface="Arial"/>
                <a:cs typeface="Arial"/>
              </a:rPr>
              <a:t>constraints </a:t>
            </a:r>
            <a:r>
              <a:rPr sz="2400" spc="-5" dirty="0">
                <a:solidFill>
                  <a:srgbClr val="46424D"/>
                </a:solidFill>
                <a:latin typeface="Arial"/>
                <a:cs typeface="Arial"/>
              </a:rPr>
              <a:t>on </a:t>
            </a:r>
            <a:r>
              <a:rPr sz="2400" dirty="0">
                <a:solidFill>
                  <a:srgbClr val="46424D"/>
                </a:solidFill>
                <a:latin typeface="Arial"/>
                <a:cs typeface="Arial"/>
              </a:rPr>
              <a:t>its operation  </a:t>
            </a:r>
            <a:r>
              <a:rPr sz="2400" spc="-5" dirty="0">
                <a:solidFill>
                  <a:srgbClr val="46424D"/>
                </a:solidFill>
                <a:latin typeface="Arial"/>
                <a:cs typeface="Arial"/>
              </a:rPr>
              <a:t>and</a:t>
            </a:r>
            <a:r>
              <a:rPr sz="2400" spc="10" dirty="0">
                <a:solidFill>
                  <a:srgbClr val="46424D"/>
                </a:solidFill>
                <a:latin typeface="Arial"/>
                <a:cs typeface="Arial"/>
              </a:rPr>
              <a:t> </a:t>
            </a:r>
            <a:r>
              <a:rPr sz="2400" dirty="0">
                <a:solidFill>
                  <a:srgbClr val="46424D"/>
                </a:solidFill>
                <a:latin typeface="Arial"/>
                <a:cs typeface="Arial"/>
              </a:rPr>
              <a:t>implementation.</a:t>
            </a:r>
            <a:endParaRPr sz="2400">
              <a:latin typeface="Arial"/>
              <a:cs typeface="Arial"/>
            </a:endParaRPr>
          </a:p>
          <a:p>
            <a:pPr marL="355600" marR="140970" indent="-342900" algn="just">
              <a:lnSpc>
                <a:spcPct val="100000"/>
              </a:lnSpc>
              <a:spcBef>
                <a:spcPts val="1200"/>
              </a:spcBef>
              <a:buFont typeface="Wingdings"/>
              <a:buChar char=""/>
              <a:tabLst>
                <a:tab pos="355600" algn="l"/>
              </a:tabLst>
            </a:pPr>
            <a:r>
              <a:rPr sz="2400" dirty="0">
                <a:solidFill>
                  <a:srgbClr val="46424D"/>
                </a:solidFill>
                <a:latin typeface="Arial"/>
                <a:cs typeface="Arial"/>
              </a:rPr>
              <a:t>Functional requirements </a:t>
            </a:r>
            <a:r>
              <a:rPr sz="2400" spc="-5" dirty="0">
                <a:solidFill>
                  <a:srgbClr val="46424D"/>
                </a:solidFill>
                <a:latin typeface="Arial"/>
                <a:cs typeface="Arial"/>
              </a:rPr>
              <a:t>are </a:t>
            </a:r>
            <a:r>
              <a:rPr sz="2400" dirty="0">
                <a:solidFill>
                  <a:srgbClr val="46424D"/>
                </a:solidFill>
                <a:latin typeface="Arial"/>
                <a:cs typeface="Arial"/>
              </a:rPr>
              <a:t>statements of the </a:t>
            </a:r>
            <a:r>
              <a:rPr sz="2400" spc="-415" dirty="0">
                <a:solidFill>
                  <a:srgbClr val="46424D"/>
                </a:solidFill>
                <a:latin typeface="Arial"/>
                <a:cs typeface="Arial"/>
              </a:rPr>
              <a:t>services  </a:t>
            </a:r>
            <a:r>
              <a:rPr sz="2400" dirty="0">
                <a:solidFill>
                  <a:srgbClr val="46424D"/>
                </a:solidFill>
                <a:latin typeface="Arial"/>
                <a:cs typeface="Arial"/>
              </a:rPr>
              <a:t>that the system must provide or are descriptions of how  some computations must </a:t>
            </a:r>
            <a:r>
              <a:rPr sz="2400" spc="-5" dirty="0">
                <a:solidFill>
                  <a:srgbClr val="46424D"/>
                </a:solidFill>
                <a:latin typeface="Arial"/>
                <a:cs typeface="Arial"/>
              </a:rPr>
              <a:t>be </a:t>
            </a:r>
            <a:r>
              <a:rPr sz="2400" dirty="0">
                <a:solidFill>
                  <a:srgbClr val="46424D"/>
                </a:solidFill>
                <a:latin typeface="Arial"/>
                <a:cs typeface="Arial"/>
              </a:rPr>
              <a:t>carried</a:t>
            </a:r>
            <a:r>
              <a:rPr sz="2400" spc="25" dirty="0">
                <a:solidFill>
                  <a:srgbClr val="46424D"/>
                </a:solidFill>
                <a:latin typeface="Arial"/>
                <a:cs typeface="Arial"/>
              </a:rPr>
              <a:t> </a:t>
            </a:r>
            <a:r>
              <a:rPr sz="2400" dirty="0">
                <a:solidFill>
                  <a:srgbClr val="46424D"/>
                </a:solidFill>
                <a:latin typeface="Arial"/>
                <a:cs typeface="Arial"/>
              </a:rPr>
              <a:t>out.</a:t>
            </a:r>
            <a:endParaRPr sz="2400">
              <a:latin typeface="Arial"/>
              <a:cs typeface="Arial"/>
            </a:endParaRPr>
          </a:p>
          <a:p>
            <a:pPr marL="355600" marR="151130" indent="-342900">
              <a:lnSpc>
                <a:spcPct val="100000"/>
              </a:lnSpc>
              <a:spcBef>
                <a:spcPts val="1205"/>
              </a:spcBef>
              <a:buFont typeface="Wingdings"/>
              <a:buChar char=""/>
              <a:tabLst>
                <a:tab pos="355600" algn="l"/>
              </a:tabLst>
            </a:pPr>
            <a:r>
              <a:rPr sz="2400" spc="-5" dirty="0">
                <a:solidFill>
                  <a:srgbClr val="46424D"/>
                </a:solidFill>
                <a:latin typeface="Arial"/>
                <a:cs typeface="Arial"/>
              </a:rPr>
              <a:t>Non-functional requirements often constrain </a:t>
            </a:r>
            <a:r>
              <a:rPr sz="2400" dirty="0">
                <a:solidFill>
                  <a:srgbClr val="46424D"/>
                </a:solidFill>
                <a:latin typeface="Arial"/>
                <a:cs typeface="Arial"/>
              </a:rPr>
              <a:t>the </a:t>
            </a:r>
            <a:r>
              <a:rPr sz="2400" spc="-630" dirty="0">
                <a:solidFill>
                  <a:srgbClr val="46424D"/>
                </a:solidFill>
                <a:latin typeface="Arial"/>
                <a:cs typeface="Arial"/>
              </a:rPr>
              <a:t>system  </a:t>
            </a:r>
            <a:r>
              <a:rPr sz="2400" spc="-5" dirty="0">
                <a:solidFill>
                  <a:srgbClr val="46424D"/>
                </a:solidFill>
                <a:latin typeface="Arial"/>
                <a:cs typeface="Arial"/>
              </a:rPr>
              <a:t>being developed and the development process being  </a:t>
            </a:r>
            <a:r>
              <a:rPr sz="2400" dirty="0">
                <a:solidFill>
                  <a:srgbClr val="46424D"/>
                </a:solidFill>
                <a:latin typeface="Arial"/>
                <a:cs typeface="Arial"/>
              </a:rPr>
              <a:t>used.</a:t>
            </a:r>
            <a:endParaRPr sz="2400">
              <a:latin typeface="Arial"/>
              <a:cs typeface="Arial"/>
            </a:endParaRPr>
          </a:p>
          <a:p>
            <a:pPr marL="355600" marR="415925" indent="-342900">
              <a:lnSpc>
                <a:spcPct val="100000"/>
              </a:lnSpc>
              <a:spcBef>
                <a:spcPts val="1200"/>
              </a:spcBef>
              <a:buFont typeface="Wingdings"/>
              <a:buChar char=""/>
              <a:tabLst>
                <a:tab pos="355600" algn="l"/>
              </a:tabLst>
            </a:pPr>
            <a:r>
              <a:rPr sz="2400" dirty="0">
                <a:solidFill>
                  <a:srgbClr val="46424D"/>
                </a:solidFill>
                <a:latin typeface="Arial"/>
                <a:cs typeface="Arial"/>
              </a:rPr>
              <a:t>They </a:t>
            </a:r>
            <a:r>
              <a:rPr sz="2400" spc="-5" dirty="0">
                <a:solidFill>
                  <a:srgbClr val="46424D"/>
                </a:solidFill>
                <a:latin typeface="Arial"/>
                <a:cs typeface="Arial"/>
              </a:rPr>
              <a:t>often relate </a:t>
            </a:r>
            <a:r>
              <a:rPr sz="2400" dirty="0">
                <a:solidFill>
                  <a:srgbClr val="46424D"/>
                </a:solidFill>
                <a:latin typeface="Arial"/>
                <a:cs typeface="Arial"/>
              </a:rPr>
              <a:t>to the emergent </a:t>
            </a:r>
            <a:r>
              <a:rPr sz="2400" spc="-5" dirty="0">
                <a:solidFill>
                  <a:srgbClr val="46424D"/>
                </a:solidFill>
                <a:latin typeface="Arial"/>
                <a:cs typeface="Arial"/>
              </a:rPr>
              <a:t>properties </a:t>
            </a:r>
            <a:r>
              <a:rPr sz="2400" dirty="0">
                <a:solidFill>
                  <a:srgbClr val="46424D"/>
                </a:solidFill>
                <a:latin typeface="Arial"/>
                <a:cs typeface="Arial"/>
              </a:rPr>
              <a:t>of </a:t>
            </a:r>
            <a:r>
              <a:rPr sz="2400" spc="-180" dirty="0">
                <a:solidFill>
                  <a:srgbClr val="46424D"/>
                </a:solidFill>
                <a:latin typeface="Arial"/>
                <a:cs typeface="Arial"/>
              </a:rPr>
              <a:t>the  </a:t>
            </a:r>
            <a:r>
              <a:rPr sz="2400" dirty="0">
                <a:solidFill>
                  <a:srgbClr val="46424D"/>
                </a:solidFill>
                <a:latin typeface="Arial"/>
                <a:cs typeface="Arial"/>
              </a:rPr>
              <a:t>system </a:t>
            </a:r>
            <a:r>
              <a:rPr sz="2400" spc="-5" dirty="0">
                <a:solidFill>
                  <a:srgbClr val="46424D"/>
                </a:solidFill>
                <a:latin typeface="Arial"/>
                <a:cs typeface="Arial"/>
              </a:rPr>
              <a:t>and </a:t>
            </a:r>
            <a:r>
              <a:rPr sz="2400" dirty="0">
                <a:solidFill>
                  <a:srgbClr val="46424D"/>
                </a:solidFill>
                <a:latin typeface="Arial"/>
                <a:cs typeface="Arial"/>
              </a:rPr>
              <a:t>therefore </a:t>
            </a:r>
            <a:r>
              <a:rPr sz="2400" spc="-5" dirty="0">
                <a:solidFill>
                  <a:srgbClr val="46424D"/>
                </a:solidFill>
                <a:latin typeface="Arial"/>
                <a:cs typeface="Arial"/>
              </a:rPr>
              <a:t>apply </a:t>
            </a:r>
            <a:r>
              <a:rPr sz="2400" dirty="0">
                <a:solidFill>
                  <a:srgbClr val="46424D"/>
                </a:solidFill>
                <a:latin typeface="Arial"/>
                <a:cs typeface="Arial"/>
              </a:rPr>
              <a:t>to the system </a:t>
            </a:r>
            <a:r>
              <a:rPr sz="2400" spc="-5" dirty="0">
                <a:solidFill>
                  <a:srgbClr val="46424D"/>
                </a:solidFill>
                <a:latin typeface="Arial"/>
                <a:cs typeface="Arial"/>
              </a:rPr>
              <a:t>as a</a:t>
            </a:r>
            <a:r>
              <a:rPr sz="2400" spc="35" dirty="0">
                <a:solidFill>
                  <a:srgbClr val="46424D"/>
                </a:solidFill>
                <a:latin typeface="Arial"/>
                <a:cs typeface="Arial"/>
              </a:rPr>
              <a:t> </a:t>
            </a:r>
            <a:r>
              <a:rPr sz="2400" spc="-5" dirty="0">
                <a:solidFill>
                  <a:srgbClr val="46424D"/>
                </a:solidFill>
                <a:latin typeface="Arial"/>
                <a:cs typeface="Arial"/>
              </a:rPr>
              <a:t>whole.</a:t>
            </a:r>
            <a:endParaRPr sz="2400">
              <a:latin typeface="Arial"/>
              <a:cs typeface="Aria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40345" cy="57029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Key</a:t>
            </a:r>
            <a:r>
              <a:rPr sz="2400" b="1" spc="5" dirty="0">
                <a:solidFill>
                  <a:srgbClr val="46424D"/>
                </a:solidFill>
                <a:latin typeface="Arial"/>
                <a:cs typeface="Arial"/>
              </a:rPr>
              <a:t> </a:t>
            </a:r>
            <a:r>
              <a:rPr sz="2400" b="1" dirty="0">
                <a:solidFill>
                  <a:srgbClr val="46424D"/>
                </a:solidFill>
                <a:latin typeface="Arial"/>
                <a:cs typeface="Arial"/>
              </a:rPr>
              <a:t>points</a:t>
            </a:r>
            <a:endParaRPr sz="2400">
              <a:latin typeface="Arial"/>
              <a:cs typeface="Arial"/>
            </a:endParaRPr>
          </a:p>
          <a:p>
            <a:pPr>
              <a:lnSpc>
                <a:spcPct val="100000"/>
              </a:lnSpc>
            </a:pPr>
            <a:endParaRPr sz="2700">
              <a:latin typeface="Arial"/>
              <a:cs typeface="Arial"/>
            </a:endParaRPr>
          </a:p>
          <a:p>
            <a:pPr marL="355600" marR="361315" indent="-342900">
              <a:lnSpc>
                <a:spcPct val="100000"/>
              </a:lnSpc>
              <a:spcBef>
                <a:spcPts val="1750"/>
              </a:spcBef>
              <a:buFont typeface="Wingdings"/>
              <a:buChar char=""/>
              <a:tabLst>
                <a:tab pos="355600" algn="l"/>
              </a:tabLst>
            </a:pPr>
            <a:r>
              <a:rPr sz="2400" dirty="0">
                <a:solidFill>
                  <a:srgbClr val="46424D"/>
                </a:solidFill>
                <a:latin typeface="Arial"/>
                <a:cs typeface="Arial"/>
              </a:rPr>
              <a:t>The requirements </a:t>
            </a:r>
            <a:r>
              <a:rPr sz="2400" spc="-5" dirty="0">
                <a:solidFill>
                  <a:srgbClr val="46424D"/>
                </a:solidFill>
                <a:latin typeface="Arial"/>
                <a:cs typeface="Arial"/>
              </a:rPr>
              <a:t>engineering process is an </a:t>
            </a:r>
            <a:r>
              <a:rPr sz="2400" spc="-415" dirty="0">
                <a:solidFill>
                  <a:srgbClr val="46424D"/>
                </a:solidFill>
                <a:latin typeface="Arial"/>
                <a:cs typeface="Arial"/>
              </a:rPr>
              <a:t>iterative  </a:t>
            </a:r>
            <a:r>
              <a:rPr sz="2400" spc="-5" dirty="0">
                <a:solidFill>
                  <a:srgbClr val="46424D"/>
                </a:solidFill>
                <a:latin typeface="Arial"/>
                <a:cs typeface="Arial"/>
              </a:rPr>
              <a:t>process that includes </a:t>
            </a:r>
            <a:r>
              <a:rPr sz="2400" dirty="0">
                <a:solidFill>
                  <a:srgbClr val="46424D"/>
                </a:solidFill>
                <a:latin typeface="Arial"/>
                <a:cs typeface="Arial"/>
              </a:rPr>
              <a:t>requirements elicitation,  specification </a:t>
            </a:r>
            <a:r>
              <a:rPr sz="2400" spc="-5" dirty="0">
                <a:solidFill>
                  <a:srgbClr val="46424D"/>
                </a:solidFill>
                <a:latin typeface="Arial"/>
                <a:cs typeface="Arial"/>
              </a:rPr>
              <a:t>and</a:t>
            </a:r>
            <a:r>
              <a:rPr sz="2400" spc="35" dirty="0">
                <a:solidFill>
                  <a:srgbClr val="46424D"/>
                </a:solidFill>
                <a:latin typeface="Arial"/>
                <a:cs typeface="Arial"/>
              </a:rPr>
              <a:t> </a:t>
            </a:r>
            <a:r>
              <a:rPr sz="2400" spc="-5" dirty="0">
                <a:solidFill>
                  <a:srgbClr val="46424D"/>
                </a:solidFill>
                <a:latin typeface="Arial"/>
                <a:cs typeface="Arial"/>
              </a:rPr>
              <a:t>validation.</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Requirements elicitation </a:t>
            </a:r>
            <a:r>
              <a:rPr sz="2400" spc="-5" dirty="0">
                <a:solidFill>
                  <a:srgbClr val="46424D"/>
                </a:solidFill>
                <a:latin typeface="Arial"/>
                <a:cs typeface="Arial"/>
              </a:rPr>
              <a:t>is an </a:t>
            </a:r>
            <a:r>
              <a:rPr sz="2400" dirty="0">
                <a:solidFill>
                  <a:srgbClr val="46424D"/>
                </a:solidFill>
                <a:latin typeface="Arial"/>
                <a:cs typeface="Arial"/>
              </a:rPr>
              <a:t>iterative </a:t>
            </a:r>
            <a:r>
              <a:rPr sz="2400" spc="-5" dirty="0">
                <a:solidFill>
                  <a:srgbClr val="46424D"/>
                </a:solidFill>
                <a:latin typeface="Arial"/>
                <a:cs typeface="Arial"/>
              </a:rPr>
              <a:t>process that </a:t>
            </a:r>
            <a:r>
              <a:rPr sz="2400" spc="-1230" dirty="0">
                <a:solidFill>
                  <a:srgbClr val="46424D"/>
                </a:solidFill>
                <a:latin typeface="Arial"/>
                <a:cs typeface="Arial"/>
              </a:rPr>
              <a:t>can</a:t>
            </a:r>
            <a:r>
              <a:rPr sz="2400" spc="-5" dirty="0">
                <a:solidFill>
                  <a:srgbClr val="46424D"/>
                </a:solidFill>
                <a:latin typeface="Arial"/>
                <a:cs typeface="Arial"/>
              </a:rPr>
              <a:t> </a:t>
            </a:r>
            <a:r>
              <a:rPr sz="2400" dirty="0">
                <a:solidFill>
                  <a:srgbClr val="46424D"/>
                </a:solidFill>
                <a:latin typeface="Arial"/>
                <a:cs typeface="Arial"/>
              </a:rPr>
              <a:t>be  represented as a spiral of activities – </a:t>
            </a:r>
            <a:r>
              <a:rPr sz="2400" spc="-5" dirty="0">
                <a:solidFill>
                  <a:srgbClr val="46424D"/>
                </a:solidFill>
                <a:latin typeface="Arial"/>
                <a:cs typeface="Arial"/>
              </a:rPr>
              <a:t>requirements  </a:t>
            </a:r>
            <a:r>
              <a:rPr sz="2400" spc="-20" dirty="0">
                <a:solidFill>
                  <a:srgbClr val="46424D"/>
                </a:solidFill>
                <a:latin typeface="Arial"/>
                <a:cs typeface="Arial"/>
              </a:rPr>
              <a:t>discovery, </a:t>
            </a:r>
            <a:r>
              <a:rPr sz="2400" dirty="0">
                <a:solidFill>
                  <a:srgbClr val="46424D"/>
                </a:solidFill>
                <a:latin typeface="Arial"/>
                <a:cs typeface="Arial"/>
              </a:rPr>
              <a:t>requirements classification </a:t>
            </a:r>
            <a:r>
              <a:rPr sz="2400" spc="-5" dirty="0">
                <a:solidFill>
                  <a:srgbClr val="46424D"/>
                </a:solidFill>
                <a:latin typeface="Arial"/>
                <a:cs typeface="Arial"/>
              </a:rPr>
              <a:t>and organization,  </a:t>
            </a:r>
            <a:r>
              <a:rPr sz="2400" dirty="0">
                <a:solidFill>
                  <a:srgbClr val="46424D"/>
                </a:solidFill>
                <a:latin typeface="Arial"/>
                <a:cs typeface="Arial"/>
              </a:rPr>
              <a:t>requirements </a:t>
            </a:r>
            <a:r>
              <a:rPr sz="2400" spc="-5" dirty="0">
                <a:solidFill>
                  <a:srgbClr val="46424D"/>
                </a:solidFill>
                <a:latin typeface="Arial"/>
                <a:cs typeface="Arial"/>
              </a:rPr>
              <a:t>negotiation and </a:t>
            </a:r>
            <a:r>
              <a:rPr sz="2400" dirty="0">
                <a:solidFill>
                  <a:srgbClr val="46424D"/>
                </a:solidFill>
                <a:latin typeface="Arial"/>
                <a:cs typeface="Arial"/>
              </a:rPr>
              <a:t>requirements  documentation.</a:t>
            </a:r>
            <a:endParaRPr sz="2400">
              <a:latin typeface="Arial"/>
              <a:cs typeface="Arial"/>
            </a:endParaRPr>
          </a:p>
          <a:p>
            <a:pPr marL="355600" marR="307975" indent="-342900">
              <a:lnSpc>
                <a:spcPct val="100000"/>
              </a:lnSpc>
              <a:spcBef>
                <a:spcPts val="1200"/>
              </a:spcBef>
              <a:buFont typeface="Wingdings"/>
              <a:buChar char=""/>
              <a:tabLst>
                <a:tab pos="355600" algn="l"/>
              </a:tabLst>
            </a:pPr>
            <a:r>
              <a:rPr sz="2400" spc="-75" dirty="0">
                <a:solidFill>
                  <a:srgbClr val="46424D"/>
                </a:solidFill>
                <a:latin typeface="Arial"/>
                <a:cs typeface="Arial"/>
              </a:rPr>
              <a:t>You </a:t>
            </a:r>
            <a:r>
              <a:rPr sz="2400" dirty="0">
                <a:solidFill>
                  <a:srgbClr val="46424D"/>
                </a:solidFill>
                <a:latin typeface="Arial"/>
                <a:cs typeface="Arial"/>
              </a:rPr>
              <a:t>can use a range of techniques for </a:t>
            </a:r>
            <a:r>
              <a:rPr sz="2400" spc="-204" dirty="0">
                <a:solidFill>
                  <a:srgbClr val="46424D"/>
                </a:solidFill>
                <a:latin typeface="Arial"/>
                <a:cs typeface="Arial"/>
              </a:rPr>
              <a:t>requirements  </a:t>
            </a:r>
            <a:r>
              <a:rPr sz="2400" dirty="0">
                <a:solidFill>
                  <a:srgbClr val="46424D"/>
                </a:solidFill>
                <a:latin typeface="Arial"/>
                <a:cs typeface="Arial"/>
              </a:rPr>
              <a:t>elicitation </a:t>
            </a:r>
            <a:r>
              <a:rPr sz="2400" spc="-5" dirty="0">
                <a:solidFill>
                  <a:srgbClr val="46424D"/>
                </a:solidFill>
                <a:latin typeface="Arial"/>
                <a:cs typeface="Arial"/>
              </a:rPr>
              <a:t>including interviews and </a:t>
            </a:r>
            <a:r>
              <a:rPr sz="2400" spc="-20" dirty="0">
                <a:solidFill>
                  <a:srgbClr val="46424D"/>
                </a:solidFill>
                <a:latin typeface="Arial"/>
                <a:cs typeface="Arial"/>
              </a:rPr>
              <a:t>ethnography. </a:t>
            </a:r>
            <a:r>
              <a:rPr sz="2400" spc="-5" dirty="0">
                <a:solidFill>
                  <a:srgbClr val="46424D"/>
                </a:solidFill>
                <a:latin typeface="Arial"/>
                <a:cs typeface="Arial"/>
              </a:rPr>
              <a:t>User  </a:t>
            </a:r>
            <a:r>
              <a:rPr sz="2400" dirty="0">
                <a:solidFill>
                  <a:srgbClr val="46424D"/>
                </a:solidFill>
                <a:latin typeface="Arial"/>
                <a:cs typeface="Arial"/>
              </a:rPr>
              <a:t>stories </a:t>
            </a:r>
            <a:r>
              <a:rPr sz="2400" spc="-5" dirty="0">
                <a:solidFill>
                  <a:srgbClr val="46424D"/>
                </a:solidFill>
                <a:latin typeface="Arial"/>
                <a:cs typeface="Arial"/>
              </a:rPr>
              <a:t>and </a:t>
            </a:r>
            <a:r>
              <a:rPr sz="2400" dirty="0">
                <a:solidFill>
                  <a:srgbClr val="46424D"/>
                </a:solidFill>
                <a:latin typeface="Arial"/>
                <a:cs typeface="Arial"/>
              </a:rPr>
              <a:t>scenarios </a:t>
            </a:r>
            <a:r>
              <a:rPr sz="2400" spc="-5" dirty="0">
                <a:solidFill>
                  <a:srgbClr val="46424D"/>
                </a:solidFill>
                <a:latin typeface="Arial"/>
                <a:cs typeface="Arial"/>
              </a:rPr>
              <a:t>may be used </a:t>
            </a:r>
            <a:r>
              <a:rPr sz="2400" dirty="0">
                <a:solidFill>
                  <a:srgbClr val="46424D"/>
                </a:solidFill>
                <a:latin typeface="Arial"/>
                <a:cs typeface="Arial"/>
              </a:rPr>
              <a:t>to facilitate  </a:t>
            </a:r>
            <a:r>
              <a:rPr sz="2400" spc="-5" dirty="0">
                <a:solidFill>
                  <a:srgbClr val="46424D"/>
                </a:solidFill>
                <a:latin typeface="Arial"/>
                <a:cs typeface="Arial"/>
              </a:rPr>
              <a:t>discussions.</a:t>
            </a:r>
            <a:endParaRPr sz="240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86</a:t>
            </a:fld>
            <a:endParaRP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84325" cy="391160"/>
          </a:xfrm>
          <a:prstGeom prst="rect">
            <a:avLst/>
          </a:prstGeom>
        </p:spPr>
        <p:txBody>
          <a:bodyPr vert="horz" wrap="square" lIns="0" tIns="12700" rIns="0" bIns="0" rtlCol="0">
            <a:spAutoFit/>
          </a:bodyPr>
          <a:lstStyle/>
          <a:p>
            <a:pPr marL="12700">
              <a:lnSpc>
                <a:spcPct val="100000"/>
              </a:lnSpc>
              <a:spcBef>
                <a:spcPts val="100"/>
              </a:spcBef>
            </a:pPr>
            <a:r>
              <a:rPr spc="-5" dirty="0"/>
              <a:t>Key</a:t>
            </a:r>
            <a:r>
              <a:rPr spc="-75" dirty="0"/>
              <a:t> </a:t>
            </a:r>
            <a:r>
              <a:rPr dirty="0"/>
              <a:t>points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87</a:t>
            </a:fld>
            <a:endParaRPr dirty="0"/>
          </a:p>
        </p:txBody>
      </p:sp>
      <p:sp>
        <p:nvSpPr>
          <p:cNvPr id="3" name="object 3"/>
          <p:cNvSpPr txBox="1"/>
          <p:nvPr/>
        </p:nvSpPr>
        <p:spPr>
          <a:xfrm>
            <a:off x="535940" y="1625853"/>
            <a:ext cx="7769225" cy="2738755"/>
          </a:xfrm>
          <a:prstGeom prst="rect">
            <a:avLst/>
          </a:prstGeom>
        </p:spPr>
        <p:txBody>
          <a:bodyPr vert="horz" wrap="square" lIns="0" tIns="12700" rIns="0" bIns="0" rtlCol="0">
            <a:spAutoFit/>
          </a:bodyPr>
          <a:lstStyle/>
          <a:p>
            <a:pPr marL="355600" marR="274320" indent="-342900" algn="just">
              <a:lnSpc>
                <a:spcPct val="100000"/>
              </a:lnSpc>
              <a:spcBef>
                <a:spcPts val="100"/>
              </a:spcBef>
              <a:buFont typeface="Wingdings"/>
              <a:buChar char=""/>
              <a:tabLst>
                <a:tab pos="355600" algn="l"/>
              </a:tabLst>
            </a:pPr>
            <a:r>
              <a:rPr sz="2400" dirty="0">
                <a:solidFill>
                  <a:srgbClr val="46424D"/>
                </a:solidFill>
                <a:latin typeface="Arial"/>
                <a:cs typeface="Arial"/>
              </a:rPr>
              <a:t>Requirements specification </a:t>
            </a:r>
            <a:r>
              <a:rPr sz="2400" spc="-5" dirty="0">
                <a:solidFill>
                  <a:srgbClr val="46424D"/>
                </a:solidFill>
                <a:latin typeface="Arial"/>
                <a:cs typeface="Arial"/>
              </a:rPr>
              <a:t>is the process of </a:t>
            </a:r>
            <a:r>
              <a:rPr sz="2400" spc="-465" dirty="0">
                <a:solidFill>
                  <a:srgbClr val="46424D"/>
                </a:solidFill>
                <a:latin typeface="Arial"/>
                <a:cs typeface="Arial"/>
              </a:rPr>
              <a:t>formally  </a:t>
            </a:r>
            <a:r>
              <a:rPr sz="2400" dirty="0">
                <a:solidFill>
                  <a:srgbClr val="46424D"/>
                </a:solidFill>
                <a:latin typeface="Arial"/>
                <a:cs typeface="Arial"/>
              </a:rPr>
              <a:t>documenting </a:t>
            </a:r>
            <a:r>
              <a:rPr sz="2400" spc="-5" dirty="0">
                <a:solidFill>
                  <a:srgbClr val="46424D"/>
                </a:solidFill>
                <a:latin typeface="Arial"/>
                <a:cs typeface="Arial"/>
              </a:rPr>
              <a:t>the user and </a:t>
            </a:r>
            <a:r>
              <a:rPr sz="2400" dirty="0">
                <a:solidFill>
                  <a:srgbClr val="46424D"/>
                </a:solidFill>
                <a:latin typeface="Arial"/>
                <a:cs typeface="Arial"/>
              </a:rPr>
              <a:t>system requirements </a:t>
            </a:r>
            <a:r>
              <a:rPr sz="2400" spc="-5" dirty="0">
                <a:solidFill>
                  <a:srgbClr val="46424D"/>
                </a:solidFill>
                <a:latin typeface="Arial"/>
                <a:cs typeface="Arial"/>
              </a:rPr>
              <a:t>and  </a:t>
            </a:r>
            <a:r>
              <a:rPr sz="2400" dirty="0">
                <a:solidFill>
                  <a:srgbClr val="46424D"/>
                </a:solidFill>
                <a:latin typeface="Arial"/>
                <a:cs typeface="Arial"/>
              </a:rPr>
              <a:t>creating </a:t>
            </a:r>
            <a:r>
              <a:rPr sz="2400" spc="-5" dirty="0">
                <a:solidFill>
                  <a:srgbClr val="46424D"/>
                </a:solidFill>
                <a:latin typeface="Arial"/>
                <a:cs typeface="Arial"/>
              </a:rPr>
              <a:t>a </a:t>
            </a:r>
            <a:r>
              <a:rPr sz="2400" dirty="0">
                <a:solidFill>
                  <a:srgbClr val="46424D"/>
                </a:solidFill>
                <a:latin typeface="Arial"/>
                <a:cs typeface="Arial"/>
              </a:rPr>
              <a:t>software requirements</a:t>
            </a:r>
            <a:r>
              <a:rPr sz="2400" spc="20" dirty="0">
                <a:solidFill>
                  <a:srgbClr val="46424D"/>
                </a:solidFill>
                <a:latin typeface="Arial"/>
                <a:cs typeface="Arial"/>
              </a:rPr>
              <a:t> </a:t>
            </a:r>
            <a:r>
              <a:rPr sz="2400" dirty="0">
                <a:solidFill>
                  <a:srgbClr val="46424D"/>
                </a:solidFill>
                <a:latin typeface="Arial"/>
                <a:cs typeface="Arial"/>
              </a:rPr>
              <a:t>document.</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software requirements document is an agreed  </a:t>
            </a:r>
            <a:r>
              <a:rPr sz="2400" dirty="0">
                <a:solidFill>
                  <a:srgbClr val="46424D"/>
                </a:solidFill>
                <a:latin typeface="Arial"/>
                <a:cs typeface="Arial"/>
              </a:rPr>
              <a:t>statement of the system requirements. It should be  </a:t>
            </a:r>
            <a:r>
              <a:rPr sz="2400" spc="-5" dirty="0">
                <a:solidFill>
                  <a:srgbClr val="46424D"/>
                </a:solidFill>
                <a:latin typeface="Arial"/>
                <a:cs typeface="Arial"/>
              </a:rPr>
              <a:t>organized so </a:t>
            </a:r>
            <a:r>
              <a:rPr sz="2400" dirty="0">
                <a:solidFill>
                  <a:srgbClr val="46424D"/>
                </a:solidFill>
                <a:latin typeface="Arial"/>
                <a:cs typeface="Arial"/>
              </a:rPr>
              <a:t>that </a:t>
            </a:r>
            <a:r>
              <a:rPr sz="2400" spc="-5" dirty="0">
                <a:solidFill>
                  <a:srgbClr val="46424D"/>
                </a:solidFill>
                <a:latin typeface="Arial"/>
                <a:cs typeface="Arial"/>
              </a:rPr>
              <a:t>both </a:t>
            </a:r>
            <a:r>
              <a:rPr sz="2400" dirty="0">
                <a:solidFill>
                  <a:srgbClr val="46424D"/>
                </a:solidFill>
                <a:latin typeface="Arial"/>
                <a:cs typeface="Arial"/>
              </a:rPr>
              <a:t>system customers </a:t>
            </a:r>
            <a:r>
              <a:rPr sz="2400" spc="-5" dirty="0">
                <a:solidFill>
                  <a:srgbClr val="46424D"/>
                </a:solidFill>
                <a:latin typeface="Arial"/>
                <a:cs typeface="Arial"/>
              </a:rPr>
              <a:t>and </a:t>
            </a:r>
            <a:r>
              <a:rPr sz="2400" dirty="0">
                <a:solidFill>
                  <a:srgbClr val="46424D"/>
                </a:solidFill>
                <a:latin typeface="Arial"/>
                <a:cs typeface="Arial"/>
              </a:rPr>
              <a:t>software  </a:t>
            </a:r>
            <a:r>
              <a:rPr sz="2400" spc="-5" dirty="0">
                <a:solidFill>
                  <a:srgbClr val="46424D"/>
                </a:solidFill>
                <a:latin typeface="Arial"/>
                <a:cs typeface="Arial"/>
              </a:rPr>
              <a:t>developers can use</a:t>
            </a:r>
            <a:r>
              <a:rPr sz="2400" spc="60" dirty="0">
                <a:solidFill>
                  <a:srgbClr val="46424D"/>
                </a:solidFill>
                <a:latin typeface="Arial"/>
                <a:cs typeface="Arial"/>
              </a:rPr>
              <a:t> </a:t>
            </a:r>
            <a:r>
              <a:rPr sz="2400" dirty="0">
                <a:solidFill>
                  <a:srgbClr val="46424D"/>
                </a:solidFill>
                <a:latin typeface="Arial"/>
                <a:cs typeface="Arial"/>
              </a:rPr>
              <a:t>it.</a:t>
            </a:r>
            <a:endParaRPr sz="2400">
              <a:latin typeface="Arial"/>
              <a:cs typeface="Aria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755890" cy="37217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Key</a:t>
            </a:r>
            <a:r>
              <a:rPr sz="2400" b="1" spc="5" dirty="0">
                <a:solidFill>
                  <a:srgbClr val="46424D"/>
                </a:solidFill>
                <a:latin typeface="Arial"/>
                <a:cs typeface="Arial"/>
              </a:rPr>
              <a:t> </a:t>
            </a:r>
            <a:r>
              <a:rPr sz="2400" b="1" dirty="0">
                <a:solidFill>
                  <a:srgbClr val="46424D"/>
                </a:solidFill>
                <a:latin typeface="Arial"/>
                <a:cs typeface="Arial"/>
              </a:rPr>
              <a:t>points</a:t>
            </a:r>
            <a:endParaRPr sz="2400">
              <a:latin typeface="Arial"/>
              <a:cs typeface="Arial"/>
            </a:endParaRPr>
          </a:p>
          <a:p>
            <a:pPr>
              <a:lnSpc>
                <a:spcPct val="100000"/>
              </a:lnSpc>
            </a:pPr>
            <a:endParaRPr sz="2700">
              <a:latin typeface="Arial"/>
              <a:cs typeface="Arial"/>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Requirements </a:t>
            </a:r>
            <a:r>
              <a:rPr sz="2400" spc="-5" dirty="0">
                <a:solidFill>
                  <a:srgbClr val="46424D"/>
                </a:solidFill>
                <a:latin typeface="Arial"/>
                <a:cs typeface="Arial"/>
              </a:rPr>
              <a:t>validation is the process of checking </a:t>
            </a:r>
            <a:r>
              <a:rPr sz="2400" spc="-850" dirty="0">
                <a:solidFill>
                  <a:srgbClr val="46424D"/>
                </a:solidFill>
                <a:latin typeface="Arial"/>
                <a:cs typeface="Arial"/>
              </a:rPr>
              <a:t>the </a:t>
            </a:r>
            <a:r>
              <a:rPr sz="2400" spc="-660" dirty="0">
                <a:solidFill>
                  <a:srgbClr val="46424D"/>
                </a:solidFill>
                <a:latin typeface="Arial"/>
                <a:cs typeface="Arial"/>
              </a:rPr>
              <a:t> </a:t>
            </a:r>
            <a:r>
              <a:rPr sz="2400" dirty="0">
                <a:solidFill>
                  <a:srgbClr val="46424D"/>
                </a:solidFill>
                <a:latin typeface="Arial"/>
                <a:cs typeface="Arial"/>
              </a:rPr>
              <a:t>requirements for </a:t>
            </a:r>
            <a:r>
              <a:rPr sz="2400" spc="-20" dirty="0">
                <a:solidFill>
                  <a:srgbClr val="46424D"/>
                </a:solidFill>
                <a:latin typeface="Arial"/>
                <a:cs typeface="Arial"/>
              </a:rPr>
              <a:t>validity, </a:t>
            </a:r>
            <a:r>
              <a:rPr sz="2400" spc="-15" dirty="0">
                <a:solidFill>
                  <a:srgbClr val="46424D"/>
                </a:solidFill>
                <a:latin typeface="Arial"/>
                <a:cs typeface="Arial"/>
              </a:rPr>
              <a:t>consistency, </a:t>
            </a:r>
            <a:r>
              <a:rPr sz="2400" dirty="0">
                <a:solidFill>
                  <a:srgbClr val="46424D"/>
                </a:solidFill>
                <a:latin typeface="Arial"/>
                <a:cs typeface="Arial"/>
              </a:rPr>
              <a:t>completeness,  </a:t>
            </a:r>
            <a:r>
              <a:rPr sz="2400" spc="-5" dirty="0">
                <a:solidFill>
                  <a:srgbClr val="46424D"/>
                </a:solidFill>
                <a:latin typeface="Arial"/>
                <a:cs typeface="Arial"/>
              </a:rPr>
              <a:t>realism and</a:t>
            </a:r>
            <a:r>
              <a:rPr sz="2400" spc="35" dirty="0">
                <a:solidFill>
                  <a:srgbClr val="46424D"/>
                </a:solidFill>
                <a:latin typeface="Arial"/>
                <a:cs typeface="Arial"/>
              </a:rPr>
              <a:t> </a:t>
            </a:r>
            <a:r>
              <a:rPr sz="2400" spc="-15" dirty="0">
                <a:solidFill>
                  <a:srgbClr val="46424D"/>
                </a:solidFill>
                <a:latin typeface="Arial"/>
                <a:cs typeface="Arial"/>
              </a:rPr>
              <a:t>verifiability.</a:t>
            </a:r>
            <a:endParaRPr sz="2400">
              <a:latin typeface="Arial"/>
              <a:cs typeface="Arial"/>
            </a:endParaRPr>
          </a:p>
          <a:p>
            <a:pPr marL="355600" marR="328295" indent="-342900">
              <a:lnSpc>
                <a:spcPct val="100000"/>
              </a:lnSpc>
              <a:spcBef>
                <a:spcPts val="1205"/>
              </a:spcBef>
              <a:buFont typeface="Wingdings"/>
              <a:buChar char=""/>
              <a:tabLst>
                <a:tab pos="355600" algn="l"/>
              </a:tabLst>
            </a:pPr>
            <a:r>
              <a:rPr sz="2400" spc="-5" dirty="0">
                <a:solidFill>
                  <a:srgbClr val="46424D"/>
                </a:solidFill>
                <a:latin typeface="Arial"/>
                <a:cs typeface="Arial"/>
              </a:rPr>
              <a:t>Business, organizational and technical changes  inevitably </a:t>
            </a:r>
            <a:r>
              <a:rPr sz="2400" dirty="0">
                <a:solidFill>
                  <a:srgbClr val="46424D"/>
                </a:solidFill>
                <a:latin typeface="Arial"/>
                <a:cs typeface="Arial"/>
              </a:rPr>
              <a:t>lead to changes to the requirements for a  software system. Requirements </a:t>
            </a:r>
            <a:r>
              <a:rPr sz="2400" spc="-5" dirty="0">
                <a:solidFill>
                  <a:srgbClr val="46424D"/>
                </a:solidFill>
                <a:latin typeface="Arial"/>
                <a:cs typeface="Arial"/>
              </a:rPr>
              <a:t>management is the  process of managing and </a:t>
            </a:r>
            <a:r>
              <a:rPr sz="2400" dirty="0">
                <a:solidFill>
                  <a:srgbClr val="46424D"/>
                </a:solidFill>
                <a:latin typeface="Arial"/>
                <a:cs typeface="Arial"/>
              </a:rPr>
              <a:t>controlling </a:t>
            </a:r>
            <a:r>
              <a:rPr sz="2400" spc="-5" dirty="0">
                <a:solidFill>
                  <a:srgbClr val="46424D"/>
                </a:solidFill>
                <a:latin typeface="Arial"/>
                <a:cs typeface="Arial"/>
              </a:rPr>
              <a:t>these</a:t>
            </a:r>
            <a:r>
              <a:rPr sz="2400" spc="180" dirty="0">
                <a:solidFill>
                  <a:srgbClr val="46424D"/>
                </a:solidFill>
                <a:latin typeface="Arial"/>
                <a:cs typeface="Arial"/>
              </a:rPr>
              <a:t> </a:t>
            </a:r>
            <a:r>
              <a:rPr sz="2400" spc="-5" dirty="0">
                <a:solidFill>
                  <a:srgbClr val="46424D"/>
                </a:solidFill>
                <a:latin typeface="Arial"/>
                <a:cs typeface="Arial"/>
              </a:rPr>
              <a:t>changes.</a:t>
            </a:r>
            <a:endParaRPr sz="240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88</a:t>
            </a:fld>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075305" cy="391160"/>
          </a:xfrm>
          <a:prstGeom prst="rect">
            <a:avLst/>
          </a:prstGeom>
        </p:spPr>
        <p:txBody>
          <a:bodyPr vert="horz" wrap="square" lIns="0" tIns="12700" rIns="0" bIns="0" rtlCol="0">
            <a:spAutoFit/>
          </a:bodyPr>
          <a:lstStyle/>
          <a:p>
            <a:pPr marL="12700">
              <a:lnSpc>
                <a:spcPct val="100000"/>
              </a:lnSpc>
              <a:spcBef>
                <a:spcPts val="100"/>
              </a:spcBef>
            </a:pPr>
            <a:r>
              <a:rPr spc="-10" dirty="0"/>
              <a:t>System</a:t>
            </a:r>
            <a:r>
              <a:rPr spc="15" dirty="0"/>
              <a:t> </a:t>
            </a:r>
            <a:r>
              <a:rPr spc="-5" dirty="0"/>
              <a:t>stakeholders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mtClean="0"/>
              <a:t>29.1.2021</a:t>
            </a:r>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5" smtClean="0"/>
              <a:t>Nivedita Rawte,             Requirements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p:cNvSpPr txBox="1"/>
          <p:nvPr/>
        </p:nvSpPr>
        <p:spPr>
          <a:xfrm>
            <a:off x="535940" y="1625853"/>
            <a:ext cx="8074659" cy="283845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6424D"/>
                </a:solidFill>
                <a:latin typeface="Arial"/>
                <a:cs typeface="Arial"/>
              </a:rPr>
              <a:t>Any </a:t>
            </a:r>
            <a:r>
              <a:rPr sz="2400" spc="-5" dirty="0">
                <a:solidFill>
                  <a:srgbClr val="46424D"/>
                </a:solidFill>
                <a:latin typeface="Arial"/>
                <a:cs typeface="Arial"/>
              </a:rPr>
              <a:t>person or </a:t>
            </a:r>
            <a:r>
              <a:rPr sz="2400" dirty="0">
                <a:solidFill>
                  <a:srgbClr val="46424D"/>
                </a:solidFill>
                <a:latin typeface="Arial"/>
                <a:cs typeface="Arial"/>
              </a:rPr>
              <a:t>organization </a:t>
            </a:r>
            <a:r>
              <a:rPr sz="2400" spc="-5" dirty="0">
                <a:solidFill>
                  <a:srgbClr val="46424D"/>
                </a:solidFill>
                <a:latin typeface="Arial"/>
                <a:cs typeface="Arial"/>
              </a:rPr>
              <a:t>who is affected by </a:t>
            </a:r>
            <a:r>
              <a:rPr sz="2400" dirty="0">
                <a:solidFill>
                  <a:srgbClr val="46424D"/>
                </a:solidFill>
                <a:latin typeface="Arial"/>
                <a:cs typeface="Arial"/>
              </a:rPr>
              <a:t>the  system </a:t>
            </a:r>
            <a:r>
              <a:rPr sz="2400" spc="-5" dirty="0">
                <a:solidFill>
                  <a:srgbClr val="46424D"/>
                </a:solidFill>
                <a:latin typeface="Arial"/>
                <a:cs typeface="Arial"/>
              </a:rPr>
              <a:t>in </a:t>
            </a:r>
            <a:r>
              <a:rPr sz="2400" dirty="0">
                <a:solidFill>
                  <a:srgbClr val="46424D"/>
                </a:solidFill>
                <a:latin typeface="Arial"/>
                <a:cs typeface="Arial"/>
              </a:rPr>
              <a:t>some </a:t>
            </a:r>
            <a:r>
              <a:rPr sz="2400" spc="-5" dirty="0">
                <a:solidFill>
                  <a:srgbClr val="46424D"/>
                </a:solidFill>
                <a:latin typeface="Arial"/>
                <a:cs typeface="Arial"/>
              </a:rPr>
              <a:t>way and so who has a legitimate</a:t>
            </a:r>
            <a:r>
              <a:rPr sz="2400" spc="135" dirty="0">
                <a:solidFill>
                  <a:srgbClr val="46424D"/>
                </a:solidFill>
                <a:latin typeface="Arial"/>
                <a:cs typeface="Arial"/>
              </a:rPr>
              <a:t> </a:t>
            </a:r>
            <a:r>
              <a:rPr sz="2400" dirty="0">
                <a:solidFill>
                  <a:srgbClr val="46424D"/>
                </a:solidFill>
                <a:latin typeface="Arial"/>
                <a:cs typeface="Arial"/>
              </a:rPr>
              <a:t>interest</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Stakeholder</a:t>
            </a:r>
            <a:r>
              <a:rPr sz="2400" spc="25" dirty="0">
                <a:solidFill>
                  <a:srgbClr val="46424D"/>
                </a:solidFill>
                <a:latin typeface="Arial"/>
                <a:cs typeface="Arial"/>
              </a:rPr>
              <a:t> </a:t>
            </a:r>
            <a:r>
              <a:rPr sz="2400" dirty="0">
                <a:solidFill>
                  <a:srgbClr val="46424D"/>
                </a:solidFill>
                <a:latin typeface="Arial"/>
                <a:cs typeface="Arial"/>
              </a:rPr>
              <a:t>types</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End</a:t>
            </a:r>
            <a:r>
              <a:rPr sz="2000" spc="-10" dirty="0">
                <a:solidFill>
                  <a:srgbClr val="46424D"/>
                </a:solidFill>
                <a:latin typeface="Arial"/>
                <a:cs typeface="Arial"/>
              </a:rPr>
              <a:t> </a:t>
            </a:r>
            <a:r>
              <a:rPr sz="2000" dirty="0">
                <a:solidFill>
                  <a:srgbClr val="46424D"/>
                </a:solidFill>
                <a:latin typeface="Arial"/>
                <a:cs typeface="Arial"/>
              </a:rPr>
              <a:t>users</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System</a:t>
            </a:r>
            <a:r>
              <a:rPr sz="2000" spc="-25" dirty="0">
                <a:solidFill>
                  <a:srgbClr val="46424D"/>
                </a:solidFill>
                <a:latin typeface="Arial"/>
                <a:cs typeface="Arial"/>
              </a:rPr>
              <a:t> </a:t>
            </a:r>
            <a:r>
              <a:rPr sz="2000" dirty="0">
                <a:solidFill>
                  <a:srgbClr val="46424D"/>
                </a:solidFill>
                <a:latin typeface="Arial"/>
                <a:cs typeface="Arial"/>
              </a:rPr>
              <a:t>managers</a:t>
            </a:r>
            <a:endParaRPr sz="2000">
              <a:latin typeface="Arial"/>
              <a:cs typeface="Arial"/>
            </a:endParaRPr>
          </a:p>
          <a:p>
            <a:pPr marL="756285" lvl="1" indent="-287020">
              <a:lnSpc>
                <a:spcPct val="100000"/>
              </a:lnSpc>
              <a:spcBef>
                <a:spcPts val="605"/>
              </a:spcBef>
              <a:buFont typeface="Wingdings"/>
              <a:buChar char=""/>
              <a:tabLst>
                <a:tab pos="756285" algn="l"/>
                <a:tab pos="756920" algn="l"/>
              </a:tabLst>
            </a:pPr>
            <a:r>
              <a:rPr sz="2000" dirty="0">
                <a:solidFill>
                  <a:srgbClr val="46424D"/>
                </a:solidFill>
                <a:latin typeface="Arial"/>
                <a:cs typeface="Arial"/>
              </a:rPr>
              <a:t>System</a:t>
            </a:r>
            <a:r>
              <a:rPr sz="2000" spc="-20" dirty="0">
                <a:solidFill>
                  <a:srgbClr val="46424D"/>
                </a:solidFill>
                <a:latin typeface="Arial"/>
                <a:cs typeface="Arial"/>
              </a:rPr>
              <a:t> </a:t>
            </a:r>
            <a:r>
              <a:rPr sz="2000" dirty="0">
                <a:solidFill>
                  <a:srgbClr val="46424D"/>
                </a:solidFill>
                <a:latin typeface="Arial"/>
                <a:cs typeface="Arial"/>
              </a:rPr>
              <a:t>owners</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External</a:t>
            </a:r>
            <a:r>
              <a:rPr sz="2000" spc="-20" dirty="0">
                <a:solidFill>
                  <a:srgbClr val="46424D"/>
                </a:solidFill>
                <a:latin typeface="Arial"/>
                <a:cs typeface="Arial"/>
              </a:rPr>
              <a:t> </a:t>
            </a:r>
            <a:r>
              <a:rPr sz="2000" dirty="0">
                <a:solidFill>
                  <a:srgbClr val="46424D"/>
                </a:solidFill>
                <a:latin typeface="Arial"/>
                <a:cs typeface="Arial"/>
              </a:rPr>
              <a:t>stakeholders</a:t>
            </a:r>
            <a:endParaRPr sz="20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6039</Words>
  <Application>Microsoft Office PowerPoint</Application>
  <PresentationFormat>On-screen Show (4:3)</PresentationFormat>
  <Paragraphs>743</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Chapter 4 – Requirements Engineering</vt:lpstr>
      <vt:lpstr>PowerPoint Presentation</vt:lpstr>
      <vt:lpstr>Requirements engineering</vt:lpstr>
      <vt:lpstr>What is a requirement?</vt:lpstr>
      <vt:lpstr>Requirements abstraction (Davis)</vt:lpstr>
      <vt:lpstr>Types of requirement</vt:lpstr>
      <vt:lpstr>User and system requirements</vt:lpstr>
      <vt:lpstr>Readers of different types of requirements  specification</vt:lpstr>
      <vt:lpstr>System stakeholders</vt:lpstr>
      <vt:lpstr>Stakeholders in the Mentcare system</vt:lpstr>
      <vt:lpstr>PowerPoint Presentation</vt:lpstr>
      <vt:lpstr>Agile methods and requirements</vt:lpstr>
      <vt:lpstr>Functional and non-functional requirements</vt:lpstr>
      <vt:lpstr>Functional and non-functional requirements</vt:lpstr>
      <vt:lpstr>PowerPoint Presentation</vt:lpstr>
      <vt:lpstr>PowerPoint Presentation</vt:lpstr>
      <vt:lpstr>Requirements imprecision</vt:lpstr>
      <vt:lpstr>Requirements completeness and consistency</vt:lpstr>
      <vt:lpstr>PowerPoint Presentation</vt:lpstr>
      <vt:lpstr>Types of nonfunctional requirement</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vt:lpstr>
      <vt:lpstr>Requirements elicitation</vt:lpstr>
      <vt:lpstr>PowerPoint Presentation</vt:lpstr>
      <vt:lpstr>Requirements elicitation</vt:lpstr>
      <vt:lpstr>Requirements elicitation</vt:lpstr>
      <vt:lpstr>Problems of requirements elicitation</vt:lpstr>
      <vt:lpstr>The requirements elicitation and analysis  process</vt:lpstr>
      <vt:lpstr>Process activities</vt:lpstr>
      <vt:lpstr>PowerPoint Presentation</vt:lpstr>
      <vt:lpstr>Interviewing</vt:lpstr>
      <vt:lpstr>PowerPoint Presentation</vt:lpstr>
      <vt:lpstr>Problems with interviews</vt:lpstr>
      <vt:lpstr>PowerPoint Presentation</vt:lpstr>
      <vt:lpstr>Scope of ethnography</vt:lpstr>
      <vt:lpstr>PowerPoint Presentation</vt:lpstr>
      <vt:lpstr>Ethnography and prototyping for requirements  analysis</vt:lpstr>
      <vt:lpstr>PowerPoint Presentation</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vt:lpstr>
      <vt:lpstr>Requirements and design</vt:lpstr>
      <vt:lpstr>PowerPoint Presentation</vt:lpstr>
      <vt:lpstr>Guidelines for writing requirements</vt:lpstr>
      <vt:lpstr>Problems with natural language</vt:lpstr>
      <vt:lpstr>Example requirements for the insulin pump  software system</vt:lpstr>
      <vt:lpstr>PowerPoint Presentation</vt:lpstr>
      <vt:lpstr>PowerPoint Presentation</vt:lpstr>
      <vt:lpstr>A structured specification of a requirement for  an insulin pump</vt:lpstr>
      <vt:lpstr>A structured specification of a requirement for  an insulin pump</vt:lpstr>
      <vt:lpstr>PowerPoint Presentation</vt:lpstr>
      <vt:lpstr>Tabular specification of computation for an  insulin pump</vt:lpstr>
      <vt:lpstr>Use cases</vt:lpstr>
      <vt:lpstr>Use cases for the Mentcare system</vt:lpstr>
      <vt:lpstr>PowerPoint Presentation</vt:lpstr>
      <vt:lpstr>Users of a requirements document</vt:lpstr>
      <vt:lpstr>Requirements document variability</vt:lpstr>
      <vt:lpstr>The structure of a requirements document</vt:lpstr>
      <vt:lpstr>The structure of a requirements document</vt:lpstr>
      <vt:lpstr>Requirements validation</vt:lpstr>
      <vt:lpstr>Requirements validation</vt:lpstr>
      <vt:lpstr>PowerPoint Presentation</vt:lpstr>
      <vt:lpstr>Requirements validation techniques</vt:lpstr>
      <vt:lpstr>PowerPoint Presentation</vt:lpstr>
      <vt:lpstr>Review checks</vt:lpstr>
      <vt:lpstr>Requirements change</vt:lpstr>
      <vt:lpstr>Changing requirements</vt:lpstr>
      <vt:lpstr>Changing requirements</vt:lpstr>
      <vt:lpstr>Requirements evolution</vt:lpstr>
      <vt:lpstr>PowerPoint Presentation</vt:lpstr>
      <vt:lpstr>Requirements management planning</vt:lpstr>
      <vt:lpstr>Requirements change management</vt:lpstr>
      <vt:lpstr>Requirements change management</vt:lpstr>
      <vt:lpstr>Key points</vt:lpstr>
      <vt:lpstr>PowerPoint Presentation</vt:lpstr>
      <vt:lpstr>Key points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Requirements Engineering</dc:title>
  <dc:creator>RGI</dc:creator>
  <cp:lastModifiedBy>RGI</cp:lastModifiedBy>
  <cp:revision>3</cp:revision>
  <dcterms:created xsi:type="dcterms:W3CDTF">2021-01-27T16:40:44Z</dcterms:created>
  <dcterms:modified xsi:type="dcterms:W3CDTF">2022-09-06T05:03:30Z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2015-01-02T00:00:00Z</vt:filetime>
  </property>
  <property fmtid="{D5CDD505-2E9C-101B-9397-08002B2CF9AE}" pid="3" name="Creator">
    <vt:lpwstr>Microsoft® PowerPoint® 2013</vt:lpwstr>
  </property>
  <property fmtid="{D5CDD505-2E9C-101B-9397-08002B2CF9AE}" pid="4" name="LastSaved">
    <vt:filetime>2021-01-27T00:00:00Z</vt:filetime>
  </property>
</Properties>
</file>