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868db6d1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868db6d1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47444c3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7444c3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4f03ab4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f03ab4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46c693ee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6c693ee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47444c3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47444c3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868db6d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68db6d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ff7b073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ff7b073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ff7b073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ff7b073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78bd1bd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8bd1bd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868db6d1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868db6d1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9760873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760873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ff7b073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ff7b073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9760873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760873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9760873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9760873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9760873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9760873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ff7b07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ff7b07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46c693e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46c693e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46c693ee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6c693ee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4f03ab4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f03ab4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56cb5a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6cb5a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868db6d1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68db6d1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4050123" y="712150"/>
            <a:ext cx="46200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20.jpg"/><Relationship Id="rId5" Type="http://schemas.openxmlformats.org/officeDocument/2006/relationships/image" Target="../media/image19.jpg"/><Relationship Id="rId6"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24.jpg"/><Relationship Id="rId5" Type="http://schemas.openxmlformats.org/officeDocument/2006/relationships/image" Target="../media/image23.jpg"/><Relationship Id="rId6"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p:nvPr/>
        </p:nvSpPr>
        <p:spPr>
          <a:xfrm>
            <a:off x="2521762" y="1906800"/>
            <a:ext cx="1914600" cy="19146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107362" y="1790300"/>
            <a:ext cx="743400" cy="216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3107362" y="1790300"/>
            <a:ext cx="743400" cy="216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ph type="ctrTitle"/>
          </p:nvPr>
        </p:nvSpPr>
        <p:spPr>
          <a:xfrm>
            <a:off x="2371725" y="630225"/>
            <a:ext cx="6331500" cy="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SEEKER</a:t>
            </a:r>
            <a:endParaRPr/>
          </a:p>
        </p:txBody>
      </p:sp>
      <p:sp>
        <p:nvSpPr>
          <p:cNvPr id="76" name="Google Shape;76;p13"/>
          <p:cNvSpPr txBox="1"/>
          <p:nvPr/>
        </p:nvSpPr>
        <p:spPr>
          <a:xfrm>
            <a:off x="2420266" y="1377504"/>
            <a:ext cx="37053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Comfortaa"/>
                <a:ea typeface="Comfortaa"/>
                <a:cs typeface="Comfortaa"/>
                <a:sym typeface="Comfortaa"/>
              </a:rPr>
              <a:t>A food recognition system</a:t>
            </a:r>
            <a:endParaRPr sz="1800">
              <a:solidFill>
                <a:srgbClr val="F3F3F3"/>
              </a:solidFill>
              <a:latin typeface="Comfortaa"/>
              <a:ea typeface="Comfortaa"/>
              <a:cs typeface="Comfortaa"/>
              <a:sym typeface="Comfortaa"/>
            </a:endParaRPr>
          </a:p>
        </p:txBody>
      </p:sp>
      <p:pic>
        <p:nvPicPr>
          <p:cNvPr id="77" name="Google Shape;77;p13"/>
          <p:cNvPicPr preferRelativeResize="0"/>
          <p:nvPr/>
        </p:nvPicPr>
        <p:blipFill>
          <a:blip r:embed="rId3">
            <a:alphaModFix/>
          </a:blip>
          <a:stretch>
            <a:fillRect/>
          </a:stretch>
        </p:blipFill>
        <p:spPr>
          <a:xfrm>
            <a:off x="2593048" y="2093099"/>
            <a:ext cx="1772016" cy="1542001"/>
          </a:xfrm>
          <a:prstGeom prst="rect">
            <a:avLst/>
          </a:prstGeom>
          <a:noFill/>
          <a:ln>
            <a:noFill/>
          </a:ln>
        </p:spPr>
      </p:pic>
      <p:sp>
        <p:nvSpPr>
          <p:cNvPr id="78" name="Google Shape;78;p13"/>
          <p:cNvSpPr/>
          <p:nvPr/>
        </p:nvSpPr>
        <p:spPr>
          <a:xfrm>
            <a:off x="1138830" y="4201020"/>
            <a:ext cx="2340300" cy="224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nvSpPr>
        <p:spPr>
          <a:xfrm>
            <a:off x="1548850" y="4144925"/>
            <a:ext cx="23019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Ohh look, </a:t>
            </a:r>
            <a:r>
              <a:rPr lang="en" sz="1000">
                <a:solidFill>
                  <a:srgbClr val="FFFFFF"/>
                </a:solidFill>
                <a:latin typeface="Lato"/>
                <a:ea typeface="Lato"/>
                <a:cs typeface="Lato"/>
                <a:sym typeface="Lato"/>
              </a:rPr>
              <a:t>it's</a:t>
            </a:r>
            <a:r>
              <a:rPr lang="en" sz="1000">
                <a:solidFill>
                  <a:srgbClr val="FFFFFF"/>
                </a:solidFill>
                <a:latin typeface="Lato"/>
                <a:ea typeface="Lato"/>
                <a:cs typeface="Lato"/>
                <a:sym typeface="Lato"/>
              </a:rPr>
              <a:t> a burger!</a:t>
            </a:r>
            <a:endParaRPr sz="1000">
              <a:solidFill>
                <a:srgbClr val="FFFFFF"/>
              </a:solidFill>
              <a:latin typeface="Lato"/>
              <a:ea typeface="Lato"/>
              <a:cs typeface="Lato"/>
              <a:sym typeface="Lato"/>
            </a:endParaRPr>
          </a:p>
        </p:txBody>
      </p:sp>
      <p:cxnSp>
        <p:nvCxnSpPr>
          <p:cNvPr id="80" name="Google Shape;80;p13"/>
          <p:cNvCxnSpPr>
            <a:stCxn id="77" idx="1"/>
          </p:cNvCxnSpPr>
          <p:nvPr/>
        </p:nvCxnSpPr>
        <p:spPr>
          <a:xfrm flipH="1">
            <a:off x="2053348" y="2864100"/>
            <a:ext cx="539700" cy="219300"/>
          </a:xfrm>
          <a:prstGeom prst="straightConnector1">
            <a:avLst/>
          </a:prstGeom>
          <a:noFill/>
          <a:ln cap="flat" cmpd="sng" w="9525">
            <a:solidFill>
              <a:srgbClr val="FFFFFF"/>
            </a:solidFill>
            <a:prstDash val="solid"/>
            <a:round/>
            <a:headEnd len="med" w="med" type="none"/>
            <a:tailEnd len="med" w="med" type="none"/>
          </a:ln>
        </p:spPr>
      </p:cxnSp>
      <p:cxnSp>
        <p:nvCxnSpPr>
          <p:cNvPr id="81" name="Google Shape;81;p13"/>
          <p:cNvCxnSpPr/>
          <p:nvPr/>
        </p:nvCxnSpPr>
        <p:spPr>
          <a:xfrm flipH="1">
            <a:off x="1681750" y="3076325"/>
            <a:ext cx="371400" cy="1121100"/>
          </a:xfrm>
          <a:prstGeom prst="straightConnector1">
            <a:avLst/>
          </a:prstGeom>
          <a:noFill/>
          <a:ln cap="flat" cmpd="sng" w="9525">
            <a:solidFill>
              <a:srgbClr val="FFFFFF"/>
            </a:solidFill>
            <a:prstDash val="solid"/>
            <a:round/>
            <a:headEnd len="med" w="med" type="none"/>
            <a:tailEnd len="med" w="med" type="none"/>
          </a:ln>
        </p:spPr>
      </p:cxnSp>
      <p:sp>
        <p:nvSpPr>
          <p:cNvPr id="82" name="Google Shape;82;p13"/>
          <p:cNvSpPr txBox="1"/>
          <p:nvPr>
            <p:ph type="ctrTitle"/>
          </p:nvPr>
        </p:nvSpPr>
        <p:spPr>
          <a:xfrm>
            <a:off x="6163192" y="1778115"/>
            <a:ext cx="2652600" cy="28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TEAM MEMBERS:</a:t>
            </a:r>
            <a:endParaRPr sz="1400"/>
          </a:p>
        </p:txBody>
      </p:sp>
      <p:sp>
        <p:nvSpPr>
          <p:cNvPr id="83" name="Google Shape;83;p13"/>
          <p:cNvSpPr txBox="1"/>
          <p:nvPr/>
        </p:nvSpPr>
        <p:spPr>
          <a:xfrm>
            <a:off x="5091925" y="2084745"/>
            <a:ext cx="3705300" cy="47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Pratham Rathore</a:t>
            </a:r>
            <a:endParaRPr sz="1200">
              <a:solidFill>
                <a:srgbClr val="F3F3F3"/>
              </a:solidFill>
              <a:latin typeface="Comfortaa"/>
              <a:ea typeface="Comfortaa"/>
              <a:cs typeface="Comfortaa"/>
              <a:sym typeface="Comfortaa"/>
            </a:endParaRPr>
          </a:p>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Juhi Rastogi</a:t>
            </a:r>
            <a:endParaRPr sz="1200">
              <a:solidFill>
                <a:srgbClr val="F3F3F3"/>
              </a:solidFill>
              <a:latin typeface="Comfortaa"/>
              <a:ea typeface="Comfortaa"/>
              <a:cs typeface="Comfortaa"/>
              <a:sym typeface="Comfortaa"/>
            </a:endParaRPr>
          </a:p>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Mohd Bilal</a:t>
            </a:r>
            <a:endParaRPr sz="1200">
              <a:solidFill>
                <a:srgbClr val="F3F3F3"/>
              </a:solidFill>
              <a:latin typeface="Comfortaa"/>
              <a:ea typeface="Comfortaa"/>
              <a:cs typeface="Comfortaa"/>
              <a:sym typeface="Comfortaa"/>
            </a:endParaRPr>
          </a:p>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Mohd Tabrez Khan</a:t>
            </a:r>
            <a:endParaRPr sz="1200">
              <a:solidFill>
                <a:srgbClr val="F3F3F3"/>
              </a:solidFill>
              <a:latin typeface="Comfortaa"/>
              <a:ea typeface="Comfortaa"/>
              <a:cs typeface="Comfortaa"/>
              <a:sym typeface="Comfortaa"/>
            </a:endParaRPr>
          </a:p>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Gunjan Radhawal</a:t>
            </a:r>
            <a:endParaRPr sz="1200">
              <a:solidFill>
                <a:srgbClr val="F3F3F3"/>
              </a:solidFill>
              <a:latin typeface="Comfortaa"/>
              <a:ea typeface="Comfortaa"/>
              <a:cs typeface="Comfortaa"/>
              <a:sym typeface="Comfortaa"/>
            </a:endParaRPr>
          </a:p>
        </p:txBody>
      </p:sp>
      <p:sp>
        <p:nvSpPr>
          <p:cNvPr id="84" name="Google Shape;84;p13"/>
          <p:cNvSpPr txBox="1"/>
          <p:nvPr>
            <p:ph type="ctrTitle"/>
          </p:nvPr>
        </p:nvSpPr>
        <p:spPr>
          <a:xfrm>
            <a:off x="6144617" y="3451015"/>
            <a:ext cx="2652600" cy="28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GUIDE:</a:t>
            </a:r>
            <a:endParaRPr sz="1400"/>
          </a:p>
        </p:txBody>
      </p:sp>
      <p:sp>
        <p:nvSpPr>
          <p:cNvPr id="85" name="Google Shape;85;p13"/>
          <p:cNvSpPr txBox="1"/>
          <p:nvPr/>
        </p:nvSpPr>
        <p:spPr>
          <a:xfrm>
            <a:off x="5110500" y="3707715"/>
            <a:ext cx="3705300" cy="47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solidFill>
                  <a:srgbClr val="F3F3F3"/>
                </a:solidFill>
                <a:latin typeface="Comfortaa"/>
                <a:ea typeface="Comfortaa"/>
                <a:cs typeface="Comfortaa"/>
                <a:sym typeface="Comfortaa"/>
              </a:rPr>
              <a:t>Ms. Priyanka Goel</a:t>
            </a:r>
            <a:endParaRPr sz="1200">
              <a:solidFill>
                <a:srgbClr val="F3F3F3"/>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152400" y="152400"/>
            <a:ext cx="3796595" cy="2530075"/>
          </a:xfrm>
          <a:prstGeom prst="rect">
            <a:avLst/>
          </a:prstGeom>
          <a:noFill/>
          <a:ln>
            <a:noFill/>
          </a:ln>
        </p:spPr>
      </p:pic>
      <p:pic>
        <p:nvPicPr>
          <p:cNvPr id="137" name="Google Shape;137;p22"/>
          <p:cNvPicPr preferRelativeResize="0"/>
          <p:nvPr/>
        </p:nvPicPr>
        <p:blipFill>
          <a:blip r:embed="rId4">
            <a:alphaModFix/>
          </a:blip>
          <a:stretch>
            <a:fillRect/>
          </a:stretch>
        </p:blipFill>
        <p:spPr>
          <a:xfrm>
            <a:off x="5268195" y="192888"/>
            <a:ext cx="3675085" cy="2449099"/>
          </a:xfrm>
          <a:prstGeom prst="rect">
            <a:avLst/>
          </a:prstGeom>
          <a:noFill/>
          <a:ln>
            <a:noFill/>
          </a:ln>
        </p:spPr>
      </p:pic>
      <p:pic>
        <p:nvPicPr>
          <p:cNvPr id="138" name="Google Shape;138;p22"/>
          <p:cNvPicPr preferRelativeResize="0"/>
          <p:nvPr/>
        </p:nvPicPr>
        <p:blipFill>
          <a:blip r:embed="rId5">
            <a:alphaModFix/>
          </a:blip>
          <a:stretch>
            <a:fillRect/>
          </a:stretch>
        </p:blipFill>
        <p:spPr>
          <a:xfrm>
            <a:off x="5268200" y="2794388"/>
            <a:ext cx="3675075" cy="2237199"/>
          </a:xfrm>
          <a:prstGeom prst="rect">
            <a:avLst/>
          </a:prstGeom>
          <a:noFill/>
          <a:ln>
            <a:noFill/>
          </a:ln>
        </p:spPr>
      </p:pic>
      <p:pic>
        <p:nvPicPr>
          <p:cNvPr id="139" name="Google Shape;139;p22"/>
          <p:cNvPicPr preferRelativeResize="0"/>
          <p:nvPr/>
        </p:nvPicPr>
        <p:blipFill>
          <a:blip r:embed="rId6">
            <a:alphaModFix/>
          </a:blip>
          <a:stretch>
            <a:fillRect/>
          </a:stretch>
        </p:blipFill>
        <p:spPr>
          <a:xfrm>
            <a:off x="152400" y="2834875"/>
            <a:ext cx="3796598" cy="215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390225" y="731800"/>
            <a:ext cx="7323300" cy="31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aleway"/>
                <a:ea typeface="Raleway"/>
                <a:cs typeface="Raleway"/>
                <a:sym typeface="Raleway"/>
              </a:rPr>
              <a:t>Food Recognition</a:t>
            </a:r>
            <a:endParaRPr b="1" sz="24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It is a model to recognize food in a photo in summary. I have downloaded 600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photo per food </a:t>
            </a:r>
            <a:r>
              <a:rPr lang="en" sz="1200">
                <a:solidFill>
                  <a:schemeClr val="lt1"/>
                </a:solidFill>
                <a:latin typeface="Comfortaa"/>
                <a:ea typeface="Comfortaa"/>
                <a:cs typeface="Comfortaa"/>
                <a:sym typeface="Comfortaa"/>
              </a:rPr>
              <a:t>on </a:t>
            </a:r>
            <a:r>
              <a:rPr lang="en" sz="1200">
                <a:solidFill>
                  <a:schemeClr val="lt1"/>
                </a:solidFill>
                <a:latin typeface="Comfortaa"/>
                <a:ea typeface="Comfortaa"/>
                <a:cs typeface="Comfortaa"/>
                <a:sym typeface="Comfortaa"/>
              </a:rPr>
              <a:t>Google Image. After that, I have deleted unnecessary images and just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keep correct images. I used these images to train the model</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I was trying to build an Image classifier and then following the below mentioned post I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started downloading the images of Idli, Samosa, KhammamDhokla and Dosa. I never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restricted myself in terms of number of images in a particular folder related to a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particular category I collected as much images as possible of every food category.</a:t>
            </a:r>
            <a:endParaRPr sz="1200">
              <a:solidFill>
                <a:schemeClr val="lt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427249" y="1235350"/>
            <a:ext cx="8154774" cy="267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96236" y="528275"/>
            <a:ext cx="6606300" cy="41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Dataset</a:t>
            </a:r>
            <a:endParaRPr sz="3000">
              <a:solidFill>
                <a:schemeClr val="dk1"/>
              </a:solidFill>
            </a:endParaRPr>
          </a:p>
          <a:p>
            <a:pPr indent="0" lvl="0" marL="0" rtl="0" algn="l">
              <a:lnSpc>
                <a:spcPct val="150000"/>
              </a:lnSpc>
              <a:spcBef>
                <a:spcPts val="0"/>
              </a:spcBef>
              <a:spcAft>
                <a:spcPts val="0"/>
              </a:spcAft>
              <a:buNone/>
            </a:pPr>
            <a:r>
              <a:t/>
            </a:r>
            <a:endParaRPr b="0" sz="1200">
              <a:solidFill>
                <a:srgbClr val="FFFFFF"/>
              </a:solidFill>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We use the dataset with large number of images which are small, clearly labelled and with no noise which make it ideal for the task and take considerably </a:t>
            </a:r>
            <a:r>
              <a:rPr b="0" lang="en" sz="1200">
                <a:solidFill>
                  <a:srgbClr val="FFFFFF"/>
                </a:solidFill>
                <a:latin typeface="Comfortaa"/>
                <a:ea typeface="Comfortaa"/>
                <a:cs typeface="Comfortaa"/>
                <a:sym typeface="Comfortaa"/>
              </a:rPr>
              <a:t>less</a:t>
            </a:r>
            <a:r>
              <a:rPr b="0" lang="en" sz="1200">
                <a:solidFill>
                  <a:srgbClr val="FFFFFF"/>
                </a:solidFill>
                <a:latin typeface="Comfortaa"/>
                <a:ea typeface="Comfortaa"/>
                <a:cs typeface="Comfortaa"/>
                <a:sym typeface="Comfortaa"/>
              </a:rPr>
              <a:t> preprocessing.Some steps are followed:-</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Step 1: Pre-Processing</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We need the little change in the data since it  already contain no noise. We’re going to add noise artificially using python to perform some operations on the data,</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Step 2: Splitting our dataset</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Since we cannot calculate or it will take the longer time to perform operations on such large dataset.Therefore we divide the dataset into training set and test set.</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Step 3: Building a CNN</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After the above two steps we can start implementing our neu</a:t>
            </a:r>
            <a:r>
              <a:rPr b="0" lang="en" sz="1200">
                <a:solidFill>
                  <a:srgbClr val="FFFFFF"/>
                </a:solidFill>
                <a:latin typeface="Comfortaa"/>
                <a:ea typeface="Comfortaa"/>
                <a:cs typeface="Comfortaa"/>
                <a:sym typeface="Comfortaa"/>
              </a:rPr>
              <a:t>ral network.</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323086" y="474625"/>
            <a:ext cx="73233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aleway"/>
                <a:ea typeface="Raleway"/>
                <a:cs typeface="Raleway"/>
                <a:sym typeface="Raleway"/>
              </a:rPr>
              <a:t>Ingredient Recognitio</a:t>
            </a:r>
            <a:r>
              <a:rPr b="1" lang="en" sz="2400">
                <a:solidFill>
                  <a:schemeClr val="dk1"/>
                </a:solidFill>
                <a:latin typeface="Raleway"/>
                <a:ea typeface="Raleway"/>
                <a:cs typeface="Raleway"/>
                <a:sym typeface="Raleway"/>
              </a:rPr>
              <a:t>n</a:t>
            </a:r>
            <a:endParaRPr b="1" sz="2400">
              <a:solidFill>
                <a:schemeClr val="dk1"/>
              </a:solidFill>
              <a:latin typeface="Raleway"/>
              <a:ea typeface="Raleway"/>
              <a:cs typeface="Raleway"/>
              <a:sym typeface="Raleway"/>
            </a:endParaRPr>
          </a:p>
        </p:txBody>
      </p:sp>
      <p:pic>
        <p:nvPicPr>
          <p:cNvPr id="160" name="Google Shape;160;p26"/>
          <p:cNvPicPr preferRelativeResize="0"/>
          <p:nvPr/>
        </p:nvPicPr>
        <p:blipFill>
          <a:blip r:embed="rId3">
            <a:alphaModFix/>
          </a:blip>
          <a:stretch>
            <a:fillRect/>
          </a:stretch>
        </p:blipFill>
        <p:spPr>
          <a:xfrm>
            <a:off x="455300" y="1169300"/>
            <a:ext cx="6556992" cy="351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323086" y="474625"/>
            <a:ext cx="73233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aleway"/>
                <a:ea typeface="Raleway"/>
                <a:cs typeface="Raleway"/>
                <a:sym typeface="Raleway"/>
              </a:rPr>
              <a:t>Flow Chart</a:t>
            </a:r>
            <a:endParaRPr b="1" sz="2400">
              <a:solidFill>
                <a:schemeClr val="dk1"/>
              </a:solidFill>
              <a:latin typeface="Raleway"/>
              <a:ea typeface="Raleway"/>
              <a:cs typeface="Raleway"/>
              <a:sym typeface="Raleway"/>
            </a:endParaRPr>
          </a:p>
        </p:txBody>
      </p:sp>
      <p:pic>
        <p:nvPicPr>
          <p:cNvPr id="166" name="Google Shape;166;p27"/>
          <p:cNvPicPr preferRelativeResize="0"/>
          <p:nvPr/>
        </p:nvPicPr>
        <p:blipFill>
          <a:blip r:embed="rId3">
            <a:alphaModFix/>
          </a:blip>
          <a:stretch>
            <a:fillRect/>
          </a:stretch>
        </p:blipFill>
        <p:spPr>
          <a:xfrm>
            <a:off x="2357450" y="160725"/>
            <a:ext cx="4993474" cy="476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161925" y="0"/>
            <a:ext cx="9220200" cy="47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Web Application for food recognition and detection</a:t>
            </a:r>
            <a:endParaRPr sz="3000">
              <a:solidFill>
                <a:schemeClr val="dk1"/>
              </a:solidFill>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Firstly, we do the frontend of the application using the HTML and CSS framework. It will contain the drop box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where you can</a:t>
            </a:r>
            <a:r>
              <a:rPr b="0" lang="en" sz="1200"/>
              <a:t> </a:t>
            </a:r>
            <a:r>
              <a:rPr b="0" lang="en" sz="1200">
                <a:latin typeface="Comfortaa"/>
                <a:ea typeface="Comfortaa"/>
                <a:cs typeface="Comfortaa"/>
                <a:sym typeface="Comfortaa"/>
              </a:rPr>
              <a:t>drop your food image to recognize and after pressing the analyze button you will get the details of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the image. We create this application for the ease of the user to access the application remotely and from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0" lang="en" sz="1200">
                <a:latin typeface="Comfortaa"/>
                <a:ea typeface="Comfortaa"/>
                <a:cs typeface="Comfortaa"/>
                <a:sym typeface="Comfortaa"/>
              </a:rPr>
              <a:t>anywhere they want. The frontend will look like this:</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b="0" sz="1200"/>
          </a:p>
          <a:p>
            <a:pPr indent="0" lvl="0" marL="0" rtl="0" algn="l">
              <a:spcBef>
                <a:spcPts val="0"/>
              </a:spcBef>
              <a:spcAft>
                <a:spcPts val="0"/>
              </a:spcAft>
              <a:buNone/>
            </a:pPr>
            <a:r>
              <a:t/>
            </a:r>
            <a:endParaRPr b="0"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4748175" y="1214400"/>
            <a:ext cx="4312450" cy="3746750"/>
          </a:xfrm>
          <a:prstGeom prst="rect">
            <a:avLst/>
          </a:prstGeom>
          <a:noFill/>
          <a:ln>
            <a:noFill/>
          </a:ln>
        </p:spPr>
      </p:pic>
      <p:pic>
        <p:nvPicPr>
          <p:cNvPr id="177" name="Google Shape;177;p29"/>
          <p:cNvPicPr preferRelativeResize="0"/>
          <p:nvPr/>
        </p:nvPicPr>
        <p:blipFill>
          <a:blip r:embed="rId4">
            <a:alphaModFix/>
          </a:blip>
          <a:stretch>
            <a:fillRect/>
          </a:stretch>
        </p:blipFill>
        <p:spPr>
          <a:xfrm>
            <a:off x="254750" y="1214400"/>
            <a:ext cx="4374351" cy="3746751"/>
          </a:xfrm>
          <a:prstGeom prst="rect">
            <a:avLst/>
          </a:prstGeom>
          <a:noFill/>
          <a:ln>
            <a:noFill/>
          </a:ln>
        </p:spPr>
      </p:pic>
      <p:sp>
        <p:nvSpPr>
          <p:cNvPr id="178" name="Google Shape;178;p29"/>
          <p:cNvSpPr txBox="1"/>
          <p:nvPr/>
        </p:nvSpPr>
        <p:spPr>
          <a:xfrm>
            <a:off x="142875" y="130975"/>
            <a:ext cx="68580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highlight>
                  <a:srgbClr val="353535"/>
                </a:highlight>
                <a:latin typeface="Comfortaa"/>
                <a:ea typeface="Comfortaa"/>
                <a:cs typeface="Comfortaa"/>
                <a:sym typeface="Comfortaa"/>
              </a:rPr>
              <a:t>DRAG-AND-DROP</a:t>
            </a:r>
            <a:endParaRPr sz="3000">
              <a:solidFill>
                <a:schemeClr val="dk1"/>
              </a:solidFill>
              <a:highlight>
                <a:srgbClr val="353535"/>
              </a:highlight>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500075" y="109675"/>
            <a:ext cx="68580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Analyzing</a:t>
            </a:r>
            <a:endParaRPr sz="3000">
              <a:solidFill>
                <a:schemeClr val="dk1"/>
              </a:solidFill>
              <a:latin typeface="Comfortaa"/>
              <a:ea typeface="Comfortaa"/>
              <a:cs typeface="Comfortaa"/>
              <a:sym typeface="Comfortaa"/>
            </a:endParaRPr>
          </a:p>
        </p:txBody>
      </p:sp>
      <p:pic>
        <p:nvPicPr>
          <p:cNvPr id="184" name="Google Shape;184;p30"/>
          <p:cNvPicPr preferRelativeResize="0"/>
          <p:nvPr/>
        </p:nvPicPr>
        <p:blipFill>
          <a:blip r:embed="rId3">
            <a:alphaModFix/>
          </a:blip>
          <a:stretch>
            <a:fillRect/>
          </a:stretch>
        </p:blipFill>
        <p:spPr>
          <a:xfrm>
            <a:off x="1781175" y="1324250"/>
            <a:ext cx="5581650" cy="262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500075" y="109675"/>
            <a:ext cx="68580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Analyzing</a:t>
            </a:r>
            <a:endParaRPr sz="3000">
              <a:solidFill>
                <a:schemeClr val="dk1"/>
              </a:solidFill>
              <a:latin typeface="Comfortaa"/>
              <a:ea typeface="Comfortaa"/>
              <a:cs typeface="Comfortaa"/>
              <a:sym typeface="Comfortaa"/>
            </a:endParaRPr>
          </a:p>
        </p:txBody>
      </p:sp>
      <p:pic>
        <p:nvPicPr>
          <p:cNvPr id="190" name="Google Shape;190;p31"/>
          <p:cNvPicPr preferRelativeResize="0"/>
          <p:nvPr/>
        </p:nvPicPr>
        <p:blipFill>
          <a:blip r:embed="rId3">
            <a:alphaModFix/>
          </a:blip>
          <a:stretch>
            <a:fillRect/>
          </a:stretch>
        </p:blipFill>
        <p:spPr>
          <a:xfrm>
            <a:off x="1643075" y="1131375"/>
            <a:ext cx="4572000" cy="36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4294967295" type="title"/>
          </p:nvPr>
        </p:nvSpPr>
        <p:spPr>
          <a:xfrm>
            <a:off x="535775" y="545639"/>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An idea</a:t>
            </a:r>
            <a:endParaRPr sz="2400"/>
          </a:p>
        </p:txBody>
      </p:sp>
      <p:sp>
        <p:nvSpPr>
          <p:cNvPr id="91" name="Google Shape;91;p14"/>
          <p:cNvSpPr txBox="1"/>
          <p:nvPr>
            <p:ph idx="4294967295" type="title"/>
          </p:nvPr>
        </p:nvSpPr>
        <p:spPr>
          <a:xfrm>
            <a:off x="535775" y="1186075"/>
            <a:ext cx="6244500" cy="30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200">
              <a:solidFill>
                <a:srgbClr val="666666"/>
              </a:solidFill>
              <a:latin typeface="Comfortaa"/>
              <a:ea typeface="Comfortaa"/>
              <a:cs typeface="Comfortaa"/>
              <a:sym typeface="Comfortaa"/>
            </a:endParaRPr>
          </a:p>
          <a:p>
            <a:pPr indent="0" lvl="0" marL="0" rtl="0" algn="l">
              <a:lnSpc>
                <a:spcPct val="150000"/>
              </a:lnSpc>
              <a:spcBef>
                <a:spcPts val="100"/>
              </a:spcBef>
              <a:spcAft>
                <a:spcPts val="0"/>
              </a:spcAft>
              <a:buNone/>
            </a:pPr>
            <a:r>
              <a:rPr b="0" lang="en" sz="1400">
                <a:solidFill>
                  <a:srgbClr val="000000"/>
                </a:solidFill>
                <a:latin typeface="Comfortaa"/>
                <a:ea typeface="Comfortaa"/>
                <a:cs typeface="Comfortaa"/>
                <a:sym typeface="Comfortaa"/>
              </a:rPr>
              <a:t>This online application enables the end users to take picture of the food, read the database and check for the label. The results, after taking food pictures will directly appear on the screen.</a:t>
            </a:r>
            <a:endParaRPr b="0" sz="1400">
              <a:solidFill>
                <a:srgbClr val="000000"/>
              </a:solidFill>
              <a:latin typeface="Comfortaa"/>
              <a:ea typeface="Comfortaa"/>
              <a:cs typeface="Comfortaa"/>
              <a:sym typeface="Comfortaa"/>
            </a:endParaRPr>
          </a:p>
          <a:p>
            <a:pPr indent="0" lvl="0" marL="0" rtl="0" algn="l">
              <a:lnSpc>
                <a:spcPct val="150000"/>
              </a:lnSpc>
              <a:spcBef>
                <a:spcPts val="100"/>
              </a:spcBef>
              <a:spcAft>
                <a:spcPts val="100"/>
              </a:spcAft>
              <a:buNone/>
            </a:pPr>
            <a:r>
              <a:rPr b="0" lang="en" sz="1400">
                <a:solidFill>
                  <a:srgbClr val="000000"/>
                </a:solidFill>
                <a:latin typeface="Comfortaa"/>
                <a:ea typeface="Comfortaa"/>
                <a:cs typeface="Comfortaa"/>
                <a:sym typeface="Comfortaa"/>
              </a:rPr>
              <a:t>The app has many areas open to extensibility, from utilizing more advanced machine learning models for food recognition, adding in recommendation systems, and allowing user submitted recipes with voting and peer reviews.</a:t>
            </a:r>
            <a:endParaRPr b="0" sz="1400">
              <a:solidFill>
                <a:srgbClr val="000000"/>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500075" y="109675"/>
            <a:ext cx="68580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Result</a:t>
            </a:r>
            <a:endParaRPr sz="3000">
              <a:solidFill>
                <a:schemeClr val="dk1"/>
              </a:solidFill>
              <a:latin typeface="Comfortaa"/>
              <a:ea typeface="Comfortaa"/>
              <a:cs typeface="Comfortaa"/>
              <a:sym typeface="Comfortaa"/>
            </a:endParaRPr>
          </a:p>
        </p:txBody>
      </p:sp>
      <p:pic>
        <p:nvPicPr>
          <p:cNvPr id="196" name="Google Shape;196;p32"/>
          <p:cNvPicPr preferRelativeResize="0"/>
          <p:nvPr/>
        </p:nvPicPr>
        <p:blipFill>
          <a:blip r:embed="rId3">
            <a:alphaModFix/>
          </a:blip>
          <a:stretch>
            <a:fillRect/>
          </a:stretch>
        </p:blipFill>
        <p:spPr>
          <a:xfrm>
            <a:off x="1726400" y="1074225"/>
            <a:ext cx="6691325" cy="3593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nvSpPr>
        <p:spPr>
          <a:xfrm>
            <a:off x="525100" y="503650"/>
            <a:ext cx="6172200" cy="8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dk1"/>
                </a:solidFill>
                <a:latin typeface="Comfortaa"/>
                <a:ea typeface="Comfortaa"/>
                <a:cs typeface="Comfortaa"/>
                <a:sym typeface="Comfortaa"/>
              </a:rPr>
              <a:t>Android application</a:t>
            </a:r>
            <a:endParaRPr b="1" sz="3000">
              <a:solidFill>
                <a:schemeClr val="dk1"/>
              </a:solidFill>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2" name="Google Shape;202;p33"/>
          <p:cNvSpPr txBox="1"/>
          <p:nvPr/>
        </p:nvSpPr>
        <p:spPr>
          <a:xfrm>
            <a:off x="525100" y="1727325"/>
            <a:ext cx="8229600" cy="21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mfortaa"/>
                <a:ea typeface="Comfortaa"/>
                <a:cs typeface="Comfortaa"/>
                <a:sym typeface="Comfortaa"/>
              </a:rPr>
              <a:t>In this we get the features or the information about the input images in the application. By this we get</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 information regarding the food, we recognize the meal  in the picture and get the respective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lt1"/>
              </a:solidFill>
              <a:latin typeface="Comfortaa"/>
              <a:ea typeface="Comfortaa"/>
              <a:cs typeface="Comfortaa"/>
              <a:sym typeface="Comfortaa"/>
            </a:endParaRPr>
          </a:p>
          <a:p>
            <a:pPr indent="0" lvl="0" marL="0" rtl="0" algn="l">
              <a:spcBef>
                <a:spcPts val="0"/>
              </a:spcBef>
              <a:spcAft>
                <a:spcPts val="0"/>
              </a:spcAft>
              <a:buNone/>
            </a:pPr>
            <a:r>
              <a:rPr lang="en" sz="1200">
                <a:solidFill>
                  <a:schemeClr val="lt1"/>
                </a:solidFill>
                <a:latin typeface="Comfortaa"/>
                <a:ea typeface="Comfortaa"/>
                <a:cs typeface="Comfortaa"/>
                <a:sym typeface="Comfortaa"/>
              </a:rPr>
              <a:t>recipe from it.</a:t>
            </a:r>
            <a:endParaRPr sz="1200">
              <a:solidFill>
                <a:schemeClr val="lt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142875" y="130975"/>
            <a:ext cx="68580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highlight>
                  <a:srgbClr val="353535"/>
                </a:highlight>
                <a:latin typeface="Comfortaa"/>
                <a:ea typeface="Comfortaa"/>
                <a:cs typeface="Comfortaa"/>
                <a:sym typeface="Comfortaa"/>
              </a:rPr>
              <a:t>DRAG-AND-DROP</a:t>
            </a:r>
            <a:endParaRPr sz="3000">
              <a:solidFill>
                <a:schemeClr val="dk1"/>
              </a:solidFill>
              <a:highlight>
                <a:srgbClr val="353535"/>
              </a:highlight>
              <a:latin typeface="Comfortaa"/>
              <a:ea typeface="Comfortaa"/>
              <a:cs typeface="Comfortaa"/>
              <a:sym typeface="Comfortaa"/>
            </a:endParaRPr>
          </a:p>
        </p:txBody>
      </p:sp>
      <p:pic>
        <p:nvPicPr>
          <p:cNvPr id="208" name="Google Shape;208;p34"/>
          <p:cNvPicPr preferRelativeResize="0"/>
          <p:nvPr/>
        </p:nvPicPr>
        <p:blipFill>
          <a:blip r:embed="rId3">
            <a:alphaModFix/>
          </a:blip>
          <a:stretch>
            <a:fillRect/>
          </a:stretch>
        </p:blipFill>
        <p:spPr>
          <a:xfrm>
            <a:off x="300050" y="1033375"/>
            <a:ext cx="2164550" cy="3957725"/>
          </a:xfrm>
          <a:prstGeom prst="rect">
            <a:avLst/>
          </a:prstGeom>
          <a:noFill/>
          <a:ln>
            <a:noFill/>
          </a:ln>
        </p:spPr>
      </p:pic>
      <p:pic>
        <p:nvPicPr>
          <p:cNvPr id="209" name="Google Shape;209;p34"/>
          <p:cNvPicPr preferRelativeResize="0"/>
          <p:nvPr/>
        </p:nvPicPr>
        <p:blipFill>
          <a:blip r:embed="rId4">
            <a:alphaModFix/>
          </a:blip>
          <a:stretch>
            <a:fillRect/>
          </a:stretch>
        </p:blipFill>
        <p:spPr>
          <a:xfrm>
            <a:off x="3419275" y="1033375"/>
            <a:ext cx="2381450" cy="3957725"/>
          </a:xfrm>
          <a:prstGeom prst="rect">
            <a:avLst/>
          </a:prstGeom>
          <a:noFill/>
          <a:ln>
            <a:noFill/>
          </a:ln>
        </p:spPr>
      </p:pic>
      <p:pic>
        <p:nvPicPr>
          <p:cNvPr id="210" name="Google Shape;210;p34"/>
          <p:cNvPicPr preferRelativeResize="0"/>
          <p:nvPr/>
        </p:nvPicPr>
        <p:blipFill>
          <a:blip r:embed="rId5">
            <a:alphaModFix/>
          </a:blip>
          <a:stretch>
            <a:fillRect/>
          </a:stretch>
        </p:blipFill>
        <p:spPr>
          <a:xfrm>
            <a:off x="6682000" y="1033375"/>
            <a:ext cx="2164550" cy="395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500075" y="109675"/>
            <a:ext cx="68580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Analyzing</a:t>
            </a:r>
            <a:endParaRPr sz="3000">
              <a:solidFill>
                <a:schemeClr val="dk1"/>
              </a:solidFill>
              <a:latin typeface="Comfortaa"/>
              <a:ea typeface="Comfortaa"/>
              <a:cs typeface="Comfortaa"/>
              <a:sym typeface="Comfortaa"/>
            </a:endParaRPr>
          </a:p>
        </p:txBody>
      </p:sp>
      <p:pic>
        <p:nvPicPr>
          <p:cNvPr id="216" name="Google Shape;216;p35"/>
          <p:cNvPicPr preferRelativeResize="0"/>
          <p:nvPr/>
        </p:nvPicPr>
        <p:blipFill>
          <a:blip r:embed="rId3">
            <a:alphaModFix/>
          </a:blip>
          <a:stretch>
            <a:fillRect/>
          </a:stretch>
        </p:blipFill>
        <p:spPr>
          <a:xfrm>
            <a:off x="996550" y="1062300"/>
            <a:ext cx="2277675" cy="3771900"/>
          </a:xfrm>
          <a:prstGeom prst="rect">
            <a:avLst/>
          </a:prstGeom>
          <a:noFill/>
          <a:ln>
            <a:noFill/>
          </a:ln>
        </p:spPr>
      </p:pic>
      <p:pic>
        <p:nvPicPr>
          <p:cNvPr id="217" name="Google Shape;217;p35"/>
          <p:cNvPicPr preferRelativeResize="0"/>
          <p:nvPr/>
        </p:nvPicPr>
        <p:blipFill>
          <a:blip r:embed="rId4">
            <a:alphaModFix/>
          </a:blip>
          <a:stretch>
            <a:fillRect/>
          </a:stretch>
        </p:blipFill>
        <p:spPr>
          <a:xfrm>
            <a:off x="5732850" y="1062300"/>
            <a:ext cx="2336025" cy="37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500075" y="109675"/>
            <a:ext cx="68580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Result</a:t>
            </a:r>
            <a:endParaRPr sz="3000">
              <a:solidFill>
                <a:schemeClr val="dk1"/>
              </a:solidFill>
              <a:latin typeface="Comfortaa"/>
              <a:ea typeface="Comfortaa"/>
              <a:cs typeface="Comfortaa"/>
              <a:sym typeface="Comfortaa"/>
            </a:endParaRPr>
          </a:p>
        </p:txBody>
      </p:sp>
      <p:pic>
        <p:nvPicPr>
          <p:cNvPr id="223" name="Google Shape;223;p36"/>
          <p:cNvPicPr preferRelativeResize="0"/>
          <p:nvPr/>
        </p:nvPicPr>
        <p:blipFill>
          <a:blip r:embed="rId3">
            <a:alphaModFix/>
          </a:blip>
          <a:stretch>
            <a:fillRect/>
          </a:stretch>
        </p:blipFill>
        <p:spPr>
          <a:xfrm>
            <a:off x="1200150" y="971850"/>
            <a:ext cx="2014550" cy="3876675"/>
          </a:xfrm>
          <a:prstGeom prst="rect">
            <a:avLst/>
          </a:prstGeom>
          <a:noFill/>
          <a:ln>
            <a:noFill/>
          </a:ln>
        </p:spPr>
      </p:pic>
      <p:pic>
        <p:nvPicPr>
          <p:cNvPr id="224" name="Google Shape;224;p36"/>
          <p:cNvPicPr preferRelativeResize="0"/>
          <p:nvPr/>
        </p:nvPicPr>
        <p:blipFill>
          <a:blip r:embed="rId4">
            <a:alphaModFix/>
          </a:blip>
          <a:stretch>
            <a:fillRect/>
          </a:stretch>
        </p:blipFill>
        <p:spPr>
          <a:xfrm>
            <a:off x="6022175" y="971850"/>
            <a:ext cx="1930000" cy="380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82100" y="784400"/>
            <a:ext cx="8279700" cy="32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Conclusion:</a:t>
            </a:r>
            <a:endParaRPr sz="24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b="0" lang="en" sz="1200">
                <a:latin typeface="Comfortaa"/>
                <a:ea typeface="Comfortaa"/>
                <a:cs typeface="Comfortaa"/>
                <a:sym typeface="Comfortaa"/>
              </a:rPr>
              <a:t>The very first step is to get the image for further processing of the image and extracting the features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from it. This method only works for a small number of food categories and is difficult to extend to large variety of composite or homemade food. The majority of their techniques for food recognition are based on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traditional signal processing techniques with hand-engineered features.</a:t>
            </a:r>
            <a:endParaRPr b="0" sz="1200">
              <a:latin typeface="Comfortaa"/>
              <a:ea typeface="Comfortaa"/>
              <a:cs typeface="Comfortaa"/>
              <a:sym typeface="Comfortaa"/>
            </a:endParaRPr>
          </a:p>
          <a:p>
            <a:pPr indent="0" lvl="0" marL="0" rtl="0" algn="l">
              <a:spcBef>
                <a:spcPts val="0"/>
              </a:spcBef>
              <a:spcAft>
                <a:spcPts val="0"/>
              </a:spcAft>
              <a:buNone/>
            </a:pPr>
            <a:r>
              <a:rPr lang="en" sz="1200"/>
              <a:t> </a:t>
            </a:r>
            <a:endParaRPr sz="2400">
              <a:solidFill>
                <a:schemeClr val="dk1"/>
              </a:solidFill>
            </a:endParaRPr>
          </a:p>
          <a:p>
            <a:pPr indent="0" lvl="0" marL="0" rtl="0" algn="l">
              <a:spcBef>
                <a:spcPts val="0"/>
              </a:spcBef>
              <a:spcAft>
                <a:spcPts val="0"/>
              </a:spcAft>
              <a:buClr>
                <a:schemeClr val="dk2"/>
              </a:buClr>
              <a:buSzPts val="1100"/>
              <a:buFont typeface="Arial"/>
              <a:buNone/>
            </a:pPr>
            <a:r>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91409" y="7331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TECHNOLOGY STACK</a:t>
            </a:r>
            <a:endParaRPr sz="30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2"/>
              </a:buClr>
              <a:buSzPts val="1100"/>
              <a:buFont typeface="Arial"/>
              <a:buNone/>
            </a:pPr>
            <a:r>
              <a:rPr b="0" lang="en" sz="1200">
                <a:latin typeface="Comfortaa"/>
                <a:ea typeface="Comfortaa"/>
                <a:cs typeface="Comfortaa"/>
                <a:sym typeface="Comfortaa"/>
              </a:rPr>
              <a:t>Android/React Native</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0" lang="en" sz="1200">
                <a:latin typeface="Comfortaa"/>
                <a:ea typeface="Comfortaa"/>
                <a:cs typeface="Comfortaa"/>
                <a:sym typeface="Comfortaa"/>
              </a:rPr>
              <a:t>TensorFlow</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0" lang="en" sz="1200">
                <a:latin typeface="Comfortaa"/>
                <a:ea typeface="Comfortaa"/>
                <a:cs typeface="Comfortaa"/>
                <a:sym typeface="Comfortaa"/>
              </a:rPr>
              <a:t>Python</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0" lang="en" sz="1200">
                <a:latin typeface="Comfortaa"/>
                <a:ea typeface="Comfortaa"/>
                <a:cs typeface="Comfortaa"/>
                <a:sym typeface="Comfortaa"/>
              </a:rPr>
              <a:t>Algorithms - CNN(Convolutional Neural Network)</a:t>
            </a:r>
            <a:endParaRPr b="0" sz="1200">
              <a:latin typeface="Comfortaa"/>
              <a:ea typeface="Comfortaa"/>
              <a:cs typeface="Comfortaa"/>
              <a:sym typeface="Comfortaa"/>
            </a:endParaRPr>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08780" y="487925"/>
            <a:ext cx="8622300" cy="43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PROJECT SCOPE</a:t>
            </a:r>
            <a:endParaRPr sz="3000">
              <a:solidFill>
                <a:schemeClr val="dk1"/>
              </a:solidFill>
            </a:endParaRPr>
          </a:p>
          <a:p>
            <a:pPr indent="0" lvl="0" marL="0" rtl="0" algn="l">
              <a:spcBef>
                <a:spcPts val="1000"/>
              </a:spcBef>
              <a:spcAft>
                <a:spcPts val="0"/>
              </a:spcAft>
              <a:buClr>
                <a:schemeClr val="dk2"/>
              </a:buClr>
              <a:buSzPts val="1100"/>
              <a:buFont typeface="Arial"/>
              <a:buNone/>
            </a:pPr>
            <a:r>
              <a:rPr b="0" lang="en" sz="1200">
                <a:latin typeface="Comfortaa"/>
                <a:ea typeface="Comfortaa"/>
                <a:cs typeface="Comfortaa"/>
                <a:sym typeface="Comfortaa"/>
              </a:rPr>
              <a:t>Food Seeker is a system that will help people to know the name and recipes of the food they take pictures of.</a:t>
            </a:r>
            <a:endParaRPr b="0" sz="1200">
              <a:latin typeface="Comfortaa"/>
              <a:ea typeface="Comfortaa"/>
              <a:cs typeface="Comfortaa"/>
              <a:sym typeface="Comfortaa"/>
            </a:endParaRPr>
          </a:p>
          <a:p>
            <a:pPr indent="0" lvl="0" marL="0" rtl="0" algn="l">
              <a:spcBef>
                <a:spcPts val="1000"/>
              </a:spcBef>
              <a:spcAft>
                <a:spcPts val="0"/>
              </a:spcAft>
              <a:buClr>
                <a:schemeClr val="dk2"/>
              </a:buClr>
              <a:buSzPts val="1100"/>
              <a:buFont typeface="Arial"/>
              <a:buNone/>
            </a:pPr>
            <a:r>
              <a:rPr b="0" lang="en" sz="1200">
                <a:latin typeface="Comfortaa"/>
                <a:ea typeface="Comfortaa"/>
                <a:cs typeface="Comfortaa"/>
                <a:sym typeface="Comfortaa"/>
              </a:rPr>
              <a:t>For the Chef it will be easier to know the recipes, it is making life easier because they don’t have to search the web for any food item they see, they can just click any picture and know the recipes.</a:t>
            </a:r>
            <a:endParaRPr b="0" sz="1200">
              <a:latin typeface="Comfortaa"/>
              <a:ea typeface="Comfortaa"/>
              <a:cs typeface="Comfortaa"/>
              <a:sym typeface="Comfortaa"/>
            </a:endParaRPr>
          </a:p>
          <a:p>
            <a:pPr indent="0" lvl="0" marL="0" rtl="0" algn="l">
              <a:spcBef>
                <a:spcPts val="1000"/>
              </a:spcBef>
              <a:spcAft>
                <a:spcPts val="0"/>
              </a:spcAft>
              <a:buClr>
                <a:schemeClr val="dk2"/>
              </a:buClr>
              <a:buSzPts val="1100"/>
              <a:buFont typeface="Arial"/>
              <a:buNone/>
            </a:pPr>
            <a:r>
              <a:rPr b="0" lang="en" sz="1200">
                <a:latin typeface="Comfortaa"/>
                <a:ea typeface="Comfortaa"/>
                <a:cs typeface="Comfortaa"/>
                <a:sym typeface="Comfortaa"/>
              </a:rPr>
              <a:t> For the personal point of view, now anyone can know to cook any dish they want whether they know its name or not.</a:t>
            </a:r>
            <a:endParaRPr b="0" sz="1200">
              <a:latin typeface="Comfortaa"/>
              <a:ea typeface="Comfortaa"/>
              <a:cs typeface="Comfortaa"/>
              <a:sym typeface="Comfortaa"/>
            </a:endParaRPr>
          </a:p>
          <a:p>
            <a:pPr indent="0" lvl="0" marL="0" rtl="0" algn="l">
              <a:spcBef>
                <a:spcPts val="1000"/>
              </a:spcBef>
              <a:spcAft>
                <a:spcPts val="0"/>
              </a:spcAft>
              <a:buClr>
                <a:schemeClr val="dk2"/>
              </a:buClr>
              <a:buSzPts val="1100"/>
              <a:buFont typeface="Arial"/>
              <a:buNone/>
            </a:pPr>
            <a:r>
              <a:rPr b="0" lang="en" sz="1200">
                <a:latin typeface="Comfortaa"/>
                <a:ea typeface="Comfortaa"/>
                <a:cs typeface="Comfortaa"/>
                <a:sym typeface="Comfortaa"/>
              </a:rPr>
              <a:t>This online application enables the end users to take picture of the food, read the database and check for the recipes.</a:t>
            </a:r>
            <a:endParaRPr b="0" sz="1200">
              <a:latin typeface="Comfortaa"/>
              <a:ea typeface="Comfortaa"/>
              <a:cs typeface="Comfortaa"/>
              <a:sym typeface="Comfortaa"/>
            </a:endParaRPr>
          </a:p>
          <a:p>
            <a:pPr indent="0" lvl="0" marL="0" rtl="0" algn="l">
              <a:spcBef>
                <a:spcPts val="1000"/>
              </a:spcBef>
              <a:spcAft>
                <a:spcPts val="0"/>
              </a:spcAft>
              <a:buClr>
                <a:schemeClr val="dk2"/>
              </a:buClr>
              <a:buSzPts val="1100"/>
              <a:buFont typeface="Arial"/>
              <a:buNone/>
            </a:pPr>
            <a:r>
              <a:rPr b="0" lang="en" sz="1200">
                <a:latin typeface="Comfortaa"/>
                <a:ea typeface="Comfortaa"/>
                <a:cs typeface="Comfortaa"/>
                <a:sym typeface="Comfortaa"/>
              </a:rPr>
              <a:t>The results after taking food pictures will directly appear in the screen.</a:t>
            </a:r>
            <a:endParaRPr b="0" sz="1200"/>
          </a:p>
          <a:p>
            <a:pPr indent="0" lvl="0" marL="0" rtl="0" algn="l">
              <a:spcBef>
                <a:spcPts val="1000"/>
              </a:spcBef>
              <a:spcAft>
                <a:spcPts val="0"/>
              </a:spcAft>
              <a:buClr>
                <a:schemeClr val="dk2"/>
              </a:buClr>
              <a:buSzPts val="1100"/>
              <a:buFont typeface="Arial"/>
              <a:buNone/>
            </a:pPr>
            <a:r>
              <a:rPr b="0" lang="en" sz="1200"/>
              <a:t>The app has many areas open to extensibility, from utilizing more advanced machine learning models for</a:t>
            </a:r>
            <a:endParaRPr b="0" sz="1200"/>
          </a:p>
          <a:p>
            <a:pPr indent="0" lvl="0" marL="0" rtl="0" algn="l">
              <a:spcBef>
                <a:spcPts val="1000"/>
              </a:spcBef>
              <a:spcAft>
                <a:spcPts val="0"/>
              </a:spcAft>
              <a:buClr>
                <a:schemeClr val="dk2"/>
              </a:buClr>
              <a:buSzPts val="1100"/>
              <a:buFont typeface="Arial"/>
              <a:buNone/>
            </a:pPr>
            <a:r>
              <a:rPr b="0" lang="en" sz="1200"/>
              <a:t>food recognition, adding in recommendation systems, integrating better routing and price comparisons, and</a:t>
            </a:r>
            <a:endParaRPr b="0" sz="1200"/>
          </a:p>
          <a:p>
            <a:pPr indent="0" lvl="0" marL="0" rtl="0" algn="l">
              <a:spcBef>
                <a:spcPts val="1000"/>
              </a:spcBef>
              <a:spcAft>
                <a:spcPts val="0"/>
              </a:spcAft>
              <a:buClr>
                <a:schemeClr val="dk2"/>
              </a:buClr>
              <a:buSzPts val="1100"/>
              <a:buFont typeface="Arial"/>
              <a:buNone/>
            </a:pPr>
            <a:r>
              <a:rPr b="0" lang="en" sz="1200"/>
              <a:t>allowing user submitted recipes with voting and peer reviews.</a:t>
            </a:r>
            <a:endParaRPr b="0" sz="1200"/>
          </a:p>
          <a:p>
            <a:pPr indent="0" lvl="0" marL="0" rtl="0" algn="l">
              <a:spcBef>
                <a:spcPts val="1000"/>
              </a:spcBef>
              <a:spcAft>
                <a:spcPts val="1000"/>
              </a:spcAft>
              <a:buNone/>
            </a:pPr>
            <a:r>
              <a:t/>
            </a:r>
            <a:endParaRPr b="0"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295944" y="65350"/>
            <a:ext cx="85272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GETTING STARTED</a:t>
            </a:r>
            <a:endParaRPr sz="3000">
              <a:solidFill>
                <a:schemeClr val="dk1"/>
              </a:solidFill>
            </a:endParaRPr>
          </a:p>
          <a:p>
            <a:pPr indent="0" lvl="0" marL="0" rtl="0" algn="l">
              <a:lnSpc>
                <a:spcPct val="150000"/>
              </a:lnSpc>
              <a:spcBef>
                <a:spcPts val="0"/>
              </a:spcBef>
              <a:spcAft>
                <a:spcPts val="0"/>
              </a:spcAft>
              <a:buNone/>
            </a:pPr>
            <a:r>
              <a:t/>
            </a:r>
            <a:endParaRPr sz="1200">
              <a:solidFill>
                <a:srgbClr val="FFFFFF"/>
              </a:solidFill>
            </a:endParaRPr>
          </a:p>
          <a:p>
            <a:pPr indent="0" lvl="0" marL="0" rtl="0" algn="l">
              <a:lnSpc>
                <a:spcPct val="150000"/>
              </a:lnSpc>
              <a:spcBef>
                <a:spcPts val="0"/>
              </a:spcBef>
              <a:spcAft>
                <a:spcPts val="0"/>
              </a:spcAft>
              <a:buNone/>
            </a:pPr>
            <a:r>
              <a:rPr b="0" lang="en" sz="1200">
                <a:solidFill>
                  <a:srgbClr val="FFFFFF"/>
                </a:solidFill>
              </a:rPr>
              <a:t>We are going to use Python and TensorFlow to write the program. TensorFlow is Deep learning framework that give control to adjust the size and weight so as to achieve optimal </a:t>
            </a:r>
            <a:r>
              <a:rPr b="0" lang="en" sz="1200">
                <a:solidFill>
                  <a:srgbClr val="FFFFFF"/>
                </a:solidFill>
              </a:rPr>
              <a:t>performance</a:t>
            </a:r>
            <a:r>
              <a:rPr b="0" lang="en" sz="1200">
                <a:solidFill>
                  <a:srgbClr val="FFFFFF"/>
                </a:solidFill>
              </a:rPr>
              <a:t> . TensorFlow have many Built-in-libraries, some are used in image classification.</a:t>
            </a:r>
            <a:endParaRPr b="0"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3500" y="491551"/>
            <a:ext cx="8517000" cy="416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CNN(Convolution Neural Network)</a:t>
            </a:r>
            <a:endParaRPr sz="3000">
              <a:solidFill>
                <a:schemeClr val="dk1"/>
              </a:solidFill>
            </a:endParaRPr>
          </a:p>
          <a:p>
            <a:pPr indent="0" lvl="0" marL="0" rtl="0" algn="l">
              <a:lnSpc>
                <a:spcPct val="150000"/>
              </a:lnSpc>
              <a:spcBef>
                <a:spcPts val="0"/>
              </a:spcBef>
              <a:spcAft>
                <a:spcPts val="0"/>
              </a:spcAft>
              <a:buNone/>
            </a:pPr>
            <a:r>
              <a:t/>
            </a:r>
            <a:endParaRPr sz="1200">
              <a:solidFill>
                <a:srgbClr val="FFFFFF"/>
              </a:solidFill>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It will improve the </a:t>
            </a:r>
            <a:r>
              <a:rPr b="0" lang="en" sz="1200">
                <a:solidFill>
                  <a:srgbClr val="FFFFFF"/>
                </a:solidFill>
                <a:latin typeface="Comfortaa"/>
                <a:ea typeface="Comfortaa"/>
                <a:cs typeface="Comfortaa"/>
                <a:sym typeface="Comfortaa"/>
              </a:rPr>
              <a:t>accuracy</a:t>
            </a:r>
            <a:r>
              <a:rPr b="0" lang="en" sz="1200">
                <a:solidFill>
                  <a:srgbClr val="FFFFFF"/>
                </a:solidFill>
                <a:latin typeface="Comfortaa"/>
                <a:ea typeface="Comfortaa"/>
                <a:cs typeface="Comfortaa"/>
                <a:sym typeface="Comfortaa"/>
              </a:rPr>
              <a:t> of image classification.</a:t>
            </a:r>
            <a:endParaRPr b="0" sz="1200">
              <a:solidFill>
                <a:srgbClr val="FFFFFF"/>
              </a:solidFill>
              <a:latin typeface="Comfortaa"/>
              <a:ea typeface="Comfortaa"/>
              <a:cs typeface="Comfortaa"/>
              <a:sym typeface="Comfortaa"/>
            </a:endParaRPr>
          </a:p>
          <a:p>
            <a:pPr indent="0" lvl="0" marL="0" rtl="0" algn="l">
              <a:lnSpc>
                <a:spcPct val="150000"/>
              </a:lnSpc>
              <a:spcBef>
                <a:spcPts val="0"/>
              </a:spcBef>
              <a:spcAft>
                <a:spcPts val="0"/>
              </a:spcAft>
              <a:buNone/>
            </a:pPr>
            <a:r>
              <a:rPr b="0" lang="en" sz="1200">
                <a:solidFill>
                  <a:srgbClr val="FFFFFF"/>
                </a:solidFill>
                <a:latin typeface="Comfortaa"/>
                <a:ea typeface="Comfortaa"/>
                <a:cs typeface="Comfortaa"/>
                <a:sym typeface="Comfortaa"/>
              </a:rPr>
              <a:t>Instead of feeding the entire image as array of numbers, it will broken into number of tiles, then computer tries to predict what’s picture is saying on the basis of tiles. It will help in detection regardless of where it is located.</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150">
              <a:solidFill>
                <a:srgbClr val="555555"/>
              </a:solidFill>
              <a:highlight>
                <a:srgbClr val="FFFFFF"/>
              </a:highlight>
              <a:latin typeface="Arial"/>
              <a:ea typeface="Arial"/>
              <a:cs typeface="Arial"/>
              <a:sym typeface="Arial"/>
            </a:endParaRPr>
          </a:p>
          <a:p>
            <a:pPr indent="0" lvl="0" marL="0" rtl="0" algn="l">
              <a:spcBef>
                <a:spcPts val="0"/>
              </a:spcBef>
              <a:spcAft>
                <a:spcPts val="0"/>
              </a:spcAft>
              <a:buNone/>
            </a:pPr>
            <a:r>
              <a:rPr b="0" lang="en" sz="1200">
                <a:solidFill>
                  <a:srgbClr val="FFFFFF"/>
                </a:solidFill>
                <a:latin typeface="Comfortaa"/>
                <a:ea typeface="Comfortaa"/>
                <a:cs typeface="Comfortaa"/>
                <a:sym typeface="Comfortaa"/>
              </a:rPr>
              <a:t>We applied the convolutional neural network (CNN) to the tasks of detecting and recognizing food images because of the wide diversity of types of food, image recognition of food items is generally very difficult.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rPr b="0" lang="en" sz="1200">
                <a:solidFill>
                  <a:srgbClr val="FFFFFF"/>
                </a:solidFill>
                <a:latin typeface="Comfortaa"/>
                <a:ea typeface="Comfortaa"/>
                <a:cs typeface="Comfortaa"/>
                <a:sym typeface="Comfortaa"/>
              </a:rPr>
              <a:t>However, deep learning has been shown recently to be a very powerful image recognition technique, and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rPr b="0" lang="en" sz="1200">
                <a:solidFill>
                  <a:srgbClr val="FFFFFF"/>
                </a:solidFill>
                <a:latin typeface="Comfortaa"/>
                <a:ea typeface="Comfortaa"/>
                <a:cs typeface="Comfortaa"/>
                <a:sym typeface="Comfortaa"/>
              </a:rPr>
              <a:t>CNN is a state-of-the-art approach to deep learning. We applied CNN to the tasks of food detection and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200">
              <a:solidFill>
                <a:srgbClr val="FFFFFF"/>
              </a:solidFill>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0" lang="en" sz="1200">
                <a:solidFill>
                  <a:srgbClr val="FFFFFF"/>
                </a:solidFill>
                <a:latin typeface="Comfortaa"/>
                <a:ea typeface="Comfortaa"/>
                <a:cs typeface="Comfortaa"/>
                <a:sym typeface="Comfortaa"/>
              </a:rPr>
              <a:t>recognition through parameter optimization.</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rPr b="0" lang="en" sz="1200">
                <a:solidFill>
                  <a:srgbClr val="FFFFFF"/>
                </a:solidFill>
                <a:latin typeface="Comfortaa"/>
                <a:ea typeface="Comfortaa"/>
                <a:cs typeface="Comfortaa"/>
                <a:sym typeface="Comfortaa"/>
              </a:rPr>
              <a:t>CNN including a set of components (convolutional layers, pooling layers, fully connected layers, and so </a:t>
            </a:r>
            <a:endParaRPr b="0"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0" sz="1200">
              <a:solidFill>
                <a:srgbClr val="FFFFFF"/>
              </a:solidFill>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sz="12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06800" y="520075"/>
            <a:ext cx="8313300" cy="24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latin typeface="Comfortaa"/>
                <a:ea typeface="Comfortaa"/>
                <a:cs typeface="Comfortaa"/>
                <a:sym typeface="Comfortaa"/>
              </a:rPr>
              <a:t>on) is currently considered as one of the most popular machine intelligence models for big data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analysis in various research areas. A typical architecture of CNN model for classification problems is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rPr b="0" lang="en" sz="1200">
                <a:latin typeface="Comfortaa"/>
                <a:ea typeface="Comfortaa"/>
                <a:cs typeface="Comfortaa"/>
                <a:sym typeface="Comfortaa"/>
              </a:rPr>
              <a:t>displayed in Figure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None/>
            </a:pPr>
            <a:r>
              <a:t/>
            </a:r>
            <a:endParaRPr b="0" sz="12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t/>
            </a:r>
            <a:endParaRPr b="0"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p:txBody>
      </p:sp>
      <p:pic>
        <p:nvPicPr>
          <p:cNvPr id="117" name="Google Shape;117;p19"/>
          <p:cNvPicPr preferRelativeResize="0"/>
          <p:nvPr/>
        </p:nvPicPr>
        <p:blipFill>
          <a:blip r:embed="rId3">
            <a:alphaModFix/>
          </a:blip>
          <a:stretch>
            <a:fillRect/>
          </a:stretch>
        </p:blipFill>
        <p:spPr>
          <a:xfrm>
            <a:off x="747700" y="2486025"/>
            <a:ext cx="6919926" cy="24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050123" y="712150"/>
            <a:ext cx="4620000" cy="3835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t>Convolution of an image with different filters can perform operations such as edge detection, blur and sharpen by applying filters. The below example shows various convolution image after applying different types of filters.</a:t>
            </a:r>
            <a:endParaRPr sz="1800"/>
          </a:p>
          <a:p>
            <a:pPr indent="0" lvl="0" marL="0" rtl="0" algn="l">
              <a:lnSpc>
                <a:spcPct val="200000"/>
              </a:lnSpc>
              <a:spcBef>
                <a:spcPts val="0"/>
              </a:spcBef>
              <a:spcAft>
                <a:spcPts val="0"/>
              </a:spcAft>
              <a:buNone/>
            </a:pPr>
            <a:r>
              <a:t/>
            </a:r>
            <a:endParaRPr sz="3000"/>
          </a:p>
        </p:txBody>
      </p:sp>
      <p:pic>
        <p:nvPicPr>
          <p:cNvPr id="123" name="Google Shape;123;p20"/>
          <p:cNvPicPr preferRelativeResize="0"/>
          <p:nvPr/>
        </p:nvPicPr>
        <p:blipFill>
          <a:blip r:embed="rId3">
            <a:alphaModFix/>
          </a:blip>
          <a:stretch>
            <a:fillRect/>
          </a:stretch>
        </p:blipFill>
        <p:spPr>
          <a:xfrm>
            <a:off x="381200" y="374625"/>
            <a:ext cx="3237725" cy="4510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509575" y="152400"/>
            <a:ext cx="2907501" cy="2419350"/>
          </a:xfrm>
          <a:prstGeom prst="rect">
            <a:avLst/>
          </a:prstGeom>
          <a:noFill/>
          <a:ln>
            <a:noFill/>
          </a:ln>
        </p:spPr>
      </p:pic>
      <p:pic>
        <p:nvPicPr>
          <p:cNvPr id="129" name="Google Shape;129;p21"/>
          <p:cNvPicPr preferRelativeResize="0"/>
          <p:nvPr/>
        </p:nvPicPr>
        <p:blipFill>
          <a:blip r:embed="rId4">
            <a:alphaModFix/>
          </a:blip>
          <a:stretch>
            <a:fillRect/>
          </a:stretch>
        </p:blipFill>
        <p:spPr>
          <a:xfrm>
            <a:off x="5167300" y="152400"/>
            <a:ext cx="3247376" cy="2419350"/>
          </a:xfrm>
          <a:prstGeom prst="rect">
            <a:avLst/>
          </a:prstGeom>
          <a:noFill/>
          <a:ln>
            <a:noFill/>
          </a:ln>
        </p:spPr>
      </p:pic>
      <p:pic>
        <p:nvPicPr>
          <p:cNvPr id="130" name="Google Shape;130;p21"/>
          <p:cNvPicPr preferRelativeResize="0"/>
          <p:nvPr/>
        </p:nvPicPr>
        <p:blipFill>
          <a:blip r:embed="rId5">
            <a:alphaModFix/>
          </a:blip>
          <a:stretch>
            <a:fillRect/>
          </a:stretch>
        </p:blipFill>
        <p:spPr>
          <a:xfrm>
            <a:off x="509575" y="2834875"/>
            <a:ext cx="2907501" cy="2227651"/>
          </a:xfrm>
          <a:prstGeom prst="rect">
            <a:avLst/>
          </a:prstGeom>
          <a:noFill/>
          <a:ln>
            <a:noFill/>
          </a:ln>
        </p:spPr>
      </p:pic>
      <p:pic>
        <p:nvPicPr>
          <p:cNvPr id="131" name="Google Shape;131;p21"/>
          <p:cNvPicPr preferRelativeResize="0"/>
          <p:nvPr/>
        </p:nvPicPr>
        <p:blipFill>
          <a:blip r:embed="rId6">
            <a:alphaModFix/>
          </a:blip>
          <a:stretch>
            <a:fillRect/>
          </a:stretch>
        </p:blipFill>
        <p:spPr>
          <a:xfrm>
            <a:off x="5167300" y="2753900"/>
            <a:ext cx="3247376" cy="2308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