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558F"/>
    <a:srgbClr val="1F497D"/>
    <a:srgbClr val="0000FA"/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B0936F-AD59-A1BC-FE96-37ED397313E6}" v="726" dt="2025-09-20T14:22:39.245"/>
    <p1510:client id="{516FA40C-52C5-4A9B-F483-76B92B8C5628}" v="21" dt="2025-09-22T14:13:57.660"/>
    <p1510:client id="{685CCE29-8423-48BA-4C66-643FC87277C1}" v="53" dt="2025-09-21T06:39:55.026"/>
    <p1510:client id="{9029284E-1257-51A5-4C0F-1637DCB1AEB7}" v="18" dt="2025-09-21T10:16:11.411"/>
    <p1510:client id="{B1CD238F-3B75-C7DF-669F-AB0F7C578A76}" v="1028" dt="2025-09-22T12:57:39.257"/>
    <p1510:client id="{BA6669FC-42FC-64E0-8FF1-F6B6A8DBE7FF}" v="14" dt="2025-09-22T13:28:27.624"/>
    <p1510:client id="{FA272DFE-DF8E-A0A1-863F-D34380F88FCD}" v="380" dt="2025-09-21T06:09:18.7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9/22/2025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9/22/2025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9/22/2025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upabase.com/docs/guides/getting-started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nder.com/docs/your-first-deploy" TargetMode="External"/><Relationship Id="rId5" Type="http://schemas.openxmlformats.org/officeDocument/2006/relationships/hyperlink" Target="https://www.geeksforgeeks.org/machine-learning/machine-learning-with-python/" TargetMode="External"/><Relationship Id="rId4" Type="http://schemas.openxmlformats.org/officeDocument/2006/relationships/hyperlink" Target="https://realpython.com/python-gui-tkinte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2025</a:t>
            </a:r>
            <a:endParaRPr lang="en-IN" sz="4000" b="1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6" y="1292363"/>
            <a:ext cx="5924550" cy="5425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/>
                <a:ea typeface="ＭＳ Ｐゴシック"/>
                <a:cs typeface="Arial"/>
              </a:rPr>
              <a:t>Problem Statement ID – 25102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/>
                <a:ea typeface="ＭＳ Ｐゴシック"/>
                <a:cs typeface="Arial"/>
              </a:rPr>
              <a:t>Problem Statement Title – </a:t>
            </a:r>
            <a:r>
              <a:rPr lang="en-US" sz="2400" b="1" dirty="0">
                <a:latin typeface="Calibri"/>
                <a:ea typeface="Calibri"/>
                <a:cs typeface="Calibri"/>
              </a:rPr>
              <a:t>AI-based drop-out prediction and counseling system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/>
                <a:ea typeface="ＭＳ Ｐゴシック"/>
                <a:cs typeface="Arial"/>
              </a:rPr>
              <a:t>Theme- </a:t>
            </a:r>
            <a:r>
              <a:rPr lang="en-US" sz="2400" b="1" dirty="0">
                <a:latin typeface="Calibri"/>
                <a:ea typeface="Calibri"/>
                <a:cs typeface="Calibri"/>
              </a:rPr>
              <a:t>Smart Automation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/>
                <a:ea typeface="ＭＳ Ｐゴシック"/>
                <a:cs typeface="Arial"/>
              </a:rPr>
              <a:t>PS Category- 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ID-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/>
                <a:ea typeface="ＭＳ Ｐゴシック"/>
                <a:cs typeface="Arial"/>
              </a:rPr>
              <a:t>Team Name - VIDYA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b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chemeClr val="tx2"/>
                </a:solidFill>
                <a:latin typeface="Times New Roman"/>
                <a:ea typeface="ＭＳ Ｐゴシック"/>
                <a:cs typeface="Times New Roman"/>
              </a:rPr>
              <a:t>IDEA TITLE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EFE5EC-8F98-230E-1FE8-EAFF0FA0E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 w="28575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rgbClr val="00B050"/>
                </a:solidFill>
                <a:latin typeface="Times New Roman"/>
                <a:ea typeface="ＭＳ Ｐゴシック"/>
              </a:rPr>
              <a:t>SOLUTION</a:t>
            </a:r>
            <a:endParaRPr lang="en-US" dirty="0"/>
          </a:p>
          <a:p>
            <a:pPr marL="0" indent="0">
              <a:buNone/>
            </a:pPr>
            <a:endParaRPr lang="en-US" sz="2000" dirty="0">
              <a:ea typeface="ＭＳ Ｐゴシック"/>
            </a:endParaRPr>
          </a:p>
          <a:p>
            <a:pPr marL="0" indent="0">
              <a:buNone/>
            </a:pPr>
            <a:r>
              <a:rPr lang="en-US" sz="2000" dirty="0">
                <a:latin typeface="Bookman Old Style"/>
                <a:ea typeface="ＭＳ Ｐゴシック"/>
              </a:rPr>
              <a:t>Predictive AI model for reducing dropout rates</a:t>
            </a:r>
            <a:endParaRPr lang="en-US" sz="2000" dirty="0">
              <a:latin typeface="Bookman Old Style"/>
            </a:endParaRPr>
          </a:p>
          <a:p>
            <a:pPr marL="0" indent="0">
              <a:buNone/>
            </a:pPr>
            <a:endParaRPr lang="en-US" sz="2000" dirty="0">
              <a:ea typeface="ＭＳ Ｐゴシック"/>
            </a:endParaRPr>
          </a:p>
          <a:p>
            <a:pPr marL="285750" indent="-285750">
              <a:buFont typeface="Wingdings" pitchFamily="34" charset="0"/>
              <a:buChar char="Ø"/>
            </a:pPr>
            <a:r>
              <a:rPr lang="en-US" sz="1800" dirty="0">
                <a:latin typeface="Aptos Narrow"/>
                <a:ea typeface="ＭＳ Ｐゴシック"/>
              </a:rPr>
              <a:t>Model that can accumulate and interpret the various academic verticals of the students</a:t>
            </a:r>
            <a:endParaRPr lang="en-US" sz="1800" dirty="0">
              <a:latin typeface="Aptos Narrow"/>
            </a:endParaRPr>
          </a:p>
          <a:p>
            <a:pPr marL="285750" indent="-285750">
              <a:buFont typeface="Wingdings" pitchFamily="34" charset="0"/>
              <a:buChar char="Ø"/>
            </a:pPr>
            <a:r>
              <a:rPr lang="en-US" sz="1800" dirty="0">
                <a:latin typeface="Aptos Narrow"/>
                <a:ea typeface="ＭＳ Ｐゴシック"/>
              </a:rPr>
              <a:t>Analyses performance and past trends</a:t>
            </a:r>
            <a:endParaRPr lang="en-US" sz="1800" dirty="0">
              <a:latin typeface="Aptos Narrow"/>
            </a:endParaRPr>
          </a:p>
          <a:p>
            <a:pPr marL="285750" indent="-285750">
              <a:buFont typeface="Wingdings" pitchFamily="34" charset="0"/>
              <a:buChar char="Ø"/>
            </a:pPr>
            <a:r>
              <a:rPr lang="en-US" sz="1800" dirty="0">
                <a:latin typeface="Aptos Narrow"/>
                <a:ea typeface="ＭＳ Ｐゴシック"/>
              </a:rPr>
              <a:t>Identifies risk of </a:t>
            </a:r>
            <a:r>
              <a:rPr lang="en-US" sz="1800" dirty="0" err="1">
                <a:latin typeface="Aptos Narrow"/>
                <a:ea typeface="ＭＳ Ｐゴシック"/>
              </a:rPr>
              <a:t>droping</a:t>
            </a:r>
            <a:r>
              <a:rPr lang="en-US" sz="1800" dirty="0">
                <a:latin typeface="Aptos Narrow"/>
                <a:ea typeface="ＭＳ Ｐゴシック"/>
              </a:rPr>
              <a:t> out for different students</a:t>
            </a:r>
          </a:p>
          <a:p>
            <a:pPr marL="285750" indent="-285750">
              <a:buFont typeface="Wingdings" pitchFamily="34" charset="0"/>
              <a:buChar char="Ø"/>
            </a:pPr>
            <a:r>
              <a:rPr lang="en-US" sz="1800" dirty="0">
                <a:latin typeface="Aptos Narrow"/>
                <a:ea typeface="ＭＳ Ｐゴシック"/>
              </a:rPr>
              <a:t>Gives suggestions for mentors and timely alert to guardians regarding student's academics</a:t>
            </a:r>
          </a:p>
          <a:p>
            <a:pPr marL="285750" indent="-285750">
              <a:buFont typeface="Wingdings" pitchFamily="34" charset="0"/>
              <a:buChar char="Ø"/>
            </a:pPr>
            <a:r>
              <a:rPr lang="en-US" sz="1800" dirty="0">
                <a:latin typeface="Aptos Narrow"/>
                <a:ea typeface="ＭＳ Ｐゴシック"/>
              </a:rPr>
              <a:t>The user interface is an interactive and intuitive dashboard </a:t>
            </a:r>
            <a:endParaRPr lang="en-US" sz="1800" dirty="0">
              <a:latin typeface="Aptos Narrow"/>
            </a:endParaRPr>
          </a:p>
          <a:p>
            <a:pPr marL="285750" indent="-285750">
              <a:buFont typeface="Wingdings" pitchFamily="34" charset="0"/>
              <a:buChar char="Ø"/>
            </a:pPr>
            <a:endParaRPr lang="en-US" sz="1600" dirty="0">
              <a:latin typeface="Aptos Narrow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15CFE-1F58-B09C-57A1-702CB0E57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 w="28575">
            <a:solidFill>
              <a:schemeClr val="accent2">
                <a:lumMod val="75000"/>
              </a:schemeClr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rgbClr val="00B050"/>
                </a:solidFill>
                <a:ea typeface="ＭＳ Ｐゴシック"/>
              </a:rPr>
              <a:t>UNIQUE VALUE PROPOSITIONS(UVP)</a:t>
            </a:r>
            <a:endParaRPr lang="en-US" dirty="0"/>
          </a:p>
          <a:p>
            <a:pPr>
              <a:buFont typeface="Wingdings" pitchFamily="34" charset="0"/>
              <a:buChar char="ü"/>
            </a:pPr>
            <a:endParaRPr lang="en-US" sz="2000" dirty="0">
              <a:solidFill>
                <a:schemeClr val="tx1">
                  <a:lumMod val="76000"/>
                  <a:lumOff val="24000"/>
                </a:schemeClr>
              </a:solidFill>
            </a:endParaRPr>
          </a:p>
          <a:p>
            <a:pPr>
              <a:buFont typeface="Wingdings" pitchFamily="34" charset="0"/>
              <a:buChar char="ü"/>
            </a:pPr>
            <a:r>
              <a:rPr lang="en-US" sz="2000" b="1" dirty="0">
                <a:solidFill>
                  <a:schemeClr val="tx1">
                    <a:lumMod val="76000"/>
                    <a:lumOff val="24000"/>
                  </a:schemeClr>
                </a:solidFill>
                <a:latin typeface="Aptos"/>
                <a:ea typeface="ＭＳ Ｐゴシック"/>
              </a:rPr>
              <a:t>Offers zero cost solution to schools.</a:t>
            </a:r>
          </a:p>
          <a:p>
            <a:pPr>
              <a:buFont typeface="Wingdings" pitchFamily="34" charset="0"/>
              <a:buChar char="ü"/>
            </a:pPr>
            <a:r>
              <a:rPr lang="en-US" sz="2000" b="1" dirty="0" err="1">
                <a:solidFill>
                  <a:schemeClr val="tx1">
                    <a:lumMod val="76000"/>
                    <a:lumOff val="24000"/>
                  </a:schemeClr>
                </a:solidFill>
                <a:latin typeface="Aptos"/>
                <a:ea typeface="ＭＳ Ｐゴシック"/>
              </a:rPr>
              <a:t>Colour</a:t>
            </a:r>
            <a:r>
              <a:rPr lang="en-US" sz="2000" b="1" dirty="0">
                <a:solidFill>
                  <a:schemeClr val="tx1">
                    <a:lumMod val="76000"/>
                    <a:lumOff val="24000"/>
                  </a:schemeClr>
                </a:solidFill>
                <a:latin typeface="Aptos"/>
                <a:ea typeface="ＭＳ Ｐゴシック"/>
              </a:rPr>
              <a:t> coded interface for intuitive design</a:t>
            </a:r>
            <a:endParaRPr lang="en-US" sz="2000" b="1" dirty="0">
              <a:solidFill>
                <a:schemeClr val="tx1">
                  <a:lumMod val="76000"/>
                  <a:lumOff val="24000"/>
                </a:schemeClr>
              </a:solidFill>
              <a:latin typeface="Aptos"/>
            </a:endParaRPr>
          </a:p>
          <a:p>
            <a:pPr>
              <a:buFont typeface="Wingdings" pitchFamily="34" charset="0"/>
              <a:buChar char="ü"/>
            </a:pPr>
            <a:r>
              <a:rPr lang="en-US" sz="2000" b="1" dirty="0">
                <a:solidFill>
                  <a:schemeClr val="tx1">
                    <a:lumMod val="76000"/>
                    <a:lumOff val="24000"/>
                  </a:schemeClr>
                </a:solidFill>
                <a:latin typeface="Aptos"/>
                <a:ea typeface="ＭＳ Ｐゴシック"/>
              </a:rPr>
              <a:t>Requires minimal training for mentors, guardians and students</a:t>
            </a:r>
          </a:p>
          <a:p>
            <a:pPr>
              <a:buFont typeface="Wingdings" pitchFamily="34" charset="0"/>
              <a:buChar char="ü"/>
            </a:pPr>
            <a:r>
              <a:rPr lang="en-US" sz="2000" b="1" dirty="0">
                <a:solidFill>
                  <a:schemeClr val="tx1">
                    <a:lumMod val="76000"/>
                    <a:lumOff val="24000"/>
                  </a:schemeClr>
                </a:solidFill>
                <a:latin typeface="Aptos"/>
                <a:ea typeface="ＭＳ Ｐゴシック"/>
              </a:rPr>
              <a:t>Can handle data for a large number of students</a:t>
            </a:r>
          </a:p>
          <a:p>
            <a:pPr>
              <a:buFont typeface="Wingdings" pitchFamily="34" charset="0"/>
              <a:buChar char="ü"/>
            </a:pPr>
            <a:r>
              <a:rPr lang="en-US" sz="2000" b="1" dirty="0">
                <a:solidFill>
                  <a:schemeClr val="tx1">
                    <a:lumMod val="76000"/>
                    <a:lumOff val="24000"/>
                  </a:schemeClr>
                </a:solidFill>
                <a:latin typeface="Aptos"/>
                <a:ea typeface="ＭＳ Ｐゴシック"/>
              </a:rPr>
              <a:t>Helps in early intervention</a:t>
            </a:r>
            <a:endParaRPr lang="en-US" sz="2000" b="1" dirty="0">
              <a:solidFill>
                <a:schemeClr val="tx1">
                  <a:lumMod val="76000"/>
                  <a:lumOff val="24000"/>
                </a:schemeClr>
              </a:solidFill>
              <a:latin typeface="Apto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05961" y="180809"/>
            <a:ext cx="2345161" cy="884638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/>
              <a:t>VIDYA</a:t>
            </a:r>
            <a:endParaRPr lang="en-US" sz="2400" dirty="0">
              <a:ea typeface="Calibri"/>
              <a:cs typeface="Calibri"/>
            </a:endParaRPr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solidFill>
                  <a:schemeClr val="tx2"/>
                </a:solidFill>
                <a:latin typeface="Times New Roman"/>
                <a:ea typeface="ＭＳ Ｐゴシック"/>
                <a:cs typeface="Times New Roman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451449" y="1714144"/>
            <a:ext cx="3634357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US" sz="2800" dirty="0">
                <a:latin typeface="Arial"/>
                <a:ea typeface="ＭＳ Ｐゴシック"/>
                <a:cs typeface="Arial"/>
              </a:rPr>
              <a:t>Technologies used: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800" dirty="0">
              <a:latin typeface="Arial"/>
              <a:ea typeface="ＭＳ Ｐゴシック"/>
              <a:cs typeface="Arial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  <a:ea typeface="ＭＳ Ｐゴシック"/>
                <a:cs typeface="Arial"/>
              </a:rPr>
              <a:t>Python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  <a:ea typeface="ＭＳ Ｐゴシック"/>
                <a:cs typeface="Arial"/>
              </a:rPr>
              <a:t>Html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Arial"/>
                <a:ea typeface="ＭＳ Ｐゴシック"/>
                <a:cs typeface="Arial"/>
              </a:rPr>
              <a:t>Supabase</a:t>
            </a:r>
            <a:r>
              <a:rPr lang="en-US" sz="2800" dirty="0">
                <a:latin typeface="Arial"/>
                <a:ea typeface="ＭＳ Ｐゴシック"/>
                <a:cs typeface="Arial"/>
              </a:rPr>
              <a:t> 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/>
                <a:ea typeface="ＭＳ Ｐゴシック"/>
                <a:cs typeface="Arial"/>
              </a:rPr>
              <a:t>Render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 err="1">
                <a:latin typeface="Arial"/>
                <a:ea typeface="ＭＳ Ｐゴシック"/>
                <a:cs typeface="Arial"/>
              </a:rPr>
              <a:t>Github</a:t>
            </a:r>
            <a:endParaRPr lang="en-US" sz="2800" dirty="0" err="1">
              <a:latin typeface="Arial" pitchFamily="34" charset="0"/>
              <a:cs typeface="Arial" pitchFamily="34" charset="0"/>
            </a:endParaRPr>
          </a:p>
          <a:p>
            <a:pPr algn="just"/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 descr="Your startup LOGO">
            <a:extLst>
              <a:ext uri="{FF2B5EF4-FFF2-40B4-BE49-F238E27FC236}">
                <a16:creationId xmlns:a16="http://schemas.microsoft.com/office/drawing/2014/main" id="{C1B48DB3-BAB5-9072-5C4D-89651440EF9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180809"/>
            <a:ext cx="2345161" cy="884638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/>
              <a:t>VIDYA</a:t>
            </a:r>
            <a:endParaRPr lang="en-US" sz="2400" dirty="0">
              <a:ea typeface="Calibri"/>
              <a:cs typeface="Calibri"/>
            </a:endParaRPr>
          </a:p>
        </p:txBody>
      </p:sp>
      <p:pic>
        <p:nvPicPr>
          <p:cNvPr id="4" name="Picture 3" descr="A diagram of a server&#10;&#10;AI-generated content may be incorrect.">
            <a:extLst>
              <a:ext uri="{FF2B5EF4-FFF2-40B4-BE49-F238E27FC236}">
                <a16:creationId xmlns:a16="http://schemas.microsoft.com/office/drawing/2014/main" id="{AFC8439D-83D8-53FE-4E9B-7EE2EC09D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6041" y="1491471"/>
            <a:ext cx="8252725" cy="448777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solidFill>
                  <a:schemeClr val="tx2"/>
                </a:solidFill>
                <a:latin typeface="Times New Roman"/>
                <a:ea typeface="ＭＳ Ｐゴシック"/>
                <a:cs typeface="Times New Roman"/>
              </a:rPr>
              <a:t>FEASIBILITY AND VIABILITY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649723-6FFD-E10D-DC2E-B104740DD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ln w="57150">
            <a:solidFill>
              <a:srgbClr val="FFFF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ea typeface="ＭＳ Ｐゴシック"/>
              </a:rPr>
              <a:t>FEASIBILITY</a:t>
            </a:r>
          </a:p>
          <a:p>
            <a:pPr>
              <a:buFont typeface="Wingdings" pitchFamily="34" charset="0"/>
              <a:buChar char="q"/>
            </a:pPr>
            <a:r>
              <a:rPr lang="en-US" sz="2600" dirty="0">
                <a:ea typeface="ＭＳ Ｐゴシック"/>
              </a:rPr>
              <a:t>Zero cost and minimal training</a:t>
            </a:r>
            <a:endParaRPr lang="en-US" sz="2600" dirty="0"/>
          </a:p>
          <a:p>
            <a:pPr>
              <a:buFont typeface="Wingdings" pitchFamily="34" charset="0"/>
              <a:buChar char="q"/>
            </a:pPr>
            <a:r>
              <a:rPr lang="en-US" sz="2600" dirty="0">
                <a:ea typeface="ＭＳ Ｐゴシック"/>
              </a:rPr>
              <a:t>Cloud based</a:t>
            </a:r>
          </a:p>
          <a:p>
            <a:pPr>
              <a:buFont typeface="Wingdings" pitchFamily="34" charset="0"/>
              <a:buChar char="q"/>
            </a:pPr>
            <a:r>
              <a:rPr lang="en-US" sz="2600" dirty="0">
                <a:ea typeface="ＭＳ Ｐゴシック"/>
              </a:rPr>
              <a:t>No infrastructure requirement</a:t>
            </a:r>
          </a:p>
          <a:p>
            <a:pPr>
              <a:buFont typeface="Wingdings" pitchFamily="34" charset="0"/>
              <a:buChar char="q"/>
            </a:pPr>
            <a:r>
              <a:rPr lang="en-US" sz="2600" dirty="0">
                <a:ea typeface="ＭＳ Ｐゴシック"/>
              </a:rPr>
              <a:t>Accessible on mobiles, computers, etc.</a:t>
            </a:r>
            <a:endParaRPr lang="en-US" sz="2600"/>
          </a:p>
          <a:p>
            <a:pPr>
              <a:buFont typeface="Wingdings" pitchFamily="34" charset="0"/>
              <a:buChar char="q"/>
            </a:pPr>
            <a:r>
              <a:rPr lang="en-US" sz="2600" dirty="0">
                <a:ea typeface="ＭＳ Ｐゴシック"/>
              </a:rPr>
              <a:t>User friendly</a:t>
            </a:r>
            <a:endParaRPr lang="en-US" sz="2600"/>
          </a:p>
          <a:p>
            <a:pPr>
              <a:buFont typeface="Wingdings" pitchFamily="34" charset="0"/>
              <a:buChar char="q"/>
            </a:pPr>
            <a:r>
              <a:rPr lang="en-US" sz="2600" dirty="0">
                <a:ea typeface="ＭＳ Ｐゴシック"/>
              </a:rPr>
              <a:t>AI based(determines trends on its own)</a:t>
            </a:r>
            <a:endParaRPr lang="en-US" sz="2600"/>
          </a:p>
        </p:txBody>
      </p:sp>
      <p:pic>
        <p:nvPicPr>
          <p:cNvPr id="5" name="Content Placeholder 4" descr="Infographic: Potential Challenges and Solutions—visual explanation of data, tools, and integration solutions.">
            <a:extLst>
              <a:ext uri="{FF2B5EF4-FFF2-40B4-BE49-F238E27FC236}">
                <a16:creationId xmlns:a16="http://schemas.microsoft.com/office/drawing/2014/main" id="{E80CA79A-0799-429E-F393-1273ED5E9E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 bwMode="auto">
          <a:xfrm>
            <a:off x="6627018" y="1600200"/>
            <a:ext cx="4525963" cy="4525963"/>
          </a:xfrm>
          <a:prstGeom prst="rect">
            <a:avLst/>
          </a:prstGeom>
          <a:noFill/>
          <a:ln w="57150">
            <a:solidFill>
              <a:srgbClr val="FFFF00"/>
            </a:solidFill>
            <a:miter lim="800000"/>
            <a:headEnd/>
            <a:tailEnd/>
          </a:ln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 descr="Your startup LOGO">
            <a:extLst>
              <a:ext uri="{FF2B5EF4-FFF2-40B4-BE49-F238E27FC236}">
                <a16:creationId xmlns:a16="http://schemas.microsoft.com/office/drawing/2014/main" id="{3D10273A-962C-EAE5-F126-72615DFAE13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51179" y="180809"/>
            <a:ext cx="2345161" cy="884638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/>
              <a:t>VIDYA</a:t>
            </a:r>
            <a:endParaRPr lang="en-US" sz="24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  <p:pic>
        <p:nvPicPr>
          <p:cNvPr id="2" name="Picture 1" descr="Infographic: Impacts and Benefits—AI based model dashboard for early alerts and dropout risk reduction.">
            <a:extLst>
              <a:ext uri="{FF2B5EF4-FFF2-40B4-BE49-F238E27FC236}">
                <a16:creationId xmlns:a16="http://schemas.microsoft.com/office/drawing/2014/main" id="{D7BBB6DB-B8F3-75B0-5D98-A8E516607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358" y="290445"/>
            <a:ext cx="5691806" cy="605624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9B951F6-2170-08B4-7269-EF11303C063F}"/>
              </a:ext>
            </a:extLst>
          </p:cNvPr>
          <p:cNvSpPr/>
          <p:nvPr/>
        </p:nvSpPr>
        <p:spPr>
          <a:xfrm>
            <a:off x="8554278" y="884582"/>
            <a:ext cx="914399" cy="54532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539023-57DA-B4BE-DBBE-E7CBE72DBF1F}"/>
              </a:ext>
            </a:extLst>
          </p:cNvPr>
          <p:cNvSpPr/>
          <p:nvPr/>
        </p:nvSpPr>
        <p:spPr>
          <a:xfrm>
            <a:off x="2414104" y="884582"/>
            <a:ext cx="914399" cy="54532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diagram of a model dashboard&#10;&#10;AI-generated content may be incorrect.">
            <a:extLst>
              <a:ext uri="{FF2B5EF4-FFF2-40B4-BE49-F238E27FC236}">
                <a16:creationId xmlns:a16="http://schemas.microsoft.com/office/drawing/2014/main" id="{462EAF3E-71FC-E976-C47B-9ECD0144DE4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7985" r="-265" b="16254"/>
          <a:stretch>
            <a:fillRect/>
          </a:stretch>
        </p:blipFill>
        <p:spPr>
          <a:xfrm>
            <a:off x="2901980" y="1669"/>
            <a:ext cx="6106337" cy="6828525"/>
          </a:xfrm>
          <a:prstGeom prst="rect">
            <a:avLst/>
          </a:prstGeom>
        </p:spPr>
      </p:pic>
      <p:pic>
        <p:nvPicPr>
          <p:cNvPr id="10" name="Picture 9" descr="https://www.sih.gov.in/img1/SIH-Logo.png">
            <a:extLst>
              <a:ext uri="{FF2B5EF4-FFF2-40B4-BE49-F238E27FC236}">
                <a16:creationId xmlns:a16="http://schemas.microsoft.com/office/drawing/2014/main" id="{EFDA6315-B014-1A3A-383F-678D60841A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3006" y="-5591"/>
            <a:ext cx="2104571" cy="1079500"/>
          </a:xfrm>
          <a:prstGeom prst="rect">
            <a:avLst/>
          </a:prstGeom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3B145AC6-DAD5-8C5C-E053-9E446CDBA4F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51179" y="180809"/>
            <a:ext cx="2345161" cy="884638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/>
              <a:t>VIDYA</a:t>
            </a:r>
            <a:endParaRPr lang="en-US" sz="24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solidFill>
                  <a:schemeClr val="tx2"/>
                </a:solidFill>
                <a:latin typeface="Times New Roman"/>
                <a:ea typeface="ＭＳ Ｐゴシック"/>
                <a:cs typeface="Times New Roman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795263"/>
            <a:ext cx="93853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black"/>
                </a:solidFill>
                <a:latin typeface="Calibri"/>
                <a:ea typeface="Calibri"/>
                <a:cs typeface="Calibri"/>
                <a:hlinkClick r:id="rId3"/>
              </a:rPr>
              <a:t>Getting Started | Supabase Docs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black"/>
                </a:solidFill>
                <a:latin typeface="Calibri"/>
                <a:ea typeface="Calibri"/>
                <a:cs typeface="Calibri"/>
                <a:hlinkClick r:id="rId4"/>
              </a:rPr>
              <a:t>Python GUI Programming: Your Tkinter Tutorial – Real Python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0000FF"/>
                </a:solidFill>
                <a:latin typeface="Calibri"/>
                <a:ea typeface="Calibri"/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Machine Learning with Python Tutorial - </a:t>
            </a:r>
            <a:r>
              <a:rPr lang="en-US" sz="2800" dirty="0">
                <a:solidFill>
                  <a:srgbClr val="0000FA"/>
                </a:solidFill>
                <a:latin typeface="Calibri"/>
                <a:ea typeface="Calibri"/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GeeksforGeeks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0000FA"/>
                </a:solidFill>
                <a:latin typeface="Calibri"/>
                <a:ea typeface="Calibri"/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First time Render deployment</a:t>
            </a:r>
            <a:endParaRPr lang="en-US" sz="2800" dirty="0">
              <a:solidFill>
                <a:srgbClr val="0000FA"/>
              </a:solidFill>
              <a:latin typeface="Calibri"/>
              <a:ea typeface="Calibri"/>
              <a:cs typeface="Calibri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endParaRPr lang="en-US" sz="2800" dirty="0">
              <a:solidFill>
                <a:srgbClr val="0000FA"/>
              </a:solidFill>
              <a:latin typeface="Calibri"/>
              <a:ea typeface="Calibri"/>
              <a:cs typeface="Calibri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endParaRPr lang="en-US" sz="2800" dirty="0">
              <a:solidFill>
                <a:srgbClr val="386294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 descr="Your startup LOGO">
            <a:extLst>
              <a:ext uri="{FF2B5EF4-FFF2-40B4-BE49-F238E27FC236}">
                <a16:creationId xmlns:a16="http://schemas.microsoft.com/office/drawing/2014/main" id="{013747DF-C5BF-69F2-9B63-3BBB0D4ED93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51179" y="180809"/>
            <a:ext cx="2345161" cy="884638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/>
              <a:t>VIDYA</a:t>
            </a:r>
            <a:endParaRPr lang="en-US" sz="24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SMART INDIA HACKATHON 2025</vt:lpstr>
      <vt:lpstr> IDEA TITLE</vt:lpstr>
      <vt:lpstr>TECHNICAL APPROACH</vt:lpstr>
      <vt:lpstr>FEASIBILITY AND VIABILITY</vt:lpstr>
      <vt:lpstr>PowerPoint Presentation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revision>360</cp:revision>
  <dcterms:created xsi:type="dcterms:W3CDTF">2013-12-12T18:46:50Z</dcterms:created>
  <dcterms:modified xsi:type="dcterms:W3CDTF">2025-09-22T16:54:07Z</dcterms:modified>
  <cp:category/>
</cp:coreProperties>
</file>