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5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8A09-3556-4C8A-BAA2-0F1BDF05C12F}" type="datetimeFigureOut">
              <a:rPr lang="en-US" smtClean="0"/>
              <a:pPr/>
              <a:t>11-Aug-21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E379-E10B-40AB-88CF-32108E43B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464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8A09-3556-4C8A-BAA2-0F1BDF05C12F}" type="datetimeFigureOut">
              <a:rPr lang="en-US" smtClean="0"/>
              <a:pPr/>
              <a:t>11-Aug-21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E379-E10B-40AB-88CF-32108E43B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426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8A09-3556-4C8A-BAA2-0F1BDF05C12F}" type="datetimeFigureOut">
              <a:rPr lang="en-US" smtClean="0"/>
              <a:pPr/>
              <a:t>11-Aug-21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E379-E10B-40AB-88CF-32108E43B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2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8A09-3556-4C8A-BAA2-0F1BDF05C12F}" type="datetimeFigureOut">
              <a:rPr lang="en-US" smtClean="0"/>
              <a:pPr/>
              <a:t>11-Aug-21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E379-E10B-40AB-88CF-32108E43B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966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8A09-3556-4C8A-BAA2-0F1BDF05C12F}" type="datetimeFigureOut">
              <a:rPr lang="en-US" smtClean="0"/>
              <a:pPr/>
              <a:t>11-Aug-21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E379-E10B-40AB-88CF-32108E43B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191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8A09-3556-4C8A-BAA2-0F1BDF05C12F}" type="datetimeFigureOut">
              <a:rPr lang="en-US" smtClean="0"/>
              <a:pPr/>
              <a:t>11-Aug-21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E379-E10B-40AB-88CF-32108E43B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758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8A09-3556-4C8A-BAA2-0F1BDF05C12F}" type="datetimeFigureOut">
              <a:rPr lang="en-US" smtClean="0"/>
              <a:pPr/>
              <a:t>11-Aug-21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E379-E10B-40AB-88CF-32108E43B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026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8A09-3556-4C8A-BAA2-0F1BDF05C12F}" type="datetimeFigureOut">
              <a:rPr lang="en-US" smtClean="0"/>
              <a:pPr/>
              <a:t>11-Aug-21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E379-E10B-40AB-88CF-32108E43B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82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8A09-3556-4C8A-BAA2-0F1BDF05C12F}" type="datetimeFigureOut">
              <a:rPr lang="en-US" smtClean="0"/>
              <a:pPr/>
              <a:t>11-Aug-21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E379-E10B-40AB-88CF-32108E43B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535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8A09-3556-4C8A-BAA2-0F1BDF05C12F}" type="datetimeFigureOut">
              <a:rPr lang="en-US" smtClean="0"/>
              <a:pPr/>
              <a:t>11-Aug-21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E379-E10B-40AB-88CF-32108E43B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76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8A09-3556-4C8A-BAA2-0F1BDF05C12F}" type="datetimeFigureOut">
              <a:rPr lang="en-US" smtClean="0"/>
              <a:pPr/>
              <a:t>11-Aug-21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E379-E10B-40AB-88CF-32108E43B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053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B8A09-3556-4C8A-BAA2-0F1BDF05C12F}" type="datetimeFigureOut">
              <a:rPr lang="en-US" smtClean="0"/>
              <a:pPr/>
              <a:t>11-Aug-21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E379-E10B-40AB-88CF-32108E43B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504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05253"/>
            <a:ext cx="9144000" cy="2387600"/>
          </a:xfrm>
        </p:spPr>
        <p:txBody>
          <a:bodyPr/>
          <a:lstStyle/>
          <a:p>
            <a:r>
              <a:rPr lang="en-US" dirty="0" smtClean="0"/>
              <a:t>PRE IPO Opportunities with JRL Financial services Pvt.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564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IPO and PRE IPO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IPO is When </a:t>
            </a:r>
            <a:r>
              <a:rPr lang="en-US" dirty="0"/>
              <a:t>a private company first sells shares of stock to the </a:t>
            </a:r>
            <a:r>
              <a:rPr lang="en-US" dirty="0" smtClean="0"/>
              <a:t>public. </a:t>
            </a:r>
          </a:p>
          <a:p>
            <a:r>
              <a:rPr lang="en-US" dirty="0" smtClean="0"/>
              <a:t>Pre-initial </a:t>
            </a:r>
            <a:r>
              <a:rPr lang="en-US" dirty="0"/>
              <a:t>public offering </a:t>
            </a:r>
            <a:r>
              <a:rPr lang="en-US" dirty="0" smtClean="0"/>
              <a:t>(IPO) </a:t>
            </a:r>
            <a:r>
              <a:rPr lang="en-US" dirty="0"/>
              <a:t>placement is a private sale of large blocks of shares before the stock is listed on a public exchange.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dirty="0"/>
              <a:t>The buyers </a:t>
            </a:r>
            <a:r>
              <a:rPr lang="en-US" dirty="0" smtClean="0"/>
              <a:t>-  Typically </a:t>
            </a:r>
            <a:r>
              <a:rPr lang="en-US" dirty="0"/>
              <a:t>private equity firms, hedge funds, and other institutions willing to buy large stakes in the </a:t>
            </a:r>
            <a:r>
              <a:rPr lang="en-US" dirty="0" smtClean="0"/>
              <a:t>firm. Alternatively it is  also available to retail investors as well.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The </a:t>
            </a:r>
            <a:r>
              <a:rPr lang="en-US" dirty="0"/>
              <a:t>buyers in a pre-IPO placement usually get a discount from the price stated in the prospective for the IPO.</a:t>
            </a:r>
          </a:p>
        </p:txBody>
      </p:sp>
    </p:spTree>
    <p:extLst>
      <p:ext uri="{BB962C8B-B14F-4D97-AF65-F5344CB8AC3E}">
        <p14:creationId xmlns:p14="http://schemas.microsoft.com/office/powerpoint/2010/main" xmlns="" val="334230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Why Pre IPO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Investing </a:t>
            </a:r>
            <a:r>
              <a:rPr lang="en-US" dirty="0"/>
              <a:t>in pre-IPO helps the investor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- To </a:t>
            </a:r>
            <a:r>
              <a:rPr lang="en-US" dirty="0"/>
              <a:t>participate in the growth of the </a:t>
            </a:r>
            <a:r>
              <a:rPr lang="en-US" dirty="0" smtClean="0"/>
              <a:t>company.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- Get </a:t>
            </a:r>
            <a:r>
              <a:rPr lang="en-US" dirty="0"/>
              <a:t>opportunities which otherwise would ONLY be available to big  </a:t>
            </a:r>
            <a:r>
              <a:rPr lang="en-US" dirty="0" smtClean="0"/>
              <a:t>            entities</a:t>
            </a:r>
            <a:r>
              <a:rPr lang="en-US" dirty="0"/>
              <a:t> like PE Firms </a:t>
            </a:r>
            <a:r>
              <a:rPr lang="en-US" dirty="0" smtClean="0"/>
              <a:t>etc. 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- Get </a:t>
            </a:r>
            <a:r>
              <a:rPr lang="en-US" dirty="0"/>
              <a:t>in at reasonable </a:t>
            </a:r>
            <a:r>
              <a:rPr lang="en-US" dirty="0" smtClean="0"/>
              <a:t>valuations. 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- Avoid Missing Opportunities at IPO’s E.G: Catholic Syrian Bank IPO.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   -  </a:t>
            </a:r>
            <a:r>
              <a:rPr lang="en-US" dirty="0"/>
              <a:t>buying at a marginally lesser price from the fair value and holding it till the IPO to witness huge value unlocking.</a:t>
            </a:r>
          </a:p>
        </p:txBody>
      </p:sp>
    </p:spTree>
    <p:extLst>
      <p:ext uri="{BB962C8B-B14F-4D97-AF65-F5344CB8AC3E}">
        <p14:creationId xmlns:p14="http://schemas.microsoft.com/office/powerpoint/2010/main" xmlns="" val="250046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FAQ’s on Pre IPOS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Who sells shares in a pre-IPO </a:t>
            </a:r>
            <a:r>
              <a:rPr lang="en-US" i="1" dirty="0" smtClean="0"/>
              <a:t>?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- </a:t>
            </a:r>
            <a:r>
              <a:rPr lang="en-US" dirty="0"/>
              <a:t>Existing shareholders of the Company sell shares in the pre-IPO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Is </a:t>
            </a:r>
            <a:r>
              <a:rPr lang="en-US" i="1" dirty="0"/>
              <a:t>the Company involved in selling shares in a pre-IPO</a:t>
            </a:r>
            <a:r>
              <a:rPr lang="en-US" i="1" dirty="0" smtClean="0"/>
              <a:t>?</a:t>
            </a:r>
          </a:p>
          <a:p>
            <a:pPr marL="0" indent="0">
              <a:buNone/>
            </a:pPr>
            <a:r>
              <a:rPr lang="en-US" i="1" dirty="0"/>
              <a:t>  </a:t>
            </a:r>
            <a:r>
              <a:rPr lang="en-US" i="1" dirty="0" smtClean="0"/>
              <a:t> - </a:t>
            </a:r>
            <a:r>
              <a:rPr lang="en-US" dirty="0" smtClean="0"/>
              <a:t>No</a:t>
            </a:r>
          </a:p>
          <a:p>
            <a:r>
              <a:rPr lang="en-US" i="1" dirty="0"/>
              <a:t>Are the shares being sold in the </a:t>
            </a:r>
            <a:r>
              <a:rPr lang="en-US" i="1" dirty="0" err="1"/>
              <a:t>demat</a:t>
            </a:r>
            <a:r>
              <a:rPr lang="en-US" i="1" dirty="0"/>
              <a:t> </a:t>
            </a:r>
            <a:r>
              <a:rPr lang="en-US" i="1" dirty="0" smtClean="0"/>
              <a:t>form?</a:t>
            </a:r>
          </a:p>
          <a:p>
            <a:pPr marL="0" indent="0">
              <a:buNone/>
            </a:pPr>
            <a:r>
              <a:rPr lang="en-US" i="1" dirty="0"/>
              <a:t>  </a:t>
            </a:r>
            <a:r>
              <a:rPr lang="en-US" i="1" dirty="0" smtClean="0"/>
              <a:t> - </a:t>
            </a:r>
            <a:r>
              <a:rPr lang="en-US" dirty="0"/>
              <a:t>Yes</a:t>
            </a:r>
            <a:r>
              <a:rPr lang="en-US" dirty="0" smtClean="0"/>
              <a:t>. </a:t>
            </a:r>
          </a:p>
          <a:p>
            <a:r>
              <a:rPr lang="en-US" i="1" dirty="0" smtClean="0"/>
              <a:t>If </a:t>
            </a:r>
            <a:r>
              <a:rPr lang="en-US" i="1" dirty="0"/>
              <a:t>a company is not listed</a:t>
            </a:r>
            <a:r>
              <a:rPr lang="en-US" i="1" dirty="0" smtClean="0"/>
              <a:t>, how is it that </a:t>
            </a:r>
            <a:r>
              <a:rPr lang="en-US" i="1" dirty="0"/>
              <a:t>the shares are in the </a:t>
            </a:r>
            <a:r>
              <a:rPr lang="en-US" i="1" dirty="0" err="1"/>
              <a:t>demat</a:t>
            </a:r>
            <a:r>
              <a:rPr lang="en-US" i="1" dirty="0"/>
              <a:t> form</a:t>
            </a:r>
            <a:r>
              <a:rPr lang="en-US" i="1" dirty="0" smtClean="0"/>
              <a:t>?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- </a:t>
            </a:r>
            <a:r>
              <a:rPr lang="en-US" dirty="0"/>
              <a:t>Any company which has more than 100 shareholders can pass a Board resolution and get its shares </a:t>
            </a:r>
            <a:r>
              <a:rPr lang="en-US" dirty="0" err="1"/>
              <a:t>dematerialised</a:t>
            </a:r>
            <a:r>
              <a:rPr lang="en-US" dirty="0"/>
              <a:t> with NSDL/CDSL</a:t>
            </a:r>
          </a:p>
        </p:txBody>
      </p:sp>
    </p:spTree>
    <p:extLst>
      <p:ext uri="{BB962C8B-B14F-4D97-AF65-F5344CB8AC3E}">
        <p14:creationId xmlns:p14="http://schemas.microsoft.com/office/powerpoint/2010/main" xmlns="" val="339659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Contd</a:t>
            </a:r>
            <a:r>
              <a:rPr lang="en-US" i="1" dirty="0" smtClean="0"/>
              <a:t>…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598"/>
            <a:ext cx="10515600" cy="513473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What is the kind of time horizon is involved in investing in Pre-IPOS</a:t>
            </a:r>
            <a:r>
              <a:rPr lang="en-US" i="1" dirty="0" smtClean="0"/>
              <a:t>?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- </a:t>
            </a:r>
            <a:r>
              <a:rPr lang="en-US" dirty="0"/>
              <a:t>Most pre-IPOs take 2/3 years to get </a:t>
            </a:r>
            <a:r>
              <a:rPr lang="en-US" dirty="0" smtClean="0"/>
              <a:t>listed</a:t>
            </a:r>
          </a:p>
          <a:p>
            <a:r>
              <a:rPr lang="en-US" i="1" dirty="0"/>
              <a:t>Do the pre-IPO shares have any </a:t>
            </a:r>
            <a:r>
              <a:rPr lang="en-US" i="1" dirty="0" smtClean="0"/>
              <a:t>lock-in?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- </a:t>
            </a:r>
            <a:r>
              <a:rPr lang="en-US" dirty="0"/>
              <a:t>Yes</a:t>
            </a:r>
            <a:r>
              <a:rPr lang="en-US" dirty="0" smtClean="0"/>
              <a:t>. As </a:t>
            </a:r>
            <a:r>
              <a:rPr lang="en-US" dirty="0"/>
              <a:t>per SEBI rules</a:t>
            </a:r>
            <a:r>
              <a:rPr lang="en-US" dirty="0" smtClean="0"/>
              <a:t>, all </a:t>
            </a:r>
            <a:r>
              <a:rPr lang="en-US" dirty="0"/>
              <a:t>pre-IPO shares have a </a:t>
            </a:r>
            <a:r>
              <a:rPr lang="en-US" dirty="0" smtClean="0"/>
              <a:t>lock-in </a:t>
            </a:r>
            <a:r>
              <a:rPr lang="en-US" dirty="0"/>
              <a:t>for 1 year from the date of </a:t>
            </a:r>
            <a:r>
              <a:rPr lang="en-US" dirty="0" smtClean="0"/>
              <a:t>listing.</a:t>
            </a:r>
          </a:p>
          <a:p>
            <a:r>
              <a:rPr lang="en-US" i="1" dirty="0" smtClean="0"/>
              <a:t>What </a:t>
            </a:r>
            <a:r>
              <a:rPr lang="en-US" i="1" dirty="0"/>
              <a:t>are the kinds of risks involved in investing in pre-IPO</a:t>
            </a:r>
            <a:r>
              <a:rPr lang="en-US" i="1" dirty="0" smtClean="0"/>
              <a:t>?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- </a:t>
            </a:r>
            <a:r>
              <a:rPr lang="en-US" dirty="0"/>
              <a:t>Management </a:t>
            </a:r>
            <a:r>
              <a:rPr lang="en-US" dirty="0" smtClean="0"/>
              <a:t>Risk, </a:t>
            </a:r>
            <a:r>
              <a:rPr lang="en-US" dirty="0"/>
              <a:t>Timeline </a:t>
            </a:r>
            <a:r>
              <a:rPr lang="en-US" dirty="0" smtClean="0"/>
              <a:t>Risk, </a:t>
            </a:r>
            <a:r>
              <a:rPr lang="en-US" dirty="0"/>
              <a:t>Liquidity </a:t>
            </a:r>
            <a:r>
              <a:rPr lang="en-US" dirty="0" smtClean="0"/>
              <a:t>Risk.</a:t>
            </a:r>
          </a:p>
          <a:p>
            <a:r>
              <a:rPr lang="en-US" i="1" dirty="0"/>
              <a:t>What are the tax implications of investing in pre-IPO?</a:t>
            </a:r>
          </a:p>
          <a:p>
            <a:pPr marL="0" indent="0">
              <a:buNone/>
            </a:pPr>
            <a:r>
              <a:rPr lang="en-US" i="1" dirty="0"/>
              <a:t>  - </a:t>
            </a:r>
            <a:r>
              <a:rPr lang="en-US" b="1" dirty="0"/>
              <a:t>If unlisted shares are held for over 24 months, gains qualify as LTCG.</a:t>
            </a:r>
            <a:r>
              <a:rPr lang="en-US" dirty="0"/>
              <a:t> LTCG on sale of unlisted equity shares is taxable at 10% without indexation and 20% with indexation. If held for less than 24 months, the seller will be taxed based on their income tax slab.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117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How does one buy shares in pre-IPO?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Buyer confirms the </a:t>
            </a:r>
            <a:r>
              <a:rPr lang="en-US" dirty="0" smtClean="0"/>
              <a:t>quantity with Seller.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Buyer </a:t>
            </a:r>
            <a:r>
              <a:rPr lang="en-US" dirty="0"/>
              <a:t>provides his </a:t>
            </a:r>
            <a:r>
              <a:rPr lang="en-US" dirty="0" err="1"/>
              <a:t>demat</a:t>
            </a:r>
            <a:r>
              <a:rPr lang="en-US" dirty="0"/>
              <a:t> account details. Seller </a:t>
            </a:r>
            <a:r>
              <a:rPr lang="en-US" dirty="0" smtClean="0"/>
              <a:t>provides </a:t>
            </a:r>
            <a:r>
              <a:rPr lang="en-US" dirty="0"/>
              <a:t>his bank account details.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On Trade Settlement Date, the Buyer transfers the purchase amount </a:t>
            </a:r>
            <a:r>
              <a:rPr lang="en-US" dirty="0" smtClean="0"/>
              <a:t>via NEFT/RTGS/IMPS to seller’s bank account. </a:t>
            </a:r>
            <a:r>
              <a:rPr lang="en-US" dirty="0"/>
              <a:t>On receipt of payment, seller transfers the shares to buyer’s </a:t>
            </a:r>
            <a:r>
              <a:rPr lang="en-US" dirty="0" err="1"/>
              <a:t>demat</a:t>
            </a:r>
            <a:r>
              <a:rPr lang="en-US" dirty="0"/>
              <a:t> </a:t>
            </a:r>
            <a:r>
              <a:rPr lang="en-US" dirty="0" smtClean="0"/>
              <a:t>account (within t+7 days) and </a:t>
            </a:r>
            <a:r>
              <a:rPr lang="en-US" dirty="0"/>
              <a:t>issues the Sale Note.</a:t>
            </a:r>
          </a:p>
        </p:txBody>
      </p:sp>
    </p:spTree>
    <p:extLst>
      <p:ext uri="{BB962C8B-B14F-4D97-AF65-F5344CB8AC3E}">
        <p14:creationId xmlns:p14="http://schemas.microsoft.com/office/powerpoint/2010/main" xmlns="" val="147062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JRL’s Pre IPO Recommendations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Out </a:t>
            </a:r>
            <a:r>
              <a:rPr lang="en-US" dirty="0"/>
              <a:t>of almost 50 companies waiting to hit the public markets, based on our proprietary research, we have shortlisted 10 companies. These companies are shortlisted based on the following criteria</a:t>
            </a:r>
            <a:r>
              <a:rPr lang="en-US" dirty="0" smtClean="0"/>
              <a:t>: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- Pedigree </a:t>
            </a:r>
            <a:r>
              <a:rPr lang="en-US" dirty="0"/>
              <a:t>of the patronage</a:t>
            </a:r>
          </a:p>
          <a:p>
            <a:pPr>
              <a:buFontTx/>
              <a:buChar char="-"/>
            </a:pPr>
            <a:r>
              <a:rPr lang="en-US" dirty="0" smtClean="0"/>
              <a:t>Business models</a:t>
            </a:r>
          </a:p>
          <a:p>
            <a:pPr>
              <a:buFontTx/>
              <a:buChar char="-"/>
            </a:pPr>
            <a:r>
              <a:rPr lang="en-US" dirty="0" smtClean="0"/>
              <a:t>Experience </a:t>
            </a:r>
            <a:r>
              <a:rPr lang="en-US" dirty="0"/>
              <a:t>of private equity &amp; VC funds already invested in these companies</a:t>
            </a:r>
          </a:p>
          <a:p>
            <a:pPr marL="0" indent="0">
              <a:buNone/>
            </a:pPr>
            <a:r>
              <a:rPr lang="en-US" dirty="0" smtClean="0"/>
              <a:t>- Capital </a:t>
            </a:r>
            <a:r>
              <a:rPr lang="en-US" dirty="0"/>
              <a:t>efficiency</a:t>
            </a:r>
          </a:p>
          <a:p>
            <a:pPr marL="0" indent="0">
              <a:buNone/>
            </a:pPr>
            <a:r>
              <a:rPr lang="en-US" dirty="0" smtClean="0"/>
              <a:t>- Financial </a:t>
            </a:r>
            <a:r>
              <a:rPr lang="en-US" dirty="0"/>
              <a:t>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14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695791"/>
              </p:ext>
            </p:extLst>
          </p:nvPr>
        </p:nvGraphicFramePr>
        <p:xfrm>
          <a:off x="286602" y="327552"/>
          <a:ext cx="11436824" cy="62404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587"/>
                <a:gridCol w="3384780"/>
                <a:gridCol w="2207819"/>
                <a:gridCol w="2207819"/>
                <a:gridCol w="2207819"/>
              </a:tblGrid>
              <a:tr h="812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Sr. No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Stock Research Recommendation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Sector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Price / Share as on 13/12/2019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Expected IPO Year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41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HDB Financial Services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Financial Services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 YR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41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Hero Fincorp Ltd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Financial Services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18-24 MTHS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41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Fino Paytech Bank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Financial Services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 Yr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41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UTI Asset Management Ltd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Financial Services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 YR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41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Studds Accessories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Two wheeler accessories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 Yr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41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Reliance Retail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Retail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 yr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41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Utkarsh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Core Invest Pvt. Ltd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Microfinance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18-24 MTHS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41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Mohan Meakin Ltd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Alcohol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 yrs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41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Suryoday Small Finance Bank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Banking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  YR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41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Cochin international airpor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Airport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12- 18 </a:t>
                      </a:r>
                      <a:r>
                        <a:rPr lang="en-US" sz="1800" u="none" strike="noStrike" dirty="0" err="1">
                          <a:effectLst/>
                        </a:rPr>
                        <a:t>mths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096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23108098"/>
              </p:ext>
            </p:extLst>
          </p:nvPr>
        </p:nvGraphicFramePr>
        <p:xfrm>
          <a:off x="491320" y="1419366"/>
          <a:ext cx="11395880" cy="5172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31945"/>
                <a:gridCol w="2775920"/>
                <a:gridCol w="1991302"/>
                <a:gridCol w="1996713"/>
              </a:tblGrid>
              <a:tr h="1938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Scrip Name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Price when advised - September 1st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Price as on Dec 11th, 2019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Percentage growth over the last quarter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0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Hero Fincorp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₹ 860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₹ 1,015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18.02%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0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Studd Accessories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₹ 640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₹ 771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20.47%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0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Suryoday Small Finance bank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₹ 272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₹ 360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32.35%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0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Reliance Retail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₹ 580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₹ 910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56.89%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391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Catholic Syrian Bank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₹ 162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307 (Highest price on listing day)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89.50%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55847" y="649925"/>
            <a:ext cx="9321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/>
              <a:t>Track Record of our Recommendations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xmlns="" val="400965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565</Words>
  <Application>Microsoft Office PowerPoint</Application>
  <PresentationFormat>Custom</PresentationFormat>
  <Paragraphs>122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PRE IPO Opportunities with JRL Financial services Pvt. Ltd</vt:lpstr>
      <vt:lpstr>IPO and PRE IPO</vt:lpstr>
      <vt:lpstr>Why Pre IPO</vt:lpstr>
      <vt:lpstr>FAQ’s on Pre IPOS</vt:lpstr>
      <vt:lpstr>Contd…</vt:lpstr>
      <vt:lpstr>How does one buy shares in pre-IPO? </vt:lpstr>
      <vt:lpstr>JRL’s Pre IPO Recommendations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IPO Opportunities with JRL Financial services</dc:title>
  <dc:creator>Anoop</dc:creator>
  <cp:lastModifiedBy>Abc</cp:lastModifiedBy>
  <cp:revision>11</cp:revision>
  <dcterms:created xsi:type="dcterms:W3CDTF">2019-12-13T22:39:54Z</dcterms:created>
  <dcterms:modified xsi:type="dcterms:W3CDTF">2021-08-11T11:01:27Z</dcterms:modified>
</cp:coreProperties>
</file>