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1pPr>
    <a:lvl2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2pPr>
    <a:lvl3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3pPr>
    <a:lvl4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4pPr>
    <a:lvl5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4C3C2611-4C71-4FC5-86AE-919BDF0F9419}" styleName="">
    <a:wholeTbl>
      <a:tcTxStyle>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alpha val="20000"/>
            </a:srgbClr>
          </a:solidFill>
        </a:fill>
      </a:tcStyle>
    </a:wholeTbl>
    <a:band2H>
      <a:tcStyle>
        <a:tcBdr/>
        <a:fill>
          <a:solidFill>
            <a:srgbClr val="FFFFFF"/>
          </a:solidFill>
        </a:fill>
      </a:tcStyle>
    </a:band2H>
    <a:firstCol>
      <a:tcTxStyle b="on">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00000">
              <a:alpha val="20000"/>
            </a:srgbClr>
          </a:solidFill>
        </a:fill>
      </a:tcStyle>
    </a:firstCol>
    <a:lastRow>
      <a:tcTxStyle b="on">
        <a:fontRef idx="maj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a:fontRef idx="major">
          <a:srgbClr val="000000"/>
        </a:fontRef>
        <a:srgbClr val="000000"/>
      </a:tcTxStyle>
      <a:tcStyle>
        <a:tcBdr>
          <a:left>
            <a:ln w="12700" cap="flat">
              <a:noFill/>
              <a:miter lim="400000"/>
            </a:ln>
          </a:left>
          <a:right>
            <a:ln w="12700" cap="flat">
              <a:noFill/>
              <a:miter lim="400000"/>
            </a:ln>
          </a:right>
          <a:top>
            <a:ln w="12700" cap="flat">
              <a:solidFill>
                <a:srgbClr val="000000"/>
              </a:solidFill>
              <a:prstDash val="solid"/>
              <a:round/>
            </a:ln>
          </a:top>
          <a:bottom>
            <a:ln w="12700" cap="flat">
              <a:solidFill>
                <a:srgbClr val="000000"/>
              </a:solidFill>
              <a:prstDash val="solid"/>
              <a:round/>
            </a:ln>
          </a:bottom>
          <a:insideH>
            <a:ln w="12700" cap="flat">
              <a:noFill/>
              <a:miter lim="400000"/>
            </a:ln>
          </a:insideH>
          <a:insideV>
            <a:ln w="12700" cap="flat">
              <a:noFill/>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notesMaster" Target="notesMasters/notesMaster1.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p:txBody>
      </p:sp>
      <p:sp>
        <p:nvSpPr>
          <p:cNvPr id="92" name="Shape 9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685800" y="1597819"/>
            <a:ext cx="7772400" cy="1102521"/>
          </a:xfrm>
          <a:prstGeom prst="rect">
            <a:avLst/>
          </a:prstGeom>
        </p:spPr>
        <p:txBody>
          <a:bodyPr/>
          <a:lstStyle/>
          <a:p>
            <a:r>
              <a:t>Title Text</a:t>
            </a:r>
          </a:p>
        </p:txBody>
      </p:sp>
      <p:sp>
        <p:nvSpPr>
          <p:cNvPr id="12" name="Body Level One…"/>
          <p:cNvSpPr txBox="1">
            <a:spLocks noGrp="1"/>
          </p:cNvSpPr>
          <p:nvPr>
            <p:ph type="body" sz="quarter" idx="1" hasCustomPrompt="1"/>
          </p:nvPr>
        </p:nvSpPr>
        <p:spPr>
          <a:xfrm>
            <a:off x="1371600" y="2914650"/>
            <a:ext cx="6400800" cy="131445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722312" y="3305176"/>
            <a:ext cx="7772401" cy="1021558"/>
          </a:xfrm>
          <a:prstGeom prst="rect">
            <a:avLst/>
          </a:prstGeom>
        </p:spPr>
        <p:txBody>
          <a:bodyPr anchor="t"/>
          <a:lstStyle>
            <a:lvl1pPr algn="l">
              <a:defRPr sz="4000" b="1" cap="all"/>
            </a:lvl1pPr>
          </a:lstStyle>
          <a:p>
            <a:r>
              <a:t>Title Text</a:t>
            </a:r>
          </a:p>
        </p:txBody>
      </p:sp>
      <p:sp>
        <p:nvSpPr>
          <p:cNvPr id="30" name="Body Level One…"/>
          <p:cNvSpPr txBox="1">
            <a:spLocks noGrp="1"/>
          </p:cNvSpPr>
          <p:nvPr>
            <p:ph type="body" sz="quarter" idx="1" hasCustomPrompt="1"/>
          </p:nvPr>
        </p:nvSpPr>
        <p:spPr>
          <a:xfrm>
            <a:off x="722312" y="2180033"/>
            <a:ext cx="7772401" cy="1125142"/>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prstGeom prst="rect">
            <a:avLst/>
          </a:prstGeom>
        </p:spPr>
        <p:txBody>
          <a:bodyPr/>
          <a:lstStyle/>
          <a:p>
            <a:r>
              <a:t>Title Text</a:t>
            </a:r>
          </a:p>
        </p:txBody>
      </p:sp>
      <p:sp>
        <p:nvSpPr>
          <p:cNvPr id="39" name="Body Level One…"/>
          <p:cNvSpPr txBox="1">
            <a:spLocks noGrp="1"/>
          </p:cNvSpPr>
          <p:nvPr>
            <p:ph type="body" sz="half" idx="1" hasCustomPrompt="1"/>
          </p:nvPr>
        </p:nvSpPr>
        <p:spPr>
          <a:xfrm>
            <a:off x="457200" y="1200150"/>
            <a:ext cx="4038600" cy="3394474"/>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prstGeom prst="rect">
            <a:avLst/>
          </a:prstGeom>
        </p:spPr>
        <p:txBody>
          <a:bodyPr/>
          <a:lstStyle/>
          <a:p>
            <a:r>
              <a:t>Title Text</a:t>
            </a:r>
          </a:p>
        </p:txBody>
      </p:sp>
      <p:sp>
        <p:nvSpPr>
          <p:cNvPr id="48" name="Body Level One…"/>
          <p:cNvSpPr txBox="1">
            <a:spLocks noGrp="1"/>
          </p:cNvSpPr>
          <p:nvPr>
            <p:ph type="body" sz="quarter" idx="1" hasCustomPrompt="1"/>
          </p:nvPr>
        </p:nvSpPr>
        <p:spPr>
          <a:xfrm>
            <a:off x="457200" y="1151333"/>
            <a:ext cx="4040188" cy="479824"/>
          </a:xfrm>
          <a:prstGeom prst="rect">
            <a:avLst/>
          </a:prstGeom>
        </p:spPr>
        <p:txBody>
          <a:bodyPr anchor="b"/>
          <a:lstStyle>
            <a:lvl1pPr marL="0" indent="0">
              <a:spcBef>
                <a:spcPts val="500"/>
              </a:spcBef>
              <a:buSzTx/>
              <a:buFontTx/>
              <a:buNone/>
              <a:defRPr sz="2400" b="1"/>
            </a:lvl1pPr>
            <a:lvl2pPr marL="0" indent="0">
              <a:spcBef>
                <a:spcPts val="500"/>
              </a:spcBef>
              <a:buSzTx/>
              <a:buFontTx/>
              <a:buNone/>
              <a:defRPr sz="2400" b="1"/>
            </a:lvl2pPr>
            <a:lvl3pPr marL="0" indent="0">
              <a:spcBef>
                <a:spcPts val="500"/>
              </a:spcBef>
              <a:buSzTx/>
              <a:buFontTx/>
              <a:buNone/>
              <a:defRPr sz="2400" b="1"/>
            </a:lvl3pPr>
            <a:lvl4pPr marL="0" indent="0">
              <a:spcBef>
                <a:spcPts val="500"/>
              </a:spcBef>
              <a:buSzTx/>
              <a:buFontTx/>
              <a:buNone/>
              <a:defRPr sz="2400" b="1"/>
            </a:lvl4pPr>
            <a:lvl5pPr marL="0" indent="0">
              <a:spcBef>
                <a:spcPts val="500"/>
              </a:spcBef>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45026" y="1151333"/>
            <a:ext cx="4041777" cy="479824"/>
          </a:xfrm>
          <a:prstGeom prst="rect">
            <a:avLst/>
          </a:prstGeom>
        </p:spPr>
        <p:txBody>
          <a:bodyPr anchor="b"/>
          <a:lstStyle/>
          <a:p>
            <a:pPr marL="332740" indent="-332740" defTabSz="887095">
              <a:spcBef>
                <a:spcPts val="600"/>
              </a:spcBef>
              <a:defRPr sz="3105"/>
            </a:p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457201" y="204785"/>
            <a:ext cx="3008315" cy="871540"/>
          </a:xfrm>
          <a:prstGeom prst="rect">
            <a:avLst/>
          </a:prstGeom>
        </p:spPr>
        <p:txBody>
          <a:bodyPr anchor="b"/>
          <a:lstStyle>
            <a:lvl1pPr algn="l">
              <a:defRPr sz="2000" b="1"/>
            </a:lvl1pPr>
          </a:lstStyle>
          <a:p>
            <a:r>
              <a:t>Title Text</a:t>
            </a:r>
          </a:p>
        </p:txBody>
      </p:sp>
      <p:sp>
        <p:nvSpPr>
          <p:cNvPr id="73" name="Body Level One…"/>
          <p:cNvSpPr txBox="1">
            <a:spLocks noGrp="1"/>
          </p:cNvSpPr>
          <p:nvPr>
            <p:ph type="body" idx="1" hasCustomPrompt="1"/>
          </p:nvPr>
        </p:nvSpPr>
        <p:spPr>
          <a:xfrm>
            <a:off x="3575050" y="204788"/>
            <a:ext cx="5111750" cy="438983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half" idx="21"/>
          </p:nvPr>
        </p:nvSpPr>
        <p:spPr>
          <a:xfrm>
            <a:off x="457199" y="1076326"/>
            <a:ext cx="3008317" cy="3518297"/>
          </a:xfrm>
          <a:prstGeom prst="rect">
            <a:avLst/>
          </a:prstGeom>
        </p:spPr>
        <p:txBody>
          <a:bodyPr/>
          <a:lstStyle/>
          <a:p/>
        </p:txBody>
      </p:sp>
      <p:sp>
        <p:nvSpPr>
          <p:cNvPr id="75"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1792288" y="3600450"/>
            <a:ext cx="5486402" cy="425054"/>
          </a:xfrm>
          <a:prstGeom prst="rect">
            <a:avLst/>
          </a:prstGeom>
        </p:spPr>
        <p:txBody>
          <a:bodyPr anchor="b"/>
          <a:lstStyle>
            <a:lvl1pPr algn="l">
              <a:defRPr sz="2000" b="1"/>
            </a:lvl1pPr>
          </a:lstStyle>
          <a:p>
            <a:r>
              <a:t>Title Text</a:t>
            </a:r>
          </a:p>
        </p:txBody>
      </p:sp>
      <p:sp>
        <p:nvSpPr>
          <p:cNvPr id="83" name="Picture Placeholder 2"/>
          <p:cNvSpPr>
            <a:spLocks noGrp="1"/>
          </p:cNvSpPr>
          <p:nvPr>
            <p:ph type="pic" sz="half" idx="21"/>
          </p:nvPr>
        </p:nvSpPr>
        <p:spPr>
          <a:xfrm>
            <a:off x="1792288" y="459581"/>
            <a:ext cx="5486402" cy="3086101"/>
          </a:xfrm>
          <a:prstGeom prst="rect">
            <a:avLst/>
          </a:prstGeom>
        </p:spPr>
        <p:txBody>
          <a:bodyPr lIns="91439" tIns="45719" rIns="91439" bIns="45719">
            <a:noAutofit/>
          </a:bodyPr>
          <a:lstStyle/>
          <a:p/>
        </p:txBody>
      </p:sp>
      <p:sp>
        <p:nvSpPr>
          <p:cNvPr id="84" name="Body Level One…"/>
          <p:cNvSpPr txBox="1">
            <a:spLocks noGrp="1"/>
          </p:cNvSpPr>
          <p:nvPr>
            <p:ph type="body" sz="quarter" idx="1" hasCustomPrompt="1"/>
          </p:nvPr>
        </p:nvSpPr>
        <p:spPr>
          <a:xfrm>
            <a:off x="1792288" y="4025503"/>
            <a:ext cx="5486402" cy="603649"/>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57200" y="205978"/>
            <a:ext cx="8229600" cy="857251"/>
          </a:xfrm>
          <a:prstGeom prst="rect">
            <a:avLst/>
          </a:prstGeom>
          <a:ln w="12700">
            <a:miter lim="400000"/>
          </a:ln>
        </p:spPr>
        <p:txBody>
          <a:bodyPr lIns="45718" tIns="45718" rIns="45718" bIns="45718" anchor="ctr">
            <a:normAutofit/>
          </a:bodyPr>
          <a:lstStyle/>
          <a:p>
            <a:r>
              <a:t>Title Text</a:t>
            </a:r>
          </a:p>
        </p:txBody>
      </p:sp>
      <p:sp>
        <p:nvSpPr>
          <p:cNvPr id="3" name="Body Level One…"/>
          <p:cNvSpPr txBox="1">
            <a:spLocks noGrp="1"/>
          </p:cNvSpPr>
          <p:nvPr>
            <p:ph type="body" idx="1"/>
          </p:nvPr>
        </p:nvSpPr>
        <p:spPr>
          <a:xfrm>
            <a:off x="457200" y="1200150"/>
            <a:ext cx="8229600" cy="3394474"/>
          </a:xfrm>
          <a:prstGeom prst="rect">
            <a:avLst/>
          </a:prstGeom>
          <a:ln w="12700">
            <a:miter lim="400000"/>
          </a:ln>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428178" y="4780033"/>
            <a:ext cx="258623" cy="248304"/>
          </a:xfrm>
          <a:prstGeom prst="rect">
            <a:avLst/>
          </a:prstGeom>
          <a:ln w="12700">
            <a:miter lim="400000"/>
          </a:ln>
        </p:spPr>
        <p:txBody>
          <a:bodyPr wrap="none" lIns="45718" tIns="45718" rIns="45718" bIns="45718" anchor="ctr">
            <a:spAutoFit/>
          </a:bodyPr>
          <a:lstStyle>
            <a:lvl1pPr algn="r">
              <a:defRPr sz="1200">
                <a:solidFill>
                  <a:srgbClr val="888888"/>
                </a:solidFill>
                <a:latin typeface="+mj-lt"/>
                <a:ea typeface="+mj-ea"/>
                <a:cs typeface="+mj-cs"/>
                <a:sym typeface="Calibri" panose="020F050202020403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1pPr>
      <a:lvl2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2pPr>
      <a:lvl3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3pPr>
      <a:lvl4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4pPr>
      <a:lvl5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5pPr>
      <a:lvl6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6pPr>
      <a:lvl7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7pPr>
      <a:lvl8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8pPr>
      <a:lvl9pPr marL="0" marR="0" indent="0" algn="ctr" defTabSz="914400" rtl="0" latinLnBrk="0">
        <a:lnSpc>
          <a:spcPct val="100000"/>
        </a:lnSpc>
        <a:spcBef>
          <a:spcPts val="0"/>
        </a:spcBef>
        <a:spcAft>
          <a:spcPts val="0"/>
        </a:spcAft>
        <a:buClrTx/>
        <a:buSzTx/>
        <a:buFontTx/>
        <a:buNone/>
        <a:defRPr sz="4400" b="0" i="0" u="none" strike="noStrike" cap="none" spc="0" baseline="0">
          <a:solidFill>
            <a:srgbClr val="000000"/>
          </a:solidFill>
          <a:uFillTx/>
          <a:latin typeface="+mj-lt"/>
          <a:ea typeface="+mj-ea"/>
          <a:cs typeface="+mj-cs"/>
          <a:sym typeface="Calibri" panose="020F0502020204030204"/>
        </a:defRPr>
      </a:lvl9pPr>
    </p:titleStyle>
    <p:bodyStyle>
      <a:lvl1pPr marL="342900" marR="0" indent="-3429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1pPr>
      <a:lvl2pPr marL="783590" marR="0" indent="-32639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2pPr>
      <a:lvl3pPr marL="1219200" marR="0" indent="-30480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3pPr>
      <a:lvl4pPr marL="1737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4pPr>
      <a:lvl5pPr marL="21945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5pPr>
      <a:lvl6pPr marL="26517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6pPr>
      <a:lvl7pPr marL="31089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7pPr>
      <a:lvl8pPr marL="35661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8pPr>
      <a:lvl9pPr marL="4023360" marR="0" indent="-365760" algn="l" defTabSz="914400" rtl="0" latinLnBrk="0">
        <a:lnSpc>
          <a:spcPct val="100000"/>
        </a:lnSpc>
        <a:spcBef>
          <a:spcPts val="700"/>
        </a:spcBef>
        <a:spcAft>
          <a:spcPts val="0"/>
        </a:spcAft>
        <a:buClrTx/>
        <a:buSzPct val="100000"/>
        <a:buFont typeface="Arial" panose="020B0604020202020204"/>
        <a:buChar char="•"/>
        <a:defRPr sz="3200" b="0" i="0" u="none" strike="noStrike" cap="none" spc="0" baseline="0">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xfrm>
            <a:off x="685799" y="505463"/>
            <a:ext cx="7772402" cy="1143001"/>
          </a:xfrm>
          <a:prstGeom prst="rect">
            <a:avLst/>
          </a:prstGeom>
        </p:spPr>
        <p:txBody>
          <a:bodyPr>
            <a:normAutofit fontScale="90000"/>
          </a:bodyPr>
          <a:lstStyle>
            <a:lvl1pPr>
              <a:defRPr sz="3600"/>
            </a:lvl1pPr>
          </a:lstStyle>
          <a:p>
            <a:r>
              <a:t>Post Harvest loss in Agriculture using Blockchain</a:t>
            </a:r>
          </a:p>
        </p:txBody>
      </p:sp>
      <p:pic>
        <p:nvPicPr>
          <p:cNvPr id="95" name="Google Shape;89;p13" descr="Google Shape;89;p13"/>
          <p:cNvPicPr>
            <a:picLocks noChangeAspect="1"/>
          </p:cNvPicPr>
          <p:nvPr/>
        </p:nvPicPr>
        <p:blipFill>
          <a:blip r:embed="rId1"/>
          <a:stretch>
            <a:fillRect/>
          </a:stretch>
        </p:blipFill>
        <p:spPr>
          <a:xfrm>
            <a:off x="6705600" y="0"/>
            <a:ext cx="2438400" cy="438150"/>
          </a:xfrm>
          <a:prstGeom prst="rect">
            <a:avLst/>
          </a:prstGeom>
          <a:ln w="12700">
            <a:miter lim="400000"/>
            <a:headEnd/>
            <a:tailEnd/>
          </a:ln>
        </p:spPr>
      </p:pic>
      <p:graphicFrame>
        <p:nvGraphicFramePr>
          <p:cNvPr id="96" name="Table 6"/>
          <p:cNvGraphicFramePr/>
          <p:nvPr/>
        </p:nvGraphicFramePr>
        <p:xfrm>
          <a:off x="457200" y="2080115"/>
          <a:ext cx="8534397" cy="2189035"/>
        </p:xfrm>
        <a:graphic>
          <a:graphicData uri="http://schemas.openxmlformats.org/drawingml/2006/table">
            <a:tbl>
              <a:tblPr firstRow="1">
                <a:tableStyleId>{4C3C2611-4C71-4FC5-86AE-919BDF0F9419}</a:tableStyleId>
              </a:tblPr>
              <a:tblGrid>
                <a:gridCol w="1280160"/>
                <a:gridCol w="2133600"/>
                <a:gridCol w="1706879"/>
                <a:gridCol w="1706879"/>
                <a:gridCol w="1706879"/>
              </a:tblGrid>
              <a:tr h="429529">
                <a:tc>
                  <a:txBody>
                    <a:bodyPr/>
                    <a:lstStyle/>
                    <a:p>
                      <a:pPr algn="l">
                        <a:defRPr sz="1800" b="0"/>
                      </a:pPr>
                      <a:r>
                        <a:rPr sz="1600" b="1"/>
                        <a:t>Sl.Num.</a:t>
                      </a:r>
                      <a:endParaRPr sz="1600" b="1"/>
                    </a:p>
                  </a:txBody>
                  <a:tcPr marL="45720" marR="45720" horzOverflow="overflow"/>
                </a:tc>
                <a:tc>
                  <a:txBody>
                    <a:bodyPr/>
                    <a:lstStyle/>
                    <a:p>
                      <a:pPr algn="l">
                        <a:defRPr sz="1800" b="0"/>
                      </a:pPr>
                      <a:r>
                        <a:rPr sz="1600" b="1"/>
                        <a:t>Student Name</a:t>
                      </a:r>
                      <a:endParaRPr sz="1600" b="1"/>
                    </a:p>
                  </a:txBody>
                  <a:tcPr marL="45720" marR="45720" horzOverflow="overflow"/>
                </a:tc>
                <a:tc>
                  <a:txBody>
                    <a:bodyPr/>
                    <a:lstStyle/>
                    <a:p>
                      <a:pPr algn="l">
                        <a:defRPr sz="1800" b="0"/>
                      </a:pPr>
                      <a:r>
                        <a:rPr sz="1600" b="1"/>
                        <a:t>USN</a:t>
                      </a:r>
                      <a:endParaRPr sz="1600" b="1"/>
                    </a:p>
                  </a:txBody>
                  <a:tcPr marL="45720" marR="45720" horzOverflow="overflow"/>
                </a:tc>
                <a:tc>
                  <a:txBody>
                    <a:bodyPr/>
                    <a:lstStyle/>
                    <a:p>
                      <a:pPr algn="l">
                        <a:defRPr sz="1800" b="0"/>
                      </a:pPr>
                      <a:r>
                        <a:rPr sz="1600" b="1"/>
                        <a:t>Roll Num.</a:t>
                      </a:r>
                      <a:endParaRPr sz="1600" b="1"/>
                    </a:p>
                  </a:txBody>
                  <a:tcPr marL="45720" marR="45720" horzOverflow="overflow"/>
                </a:tc>
                <a:tc>
                  <a:txBody>
                    <a:bodyPr/>
                    <a:lstStyle/>
                    <a:p>
                      <a:pPr algn="l">
                        <a:defRPr sz="1800" b="0"/>
                      </a:pPr>
                      <a:r>
                        <a:rPr sz="1600" b="1"/>
                        <a:t>Division</a:t>
                      </a:r>
                      <a:endParaRPr sz="1600" b="1"/>
                    </a:p>
                  </a:txBody>
                  <a:tcPr marL="45720" marR="45720" horzOverflow="overflow"/>
                </a:tc>
              </a:tr>
              <a:tr h="248675">
                <a:tc>
                  <a:txBody>
                    <a:bodyPr/>
                    <a:lstStyle/>
                    <a:p>
                      <a:pPr algn="l">
                        <a:defRPr sz="1600" b="1"/>
                      </a:pPr>
                    </a:p>
                  </a:txBody>
                  <a:tcPr marL="45720" marR="45720" horzOverflow="overflow"/>
                </a:tc>
                <a:tc>
                  <a:txBody>
                    <a:bodyPr/>
                    <a:lstStyle/>
                    <a:p>
                      <a:pPr algn="l">
                        <a:defRPr sz="1600" b="1"/>
                      </a:pPr>
                    </a:p>
                  </a:txBody>
                  <a:tcPr marL="45720" marR="45720" horzOverflow="overflow"/>
                </a:tc>
                <a:tc>
                  <a:txBody>
                    <a:bodyPr/>
                    <a:lstStyle/>
                    <a:p>
                      <a:pPr algn="l">
                        <a:defRPr sz="1600" b="1"/>
                      </a:pPr>
                    </a:p>
                  </a:txBody>
                  <a:tcPr marL="45720" marR="45720" horzOverflow="overflow"/>
                </a:tc>
                <a:tc>
                  <a:txBody>
                    <a:bodyPr/>
                    <a:lstStyle/>
                    <a:p>
                      <a:pPr algn="l">
                        <a:defRPr sz="1600" b="1"/>
                      </a:pPr>
                    </a:p>
                  </a:txBody>
                  <a:tcPr marL="45720" marR="45720" horzOverflow="overflow"/>
                </a:tc>
                <a:tc>
                  <a:txBody>
                    <a:bodyPr/>
                    <a:lstStyle/>
                    <a:p>
                      <a:pPr algn="l">
                        <a:defRPr sz="1600" b="1"/>
                      </a:pPr>
                    </a:p>
                  </a:txBody>
                  <a:tcPr marL="45720" marR="45720" horzOverflow="overflow"/>
                </a:tc>
              </a:tr>
              <a:tr h="474742">
                <a:tc>
                  <a:txBody>
                    <a:bodyPr/>
                    <a:lstStyle/>
                    <a:p>
                      <a:pPr algn="l">
                        <a:defRPr sz="1800"/>
                      </a:pPr>
                      <a:r>
                        <a:t>1</a:t>
                      </a:r>
                    </a:p>
                  </a:txBody>
                  <a:tcPr marL="45720" marR="45720" horzOverflow="overflow">
                    <a:noFill/>
                  </a:tcPr>
                </a:tc>
                <a:tc>
                  <a:txBody>
                    <a:bodyPr/>
                    <a:lstStyle/>
                    <a:p>
                      <a:pPr algn="ctr">
                        <a:defRPr sz="1800"/>
                      </a:pPr>
                      <a:r>
                        <a:t>Pratham Shirol</a:t>
                      </a:r>
                    </a:p>
                  </a:txBody>
                  <a:tcPr marL="45720" marR="45720" horzOverflow="overflow">
                    <a:noFill/>
                  </a:tcPr>
                </a:tc>
                <a:tc>
                  <a:txBody>
                    <a:bodyPr/>
                    <a:lstStyle/>
                    <a:p>
                      <a:pPr algn="ctr">
                        <a:defRPr sz="1800"/>
                      </a:pPr>
                      <a:r>
                        <a:t>01FE21BCI018</a:t>
                      </a:r>
                    </a:p>
                  </a:txBody>
                  <a:tcPr marL="45720" marR="45720" horzOverflow="overflow">
                    <a:noFill/>
                  </a:tcPr>
                </a:tc>
                <a:tc>
                  <a:txBody>
                    <a:bodyPr/>
                    <a:lstStyle/>
                    <a:p>
                      <a:pPr algn="ctr">
                        <a:defRPr sz="1800"/>
                      </a:pPr>
                      <a:r>
                        <a:t>117</a:t>
                      </a:r>
                    </a:p>
                  </a:txBody>
                  <a:tcPr marL="45720" marR="45720" horzOverflow="overflow">
                    <a:noFill/>
                  </a:tcPr>
                </a:tc>
                <a:tc>
                  <a:txBody>
                    <a:bodyPr/>
                    <a:lstStyle/>
                    <a:p>
                      <a:pPr algn="ctr">
                        <a:defRPr sz="1800"/>
                      </a:pPr>
                      <a:r>
                        <a:t>F-DIV</a:t>
                      </a:r>
                    </a:p>
                  </a:txBody>
                  <a:tcPr marL="45720" marR="45720" horzOverflow="overflow">
                    <a:noFill/>
                  </a:tcPr>
                </a:tc>
              </a:tr>
              <a:tr h="474742">
                <a:tc>
                  <a:txBody>
                    <a:bodyPr/>
                    <a:lstStyle/>
                    <a:p>
                      <a:pPr algn="l">
                        <a:defRPr sz="1800"/>
                      </a:pPr>
                      <a:r>
                        <a:t>2</a:t>
                      </a:r>
                    </a:p>
                  </a:txBody>
                  <a:tcPr marL="45720" marR="45720" horzOverflow="overflow"/>
                </a:tc>
                <a:tc>
                  <a:txBody>
                    <a:bodyPr/>
                    <a:lstStyle/>
                    <a:p>
                      <a:pPr algn="ctr">
                        <a:defRPr sz="1800"/>
                      </a:pPr>
                      <a:r>
                        <a:t>Shravan B S</a:t>
                      </a:r>
                    </a:p>
                  </a:txBody>
                  <a:tcPr marL="45720" marR="45720" horzOverflow="overflow"/>
                </a:tc>
                <a:tc>
                  <a:txBody>
                    <a:bodyPr/>
                    <a:lstStyle/>
                    <a:p>
                      <a:pPr algn="ctr">
                        <a:defRPr sz="1800"/>
                      </a:pPr>
                      <a:r>
                        <a:t>01FE21BCI023</a:t>
                      </a:r>
                    </a:p>
                  </a:txBody>
                  <a:tcPr marL="45720" marR="45720" horzOverflow="overflow"/>
                </a:tc>
                <a:tc>
                  <a:txBody>
                    <a:bodyPr/>
                    <a:lstStyle/>
                    <a:p>
                      <a:pPr algn="ctr">
                        <a:defRPr sz="1800"/>
                      </a:pPr>
                      <a:r>
                        <a:t>150</a:t>
                      </a:r>
                    </a:p>
                  </a:txBody>
                  <a:tcPr marL="45720" marR="45720" horzOverflow="overflow"/>
                </a:tc>
                <a:tc>
                  <a:txBody>
                    <a:bodyPr/>
                    <a:lstStyle/>
                    <a:p>
                      <a:pPr algn="ctr">
                        <a:defRPr sz="1800"/>
                      </a:pPr>
                      <a:r>
                        <a:t>F-DIV</a:t>
                      </a:r>
                    </a:p>
                  </a:txBody>
                  <a:tcPr marL="45720" marR="45720" horzOverflow="overflow"/>
                </a:tc>
              </a:tr>
              <a:tr h="474742">
                <a:tc>
                  <a:txBody>
                    <a:bodyPr/>
                    <a:lstStyle/>
                    <a:p>
                      <a:pPr algn="l">
                        <a:defRPr sz="1800"/>
                      </a:pPr>
                      <a:r>
                        <a:t>3</a:t>
                      </a:r>
                    </a:p>
                  </a:txBody>
                  <a:tcPr marL="45720" marR="45720" horzOverflow="overflow">
                    <a:noFill/>
                  </a:tcPr>
                </a:tc>
                <a:tc>
                  <a:txBody>
                    <a:bodyPr/>
                    <a:lstStyle/>
                    <a:p>
                      <a:pPr algn="ctr">
                        <a:defRPr sz="1800"/>
                      </a:pPr>
                      <a:r>
                        <a:t>Yash S H</a:t>
                      </a:r>
                    </a:p>
                  </a:txBody>
                  <a:tcPr marL="45720" marR="45720" horzOverflow="overflow">
                    <a:noFill/>
                  </a:tcPr>
                </a:tc>
                <a:tc>
                  <a:txBody>
                    <a:bodyPr/>
                    <a:lstStyle/>
                    <a:p>
                      <a:pPr algn="ctr">
                        <a:defRPr sz="1800"/>
                      </a:pPr>
                      <a:r>
                        <a:t>01FE21BCI005</a:t>
                      </a:r>
                    </a:p>
                  </a:txBody>
                  <a:tcPr marL="45720" marR="45720" horzOverflow="overflow">
                    <a:noFill/>
                  </a:tcPr>
                </a:tc>
                <a:tc>
                  <a:txBody>
                    <a:bodyPr/>
                    <a:lstStyle/>
                    <a:p>
                      <a:pPr algn="ctr">
                        <a:defRPr sz="1800"/>
                      </a:pPr>
                      <a:r>
                        <a:t>105</a:t>
                      </a:r>
                    </a:p>
                  </a:txBody>
                  <a:tcPr marL="45720" marR="45720" horzOverflow="overflow">
                    <a:noFill/>
                  </a:tcPr>
                </a:tc>
                <a:tc>
                  <a:txBody>
                    <a:bodyPr/>
                    <a:lstStyle/>
                    <a:p>
                      <a:pPr algn="ctr">
                        <a:defRPr sz="1800"/>
                      </a:pPr>
                      <a:r>
                        <a:t>F-DIV</a:t>
                      </a:r>
                    </a:p>
                  </a:txBody>
                  <a:tcPr marL="45720" marR="45720" horzOverflow="overflow">
                    <a:noFill/>
                  </a:tcPr>
                </a:tc>
              </a:tr>
            </a:tbl>
          </a:graphicData>
        </a:graphic>
      </p:graphicFrame>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Group 28"/>
          <p:cNvGrpSpPr/>
          <p:nvPr/>
        </p:nvGrpSpPr>
        <p:grpSpPr>
          <a:xfrm>
            <a:off x="149190" y="87545"/>
            <a:ext cx="8994811" cy="655405"/>
            <a:chOff x="0" y="0"/>
            <a:chExt cx="8994810" cy="655403"/>
          </a:xfrm>
        </p:grpSpPr>
        <p:pic>
          <p:nvPicPr>
            <p:cNvPr id="149"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50"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52" name="Title 1"/>
          <p:cNvSpPr txBox="1">
            <a:spLocks noGrp="1"/>
          </p:cNvSpPr>
          <p:nvPr>
            <p:ph type="title"/>
          </p:nvPr>
        </p:nvSpPr>
        <p:spPr>
          <a:xfrm>
            <a:off x="3284375" y="453201"/>
            <a:ext cx="7924801" cy="857251"/>
          </a:xfrm>
          <a:prstGeom prst="rect">
            <a:avLst/>
          </a:prstGeom>
        </p:spPr>
        <p:txBody>
          <a:bodyPr/>
          <a:lstStyle>
            <a:lvl1pPr algn="l">
              <a:lnSpc>
                <a:spcPct val="120000"/>
              </a:lnSpc>
              <a:defRPr sz="2000"/>
            </a:lvl1pPr>
          </a:lstStyle>
          <a:p>
            <a:r>
              <a:t>Selling Product</a:t>
            </a:r>
          </a:p>
        </p:txBody>
      </p:sp>
      <p:pic>
        <p:nvPicPr>
          <p:cNvPr id="153" name="Image" descr="Image"/>
          <p:cNvPicPr>
            <a:picLocks noChangeAspect="1"/>
          </p:cNvPicPr>
          <p:nvPr/>
        </p:nvPicPr>
        <p:blipFill>
          <a:blip r:embed="rId2"/>
          <a:stretch>
            <a:fillRect/>
          </a:stretch>
        </p:blipFill>
        <p:spPr>
          <a:xfrm>
            <a:off x="1663504" y="1119325"/>
            <a:ext cx="6770635" cy="3926009"/>
          </a:xfrm>
          <a:prstGeom prst="rect">
            <a:avLst/>
          </a:prstGeom>
          <a:ln w="12700">
            <a:miter lim="400000"/>
            <a:headEnd/>
            <a:tailEnd/>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28"/>
          <p:cNvGrpSpPr/>
          <p:nvPr/>
        </p:nvGrpSpPr>
        <p:grpSpPr>
          <a:xfrm>
            <a:off x="149190" y="87545"/>
            <a:ext cx="8994811" cy="655405"/>
            <a:chOff x="0" y="0"/>
            <a:chExt cx="8994810" cy="655403"/>
          </a:xfrm>
        </p:grpSpPr>
        <p:pic>
          <p:nvPicPr>
            <p:cNvPr id="155"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56"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58" name="Title 1"/>
          <p:cNvSpPr txBox="1">
            <a:spLocks noGrp="1"/>
          </p:cNvSpPr>
          <p:nvPr>
            <p:ph type="title"/>
          </p:nvPr>
        </p:nvSpPr>
        <p:spPr>
          <a:xfrm>
            <a:off x="3017786" y="435428"/>
            <a:ext cx="7924801" cy="857251"/>
          </a:xfrm>
          <a:prstGeom prst="rect">
            <a:avLst/>
          </a:prstGeom>
        </p:spPr>
        <p:txBody>
          <a:bodyPr/>
          <a:lstStyle>
            <a:lvl1pPr algn="l">
              <a:lnSpc>
                <a:spcPct val="120000"/>
              </a:lnSpc>
              <a:defRPr sz="2000"/>
            </a:lvl1pPr>
          </a:lstStyle>
          <a:p>
            <a:r>
              <a:t>Harvest Loss Recorded</a:t>
            </a:r>
          </a:p>
        </p:txBody>
      </p:sp>
      <p:pic>
        <p:nvPicPr>
          <p:cNvPr id="159" name="Image" descr="Image"/>
          <p:cNvPicPr>
            <a:picLocks noChangeAspect="1"/>
          </p:cNvPicPr>
          <p:nvPr/>
        </p:nvPicPr>
        <p:blipFill>
          <a:blip r:embed="rId2"/>
          <a:stretch>
            <a:fillRect/>
          </a:stretch>
        </p:blipFill>
        <p:spPr>
          <a:xfrm>
            <a:off x="2018000" y="1125151"/>
            <a:ext cx="5613783" cy="3969121"/>
          </a:xfrm>
          <a:prstGeom prst="rect">
            <a:avLst/>
          </a:prstGeom>
          <a:ln w="12700">
            <a:miter lim="400000"/>
            <a:headEnd/>
            <a:tailEnd/>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7" name="Group 28"/>
          <p:cNvGrpSpPr/>
          <p:nvPr/>
        </p:nvGrpSpPr>
        <p:grpSpPr>
          <a:xfrm>
            <a:off x="149190" y="87545"/>
            <a:ext cx="8994811" cy="655405"/>
            <a:chOff x="0" y="0"/>
            <a:chExt cx="8994810" cy="655403"/>
          </a:xfrm>
        </p:grpSpPr>
        <p:pic>
          <p:nvPicPr>
            <p:cNvPr id="155"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56"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58" name="Title 1"/>
          <p:cNvSpPr txBox="1">
            <a:spLocks noGrp="1"/>
          </p:cNvSpPr>
          <p:nvPr>
            <p:ph type="title"/>
          </p:nvPr>
        </p:nvSpPr>
        <p:spPr>
          <a:xfrm>
            <a:off x="528585" y="1995714"/>
            <a:ext cx="7924801" cy="857251"/>
          </a:xfrm>
          <a:prstGeom prst="rect">
            <a:avLst/>
          </a:prstGeom>
        </p:spPr>
        <p:txBody>
          <a:bodyPr>
            <a:normAutofit/>
          </a:bodyPr>
          <a:lstStyle>
            <a:lvl1pPr algn="l">
              <a:lnSpc>
                <a:spcPct val="120000"/>
              </a:lnSpc>
              <a:defRPr sz="2000"/>
            </a:lvl1pPr>
          </a:lstStyle>
          <a:p>
            <a:pPr algn="ctr"/>
            <a:r>
              <a:rPr lang="en-US" sz="4000" b="1"/>
              <a:t>THANK YOU</a:t>
            </a:r>
            <a:endParaRPr sz="4000" b="1"/>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28"/>
          <p:cNvGrpSpPr/>
          <p:nvPr/>
        </p:nvGrpSpPr>
        <p:grpSpPr>
          <a:xfrm>
            <a:off x="149190" y="87545"/>
            <a:ext cx="8994811" cy="655406"/>
            <a:chOff x="0" y="0"/>
            <a:chExt cx="8994810" cy="655404"/>
          </a:xfrm>
        </p:grpSpPr>
        <p:pic>
          <p:nvPicPr>
            <p:cNvPr id="98" name="Picture 5" descr="Picture 5"/>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99" name="Straight Connector 6"/>
            <p:cNvSpPr/>
            <p:nvPr/>
          </p:nvSpPr>
          <p:spPr>
            <a:xfrm>
              <a:off x="-1" y="638180"/>
              <a:ext cx="8994811" cy="17225"/>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01" name="Introduction"/>
          <p:cNvSpPr txBox="1">
            <a:spLocks noGrp="1"/>
          </p:cNvSpPr>
          <p:nvPr>
            <p:ph type="title"/>
          </p:nvPr>
        </p:nvSpPr>
        <p:spPr>
          <a:xfrm>
            <a:off x="-2438218" y="-118580"/>
            <a:ext cx="8229602" cy="1131096"/>
          </a:xfrm>
          <a:prstGeom prst="rect">
            <a:avLst/>
          </a:prstGeom>
        </p:spPr>
        <p:txBody>
          <a:bodyPr/>
          <a:lstStyle>
            <a:lvl1pPr>
              <a:defRPr sz="3200" b="1"/>
            </a:lvl1pPr>
          </a:lstStyle>
          <a:p>
            <a:r>
              <a:t>INTRODUCTION</a:t>
            </a:r>
          </a:p>
        </p:txBody>
      </p:sp>
      <p:sp>
        <p:nvSpPr>
          <p:cNvPr id="102" name="Users can operate their devices with hand gestures that are recorded by the camera on the device.The software can interpret these hand gestures using TensorFlow and take appropriate action. Touch-free interaction is made possible by this, which simplifie"/>
          <p:cNvSpPr txBox="1">
            <a:spLocks noGrp="1"/>
          </p:cNvSpPr>
          <p:nvPr>
            <p:ph type="body" idx="1"/>
          </p:nvPr>
        </p:nvSpPr>
        <p:spPr>
          <a:xfrm>
            <a:off x="293369" y="829944"/>
            <a:ext cx="8229602" cy="3943352"/>
          </a:xfrm>
          <a:prstGeom prst="rect">
            <a:avLst/>
          </a:prstGeom>
        </p:spPr>
        <p:txBody>
          <a:bodyPr/>
          <a:lstStyle/>
          <a:p>
            <a:pPr marL="0" indent="0" defTabSz="425450">
              <a:spcBef>
                <a:spcPts val="1100"/>
              </a:spcBef>
              <a:buSzTx/>
              <a:buFontTx/>
              <a:buNone/>
              <a:defRPr sz="2045">
                <a:latin typeface="Times Roman"/>
                <a:ea typeface="Times Roman"/>
                <a:cs typeface="Times Roman"/>
                <a:sym typeface="Times Roman"/>
              </a:defRPr>
            </a:pPr>
            <a:r>
              <a:t>Blockchain technology, also known as distributed ledger technology (DLT), securely records and transparently shares transaction data across multiple computers. Each transaction is added to a digital ledger that is distributed across the network, ensuring security and resistance to tampering. In supply chain management, blockchain enhances transparency and efficiency by accurately tracking the provenance and movement of goods. This is particularly beneficial for addressing agricultural food loss, improving food security, economic stability, and environmental sustainability by reducing inefficiencies in the supply chain.</a:t>
            </a:r>
          </a:p>
          <a:p>
            <a:pPr marL="0" indent="0" defTabSz="425450">
              <a:spcBef>
                <a:spcPts val="0"/>
              </a:spcBef>
              <a:buSzTx/>
              <a:buFontTx/>
              <a:buNone/>
              <a:defRPr sz="2045">
                <a:latin typeface="Times Roman"/>
                <a:ea typeface="Times Roman"/>
                <a:cs typeface="Times Roman"/>
                <a:sym typeface="Times Roman"/>
              </a:defRPr>
            </a:pPr>
          </a:p>
          <a:p>
            <a:pPr marL="0" indent="0" algn="ctr" defTabSz="425450">
              <a:spcBef>
                <a:spcPts val="0"/>
              </a:spcBef>
              <a:buSzTx/>
              <a:buFontTx/>
              <a:buNone/>
              <a:defRPr sz="2045">
                <a:solidFill>
                  <a:srgbClr val="000000">
                    <a:alpha val="84705"/>
                  </a:srgbClr>
                </a:solidFill>
                <a:latin typeface="+mn-lt"/>
                <a:ea typeface="+mn-ea"/>
                <a:cs typeface="+mn-cs"/>
                <a:sym typeface="Helvetica"/>
              </a:defRPr>
            </a:p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6" name="Group 28"/>
          <p:cNvGrpSpPr/>
          <p:nvPr/>
        </p:nvGrpSpPr>
        <p:grpSpPr>
          <a:xfrm>
            <a:off x="149190" y="87545"/>
            <a:ext cx="8994811" cy="655406"/>
            <a:chOff x="0" y="0"/>
            <a:chExt cx="8994810" cy="655404"/>
          </a:xfrm>
        </p:grpSpPr>
        <p:pic>
          <p:nvPicPr>
            <p:cNvPr id="104" name="Picture 5" descr="Picture 5"/>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05" name="Straight Connector 6"/>
            <p:cNvSpPr/>
            <p:nvPr/>
          </p:nvSpPr>
          <p:spPr>
            <a:xfrm>
              <a:off x="-1" y="638180"/>
              <a:ext cx="8994811" cy="17225"/>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07" name="Motivation"/>
          <p:cNvSpPr txBox="1">
            <a:spLocks noGrp="1"/>
          </p:cNvSpPr>
          <p:nvPr>
            <p:ph type="title"/>
          </p:nvPr>
        </p:nvSpPr>
        <p:spPr>
          <a:xfrm>
            <a:off x="-2760257" y="-27374"/>
            <a:ext cx="8229602" cy="1131096"/>
          </a:xfrm>
          <a:prstGeom prst="rect">
            <a:avLst/>
          </a:prstGeom>
        </p:spPr>
        <p:txBody>
          <a:bodyPr/>
          <a:lstStyle>
            <a:lvl1pPr>
              <a:defRPr sz="3200" b="1"/>
            </a:lvl1pPr>
          </a:lstStyle>
          <a:p>
            <a:r>
              <a:t>MOTIVATION</a:t>
            </a:r>
          </a:p>
        </p:txBody>
      </p:sp>
      <p:sp>
        <p:nvSpPr>
          <p:cNvPr id="108" name="The purpose of hand gesture recognition is to improve how people engage with technology by giving them simple, natural ways to operate gadgets. Through touch-free device control, this technology seeks to increase accessibility for people with impairments"/>
          <p:cNvSpPr txBox="1">
            <a:spLocks noGrp="1"/>
          </p:cNvSpPr>
          <p:nvPr>
            <p:ph type="body" idx="1"/>
          </p:nvPr>
        </p:nvSpPr>
        <p:spPr>
          <a:xfrm>
            <a:off x="353731" y="1259802"/>
            <a:ext cx="8229601" cy="3943352"/>
          </a:xfrm>
          <a:prstGeom prst="rect">
            <a:avLst/>
          </a:prstGeom>
        </p:spPr>
        <p:txBody>
          <a:bodyPr/>
          <a:lstStyle/>
          <a:p>
            <a:pPr marL="0" indent="0" defTabSz="457200">
              <a:spcBef>
                <a:spcPts val="1200"/>
              </a:spcBef>
              <a:buSzTx/>
              <a:buFontTx/>
              <a:buNone/>
              <a:defRPr sz="2100">
                <a:latin typeface="Times Roman"/>
                <a:ea typeface="Times Roman"/>
                <a:cs typeface="Times Roman"/>
                <a:sym typeface="Times Roman"/>
              </a:defRPr>
            </a:pPr>
            <a:r>
              <a:t>Address post-harvest losses causing food wastage, economic loss, and environmental harm. Traditional supply chain management lacks transparency and coordination. Blockchain offers a secure, transparent, and efficient solution to transform agricultural supply chains, reduce food loss, improve efficiency, and promote sustainability, contributing to global food security and environmental conservation.</a:t>
            </a:r>
          </a:p>
          <a:p>
            <a:pPr marL="0" indent="0" defTabSz="457200">
              <a:spcBef>
                <a:spcPts val="0"/>
              </a:spcBef>
              <a:buSzTx/>
              <a:buFontTx/>
              <a:buNone/>
              <a:defRPr sz="2100">
                <a:latin typeface="Times Roman"/>
                <a:ea typeface="Times Roman"/>
                <a:cs typeface="Times Roman"/>
                <a:sym typeface="Times Roman"/>
              </a:defRPr>
            </a:pPr>
          </a:p>
          <a:p>
            <a:pPr marL="0" indent="0" algn="ctr" defTabSz="457200">
              <a:spcBef>
                <a:spcPts val="0"/>
              </a:spcBef>
              <a:buSzTx/>
              <a:buFontTx/>
              <a:buNone/>
              <a:defRPr sz="2100">
                <a:solidFill>
                  <a:srgbClr val="000000">
                    <a:alpha val="84705"/>
                  </a:srgbClr>
                </a:solidFill>
                <a:latin typeface="+mn-lt"/>
                <a:ea typeface="+mn-ea"/>
                <a:cs typeface="+mn-cs"/>
                <a:sym typeface="Helvetica"/>
              </a:defRPr>
            </a:p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itle 1"/>
          <p:cNvSpPr txBox="1">
            <a:spLocks noGrp="1"/>
          </p:cNvSpPr>
          <p:nvPr>
            <p:ph type="title"/>
          </p:nvPr>
        </p:nvSpPr>
        <p:spPr>
          <a:xfrm>
            <a:off x="-6221" y="159953"/>
            <a:ext cx="7924801" cy="857251"/>
          </a:xfrm>
          <a:prstGeom prst="rect">
            <a:avLst/>
          </a:prstGeom>
        </p:spPr>
        <p:txBody>
          <a:bodyPr/>
          <a:lstStyle>
            <a:lvl1pPr algn="l">
              <a:defRPr sz="3200" b="1"/>
            </a:lvl1pPr>
          </a:lstStyle>
          <a:p>
            <a:r>
              <a:t>PROBLEM STATEMENT</a:t>
            </a:r>
          </a:p>
        </p:txBody>
      </p:sp>
      <p:sp>
        <p:nvSpPr>
          <p:cNvPr id="111" name="Title 1"/>
          <p:cNvSpPr txBox="1"/>
          <p:nvPr/>
        </p:nvSpPr>
        <p:spPr>
          <a:xfrm>
            <a:off x="3164810" y="666473"/>
            <a:ext cx="8138160" cy="857249"/>
          </a:xfrm>
          <a:prstGeom prst="rect">
            <a:avLst/>
          </a:prstGeom>
          <a:ln w="12700">
            <a:miter lim="400000"/>
          </a:ln>
        </p:spPr>
        <p:txBody>
          <a:bodyPr lIns="45718" tIns="45718" rIns="45718" bIns="45718" anchor="ctr">
            <a:normAutofit/>
          </a:bodyPr>
          <a:lstStyle>
            <a:lvl1pPr>
              <a:defRPr sz="3600" b="1">
                <a:latin typeface="+mj-lt"/>
                <a:ea typeface="+mj-ea"/>
                <a:cs typeface="+mj-cs"/>
                <a:sym typeface="Calibri" panose="020F0502020204030204"/>
              </a:defRPr>
            </a:lvl1pPr>
          </a:lstStyle>
          <a:p>
            <a:r>
              <a:t> </a:t>
            </a:r>
          </a:p>
        </p:txBody>
      </p:sp>
      <p:grpSp>
        <p:nvGrpSpPr>
          <p:cNvPr id="114" name="Group 28"/>
          <p:cNvGrpSpPr/>
          <p:nvPr/>
        </p:nvGrpSpPr>
        <p:grpSpPr>
          <a:xfrm>
            <a:off x="149190" y="87545"/>
            <a:ext cx="8994811" cy="655406"/>
            <a:chOff x="0" y="0"/>
            <a:chExt cx="8994810" cy="655404"/>
          </a:xfrm>
        </p:grpSpPr>
        <p:pic>
          <p:nvPicPr>
            <p:cNvPr id="112"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13" name="Straight Connector 7"/>
            <p:cNvSpPr/>
            <p:nvPr/>
          </p:nvSpPr>
          <p:spPr>
            <a:xfrm>
              <a:off x="-1" y="638180"/>
              <a:ext cx="8994811" cy="17225"/>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15" name="Content Placeholder 2"/>
          <p:cNvSpPr txBox="1">
            <a:spLocks noGrp="1"/>
          </p:cNvSpPr>
          <p:nvPr>
            <p:ph type="body" idx="1"/>
          </p:nvPr>
        </p:nvSpPr>
        <p:spPr>
          <a:xfrm>
            <a:off x="152399" y="2644444"/>
            <a:ext cx="8839201" cy="2396142"/>
          </a:xfrm>
          <a:prstGeom prst="rect">
            <a:avLst/>
          </a:prstGeom>
        </p:spPr>
        <p:txBody>
          <a:bodyPr/>
          <a:lstStyle/>
          <a:p>
            <a:pPr marL="61595" indent="-61595" defTabSz="887095">
              <a:spcBef>
                <a:spcPts val="0"/>
              </a:spcBef>
              <a:buFontTx/>
              <a:defRPr sz="1745">
                <a:latin typeface="+mn-lt"/>
                <a:ea typeface="+mn-ea"/>
                <a:cs typeface="+mn-cs"/>
                <a:sym typeface="Helvetica"/>
              </a:defRPr>
            </a:pPr>
            <a:r>
              <a:t>Implemented blockchain for end-to-end traceability of agricultural products.</a:t>
            </a:r>
          </a:p>
          <a:p>
            <a:pPr marL="61595" indent="-61595" defTabSz="887095">
              <a:spcBef>
                <a:spcPts val="0"/>
              </a:spcBef>
              <a:buFontTx/>
              <a:defRPr sz="1745">
                <a:latin typeface="+mn-lt"/>
                <a:ea typeface="+mn-ea"/>
                <a:cs typeface="+mn-cs"/>
                <a:sym typeface="Helvetica"/>
              </a:defRPr>
            </a:pPr>
            <a:r>
              <a:t>Used smart contracts to automate processes and streamline stakeholder information exchange.</a:t>
            </a:r>
          </a:p>
          <a:p>
            <a:pPr marL="61595" indent="-61595" defTabSz="887095">
              <a:spcBef>
                <a:spcPts val="0"/>
              </a:spcBef>
              <a:buFontTx/>
              <a:defRPr sz="1745">
                <a:latin typeface="+mn-lt"/>
                <a:ea typeface="+mn-ea"/>
                <a:cs typeface="+mn-cs"/>
                <a:sym typeface="Helvetica"/>
              </a:defRPr>
            </a:pPr>
            <a:r>
              <a:t>Integrated IoT devices for real-time monitoring of environmental conditions.</a:t>
            </a:r>
          </a:p>
          <a:p>
            <a:pPr marL="61595" indent="-61595" defTabSz="887095">
              <a:spcBef>
                <a:spcPts val="0"/>
              </a:spcBef>
              <a:buFontTx/>
              <a:defRPr sz="1745">
                <a:latin typeface="+mn-lt"/>
                <a:ea typeface="+mn-ea"/>
                <a:cs typeface="+mn-cs"/>
                <a:sym typeface="Helvetica"/>
              </a:defRPr>
            </a:pPr>
            <a:r>
              <a:t>Developed incentives to promote sustainable agriculture and minimize waste.</a:t>
            </a:r>
          </a:p>
          <a:p>
            <a:pPr marL="61595" indent="-61595" defTabSz="887095">
              <a:spcBef>
                <a:spcPts val="0"/>
              </a:spcBef>
              <a:buFontTx/>
              <a:defRPr sz="1745">
                <a:latin typeface="+mn-lt"/>
                <a:ea typeface="+mn-ea"/>
                <a:cs typeface="+mn-cs"/>
                <a:sym typeface="Helvetica"/>
              </a:defRPr>
            </a:pPr>
            <a:r>
              <a:t> Use advanced analytics and predictive modeling to improve logistics and forecast demand.</a:t>
            </a:r>
          </a:p>
          <a:p>
            <a:pPr marL="0" indent="0" defTabSz="887095">
              <a:spcBef>
                <a:spcPts val="0"/>
              </a:spcBef>
              <a:buSzTx/>
              <a:buNone/>
              <a:defRPr sz="1745">
                <a:latin typeface="+mn-lt"/>
                <a:ea typeface="+mn-ea"/>
                <a:cs typeface="+mn-cs"/>
                <a:sym typeface="Helvetica"/>
              </a:defRPr>
            </a:pPr>
          </a:p>
        </p:txBody>
      </p:sp>
      <p:sp>
        <p:nvSpPr>
          <p:cNvPr id="116" name="Rectangle 8"/>
          <p:cNvSpPr txBox="1"/>
          <p:nvPr/>
        </p:nvSpPr>
        <p:spPr>
          <a:xfrm>
            <a:off x="167572" y="659197"/>
            <a:ext cx="8519162" cy="1254580"/>
          </a:xfrm>
          <a:prstGeom prst="rect">
            <a:avLst/>
          </a:prstGeom>
          <a:ln w="12700">
            <a:miter lim="400000"/>
          </a:ln>
        </p:spPr>
        <p:txBody>
          <a:bodyPr lIns="45718" tIns="45718" rIns="45718" bIns="45718">
            <a:spAutoFit/>
          </a:bodyPr>
          <a:lstStyle/>
          <a:p>
            <a:pPr algn="ctr">
              <a:defRPr sz="2000">
                <a:latin typeface="+mj-lt"/>
                <a:ea typeface="+mj-ea"/>
                <a:cs typeface="+mj-cs"/>
                <a:sym typeface="Calibri" panose="020F0502020204030204"/>
              </a:defRPr>
            </a:pPr>
          </a:p>
          <a:p>
            <a:pPr algn="ctr">
              <a:defRPr sz="2000">
                <a:latin typeface="+mj-lt"/>
                <a:ea typeface="+mj-ea"/>
                <a:cs typeface="+mj-cs"/>
                <a:sym typeface="Calibri" panose="020F0502020204030204"/>
              </a:defRPr>
            </a:pPr>
            <a:r>
              <a:t>Develop a blockchain-based solution to track and manage post-harvest losses in agriculture, focusing on enhancing supply chain transparency and recording accurate post-harvest data.</a:t>
            </a:r>
          </a:p>
        </p:txBody>
      </p:sp>
      <p:sp>
        <p:nvSpPr>
          <p:cNvPr id="117" name="Title 1"/>
          <p:cNvSpPr txBox="1"/>
          <p:nvPr/>
        </p:nvSpPr>
        <p:spPr>
          <a:xfrm>
            <a:off x="-6221" y="1922031"/>
            <a:ext cx="7924801" cy="857252"/>
          </a:xfrm>
          <a:prstGeom prst="rect">
            <a:avLst/>
          </a:prstGeom>
          <a:ln w="12700">
            <a:miter lim="400000"/>
          </a:ln>
        </p:spPr>
        <p:txBody>
          <a:bodyPr lIns="45718" tIns="45718" rIns="45718" bIns="45718" anchor="ctr">
            <a:normAutofit/>
          </a:bodyPr>
          <a:lstStyle>
            <a:lvl1pPr>
              <a:defRPr sz="2700" b="1">
                <a:latin typeface="+mj-lt"/>
                <a:ea typeface="+mj-ea"/>
                <a:cs typeface="+mj-cs"/>
                <a:sym typeface="Calibri" panose="020F0502020204030204"/>
              </a:defRPr>
            </a:lvl1pPr>
          </a:lstStyle>
          <a:p>
            <a:r>
              <a:t>OBJECTIVES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
          <p:cNvSpPr txBox="1">
            <a:spLocks noGrp="1"/>
          </p:cNvSpPr>
          <p:nvPr>
            <p:ph type="title"/>
          </p:nvPr>
        </p:nvSpPr>
        <p:spPr>
          <a:xfrm>
            <a:off x="304800" y="0"/>
            <a:ext cx="7924800" cy="857250"/>
          </a:xfrm>
          <a:prstGeom prst="rect">
            <a:avLst/>
          </a:prstGeom>
        </p:spPr>
        <p:txBody>
          <a:bodyPr/>
          <a:lstStyle>
            <a:lvl1pPr algn="l">
              <a:lnSpc>
                <a:spcPct val="120000"/>
              </a:lnSpc>
              <a:defRPr sz="3200" b="1"/>
            </a:lvl1pPr>
          </a:lstStyle>
          <a:p>
            <a:r>
              <a:t>SDG  ALIGNMENT</a:t>
            </a:r>
          </a:p>
        </p:txBody>
      </p:sp>
      <p:grpSp>
        <p:nvGrpSpPr>
          <p:cNvPr id="122" name="Group 28"/>
          <p:cNvGrpSpPr/>
          <p:nvPr/>
        </p:nvGrpSpPr>
        <p:grpSpPr>
          <a:xfrm>
            <a:off x="149190" y="87545"/>
            <a:ext cx="8994811" cy="655406"/>
            <a:chOff x="0" y="0"/>
            <a:chExt cx="8994810" cy="655404"/>
          </a:xfrm>
        </p:grpSpPr>
        <p:pic>
          <p:nvPicPr>
            <p:cNvPr id="120"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21" name="Straight Connector 7"/>
            <p:cNvSpPr/>
            <p:nvPr/>
          </p:nvSpPr>
          <p:spPr>
            <a:xfrm>
              <a:off x="-1" y="638180"/>
              <a:ext cx="8994811" cy="17225"/>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23" name="This research aligns with SDG 12: Responsible Consumption and Production. By implementing a blockchain-based system to enhance traceability, improve coordination, prevent spoilage, and promote sustainable practices, the study aims to significantly reduce"/>
          <p:cNvSpPr txBox="1">
            <a:spLocks noGrp="1"/>
          </p:cNvSpPr>
          <p:nvPr>
            <p:ph type="body" idx="1"/>
          </p:nvPr>
        </p:nvSpPr>
        <p:spPr>
          <a:xfrm>
            <a:off x="457200" y="1200150"/>
            <a:ext cx="8229600" cy="3943350"/>
          </a:xfrm>
          <a:prstGeom prst="rect">
            <a:avLst/>
          </a:prstGeom>
        </p:spPr>
        <p:txBody>
          <a:bodyPr/>
          <a:lstStyle>
            <a:lvl1pPr marL="0" indent="0">
              <a:spcBef>
                <a:spcPts val="0"/>
              </a:spcBef>
              <a:buSzTx/>
              <a:buFontTx/>
              <a:buNone/>
              <a:defRPr sz="2200">
                <a:latin typeface="+mn-lt"/>
                <a:ea typeface="+mn-ea"/>
                <a:cs typeface="+mn-cs"/>
                <a:sym typeface="Helvetica"/>
              </a:defRPr>
            </a:lvl1pPr>
          </a:lstStyle>
          <a:p>
            <a:r>
              <a:t>This research aligns with SDG 12: Responsible Consumption and Production. By implementing a blockchain-based system to enhance traceability, improve coordination, prevent spoilage, and promote sustainable practices, the study aims to significantly reduce post-harvest losses in the agricultural supply chain. This contributes to more efficient use of resources and reduction of food waste, supporting sustainable consumption and production patterns.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itle 1"/>
          <p:cNvSpPr txBox="1">
            <a:spLocks noGrp="1"/>
          </p:cNvSpPr>
          <p:nvPr>
            <p:ph type="title"/>
          </p:nvPr>
        </p:nvSpPr>
        <p:spPr>
          <a:xfrm>
            <a:off x="304800" y="0"/>
            <a:ext cx="7924800" cy="857250"/>
          </a:xfrm>
          <a:prstGeom prst="rect">
            <a:avLst/>
          </a:prstGeom>
        </p:spPr>
        <p:txBody>
          <a:bodyPr/>
          <a:lstStyle>
            <a:lvl1pPr algn="l">
              <a:lnSpc>
                <a:spcPct val="120000"/>
              </a:lnSpc>
              <a:defRPr sz="3200" b="1"/>
            </a:lvl1pPr>
          </a:lstStyle>
          <a:p>
            <a:r>
              <a:t>PROPOSED METHODOLOGY</a:t>
            </a:r>
          </a:p>
        </p:txBody>
      </p:sp>
      <p:grpSp>
        <p:nvGrpSpPr>
          <p:cNvPr id="128" name="Group 28"/>
          <p:cNvGrpSpPr/>
          <p:nvPr/>
        </p:nvGrpSpPr>
        <p:grpSpPr>
          <a:xfrm>
            <a:off x="149190" y="87545"/>
            <a:ext cx="8994811" cy="655405"/>
            <a:chOff x="0" y="0"/>
            <a:chExt cx="8994810" cy="655403"/>
          </a:xfrm>
        </p:grpSpPr>
        <p:pic>
          <p:nvPicPr>
            <p:cNvPr id="126"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27"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pic>
        <p:nvPicPr>
          <p:cNvPr id="129" name="EEC903FA-1A5F-4911-912B-711248B1C837.png" descr="EEC903FA-1A5F-4911-912B-711248B1C837.png"/>
          <p:cNvPicPr>
            <a:picLocks noChangeAspect="1"/>
          </p:cNvPicPr>
          <p:nvPr/>
        </p:nvPicPr>
        <p:blipFill>
          <a:blip r:embed="rId2"/>
          <a:stretch>
            <a:fillRect/>
          </a:stretch>
        </p:blipFill>
        <p:spPr>
          <a:xfrm>
            <a:off x="1513107" y="816110"/>
            <a:ext cx="5508186" cy="4155169"/>
          </a:xfrm>
          <a:prstGeom prst="rect">
            <a:avLst/>
          </a:prstGeom>
          <a:ln w="12700">
            <a:miter lim="400000"/>
            <a:headEnd/>
            <a:tailEnd/>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itle 1"/>
          <p:cNvSpPr txBox="1">
            <a:spLocks noGrp="1"/>
          </p:cNvSpPr>
          <p:nvPr>
            <p:ph type="title"/>
          </p:nvPr>
        </p:nvSpPr>
        <p:spPr>
          <a:xfrm>
            <a:off x="304800" y="0"/>
            <a:ext cx="7924800" cy="857250"/>
          </a:xfrm>
          <a:prstGeom prst="rect">
            <a:avLst/>
          </a:prstGeom>
        </p:spPr>
        <p:txBody>
          <a:bodyPr/>
          <a:lstStyle>
            <a:lvl1pPr algn="l">
              <a:lnSpc>
                <a:spcPct val="120000"/>
              </a:lnSpc>
              <a:defRPr sz="3200" b="1"/>
            </a:lvl1pPr>
          </a:lstStyle>
          <a:p>
            <a:r>
              <a:rPr lang="en-US"/>
              <a:t>Use Case Diagram</a:t>
            </a:r>
            <a:endParaRPr lang="en-US"/>
          </a:p>
        </p:txBody>
      </p:sp>
      <p:grpSp>
        <p:nvGrpSpPr>
          <p:cNvPr id="134" name="Group 28"/>
          <p:cNvGrpSpPr/>
          <p:nvPr/>
        </p:nvGrpSpPr>
        <p:grpSpPr>
          <a:xfrm>
            <a:off x="149190" y="87545"/>
            <a:ext cx="8994811" cy="655405"/>
            <a:chOff x="0" y="0"/>
            <a:chExt cx="8994810" cy="655403"/>
          </a:xfrm>
        </p:grpSpPr>
        <p:pic>
          <p:nvPicPr>
            <p:cNvPr id="132"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33"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35" name="Title 1"/>
          <p:cNvSpPr txBox="1"/>
          <p:nvPr/>
        </p:nvSpPr>
        <p:spPr>
          <a:xfrm>
            <a:off x="3293187" y="571314"/>
            <a:ext cx="7924801" cy="857251"/>
          </a:xfrm>
          <a:prstGeom prst="rect">
            <a:avLst/>
          </a:prstGeom>
          <a:ln w="12700">
            <a:miter lim="400000"/>
          </a:ln>
        </p:spPr>
        <p:txBody>
          <a:bodyPr lIns="45718" tIns="45718" rIns="45718" bIns="45718" anchor="ctr">
            <a:normAutofit/>
          </a:bodyPr>
          <a:lstStyle/>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02947" y="638588"/>
            <a:ext cx="5465503" cy="4483069"/>
          </a:xfrm>
          <a:prstGeom prst="rect">
            <a:avLst/>
          </a:prstGeom>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28"/>
          <p:cNvGrpSpPr/>
          <p:nvPr/>
        </p:nvGrpSpPr>
        <p:grpSpPr>
          <a:xfrm>
            <a:off x="149190" y="87545"/>
            <a:ext cx="8994811" cy="655405"/>
            <a:chOff x="0" y="0"/>
            <a:chExt cx="8994810" cy="655403"/>
          </a:xfrm>
        </p:grpSpPr>
        <p:pic>
          <p:nvPicPr>
            <p:cNvPr id="137"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38"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pic>
        <p:nvPicPr>
          <p:cNvPr id="140" name="Image" descr="Image"/>
          <p:cNvPicPr>
            <a:picLocks noChangeAspect="1"/>
          </p:cNvPicPr>
          <p:nvPr/>
        </p:nvPicPr>
        <p:blipFill>
          <a:blip r:embed="rId2"/>
          <a:stretch>
            <a:fillRect/>
          </a:stretch>
        </p:blipFill>
        <p:spPr>
          <a:xfrm>
            <a:off x="1164601" y="1114868"/>
            <a:ext cx="6963989" cy="3977091"/>
          </a:xfrm>
          <a:prstGeom prst="rect">
            <a:avLst/>
          </a:prstGeom>
          <a:ln w="12700">
            <a:miter lim="400000"/>
            <a:headEnd/>
            <a:tailEnd/>
          </a:ln>
        </p:spPr>
      </p:pic>
      <p:sp>
        <p:nvSpPr>
          <p:cNvPr id="141" name="Title 1"/>
          <p:cNvSpPr txBox="1">
            <a:spLocks noGrp="1"/>
          </p:cNvSpPr>
          <p:nvPr>
            <p:ph type="title"/>
          </p:nvPr>
        </p:nvSpPr>
        <p:spPr>
          <a:xfrm>
            <a:off x="3435442" y="470973"/>
            <a:ext cx="7924801" cy="857251"/>
          </a:xfrm>
          <a:prstGeom prst="rect">
            <a:avLst/>
          </a:prstGeom>
        </p:spPr>
        <p:txBody>
          <a:bodyPr/>
          <a:lstStyle>
            <a:lvl1pPr algn="l">
              <a:lnSpc>
                <a:spcPct val="120000"/>
              </a:lnSpc>
              <a:defRPr sz="2000"/>
            </a:lvl1pPr>
          </a:lstStyle>
          <a:p>
            <a:r>
              <a:t>Adding Farmer</a:t>
            </a:r>
          </a:p>
        </p:txBody>
      </p:sp>
      <p:sp>
        <p:nvSpPr>
          <p:cNvPr id="3" name="TextBox 2"/>
          <p:cNvSpPr txBox="1"/>
          <p:nvPr/>
        </p:nvSpPr>
        <p:spPr>
          <a:xfrm>
            <a:off x="30029" y="227840"/>
            <a:ext cx="5812971" cy="5847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sz="3200"/>
              <a:t>RESULTS</a:t>
            </a:r>
            <a:endParaRPr lang="en-IN" sz="32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5" name="Group 28"/>
          <p:cNvGrpSpPr/>
          <p:nvPr/>
        </p:nvGrpSpPr>
        <p:grpSpPr>
          <a:xfrm>
            <a:off x="149190" y="87545"/>
            <a:ext cx="8994811" cy="655405"/>
            <a:chOff x="0" y="0"/>
            <a:chExt cx="8994810" cy="655403"/>
          </a:xfrm>
        </p:grpSpPr>
        <p:pic>
          <p:nvPicPr>
            <p:cNvPr id="143" name="Picture 6" descr="Picture 6"/>
            <p:cNvPicPr>
              <a:picLocks noChangeAspect="1"/>
            </p:cNvPicPr>
            <p:nvPr/>
          </p:nvPicPr>
          <p:blipFill>
            <a:blip r:embed="rId1"/>
            <a:stretch>
              <a:fillRect/>
            </a:stretch>
          </p:blipFill>
          <p:spPr>
            <a:xfrm>
              <a:off x="6896136" y="-1"/>
              <a:ext cx="2033704" cy="551042"/>
            </a:xfrm>
            <a:prstGeom prst="rect">
              <a:avLst/>
            </a:prstGeom>
            <a:ln w="12700" cap="flat">
              <a:noFill/>
              <a:miter lim="400000"/>
              <a:headEnd/>
              <a:tailEnd/>
            </a:ln>
            <a:effectLst/>
          </p:spPr>
        </p:pic>
        <p:sp>
          <p:nvSpPr>
            <p:cNvPr id="144" name="Straight Connector 7"/>
            <p:cNvSpPr/>
            <p:nvPr/>
          </p:nvSpPr>
          <p:spPr>
            <a:xfrm>
              <a:off x="-1" y="638180"/>
              <a:ext cx="8994811" cy="17224"/>
            </a:xfrm>
            <a:prstGeom prst="line">
              <a:avLst/>
            </a:prstGeom>
            <a:noFill/>
            <a:ln w="3175" cap="flat">
              <a:solidFill>
                <a:srgbClr val="E4948A"/>
              </a:solidFill>
              <a:prstDash val="solid"/>
              <a:round/>
            </a:ln>
            <a:effectLst/>
          </p:spPr>
          <p:txBody>
            <a:bodyPr wrap="square" lIns="45718" tIns="45718" rIns="45718" bIns="45718" numCol="1" anchor="t">
              <a:noAutofit/>
            </a:bodyPr>
            <a:lstStyle/>
            <a:p/>
          </p:txBody>
        </p:sp>
      </p:grpSp>
      <p:sp>
        <p:nvSpPr>
          <p:cNvPr id="146" name="Title 1"/>
          <p:cNvSpPr txBox="1">
            <a:spLocks noGrp="1"/>
          </p:cNvSpPr>
          <p:nvPr>
            <p:ph type="title"/>
          </p:nvPr>
        </p:nvSpPr>
        <p:spPr>
          <a:xfrm>
            <a:off x="3559850" y="462087"/>
            <a:ext cx="7924801" cy="857251"/>
          </a:xfrm>
          <a:prstGeom prst="rect">
            <a:avLst/>
          </a:prstGeom>
        </p:spPr>
        <p:txBody>
          <a:bodyPr/>
          <a:lstStyle>
            <a:lvl1pPr algn="l">
              <a:lnSpc>
                <a:spcPct val="120000"/>
              </a:lnSpc>
              <a:defRPr sz="2000"/>
            </a:lvl1pPr>
          </a:lstStyle>
          <a:p>
            <a:r>
              <a:t>Adding Product</a:t>
            </a:r>
          </a:p>
        </p:txBody>
      </p:sp>
      <p:pic>
        <p:nvPicPr>
          <p:cNvPr id="147" name="Image" descr="Image"/>
          <p:cNvPicPr>
            <a:picLocks noChangeAspect="1"/>
          </p:cNvPicPr>
          <p:nvPr/>
        </p:nvPicPr>
        <p:blipFill>
          <a:blip r:embed="rId2"/>
          <a:stretch>
            <a:fillRect/>
          </a:stretch>
        </p:blipFill>
        <p:spPr>
          <a:xfrm>
            <a:off x="1292036" y="1156844"/>
            <a:ext cx="7114402" cy="3851782"/>
          </a:xfrm>
          <a:prstGeom prst="rect">
            <a:avLst/>
          </a:prstGeom>
          <a:ln w="12700">
            <a:miter lim="400000"/>
            <a:headEnd/>
            <a:tailEnd/>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2428</Words>
  <Application>WPS Presentation</Application>
  <PresentationFormat>On-screen Show (16:9)</PresentationFormat>
  <Paragraphs>89</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Helvetica</vt:lpstr>
      <vt:lpstr>Calibri</vt:lpstr>
      <vt:lpstr>Arial</vt:lpstr>
      <vt:lpstr>Times Roman</vt:lpstr>
      <vt:lpstr>RomanS_IV25</vt:lpstr>
      <vt:lpstr>Microsoft YaHei</vt:lpstr>
      <vt:lpstr>Arial Unicode MS</vt:lpstr>
      <vt:lpstr>Calibri</vt:lpstr>
      <vt:lpstr>Office Theme</vt:lpstr>
      <vt:lpstr>Post Harvest loss in Agriculture using Blockchain</vt:lpstr>
      <vt:lpstr>INTRODUCTION</vt:lpstr>
      <vt:lpstr>MOTIVATION</vt:lpstr>
      <vt:lpstr>PROBLEM STATEMENT</vt:lpstr>
      <vt:lpstr>SDG  ALIGNMENT</vt:lpstr>
      <vt:lpstr>PROPOSED METHODOLOGY</vt:lpstr>
      <vt:lpstr>Use Case Diagram</vt:lpstr>
      <vt:lpstr>Adding Farmer</vt:lpstr>
      <vt:lpstr>Adding Product</vt:lpstr>
      <vt:lpstr>Selling Product</vt:lpstr>
      <vt:lpstr>Harvest Loss Recorded</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Shravan Bs</dc:creator>
  <cp:lastModifiedBy>PRATHAM</cp:lastModifiedBy>
  <cp:revision>2</cp:revision>
  <dcterms:created xsi:type="dcterms:W3CDTF">2024-06-21T08:29:21Z</dcterms:created>
  <dcterms:modified xsi:type="dcterms:W3CDTF">2024-06-21T17:39:26Z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1A5F1DD886B645528A4C45D785B72B07_12</vt:lpwstr>
  </property>
  <property fmtid="{D5CDD505-2E9C-101B-9397-08002B2CF9AE}" pid="3" name="KSOProductBuildVer">
    <vt:lpwstr>1033-12.2.0.13472</vt:lpwstr>
  </property>
</Properties>
</file>