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89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208">
          <p15:clr>
            <a:srgbClr val="A4A3A4"/>
          </p15:clr>
        </p15:guide>
        <p15:guide id="3" pos="2376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H8IaNL9okhdwyadPQH04M4Z70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172"/>
    <a:srgbClr val="C00000"/>
    <a:srgbClr val="B0E6B5"/>
    <a:srgbClr val="2E9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6" y="82"/>
      </p:cViewPr>
      <p:guideLst>
        <p:guide orient="horz" pos="1620"/>
        <p:guide pos="3208"/>
        <p:guide pos="23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3" Type="http://schemas.openxmlformats.org/officeDocument/2006/relationships/viewProps" Target="viewProps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14231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81c49722f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e81c49722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62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">
        <p:fade/>
      </p:transition>
    </mc:Choice>
    <mc:Fallback xmlns="">
      <p:transition spd="slow" advClick="0" advTm="6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">
        <p:fade/>
      </p:transition>
    </mc:Choice>
    <mc:Fallback xmlns="">
      <p:transition spd="slow" advClick="0" advTm="6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">
        <p:fade/>
      </p:transition>
    </mc:Choice>
    <mc:Fallback xmlns="">
      <p:transition spd="slow" advClick="0" advTm="6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">
        <p:fade/>
      </p:transition>
    </mc:Choice>
    <mc:Fallback xmlns="">
      <p:transition spd="slow" advClick="0" advTm="6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">
        <p:fade/>
      </p:transition>
    </mc:Choice>
    <mc:Fallback xmlns="">
      <p:transition spd="slow" advClick="0" advTm="6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">
        <p:fade/>
      </p:transition>
    </mc:Choice>
    <mc:Fallback xmlns="">
      <p:transition spd="slow" advClick="0" advTm="6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">
        <p:fade/>
      </p:transition>
    </mc:Choice>
    <mc:Fallback xmlns="">
      <p:transition spd="slow" advClick="0" advTm="6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">
        <p:fade/>
      </p:transition>
    </mc:Choice>
    <mc:Fallback xmlns="">
      <p:transition spd="slow" advClick="0" advTm="6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">
        <p:fade/>
      </p:transition>
    </mc:Choice>
    <mc:Fallback xmlns="">
      <p:transition spd="slow" advClick="0" advTm="6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6000">
        <p:fade/>
      </p:transition>
    </mc:Choice>
    <mc:Fallback xmlns="">
      <p:transition spd="slow" advClick="0" advTm="6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slow" p14:dur="59000" advClick="0" advTm="6000">
        <p:fade/>
      </p:transition>
    </mc:Choice>
    <mc:Fallback xmlns="">
      <p:transition spd="slow" advClick="0" advTm="6000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73152"/>
            <a:ext cx="9272016" cy="52166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Book Antiqua" panose="02040602050305030304" pitchFamily="18" charset="0"/>
            </a:endParaRPr>
          </a:p>
        </p:txBody>
      </p:sp>
      <p:sp>
        <p:nvSpPr>
          <p:cNvPr id="44" name="Google Shape;281;p21"/>
          <p:cNvSpPr/>
          <p:nvPr/>
        </p:nvSpPr>
        <p:spPr>
          <a:xfrm>
            <a:off x="2691215" y="2485812"/>
            <a:ext cx="2309659" cy="26214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IN" sz="1200" b="0" i="0" u="none" strike="noStrike" cap="none" dirty="0">
              <a:solidFill>
                <a:srgbClr val="000000"/>
              </a:solidFill>
              <a:latin typeface="Book Antiqua" panose="02040602050305030304" pitchFamily="18" charset="0"/>
              <a:sym typeface="Arial"/>
            </a:endParaRPr>
          </a:p>
        </p:txBody>
      </p:sp>
      <p:sp>
        <p:nvSpPr>
          <p:cNvPr id="45" name="Google Shape;282;p21"/>
          <p:cNvSpPr/>
          <p:nvPr/>
        </p:nvSpPr>
        <p:spPr>
          <a:xfrm>
            <a:off x="5053386" y="554646"/>
            <a:ext cx="4153487" cy="32249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Book Antiqua"/>
              <a:buNone/>
            </a:pPr>
            <a:endParaRPr sz="900" b="0" i="0" u="none" strike="noStrike" cap="none" dirty="0">
              <a:solidFill>
                <a:schemeClr val="tx1"/>
              </a:solidFill>
              <a:latin typeface="Book Antiqua" panose="02040602050305030304" pitchFamily="18" charset="0"/>
              <a:ea typeface="Book Antiqua"/>
              <a:cs typeface="Book Antiqua"/>
              <a:sym typeface="Book Antiqua"/>
            </a:endParaRPr>
          </a:p>
        </p:txBody>
      </p:sp>
      <p:sp>
        <p:nvSpPr>
          <p:cNvPr id="46" name="Google Shape;283;p21"/>
          <p:cNvSpPr txBox="1"/>
          <p:nvPr/>
        </p:nvSpPr>
        <p:spPr>
          <a:xfrm>
            <a:off x="8983990" y="51434"/>
            <a:ext cx="188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Trebuchet MS"/>
              <a:buNone/>
            </a:pPr>
            <a:r>
              <a:rPr lang="en-US" sz="300" b="0" i="0" u="none" strike="noStrike" cap="none">
                <a:solidFill>
                  <a:srgbClr val="FFFFFF"/>
                </a:solidFill>
                <a:latin typeface="Book Antiqua" panose="02040602050305030304" pitchFamily="18" charset="0"/>
                <a:ea typeface="Trebuchet MS"/>
                <a:cs typeface="Trebuchet MS"/>
                <a:sym typeface="Trebuchet MS"/>
              </a:rPr>
              <a:t>TM</a:t>
            </a:r>
            <a:endParaRPr>
              <a:latin typeface="Book Antiqua" panose="02040602050305030304" pitchFamily="18" charset="0"/>
            </a:endParaRPr>
          </a:p>
        </p:txBody>
      </p:sp>
      <p:sp>
        <p:nvSpPr>
          <p:cNvPr id="47" name="Google Shape;284;p21"/>
          <p:cNvSpPr/>
          <p:nvPr/>
        </p:nvSpPr>
        <p:spPr>
          <a:xfrm>
            <a:off x="34549" y="506468"/>
            <a:ext cx="2610300" cy="11464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</a:pPr>
            <a:endParaRPr sz="1400" b="0" i="0" u="none" strike="noStrike" cap="none">
              <a:solidFill>
                <a:srgbClr val="FFFFFF"/>
              </a:solidFill>
              <a:latin typeface="Book Antiqua" panose="020406020503050303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48" name="Google Shape;285;p21"/>
          <p:cNvSpPr/>
          <p:nvPr/>
        </p:nvSpPr>
        <p:spPr>
          <a:xfrm>
            <a:off x="34226" y="1693984"/>
            <a:ext cx="2621700" cy="13612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endParaRPr sz="800" b="0" i="0" u="none" strike="noStrike" cap="none" dirty="0">
              <a:solidFill>
                <a:srgbClr val="FFFFFF"/>
              </a:solidFill>
              <a:latin typeface="Book Antiqua" panose="0204060205030503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  <p:sp>
        <p:nvSpPr>
          <p:cNvPr id="49" name="Google Shape;286;p21"/>
          <p:cNvSpPr/>
          <p:nvPr/>
        </p:nvSpPr>
        <p:spPr>
          <a:xfrm>
            <a:off x="2697361" y="550396"/>
            <a:ext cx="2309659" cy="19021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Book Antiqua" panose="02040602050305030304" pitchFamily="18" charset="0"/>
              <a:sym typeface="Arial"/>
            </a:endParaRPr>
          </a:p>
        </p:txBody>
      </p:sp>
      <p:sp>
        <p:nvSpPr>
          <p:cNvPr id="50" name="Google Shape;287;p21"/>
          <p:cNvSpPr txBox="1"/>
          <p:nvPr/>
        </p:nvSpPr>
        <p:spPr>
          <a:xfrm>
            <a:off x="55808" y="607002"/>
            <a:ext cx="2566973" cy="102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000"/>
              <a:buFont typeface="Times New Roman"/>
              <a:buNone/>
            </a:pPr>
            <a:r>
              <a:rPr lang="en-US" sz="1000" b="1" i="0" u="none" strike="noStrike" cap="none" dirty="0">
                <a:solidFill>
                  <a:srgbClr val="2F5496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Domain</a:t>
            </a:r>
            <a:r>
              <a:rPr lang="en-US" sz="900" b="1" i="0" u="none" strike="noStrike" cap="none" dirty="0">
                <a:solidFill>
                  <a:srgbClr val="2F5496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 : </a:t>
            </a:r>
            <a:r>
              <a:rPr lang="en-US" sz="900" b="1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AIML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000"/>
              <a:buFont typeface="Times New Roman"/>
              <a:buNone/>
            </a:pPr>
            <a:endParaRPr lang="en-US" sz="900" b="1" dirty="0">
              <a:solidFill>
                <a:srgbClr val="2F5496"/>
              </a:solidFill>
              <a:latin typeface="Book Antiqua" panose="02040602050305030304" pitchFamily="18" charset="0"/>
              <a:ea typeface="Times New Roman"/>
              <a:cs typeface="Times New Roman"/>
              <a:sym typeface="Times New Roman"/>
            </a:endParaRPr>
          </a:p>
          <a:p>
            <a:pPr>
              <a:buClr>
                <a:srgbClr val="2F5496"/>
              </a:buClr>
              <a:buSzPts val="1000"/>
            </a:pPr>
            <a:r>
              <a:rPr lang="en-US" sz="1000" b="1" dirty="0">
                <a:solidFill>
                  <a:srgbClr val="2F5496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Problem Statement : </a:t>
            </a:r>
            <a:r>
              <a:rPr lang="en-US" sz="800" dirty="0">
                <a:latin typeface="Bahnschrift" panose="020B0502040204020203" pitchFamily="34" charset="0"/>
              </a:rPr>
              <a:t>Designing a online exam cheat detection model, that is used for monitoring, identity verification, gadget detection and eye movement tracking</a:t>
            </a:r>
            <a:endParaRPr lang="en-IN" sz="800" dirty="0">
              <a:latin typeface="Bahnschrift" panose="020B0502040204020203" pitchFamily="34" charset="0"/>
            </a:endParaRPr>
          </a:p>
          <a:p>
            <a:pPr>
              <a:buClr>
                <a:srgbClr val="2F5496"/>
              </a:buClr>
              <a:buSzPts val="1000"/>
            </a:pPr>
            <a:endParaRPr lang="en-US" sz="900" dirty="0">
              <a:latin typeface="Book Antiqua" panose="0204060205030503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1" name="Google Shape;288;p21"/>
          <p:cNvSpPr/>
          <p:nvPr/>
        </p:nvSpPr>
        <p:spPr>
          <a:xfrm>
            <a:off x="-28026" y="-12400"/>
            <a:ext cx="9234900" cy="531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Book Antiqua"/>
              <a:buNone/>
            </a:pPr>
            <a:endParaRPr sz="1000" b="0" i="0" u="none" strike="noStrike" cap="none">
              <a:solidFill>
                <a:srgbClr val="FFFFFF"/>
              </a:solidFill>
              <a:latin typeface="Book Antiqua" panose="02040602050305030304" pitchFamily="18" charset="0"/>
              <a:ea typeface="Book Antiqua"/>
              <a:cs typeface="Book Antiqua"/>
              <a:sym typeface="Book Antiqua"/>
            </a:endParaRPr>
          </a:p>
        </p:txBody>
      </p:sp>
      <p:pic>
        <p:nvPicPr>
          <p:cNvPr id="52" name="Google Shape;289;p21" descr="Google Shape;6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08" y="6798"/>
            <a:ext cx="492603" cy="49260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290;p21"/>
          <p:cNvSpPr/>
          <p:nvPr/>
        </p:nvSpPr>
        <p:spPr>
          <a:xfrm>
            <a:off x="32499" y="3104682"/>
            <a:ext cx="2626215" cy="2002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rebuchet MS"/>
              <a:buNone/>
            </a:pPr>
            <a:endParaRPr sz="800" b="0" i="0" u="none" strike="noStrike" cap="none" dirty="0">
              <a:solidFill>
                <a:srgbClr val="FFFFFF"/>
              </a:solidFill>
              <a:latin typeface="Book Antiqua" panose="020406020503050303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54" name="Google Shape;291;p21"/>
          <p:cNvSpPr txBox="1"/>
          <p:nvPr/>
        </p:nvSpPr>
        <p:spPr>
          <a:xfrm>
            <a:off x="20422" y="1660845"/>
            <a:ext cx="2612350" cy="753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000" b="1" i="0" u="none" strike="noStrike" cap="none" dirty="0">
                <a:solidFill>
                  <a:srgbClr val="2F5496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Objectives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lang="en-US" sz="900" b="1" dirty="0">
              <a:solidFill>
                <a:srgbClr val="2F5496"/>
              </a:solidFill>
              <a:latin typeface="Book Antiqua" panose="02040602050305030304" pitchFamily="18" charset="0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lang="en-US" sz="900" b="1" i="0" u="none" strike="noStrike" cap="none" dirty="0">
              <a:solidFill>
                <a:srgbClr val="2F5496"/>
              </a:solidFill>
              <a:latin typeface="Book Antiqua" panose="02040602050305030304" pitchFamily="18" charset="0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900" b="1" i="0" u="none" strike="noStrike" cap="none" dirty="0">
                <a:solidFill>
                  <a:srgbClr val="2F5496"/>
                </a:solidFill>
                <a:latin typeface="Book Antiqua" panose="0204060205030503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</a:t>
            </a:r>
            <a:endParaRPr lang="en-US" sz="900" b="1" i="0" u="none" strike="noStrike" cap="none" dirty="0">
              <a:solidFill>
                <a:srgbClr val="2F5496"/>
              </a:solidFill>
              <a:latin typeface="Book Antiqua" panose="02040602050305030304" pitchFamily="18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292;p21"/>
          <p:cNvSpPr txBox="1"/>
          <p:nvPr/>
        </p:nvSpPr>
        <p:spPr>
          <a:xfrm>
            <a:off x="23171" y="3124096"/>
            <a:ext cx="2632246" cy="33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000"/>
              <a:buFont typeface="Times New Roman"/>
              <a:buNone/>
            </a:pPr>
            <a:r>
              <a:rPr lang="en-US" sz="1000" b="1" i="0" u="none" strike="noStrike" cap="none" dirty="0">
                <a:solidFill>
                  <a:srgbClr val="2F5496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Methodology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56" name="Google Shape;296;p21"/>
          <p:cNvSpPr/>
          <p:nvPr/>
        </p:nvSpPr>
        <p:spPr>
          <a:xfrm>
            <a:off x="5045051" y="3815630"/>
            <a:ext cx="4153486" cy="12916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endParaRPr lang="en-US" sz="800" dirty="0">
              <a:latin typeface="Bahnschrift" panose="020B0502040204020203" pitchFamily="34" charset="0"/>
            </a:endParaRPr>
          </a:p>
          <a:p>
            <a:endParaRPr lang="en-US" sz="800" dirty="0">
              <a:latin typeface="Bahnschrift" panose="020B0502040204020203" pitchFamily="34" charset="0"/>
            </a:endParaRPr>
          </a:p>
          <a:p>
            <a:endParaRPr lang="en-US" sz="800" dirty="0">
              <a:latin typeface="Bahnschrift" panose="020B0502040204020203" pitchFamily="34" charset="0"/>
            </a:endParaRPr>
          </a:p>
        </p:txBody>
      </p:sp>
      <p:sp>
        <p:nvSpPr>
          <p:cNvPr id="57" name="Google Shape;298;p21"/>
          <p:cNvSpPr txBox="1"/>
          <p:nvPr/>
        </p:nvSpPr>
        <p:spPr>
          <a:xfrm>
            <a:off x="2683952" y="2415145"/>
            <a:ext cx="2151087" cy="33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000"/>
              <a:buFont typeface="Times New Roman"/>
              <a:buNone/>
            </a:pPr>
            <a:r>
              <a:rPr lang="en-US" sz="1000" b="1" i="0" u="none" strike="noStrike" cap="none" dirty="0">
                <a:solidFill>
                  <a:srgbClr val="2F5496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Results &amp; Discussions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58" name="Google Shape;301;p21"/>
          <p:cNvSpPr txBox="1"/>
          <p:nvPr/>
        </p:nvSpPr>
        <p:spPr>
          <a:xfrm>
            <a:off x="585627" y="-32715"/>
            <a:ext cx="7256360" cy="6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ook Antiqua"/>
              <a:buNone/>
            </a:pPr>
            <a:r>
              <a:rPr lang="en-US" sz="1000" dirty="0">
                <a:solidFill>
                  <a:schemeClr val="bg1"/>
                </a:solidFill>
                <a:latin typeface="Book Antiqua" panose="02040602050305030304" pitchFamily="18" charset="0"/>
              </a:rPr>
              <a:t>Cheat Detection in Online Examinations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ook Antiqua"/>
              <a:buNone/>
            </a:pPr>
            <a:r>
              <a:rPr lang="en-US" sz="1000" dirty="0">
                <a:solidFill>
                  <a:schemeClr val="bg1"/>
                </a:solidFill>
                <a:latin typeface="Book Antiqua" panose="02040602050305030304" pitchFamily="18" charset="0"/>
              </a:rPr>
              <a:t>Nitin Nagaral ,</a:t>
            </a:r>
            <a:r>
              <a:rPr lang="en-IN" sz="1000" dirty="0">
                <a:latin typeface="Book Antiqua" panose="02040602050305030304" pitchFamily="18" charset="0"/>
              </a:rPr>
              <a:t> </a:t>
            </a:r>
            <a:r>
              <a:rPr lang="en-IN" sz="1000" dirty="0">
                <a:solidFill>
                  <a:schemeClr val="bg1"/>
                </a:solidFill>
                <a:latin typeface="Book Antiqua" panose="02040602050305030304" pitchFamily="18" charset="0"/>
              </a:rPr>
              <a:t>Pratham Shirol , Devaraj Hireraddi , Girish Dongrekar , Kushalagouda Patil</a:t>
            </a:r>
            <a:r>
              <a:rPr lang="en-IN" sz="1000" dirty="0">
                <a:latin typeface="Book Antiqua" panose="02040602050305030304" pitchFamily="18" charset="0"/>
              </a:rPr>
              <a:t>l</a:t>
            </a:r>
            <a:endParaRPr lang="en-US" sz="1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ook Antiqua"/>
              <a:buNone/>
            </a:pPr>
            <a:r>
              <a:rPr lang="en-US" sz="1000" dirty="0">
                <a:solidFill>
                  <a:schemeClr val="bg1"/>
                </a:solidFill>
                <a:latin typeface="Book Antiqua" panose="02040602050305030304" pitchFamily="18" charset="0"/>
              </a:rPr>
              <a:t>Guide Name : Prof. Guruprasad. S. 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ook Antiqua"/>
              <a:buNone/>
            </a:pPr>
            <a:endParaRPr lang="en-US" sz="1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59" name="Google Shape;303;p21"/>
          <p:cNvSpPr txBox="1"/>
          <p:nvPr/>
        </p:nvSpPr>
        <p:spPr>
          <a:xfrm>
            <a:off x="2697362" y="459222"/>
            <a:ext cx="1562400" cy="33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000"/>
              <a:buFont typeface="Times New Roman"/>
              <a:buNone/>
            </a:pPr>
            <a:r>
              <a:rPr lang="en-US" sz="1000" b="1" i="0" u="none" strike="noStrike" cap="none" dirty="0">
                <a:solidFill>
                  <a:srgbClr val="2F5496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Architecture</a:t>
            </a:r>
            <a:endParaRPr sz="1000" dirty="0">
              <a:latin typeface="Book Antiqua" panose="02040602050305030304" pitchFamily="18" charset="0"/>
            </a:endParaRPr>
          </a:p>
        </p:txBody>
      </p:sp>
      <p:sp>
        <p:nvSpPr>
          <p:cNvPr id="60" name="Google Shape;298;p21"/>
          <p:cNvSpPr txBox="1"/>
          <p:nvPr/>
        </p:nvSpPr>
        <p:spPr>
          <a:xfrm>
            <a:off x="5071609" y="549407"/>
            <a:ext cx="2151087" cy="33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000"/>
              <a:buFont typeface="Times New Roman"/>
              <a:buNone/>
            </a:pPr>
            <a:r>
              <a:rPr lang="en-US" sz="1000" b="1" i="0" u="none" strike="noStrike" cap="none" dirty="0">
                <a:solidFill>
                  <a:srgbClr val="2F5496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Proposed work / Algorithm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61" name="Google Shape;301;p21"/>
          <p:cNvSpPr txBox="1"/>
          <p:nvPr/>
        </p:nvSpPr>
        <p:spPr>
          <a:xfrm>
            <a:off x="7841987" y="4343"/>
            <a:ext cx="139913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ook Antiqua"/>
              <a:buNone/>
            </a:pPr>
            <a:r>
              <a:rPr lang="en-IN" sz="1200" b="0" i="0" u="none" strike="noStrike" cap="none" dirty="0">
                <a:solidFill>
                  <a:srgbClr val="FFFFFF"/>
                </a:solidFill>
                <a:latin typeface="Book Antiqua" panose="02040602050305030304" pitchFamily="18" charset="0"/>
                <a:ea typeface="Book Antiqua"/>
                <a:cs typeface="Book Antiqua"/>
                <a:sym typeface="Book Antiqua"/>
              </a:rPr>
              <a:t>Minor Project -2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ook Antiqua"/>
              <a:buNone/>
            </a:pPr>
            <a:r>
              <a:rPr lang="en-IN" sz="1200" dirty="0">
                <a:solidFill>
                  <a:srgbClr val="FFFFFF"/>
                </a:solidFill>
                <a:latin typeface="Book Antiqua" panose="02040602050305030304" pitchFamily="18" charset="0"/>
                <a:sym typeface="Book Antiqua"/>
              </a:rPr>
              <a:t>23ECSW304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24074" y="3853023"/>
            <a:ext cx="8563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2F5496"/>
              </a:buClr>
              <a:buSzPts val="1000"/>
            </a:pPr>
            <a:r>
              <a:rPr lang="en-US" sz="1000" b="1" dirty="0">
                <a:solidFill>
                  <a:srgbClr val="2F5496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Conclusion</a:t>
            </a:r>
            <a:endParaRPr lang="en-US" sz="1000" b="1" dirty="0">
              <a:solidFill>
                <a:srgbClr val="2F5496"/>
              </a:solidFill>
              <a:latin typeface="Book Antiqua" panose="02040602050305030304" pitchFamily="18" charset="0"/>
              <a:ea typeface="Times New Roman"/>
              <a:cs typeface="Times New Roman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1DF9CB3-56AA-4205-B953-A1B118C62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2599"/>
            <a:ext cx="27924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Develop a robust real-time surveillance solution for monitoring examination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Utilize YOLOv8 for detecting unauthorized gadgets.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Employ MediaPipe Face Mesh for analyzing facial landmarks to monitor gaze direction and 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Ensure the system can detect and analyze various aspects of the examinee's behavior and surroundings efficiently​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2803A4A-6FF7-4972-BBDD-49123D9CD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17" y="3350989"/>
            <a:ext cx="2610301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System Design and Setup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: Set up high-resolution cameras, computing resources, and install necessary libraries.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Data Collection and Preparation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: Collect and annotate images/videos of unauthorized gadgets and facial expressions.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Model Training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: Train YOLOv8 for gadget detection and fine-tune MediaPipe Face Mesh for facial landmark and gaze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System Integration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: Integrate YOLOv8 and MediaPipe Face Mesh for real-time monitoring and develop an alert system for unauthorized gadgets and suspicious eye movements.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3EDA733-2267-4106-A37B-9278E7FDE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455" y="846436"/>
            <a:ext cx="27340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YOLOv8 for Gadget Detection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MediaPipe Face Mesh for Facial Landmark Analysis</a:t>
            </a:r>
            <a:endParaRPr lang="en-US" altLang="en-US" sz="8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Real-Time Processing</a:t>
            </a:r>
            <a:endParaRPr lang="en-US" altLang="en-US" sz="8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Additional Features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31E28-7527-76C4-BD02-35404C790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971" y="2719436"/>
            <a:ext cx="986314" cy="785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E98D82-1462-263C-E179-F364ABEBC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777" y="2707360"/>
            <a:ext cx="951931" cy="7854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8ABC87-DB74-30FD-1A66-D08BB4BD5A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971" y="3560888"/>
            <a:ext cx="986314" cy="7765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B3161B-6B30-9108-2870-CEAEF2F0AD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78" y="3549217"/>
            <a:ext cx="934495" cy="7966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8913EC-87FF-EE83-A03D-045143F97CD3}"/>
              </a:ext>
            </a:extLst>
          </p:cNvPr>
          <p:cNvSpPr txBox="1"/>
          <p:nvPr/>
        </p:nvSpPr>
        <p:spPr>
          <a:xfrm>
            <a:off x="2696508" y="4379128"/>
            <a:ext cx="2144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The online exam cheat detection model effectively utilized YOLOv8 for detecting unauthorized gadgets with high accuracy and MediaPipe Face Mesh for reliable blink detection and gaze estimation.</a:t>
            </a:r>
            <a:endParaRPr lang="en-IN" sz="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F619437-31F9-3C0A-2960-FFD065553F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1516" y="1450514"/>
            <a:ext cx="4037935" cy="22908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10214A7-6950-6900-3126-765A2D9ED1CA}"/>
              </a:ext>
            </a:extLst>
          </p:cNvPr>
          <p:cNvSpPr txBox="1"/>
          <p:nvPr/>
        </p:nvSpPr>
        <p:spPr>
          <a:xfrm>
            <a:off x="5124074" y="4095592"/>
            <a:ext cx="4090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The developed system enhances automated exam monitoring using YOLOv8 for </a:t>
            </a:r>
          </a:p>
          <a:p>
            <a:r>
              <a:rPr lang="en-US" sz="800" dirty="0">
                <a:latin typeface="Bahnschrift" panose="020B0502040204020203" pitchFamily="34" charset="0"/>
              </a:rPr>
              <a:t>detecting unauthorized devices and MediaPipe Face Mesh for real-time facial             surveillance. YOLOv8 ensures immediate detection of gadgets like phones and </a:t>
            </a:r>
          </a:p>
          <a:p>
            <a:r>
              <a:rPr lang="en-US" sz="800" dirty="0">
                <a:latin typeface="Bahnschrift" panose="020B0502040204020203" pitchFamily="34" charset="0"/>
              </a:rPr>
              <a:t>laptops, while MediaPipe tracks eye movements and blinks, alerting proctors to suspicious behavior. This system sets the stage for advanced, intelligent exam </a:t>
            </a:r>
          </a:p>
          <a:p>
            <a:r>
              <a:rPr lang="en-US" sz="800" dirty="0">
                <a:latin typeface="Bahnschrift" panose="020B0502040204020203" pitchFamily="34" charset="0"/>
              </a:rPr>
              <a:t>security and efficiency.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243006-CA65-AAB0-ADFA-B6E2ACE5D7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8888" y="731423"/>
            <a:ext cx="1484661" cy="160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4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311</Words>
  <Application>Microsoft Office PowerPoint</Application>
  <PresentationFormat>On-screen Show (16:9)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Book Antiqua</vt:lpstr>
      <vt:lpstr>Times New Roman</vt:lpstr>
      <vt:lpstr>Trebuchet MS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uday</dc:creator>
  <cp:lastModifiedBy>Devaraj S</cp:lastModifiedBy>
  <cp:revision>80</cp:revision>
  <dcterms:modified xsi:type="dcterms:W3CDTF">2024-06-27T05:37:33Z</dcterms:modified>
</cp:coreProperties>
</file>