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7" r:id="rId6"/>
    <p:sldId id="261" r:id="rId7"/>
    <p:sldId id="280" r:id="rId8"/>
    <p:sldId id="291" r:id="rId9"/>
    <p:sldId id="297" r:id="rId10"/>
    <p:sldId id="295" r:id="rId11"/>
    <p:sldId id="293" r:id="rId12"/>
    <p:sldId id="294" r:id="rId13"/>
    <p:sldId id="296" r:id="rId14"/>
    <p:sldId id="278" r:id="rId15"/>
    <p:sldId id="265" r:id="rId16"/>
    <p:sldId id="281" r:id="rId17"/>
    <p:sldId id="282" r:id="rId18"/>
    <p:sldId id="283" r:id="rId19"/>
    <p:sldId id="292" r:id="rId20"/>
    <p:sldId id="284" r:id="rId21"/>
    <p:sldId id="285" r:id="rId22"/>
    <p:sldId id="286" r:id="rId23"/>
    <p:sldId id="287" r:id="rId24"/>
    <p:sldId id="288" r:id="rId25"/>
    <p:sldId id="289" r:id="rId26"/>
    <p:sldId id="298" r:id="rId27"/>
    <p:sldId id="290" r:id="rId28"/>
    <p:sldId id="26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47" autoAdjust="0"/>
    <p:restoredTop sz="94660"/>
  </p:normalViewPr>
  <p:slideViewPr>
    <p:cSldViewPr>
      <p:cViewPr varScale="1">
        <p:scale>
          <a:sx n="99" d="100"/>
          <a:sy n="99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5C854-CAE3-4F40-ABD9-1BBEE7853783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EEB83-8ADD-456C-8CDE-90E4D73C7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B83-8ADD-456C-8CDE-90E4D73C7C7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29D8913-117E-47A7-B4A2-31A4459CB28A}" type="datetimeFigureOut">
              <a:rPr lang="en-US" smtClean="0"/>
              <a:pPr/>
              <a:t>5/1/2014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C9A20F5-06F5-402A-97DB-4377AD3465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8913-117E-47A7-B4A2-31A4459CB28A}" type="datetimeFigureOut">
              <a:rPr lang="en-US" smtClean="0"/>
              <a:pPr/>
              <a:t>5/1/2014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0F5-06F5-402A-97DB-4377AD3465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8913-117E-47A7-B4A2-31A4459CB28A}" type="datetimeFigureOut">
              <a:rPr lang="en-US" smtClean="0"/>
              <a:pPr/>
              <a:t>5/1/2014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0F5-06F5-402A-97DB-4377AD3465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9D8913-117E-47A7-B4A2-31A4459CB28A}" type="datetimeFigureOut">
              <a:rPr lang="en-US" smtClean="0"/>
              <a:pPr/>
              <a:t>5/1/2014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C9A20F5-06F5-402A-97DB-4377AD34653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29D8913-117E-47A7-B4A2-31A4459CB28A}" type="datetimeFigureOut">
              <a:rPr lang="en-US" smtClean="0"/>
              <a:pPr/>
              <a:t>5/1/2014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C9A20F5-06F5-402A-97DB-4377AD3465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8913-117E-47A7-B4A2-31A4459CB28A}" type="datetimeFigureOut">
              <a:rPr lang="en-US" smtClean="0"/>
              <a:pPr/>
              <a:t>5/1/2014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0F5-06F5-402A-97DB-4377AD34653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8913-117E-47A7-B4A2-31A4459CB28A}" type="datetimeFigureOut">
              <a:rPr lang="en-US" smtClean="0"/>
              <a:pPr/>
              <a:t>5/1/2014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0F5-06F5-402A-97DB-4377AD34653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9D8913-117E-47A7-B4A2-31A4459CB28A}" type="datetimeFigureOut">
              <a:rPr lang="en-US" smtClean="0"/>
              <a:pPr/>
              <a:t>5/1/2014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9A20F5-06F5-402A-97DB-4377AD34653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8913-117E-47A7-B4A2-31A4459CB28A}" type="datetimeFigureOut">
              <a:rPr lang="en-US" smtClean="0"/>
              <a:pPr/>
              <a:t>5/1/2014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20F5-06F5-402A-97DB-4377AD3465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9D8913-117E-47A7-B4A2-31A4459CB28A}" type="datetimeFigureOut">
              <a:rPr lang="en-US" smtClean="0"/>
              <a:pPr/>
              <a:t>5/1/2014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C9A20F5-06F5-402A-97DB-4377AD34653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9D8913-117E-47A7-B4A2-31A4459CB28A}" type="datetimeFigureOut">
              <a:rPr lang="en-US" smtClean="0"/>
              <a:pPr/>
              <a:t>5/1/2014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9A20F5-06F5-402A-97DB-4377AD34653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29D8913-117E-47A7-B4A2-31A4459CB28A}" type="datetimeFigureOut">
              <a:rPr lang="en-US" smtClean="0"/>
              <a:pPr/>
              <a:t>5/1/2014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C9A20F5-06F5-402A-97DB-4377AD34653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857232"/>
            <a:ext cx="6172200" cy="114300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 smtClean="0"/>
              <a:t>MCQ GENERATION USING ARTIFICIAL INTELLIGENCE ALGORITHM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2786058"/>
            <a:ext cx="6643734" cy="378621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Group no: C29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u="sng" dirty="0" smtClean="0">
                <a:solidFill>
                  <a:schemeClr val="tx1"/>
                </a:solidFill>
                <a:cs typeface="Times New Roman" pitchFamily="18" charset="0"/>
              </a:rPr>
              <a:t>Group Members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Harsh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Pandya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1011035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Pratham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Vasa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1011081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                 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Rajendran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Seetharaman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1011087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Utsav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Agrawal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1011112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u="sng" dirty="0" smtClean="0">
              <a:solidFill>
                <a:schemeClr val="tx1"/>
              </a:solidFill>
            </a:endParaRPr>
          </a:p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Mentor</a:t>
            </a:r>
            <a:r>
              <a:rPr lang="en-US" dirty="0" smtClean="0">
                <a:solidFill>
                  <a:schemeClr val="tx1"/>
                </a:solidFill>
              </a:rPr>
              <a:t>: Professor </a:t>
            </a:r>
            <a:r>
              <a:rPr lang="en-US" dirty="0" err="1" smtClean="0">
                <a:solidFill>
                  <a:schemeClr val="tx1"/>
                </a:solidFill>
              </a:rPr>
              <a:t>Rajni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Pamnani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52"/>
            <a:ext cx="7467600" cy="63311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Merits: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sz="2000" dirty="0" smtClean="0"/>
              <a:t>Exponential smoothing relies on only two pieces of data (the last period's actual value and the forecasted value for the same period), it minimizes the data storage requirements.</a:t>
            </a:r>
          </a:p>
          <a:p>
            <a:r>
              <a:rPr lang="en-US" sz="2000" dirty="0" smtClean="0"/>
              <a:t>Exponential smoothing is very simple in concept and very easy to understand.</a:t>
            </a:r>
          </a:p>
          <a:p>
            <a:r>
              <a:rPr lang="en-US" sz="2000" dirty="0" smtClean="0"/>
              <a:t>Exponential smoothing is very powerful because of its weighting process. </a:t>
            </a:r>
          </a:p>
          <a:p>
            <a:endParaRPr lang="en-US" sz="2000" dirty="0" smtClean="0"/>
          </a:p>
          <a:p>
            <a:r>
              <a:rPr lang="en-US" b="1" dirty="0" smtClean="0"/>
              <a:t>Demerits: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sz="2000" dirty="0" smtClean="0"/>
              <a:t>Exponential smoothing will lag.</a:t>
            </a:r>
          </a:p>
          <a:p>
            <a:r>
              <a:rPr lang="en-US" sz="2000" dirty="0" smtClean="0"/>
              <a:t>In other words, the forecast will be behind, as the trend increases or decreases over time. </a:t>
            </a:r>
          </a:p>
          <a:p>
            <a:r>
              <a:rPr lang="en-US" sz="2000" dirty="0" smtClean="0"/>
              <a:t>Exponential smoothing will fail to account for the dynamic changes at work in the real world.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88" y="274638"/>
            <a:ext cx="2928958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57232"/>
            <a:ext cx="7467600" cy="561672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defense management wants to order guns for the soldiers.</a:t>
            </a:r>
          </a:p>
          <a:p>
            <a:r>
              <a:rPr lang="en-US" sz="1800" dirty="0" smtClean="0"/>
              <a:t>Guns required in past 6 months are shown in the following table-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An officer wants to forecast the number of guns required next month.</a:t>
            </a:r>
          </a:p>
          <a:p>
            <a:r>
              <a:rPr lang="en-US" sz="1800" dirty="0" smtClean="0"/>
              <a:t>He calculates a three period moving average. </a:t>
            </a:r>
          </a:p>
          <a:p>
            <a:r>
              <a:rPr lang="en-US" sz="1800" b="1" dirty="0" smtClean="0"/>
              <a:t> MA(3) = M</a:t>
            </a:r>
            <a:r>
              <a:rPr lang="en-US" sz="1800" b="1" baseline="-25000" dirty="0" smtClean="0"/>
              <a:t>t+1</a:t>
            </a:r>
            <a:r>
              <a:rPr lang="en-US" sz="1800" b="1" dirty="0" smtClean="0"/>
              <a:t> = [</a:t>
            </a:r>
            <a:r>
              <a:rPr lang="en-US" sz="1800" b="1" dirty="0" err="1" smtClean="0"/>
              <a:t>D</a:t>
            </a:r>
            <a:r>
              <a:rPr lang="en-US" sz="1800" b="1" baseline="-25000" dirty="0" err="1" smtClean="0"/>
              <a:t>t</a:t>
            </a:r>
            <a:r>
              <a:rPr lang="en-US" sz="1800" b="1" dirty="0" smtClean="0"/>
              <a:t> + D</a:t>
            </a:r>
            <a:r>
              <a:rPr lang="en-US" sz="1800" b="1" baseline="-25000" dirty="0" smtClean="0"/>
              <a:t>t-1</a:t>
            </a:r>
            <a:r>
              <a:rPr lang="en-US" sz="1800" b="1" dirty="0" smtClean="0"/>
              <a:t> + D</a:t>
            </a:r>
            <a:r>
              <a:rPr lang="en-US" sz="1800" b="1" baseline="-25000" dirty="0" smtClean="0"/>
              <a:t>t-2</a:t>
            </a:r>
            <a:r>
              <a:rPr lang="en-US" sz="1800" b="1" dirty="0" smtClean="0"/>
              <a:t>] / 3</a:t>
            </a:r>
          </a:p>
          <a:p>
            <a:r>
              <a:rPr lang="en-US" sz="1800" dirty="0" smtClean="0"/>
              <a:t>[141 + 138 + 137] / 3 = 138.67 = 139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28926" y="1643050"/>
          <a:ext cx="242889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214446"/>
              </a:tblGrid>
              <a:tr h="306163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RIFLES</a:t>
                      </a:r>
                      <a:endParaRPr lang="en-US" dirty="0"/>
                    </a:p>
                  </a:txBody>
                  <a:tcPr/>
                </a:tc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/>
                </a:tc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dirty="0" smtClean="0"/>
                        <a:t>138</a:t>
                      </a:r>
                      <a:endParaRPr lang="en-US" dirty="0"/>
                    </a:p>
                  </a:txBody>
                  <a:tcPr/>
                </a:tc>
              </a:tr>
              <a:tr h="3061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7467600" cy="611678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Each of the observations to compute the forecast value is weighted equally. </a:t>
            </a:r>
          </a:p>
          <a:p>
            <a:r>
              <a:rPr lang="en-US" sz="1800" dirty="0" smtClean="0"/>
              <a:t>In certain situations, it might be beneficial to put more weight on the observations that are closer to the time period being forecast .</a:t>
            </a:r>
          </a:p>
          <a:p>
            <a:r>
              <a:rPr lang="en-US" sz="1800" dirty="0" smtClean="0"/>
              <a:t> When this is done, it is referred to as the weighted moving average technique. </a:t>
            </a:r>
          </a:p>
          <a:p>
            <a:r>
              <a:rPr lang="en-US" sz="1800" dirty="0" smtClean="0"/>
              <a:t>The weights must sum to </a:t>
            </a:r>
            <a:r>
              <a:rPr lang="en-US" sz="1800" b="1" dirty="0" smtClean="0"/>
              <a:t>1</a:t>
            </a:r>
            <a:r>
              <a:rPr lang="en-US" sz="1800" dirty="0" smtClean="0"/>
              <a:t>, alleviating the need to divide the total by </a:t>
            </a:r>
            <a:r>
              <a:rPr lang="en-US" sz="1800" b="1" dirty="0" smtClean="0"/>
              <a:t>N</a:t>
            </a:r>
            <a:r>
              <a:rPr lang="en-US" sz="1800" dirty="0" smtClean="0"/>
              <a:t> (number of observations).</a:t>
            </a:r>
          </a:p>
          <a:p>
            <a:r>
              <a:rPr lang="en-US" sz="1800" b="1" dirty="0" smtClean="0"/>
              <a:t>Weighted MA(3) = M</a:t>
            </a:r>
            <a:r>
              <a:rPr lang="en-US" sz="1800" b="1" baseline="-25000" dirty="0" smtClean="0"/>
              <a:t>t+1</a:t>
            </a:r>
            <a:r>
              <a:rPr lang="en-US" sz="1800" b="1" dirty="0" smtClean="0"/>
              <a:t> = wt</a:t>
            </a:r>
            <a:r>
              <a:rPr lang="en-US" sz="1800" b="1" baseline="-25000" dirty="0" smtClean="0"/>
              <a:t>1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D</a:t>
            </a:r>
            <a:r>
              <a:rPr lang="en-US" sz="1800" b="1" baseline="-25000" dirty="0" err="1" smtClean="0"/>
              <a:t>t</a:t>
            </a:r>
            <a:r>
              <a:rPr lang="en-US" sz="1800" b="1" dirty="0" smtClean="0"/>
              <a:t>) + wt</a:t>
            </a:r>
            <a:r>
              <a:rPr lang="en-US" sz="1800" b="1" baseline="-25000" dirty="0" smtClean="0"/>
              <a:t>2</a:t>
            </a:r>
            <a:r>
              <a:rPr lang="en-US" sz="1800" b="1" dirty="0" smtClean="0"/>
              <a:t>(D</a:t>
            </a:r>
            <a:r>
              <a:rPr lang="en-US" sz="1800" b="1" baseline="-25000" dirty="0" smtClean="0"/>
              <a:t>t-1</a:t>
            </a:r>
            <a:r>
              <a:rPr lang="en-US" sz="1800" b="1" dirty="0" smtClean="0"/>
              <a:t>) + wt</a:t>
            </a:r>
            <a:r>
              <a:rPr lang="en-US" sz="1800" b="1" baseline="-25000" dirty="0" smtClean="0"/>
              <a:t>3</a:t>
            </a:r>
            <a:r>
              <a:rPr lang="en-US" sz="1800" b="1" dirty="0" smtClean="0"/>
              <a:t>(D</a:t>
            </a:r>
            <a:r>
              <a:rPr lang="en-US" sz="1800" b="1" baseline="-25000" dirty="0" smtClean="0"/>
              <a:t>t-2</a:t>
            </a:r>
            <a:r>
              <a:rPr lang="en-US" sz="1800" b="1" dirty="0" smtClean="0"/>
              <a:t>)</a:t>
            </a:r>
          </a:p>
          <a:p>
            <a:r>
              <a:rPr lang="en-US" sz="1800" dirty="0" smtClean="0"/>
              <a:t>Let us apply a weighting scheme of (0.6, 0.3, 0.1) to the above three month moving average example. Note that 0.6 is applied to the most recent data point.</a:t>
            </a:r>
          </a:p>
          <a:p>
            <a:r>
              <a:rPr lang="en-US" sz="1800" dirty="0" smtClean="0"/>
              <a:t>Weighted MA(3) = 0.6(141) + 0.3(138) + 0.1(137) = 139.7</a:t>
            </a:r>
          </a:p>
          <a:p>
            <a:r>
              <a:rPr lang="en-US" sz="1800" dirty="0" smtClean="0"/>
              <a:t>A particular type of weighted moving average model is exponential smoothing.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6924700" cy="654032"/>
          </a:xfrm>
        </p:spPr>
        <p:txBody>
          <a:bodyPr/>
          <a:lstStyle/>
          <a:p>
            <a:r>
              <a:rPr lang="en-US" dirty="0" smtClean="0"/>
              <a:t>Exponential smoothing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Suppose we have set of data on the average monthly network traffic on a software module during a year. </a:t>
            </a:r>
          </a:p>
          <a:p>
            <a:r>
              <a:rPr lang="en-US" sz="1800" dirty="0" smtClean="0"/>
              <a:t>If we solve this problem using weight of 0.6 and an initial forecast of 1000 the results will be as shown below: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exponential smoothing value for the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month = (0.6)(1050) + (1 - 0.6)(1000) = 1030.</a:t>
            </a:r>
          </a:p>
          <a:p>
            <a:r>
              <a:rPr lang="en-US" sz="1800" dirty="0" smtClean="0"/>
              <a:t> The other values were calculated in a similar fashion.</a:t>
            </a:r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428868"/>
            <a:ext cx="17751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7290" y="214291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   ARCHITECTURE DIAGRAM</a:t>
            </a:r>
          </a:p>
          <a:p>
            <a:endParaRPr lang="en-US" sz="3000" dirty="0" smtClean="0">
              <a:solidFill>
                <a:schemeClr val="tx2"/>
              </a:solidFill>
            </a:endParaRPr>
          </a:p>
        </p:txBody>
      </p:sp>
      <p:pic>
        <p:nvPicPr>
          <p:cNvPr id="6" name="Picture 5" descr="C:\Users\admin\Desktop\core\ARCHITECTUR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857232"/>
            <a:ext cx="4876465" cy="569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52"/>
            <a:ext cx="7639080" cy="692948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Module 1:Client Module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1)User Login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This is the web page for user login into the system.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Users have three options of logging in.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2)Student Home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Student can appear for the test.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Student can appear for a subject of his choice.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3)Faculty Home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Faculty can schedule the test.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Faculty can add more questions and subjects.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57158" y="428604"/>
            <a:ext cx="7467600" cy="60167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4)Admin Home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Admin is the system monitor.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Admin performs validation of users, question generation, security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5)Test Interface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web page which has questions from different subjects.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Each question has 4 options.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6)Result Interface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web page which shows results of the test.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5 marks for a correct response and 0 marks for an </a:t>
            </a:r>
            <a:r>
              <a:rPr lang="en-US" dirty="0" err="1" smtClean="0"/>
              <a:t>unattempted</a:t>
            </a:r>
            <a:r>
              <a:rPr lang="en-US" dirty="0" smtClean="0"/>
              <a:t> or a wrong response.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57158" y="285728"/>
            <a:ext cx="7567642" cy="61882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Module 2: Server Module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1)Test Generator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Test of the required subject is generated.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Test is generated according to the previous results.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2)Question Generator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Questions are generated directly from the database.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3)Result Generator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component is the result evaluator.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Results are important to decide the difficulty level of the next test.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214290"/>
            <a:ext cx="7610476" cy="64453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4)Exponential Smoothing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the heart of the system.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component deals with the generation of user level.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component computes an entity called as running average.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Depending upon the running average value the user difficulty level is decided.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formula is as follows: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s0 = x0</a:t>
            </a:r>
          </a:p>
          <a:p>
            <a:pPr>
              <a:buNone/>
            </a:pPr>
            <a:r>
              <a:rPr lang="en-US" dirty="0" smtClean="0"/>
              <a:t>s(t) = alpha * x(t-1) + ((1-alpha) * s(t-1)), t&gt;0</a:t>
            </a:r>
          </a:p>
          <a:p>
            <a:pPr>
              <a:buNone/>
            </a:pPr>
            <a:r>
              <a:rPr lang="en-US" dirty="0" smtClean="0"/>
              <a:t>alpha : Smoothing Factor</a:t>
            </a:r>
          </a:p>
          <a:p>
            <a:pPr>
              <a:buNone/>
            </a:pPr>
            <a:r>
              <a:rPr lang="en-US" dirty="0" smtClean="0"/>
              <a:t>0 &lt; alpha &lt; 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7467600" cy="611678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Module 3: Database Module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database module consists of the system data.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database module consists of –</a:t>
            </a:r>
          </a:p>
          <a:p>
            <a:pPr>
              <a:buNone/>
            </a:pPr>
            <a:r>
              <a:rPr lang="en-US" dirty="0" smtClean="0"/>
              <a:t>    -User information</a:t>
            </a:r>
          </a:p>
          <a:p>
            <a:pPr>
              <a:buNone/>
            </a:pPr>
            <a:r>
              <a:rPr lang="en-US" dirty="0" smtClean="0"/>
              <a:t>    -Test questions with four options</a:t>
            </a:r>
          </a:p>
          <a:p>
            <a:pPr>
              <a:buNone/>
            </a:pPr>
            <a:r>
              <a:rPr lang="en-US" dirty="0" smtClean="0"/>
              <a:t>    -Test Schedules</a:t>
            </a:r>
          </a:p>
          <a:p>
            <a:pPr>
              <a:buNone/>
            </a:pPr>
            <a:r>
              <a:rPr lang="en-US" dirty="0" smtClean="0"/>
              <a:t>    -Results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one of the most important module.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Adaptive question generation system successively selects tests for the purpose of maximizing the precision of the exam based on what is known about the examinee from previous tests. </a:t>
            </a:r>
          </a:p>
          <a:p>
            <a:r>
              <a:rPr lang="en-US" dirty="0" smtClean="0"/>
              <a:t>For example, if an examinee performs well on a test of intermediate difficulty, he will then be presented with a more difficult test. Or, if he performed poorly, he would be presented with a simpler test. 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16" y="274638"/>
            <a:ext cx="2500330" cy="868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DIAGRAMS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785794"/>
            <a:ext cx="3786214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0" y="3286124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71546"/>
            <a:ext cx="6207150" cy="434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786578" y="2714620"/>
            <a:ext cx="178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142984"/>
            <a:ext cx="6064274" cy="402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16" y="2500306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 CASE DIAGRAM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\Desktop\class daig proj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857232"/>
            <a:ext cx="650085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43768" y="2643182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r>
              <a:rPr lang="en-US" dirty="0" smtClean="0"/>
              <a:t>SCREEN SHOTS</a:t>
            </a:r>
            <a:endParaRPr lang="en-IN" dirty="0"/>
          </a:p>
        </p:txBody>
      </p:sp>
      <p:pic>
        <p:nvPicPr>
          <p:cNvPr id="6" name="Picture 5" descr="C:\Users\admin\Desktop\core\Scr4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071546"/>
            <a:ext cx="4595685" cy="247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Desktop\core\Scr5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3857628"/>
            <a:ext cx="4592707" cy="248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\Desktop\core\Scr6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357166"/>
            <a:ext cx="4822646" cy="25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Desktop\core\Screenshot2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3286124"/>
            <a:ext cx="4821307" cy="261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42852"/>
            <a:ext cx="723118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71670" y="5786454"/>
            <a:ext cx="4286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AVERAGE INITIAL- 3.14</a:t>
            </a:r>
          </a:p>
          <a:p>
            <a:endParaRPr lang="en-US" dirty="0" smtClean="0"/>
          </a:p>
          <a:p>
            <a:r>
              <a:rPr lang="en-US" dirty="0" smtClean="0"/>
              <a:t>RUNNING AVERAGE FINAL- 12.698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0232" y="714356"/>
            <a:ext cx="49990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MONIKA GIVES TEST</a:t>
            </a:r>
            <a:endParaRPr lang="en-U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8728" y="4143380"/>
            <a:ext cx="55194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SHE DOES WELL, HEREBY IMPROVING RUNNING AVG</a:t>
            </a:r>
            <a:endParaRPr lang="en-US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>
            <a:normAutofit/>
          </a:bodyPr>
          <a:lstStyle/>
          <a:p>
            <a:r>
              <a:rPr lang="en-US" dirty="0" smtClean="0"/>
              <a:t>The project intends at developing a test system for the students of engineering. </a:t>
            </a:r>
          </a:p>
          <a:p>
            <a:r>
              <a:rPr lang="en-US" dirty="0" smtClean="0"/>
              <a:t>The test system aims at preparing these students with the concepts which can be covered by the means of multiple choice questions.</a:t>
            </a:r>
          </a:p>
          <a:p>
            <a:r>
              <a:rPr lang="en-US" dirty="0" smtClean="0"/>
              <a:t>Question generation software successively selects tests for the purpose of maximizing the precision of the exam.</a:t>
            </a:r>
          </a:p>
          <a:p>
            <a:r>
              <a:rPr lang="en-US" dirty="0" smtClean="0"/>
              <a:t>It is based on what is known about the examinee from previous tests. </a:t>
            </a:r>
          </a:p>
          <a:p>
            <a:r>
              <a:rPr lang="en-US" dirty="0" smtClean="0"/>
              <a:t>Compared to static multiple choice tests. our system provides better student learning.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pPr algn="ctr"/>
            <a:r>
              <a:rPr lang="en-US" dirty="0" smtClean="0"/>
              <a:t>   CONCLUSION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1571612"/>
            <a:ext cx="7467600" cy="487375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BROWN, R. G., MEYER, R. F., </a:t>
            </a:r>
            <a:r>
              <a:rPr lang="en-US" sz="1800" i="1" dirty="0" smtClean="0"/>
              <a:t>The fundamental theory of exponential smoothing</a:t>
            </a:r>
            <a:r>
              <a:rPr lang="en-US" sz="1800" dirty="0" smtClean="0"/>
              <a:t>, Operations Research, 9, 1961, p. 673-685,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r>
              <a:rPr lang="en-US" sz="1800" dirty="0" smtClean="0"/>
              <a:t>ACZEL, A. D., </a:t>
            </a:r>
            <a:r>
              <a:rPr lang="en-US" sz="1800" i="1" dirty="0" smtClean="0"/>
              <a:t>Complete Business Statistics</a:t>
            </a:r>
            <a:r>
              <a:rPr lang="en-US" sz="1800" dirty="0" smtClean="0"/>
              <a:t>, Irwin, 1989, ISBN 0-256-05710-8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MONTGOMERY, D. C., JOHNSON, L. A., GARDINER, J. S., </a:t>
            </a:r>
            <a:r>
              <a:rPr lang="en-US" sz="1800" i="1" dirty="0" smtClean="0"/>
              <a:t>Forecasting and Time Series Analysis</a:t>
            </a:r>
            <a:r>
              <a:rPr lang="en-US" sz="1800" dirty="0" smtClean="0"/>
              <a:t>, McGraw-Hill, Inc., 1990, ISBN 0-07-042858-1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IN" sz="1800" dirty="0" smtClean="0"/>
              <a:t>[4] </a:t>
            </a:r>
            <a:r>
              <a:rPr lang="en-US" sz="1800" dirty="0" smtClean="0"/>
              <a:t>Eva </a:t>
            </a:r>
            <a:r>
              <a:rPr lang="en-US" sz="1800" dirty="0" err="1" smtClean="0"/>
              <a:t>Ostertagová</a:t>
            </a:r>
            <a:r>
              <a:rPr lang="en-US" sz="1800" dirty="0" smtClean="0"/>
              <a:t> ., Oskar </a:t>
            </a:r>
            <a:r>
              <a:rPr lang="en-US" sz="1800" dirty="0" err="1" smtClean="0"/>
              <a:t>Ostertag</a:t>
            </a:r>
            <a:r>
              <a:rPr lang="en-US" sz="1800" dirty="0" smtClean="0"/>
              <a:t>., The Simple exponential smoothing model Research,10,2010</a:t>
            </a:r>
          </a:p>
          <a:p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</a:t>
            </a:r>
            <a:r>
              <a:rPr lang="en-US" dirty="0" err="1" smtClean="0"/>
              <a:t>lakhs</a:t>
            </a:r>
            <a:r>
              <a:rPr lang="en-US" dirty="0" smtClean="0"/>
              <a:t> of students who apply for engineering stream every year but there are hardly a few students who have the confidence to call themselves true engineers. </a:t>
            </a:r>
            <a:endParaRPr lang="en-IN" dirty="0" smtClean="0"/>
          </a:p>
          <a:p>
            <a:r>
              <a:rPr lang="en-US" dirty="0" smtClean="0"/>
              <a:t>We have attempted to create a system wherein the faculty can summarize most of the syllabus within the system and as per the student's convenience the important concepts can be revised. </a:t>
            </a:r>
          </a:p>
          <a:p>
            <a:r>
              <a:rPr lang="en-US" dirty="0" smtClean="0"/>
              <a:t> This system will help the students to cover the important topics within the syllabus and prepare these students to face the </a:t>
            </a:r>
            <a:r>
              <a:rPr lang="en-US" dirty="0" err="1" smtClean="0"/>
              <a:t>vivas</a:t>
            </a:r>
            <a:r>
              <a:rPr lang="en-US" dirty="0" smtClean="0"/>
              <a:t> with full confidence.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aim is to create a mock test generation system like globally recognized GRE,GMAT,CAT etc test systems to prepare the students for their examinations.</a:t>
            </a:r>
          </a:p>
          <a:p>
            <a:r>
              <a:rPr lang="en-US" dirty="0" smtClean="0"/>
              <a:t>Hence we have built it for engineering students and thus our system currently contains questions of third year computer engineering.</a:t>
            </a:r>
          </a:p>
          <a:p>
            <a:r>
              <a:rPr lang="en-US" dirty="0" smtClean="0"/>
              <a:t>The level of test in each session of the user may change depending upon his performance in the previous test.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Our proposed algorithm Exponential smoothing is implemented using web technologies for the following reasons.</a:t>
            </a:r>
          </a:p>
          <a:p>
            <a:r>
              <a:rPr lang="en-US" dirty="0" smtClean="0"/>
              <a:t>This can be used in educational institutions as well as in corporate world. </a:t>
            </a:r>
          </a:p>
          <a:p>
            <a:r>
              <a:rPr lang="en-US" dirty="0" smtClean="0"/>
              <a:t>It can be used anywhere at any time as it is a web based application(user location or platform does not matter).</a:t>
            </a:r>
          </a:p>
          <a:p>
            <a:r>
              <a:rPr lang="en-US" dirty="0" smtClean="0"/>
              <a:t> No restriction that examiner has to be present when the candidate takes the test since it is online. </a:t>
            </a:r>
          </a:p>
          <a:p>
            <a:r>
              <a:rPr lang="en-US" dirty="0" smtClean="0"/>
              <a:t>Also students get immediate and accurate results hence this is a good system in terms of efficiency. </a:t>
            </a:r>
          </a:p>
          <a:p>
            <a:r>
              <a:rPr lang="en-US" dirty="0" smtClean="0"/>
              <a:t>Since students are evaluated by comparing to their previous performance and not how well others have performed it adds to the system a sense of personalization. </a:t>
            </a:r>
          </a:p>
          <a:p>
            <a:pPr>
              <a:buNone/>
            </a:pPr>
            <a:r>
              <a:rPr lang="en-US" b="1" dirty="0" smtClean="0"/>
              <a:t>	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system is divided into the following modules: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1. Client module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User Login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Student Home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Faculty Home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Admin Home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Test Interface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/>
              <a:t>Result Interface</a:t>
            </a:r>
          </a:p>
          <a:p>
            <a:pPr marL="457200" indent="-45720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777240"/>
            <a:ext cx="7639080" cy="56967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2.Server Module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Question Generator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Test Generator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Exponential Smoothing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Result Generator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3.Database Module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Databases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Exponential smoothing technique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is exponential smoothing?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Exponential smoothing is a technique that can be applied to time series data, either to produce smoothed data for presentation, or to make forecasts.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Exponential smoothing is simply an adjustment technique which takes the previous period's forecast. </a:t>
            </a:r>
          </a:p>
          <a:p>
            <a:endParaRPr lang="en-US" dirty="0" smtClean="0"/>
          </a:p>
          <a:p>
            <a:r>
              <a:rPr lang="en-US" dirty="0" smtClean="0"/>
              <a:t>It adjusts it up or down based on what actually </a:t>
            </a:r>
            <a:r>
              <a:rPr lang="en-US" dirty="0" err="1" smtClean="0"/>
              <a:t>occured</a:t>
            </a:r>
            <a:r>
              <a:rPr lang="en-US" dirty="0" smtClean="0"/>
              <a:t> in that period. </a:t>
            </a:r>
          </a:p>
          <a:p>
            <a:endParaRPr lang="en-US" dirty="0" smtClean="0"/>
          </a:p>
          <a:p>
            <a:r>
              <a:rPr lang="en-US" dirty="0" smtClean="0"/>
              <a:t>It accomplishes this by calculating a weighted average of the two values.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0042"/>
            <a:ext cx="7467600" cy="597391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Formula-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</a:t>
            </a:r>
            <a:r>
              <a:rPr lang="en-US" baseline="-25000" dirty="0" err="1" smtClean="0"/>
              <a:t>t</a:t>
            </a:r>
            <a:r>
              <a:rPr lang="en-US" dirty="0" smtClean="0"/>
              <a:t> is the actual value.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</a:t>
            </a:r>
            <a:r>
              <a:rPr lang="en-US" baseline="-25000" dirty="0" smtClean="0"/>
              <a:t>t</a:t>
            </a:r>
            <a:r>
              <a:rPr lang="en-US" dirty="0" smtClean="0"/>
              <a:t> is the forecasted value.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Alpha is the weighing factor ,ranges from 0-1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 is the current time period.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071678"/>
            <a:ext cx="3786214" cy="83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999</TotalTime>
  <Words>1384</Words>
  <Application>Microsoft Office PowerPoint</Application>
  <PresentationFormat>On-screen Show (4:3)</PresentationFormat>
  <Paragraphs>246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MCQ GENERATION USING ARTIFICIAL INTELLIGENCE ALGORITHM</vt:lpstr>
      <vt:lpstr>Introduction</vt:lpstr>
      <vt:lpstr>Motivation</vt:lpstr>
      <vt:lpstr>Problem Definition</vt:lpstr>
      <vt:lpstr>SCOPE</vt:lpstr>
      <vt:lpstr>Proposed System</vt:lpstr>
      <vt:lpstr>Slide 7</vt:lpstr>
      <vt:lpstr>       Exponential smoothing technique </vt:lpstr>
      <vt:lpstr>Slide 9</vt:lpstr>
      <vt:lpstr>Slide 10</vt:lpstr>
      <vt:lpstr>An example….</vt:lpstr>
      <vt:lpstr>Slide 12</vt:lpstr>
      <vt:lpstr>Exponential smoothing working</vt:lpstr>
      <vt:lpstr>Slide 14</vt:lpstr>
      <vt:lpstr>Slide 15</vt:lpstr>
      <vt:lpstr>Slide 16</vt:lpstr>
      <vt:lpstr>Slide 17</vt:lpstr>
      <vt:lpstr>Slide 18</vt:lpstr>
      <vt:lpstr>Slide 19</vt:lpstr>
      <vt:lpstr>DIAGRAMS </vt:lpstr>
      <vt:lpstr>Slide 21</vt:lpstr>
      <vt:lpstr>Slide 22</vt:lpstr>
      <vt:lpstr>Slide 23</vt:lpstr>
      <vt:lpstr>SCREEN SHOTS</vt:lpstr>
      <vt:lpstr>Slide 25</vt:lpstr>
      <vt:lpstr>Slide 26</vt:lpstr>
      <vt:lpstr>   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Question Generation from paragraphs</dc:title>
  <dc:creator>RAJESH</dc:creator>
  <cp:lastModifiedBy>admin</cp:lastModifiedBy>
  <cp:revision>97</cp:revision>
  <dcterms:created xsi:type="dcterms:W3CDTF">2013-10-09T14:16:20Z</dcterms:created>
  <dcterms:modified xsi:type="dcterms:W3CDTF">2014-04-30T20:55:30Z</dcterms:modified>
</cp:coreProperties>
</file>