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</p:sldIdLst>
  <p:sldSz cx="9144000" cy="5143500" type="screen16x9"/>
  <p:notesSz cx="6858000" cy="9144000"/>
  <p:embeddedFontLst>
    <p:embeddedFont>
      <p:font typeface="Proxima Nova Semibold" charset="0"/>
      <p:regular r:id="rId10"/>
      <p:bold r:id="rId11"/>
      <p:boldItalic r:id="rId12"/>
    </p:embeddedFont>
    <p:embeddedFont>
      <p:font typeface="Proxima Nova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e683b5f9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4e683b5f9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380417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11700" y="995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1A4D66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PRODUCTATHON</a:t>
            </a:r>
            <a:endParaRPr sz="3000">
              <a:solidFill>
                <a:srgbClr val="1A4D66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 rot="10800000" flipH="1">
            <a:off x="74100" y="995600"/>
            <a:ext cx="8995800" cy="10800"/>
          </a:xfrm>
          <a:prstGeom prst="straightConnector1">
            <a:avLst/>
          </a:prstGeom>
          <a:noFill/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475" y="-139237"/>
            <a:ext cx="1242943" cy="1242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31155" y="-88672"/>
            <a:ext cx="2417040" cy="1141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 descr="179E2B28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38345" y="101507"/>
            <a:ext cx="761483" cy="761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45825" y="71025"/>
            <a:ext cx="816726" cy="82245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379200" y="1864658"/>
            <a:ext cx="8453100" cy="3039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Name: </a:t>
            </a:r>
            <a:r>
              <a:rPr lang="en-GB" dirty="0"/>
              <a:t>Morpheus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members names:</a:t>
            </a: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Deepak Dara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Hemant Jindal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Siddhant Agarwal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Pratham Agarwal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Siddharth Shekar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</a:t>
            </a:r>
            <a:r>
              <a:rPr lang="en-GB" dirty="0" err="1"/>
              <a:t>ools</a:t>
            </a:r>
            <a:r>
              <a:rPr lang="en" dirty="0"/>
              <a:t> and Languages Used:</a:t>
            </a:r>
            <a:r>
              <a:rPr lang="en-GB" dirty="0"/>
              <a:t> Arduino, Ultrasonic Sensor, Flask, HTML,CSS, MongoDB, PHP, Google Maps API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4"/>
          <p:cNvCxnSpPr/>
          <p:nvPr/>
        </p:nvCxnSpPr>
        <p:spPr>
          <a:xfrm rot="10800000" flipH="1">
            <a:off x="74100" y="913225"/>
            <a:ext cx="8995800" cy="10800"/>
          </a:xfrm>
          <a:prstGeom prst="straightConnector1">
            <a:avLst/>
          </a:prstGeom>
          <a:noFill/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475" y="-139237"/>
            <a:ext cx="1242943" cy="1242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54955" y="-88672"/>
            <a:ext cx="2417040" cy="1141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45825" y="71025"/>
            <a:ext cx="816726" cy="82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 descr="179E2B28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85945" y="101507"/>
            <a:ext cx="761483" cy="76148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83065" y="908742"/>
            <a:ext cx="8995800" cy="389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latin typeface="Proxima Nova"/>
                <a:ea typeface="Proxima Nova"/>
                <a:cs typeface="Proxima Nova"/>
                <a:sym typeface="Proxima Nova"/>
              </a:rPr>
              <a:t>Providing a clean and smart environment to cities</a:t>
            </a:r>
            <a:endParaRPr sz="36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Proxima Nova"/>
                <a:ea typeface="Proxima Nova"/>
                <a:cs typeface="Proxima Nova"/>
                <a:sym typeface="Proxima Nova"/>
              </a:rPr>
              <a:t>The India has been struggling with litter and waste since long time and though government has taken steps to encounter it but they neither been efficient nor effective. So for a “Swachh Bharat” we provide you  a Smart waste management system where with minimum energy in terms of fuel and work power, optimal Output can be achieved making a difference in current municipality trends .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15"/>
          <p:cNvCxnSpPr/>
          <p:nvPr/>
        </p:nvCxnSpPr>
        <p:spPr>
          <a:xfrm rot="10800000" flipH="1">
            <a:off x="74100" y="913225"/>
            <a:ext cx="8995800" cy="10800"/>
          </a:xfrm>
          <a:prstGeom prst="straightConnector1">
            <a:avLst/>
          </a:prstGeom>
          <a:noFill/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475" y="-139237"/>
            <a:ext cx="1242944" cy="1242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54955" y="-88672"/>
            <a:ext cx="2417040" cy="1141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45825" y="71025"/>
            <a:ext cx="816726" cy="82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 descr="179E2B28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85945" y="101507"/>
            <a:ext cx="761483" cy="7614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981027-3E82-47AD-B1D1-FC86C7D5B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75" y="1153952"/>
            <a:ext cx="8520600" cy="572700"/>
          </a:xfrm>
        </p:spPr>
        <p:txBody>
          <a:bodyPr/>
          <a:lstStyle/>
          <a:p>
            <a:r>
              <a:rPr lang="en-GB" dirty="0"/>
              <a:t>Proposed solution</a:t>
            </a:r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4294967295"/>
          </p:nvPr>
        </p:nvSpPr>
        <p:spPr>
          <a:xfrm>
            <a:off x="0" y="2289175"/>
            <a:ext cx="8521700" cy="2041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Combined with recent technologies like IoT, we have created a smart garbage collection system, where our software interacts with an IoT device installed on garbage bins which enables us to provide a dynamic optimal solutions for the garbage vehicles path thus making it fuel efficient and avoiding garbage overflow hence keeping the city clean and smart.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78;p15">
            <a:extLst>
              <a:ext uri="{FF2B5EF4-FFF2-40B4-BE49-F238E27FC236}">
                <a16:creationId xmlns:a16="http://schemas.microsoft.com/office/drawing/2014/main" xmlns="" id="{9B6D2436-B201-42F6-B35D-806B5BD895B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6006" y="-96707"/>
            <a:ext cx="1242944" cy="1242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9;p15">
            <a:extLst>
              <a:ext uri="{FF2B5EF4-FFF2-40B4-BE49-F238E27FC236}">
                <a16:creationId xmlns:a16="http://schemas.microsoft.com/office/drawing/2014/main" xmlns="" id="{36A7253E-EFC4-4EEA-AC16-AE4ADB116A2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4955" y="-88672"/>
            <a:ext cx="2417040" cy="1141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81;p15" descr="179E2B28.png">
            <a:extLst>
              <a:ext uri="{FF2B5EF4-FFF2-40B4-BE49-F238E27FC236}">
                <a16:creationId xmlns:a16="http://schemas.microsoft.com/office/drawing/2014/main" xmlns="" id="{81AC0464-2410-4CEB-8133-A6C6DD44C2D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85945" y="101507"/>
            <a:ext cx="761483" cy="761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0;p15">
            <a:extLst>
              <a:ext uri="{FF2B5EF4-FFF2-40B4-BE49-F238E27FC236}">
                <a16:creationId xmlns:a16="http://schemas.microsoft.com/office/drawing/2014/main" xmlns="" id="{7870EC9F-3246-4549-BB77-FC23D9CA97F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45825" y="71025"/>
            <a:ext cx="816726" cy="822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77;p15">
            <a:extLst>
              <a:ext uri="{FF2B5EF4-FFF2-40B4-BE49-F238E27FC236}">
                <a16:creationId xmlns:a16="http://schemas.microsoft.com/office/drawing/2014/main" xmlns="" id="{CA85CA1A-0854-4230-9EB4-2576CAE5FE93}"/>
              </a:ext>
            </a:extLst>
          </p:cNvPr>
          <p:cNvCxnSpPr/>
          <p:nvPr/>
        </p:nvCxnSpPr>
        <p:spPr>
          <a:xfrm rot="10800000" flipH="1">
            <a:off x="74100" y="913225"/>
            <a:ext cx="8995800" cy="10800"/>
          </a:xfrm>
          <a:prstGeom prst="straightConnector1">
            <a:avLst/>
          </a:prstGeom>
          <a:noFill/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EEF3AB68-FD0F-40A4-BEF1-80467DA48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5" y="879033"/>
            <a:ext cx="8520600" cy="572700"/>
          </a:xfrm>
        </p:spPr>
        <p:txBody>
          <a:bodyPr/>
          <a:lstStyle/>
          <a:p>
            <a:r>
              <a:rPr lang="en-GB" sz="4400" dirty="0"/>
              <a:t>Solution Architecture 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xmlns="" id="{6A40CD08-D3DB-4973-BAB3-DF7B12419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156" y="1641573"/>
            <a:ext cx="3999900" cy="3416400"/>
          </a:xfrm>
        </p:spPr>
        <p:txBody>
          <a:bodyPr/>
          <a:lstStyle/>
          <a:p>
            <a:pPr marL="139700" indent="0" algn="l">
              <a:buNone/>
            </a:pPr>
            <a:r>
              <a:rPr lang="en-GB" sz="2000" dirty="0"/>
              <a:t>Hardware:</a:t>
            </a:r>
          </a:p>
          <a:p>
            <a:pPr marL="571500" indent="-457200" algn="l">
              <a:buFont typeface="Wingdings" panose="05000000000000000000" pitchFamily="2" charset="2"/>
              <a:buChar char="§"/>
            </a:pPr>
            <a:r>
              <a:rPr lang="en-GB" sz="1800" dirty="0"/>
              <a:t>Arduino UNO</a:t>
            </a:r>
          </a:p>
          <a:p>
            <a:pPr marL="571500" indent="-457200" algn="l">
              <a:buFont typeface="Wingdings" panose="05000000000000000000" pitchFamily="2" charset="2"/>
              <a:buChar char="§"/>
            </a:pPr>
            <a:r>
              <a:rPr lang="en-GB" sz="1800" dirty="0"/>
              <a:t>Ultrasonic sensor</a:t>
            </a:r>
          </a:p>
          <a:p>
            <a:pPr marL="571500" indent="-457200" algn="l">
              <a:buFont typeface="Wingdings" panose="05000000000000000000" pitchFamily="2" charset="2"/>
              <a:buChar char="§"/>
            </a:pPr>
            <a:r>
              <a:rPr lang="en-GB" sz="1800" dirty="0" err="1"/>
              <a:t>Wifi</a:t>
            </a:r>
            <a:r>
              <a:rPr lang="en-GB" sz="1800" dirty="0"/>
              <a:t> module ESPN8266</a:t>
            </a:r>
          </a:p>
          <a:p>
            <a:pPr marL="400050" indent="-285750" algn="l">
              <a:buFont typeface="Wingdings" panose="05000000000000000000" pitchFamily="2" charset="2"/>
              <a:buChar char="§"/>
            </a:pPr>
            <a:endParaRPr lang="en-GB" sz="1800" dirty="0"/>
          </a:p>
          <a:p>
            <a:pPr marL="571500" indent="-4572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5715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6E49213F-65D4-4381-9DDD-09B9333E019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32395" y="1623526"/>
            <a:ext cx="3999900" cy="3416400"/>
          </a:xfrm>
        </p:spPr>
        <p:txBody>
          <a:bodyPr/>
          <a:lstStyle/>
          <a:p>
            <a:pPr marL="139700" indent="0">
              <a:buNone/>
            </a:pPr>
            <a:r>
              <a:rPr lang="en-GB" sz="2000" dirty="0"/>
              <a:t>Software: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/>
              <a:t>Flask framework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/>
              <a:t>Google API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/>
              <a:t>IoT(PHP)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/>
              <a:t>.</a:t>
            </a:r>
            <a:r>
              <a:rPr lang="en-GB" sz="1800" dirty="0" err="1"/>
              <a:t>io</a:t>
            </a:r>
            <a:r>
              <a:rPr lang="en-GB" sz="1800" dirty="0"/>
              <a:t>(Arduino)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/>
              <a:t>MongoDB </a:t>
            </a:r>
          </a:p>
        </p:txBody>
      </p:sp>
    </p:spTree>
    <p:extLst>
      <p:ext uri="{BB962C8B-B14F-4D97-AF65-F5344CB8AC3E}">
        <p14:creationId xmlns:p14="http://schemas.microsoft.com/office/powerpoint/2010/main" xmlns="" val="427278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78;p15">
            <a:extLst>
              <a:ext uri="{FF2B5EF4-FFF2-40B4-BE49-F238E27FC236}">
                <a16:creationId xmlns:a16="http://schemas.microsoft.com/office/drawing/2014/main" xmlns="" id="{9B6D2436-B201-42F6-B35D-806B5BD895B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6006" y="-96707"/>
            <a:ext cx="1242944" cy="1242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9;p15">
            <a:extLst>
              <a:ext uri="{FF2B5EF4-FFF2-40B4-BE49-F238E27FC236}">
                <a16:creationId xmlns:a16="http://schemas.microsoft.com/office/drawing/2014/main" xmlns="" id="{36A7253E-EFC4-4EEA-AC16-AE4ADB116A2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4955" y="-88672"/>
            <a:ext cx="2417040" cy="1141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81;p15" descr="179E2B28.png">
            <a:extLst>
              <a:ext uri="{FF2B5EF4-FFF2-40B4-BE49-F238E27FC236}">
                <a16:creationId xmlns:a16="http://schemas.microsoft.com/office/drawing/2014/main" xmlns="" id="{81AC0464-2410-4CEB-8133-A6C6DD44C2D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85945" y="101507"/>
            <a:ext cx="761483" cy="761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0;p15">
            <a:extLst>
              <a:ext uri="{FF2B5EF4-FFF2-40B4-BE49-F238E27FC236}">
                <a16:creationId xmlns:a16="http://schemas.microsoft.com/office/drawing/2014/main" xmlns="" id="{7870EC9F-3246-4549-BB77-FC23D9CA97F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45825" y="71025"/>
            <a:ext cx="816726" cy="822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77;p15">
            <a:extLst>
              <a:ext uri="{FF2B5EF4-FFF2-40B4-BE49-F238E27FC236}">
                <a16:creationId xmlns:a16="http://schemas.microsoft.com/office/drawing/2014/main" xmlns="" id="{CA85CA1A-0854-4230-9EB4-2576CAE5FE93}"/>
              </a:ext>
            </a:extLst>
          </p:cNvPr>
          <p:cNvCxnSpPr/>
          <p:nvPr/>
        </p:nvCxnSpPr>
        <p:spPr>
          <a:xfrm rot="10800000" flipH="1">
            <a:off x="74100" y="913225"/>
            <a:ext cx="8995800" cy="10800"/>
          </a:xfrm>
          <a:prstGeom prst="straightConnector1">
            <a:avLst/>
          </a:prstGeom>
          <a:noFill/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EEF3AB68-FD0F-40A4-BEF1-80467DA48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909554"/>
            <a:ext cx="8520600" cy="683422"/>
          </a:xfrm>
        </p:spPr>
        <p:txBody>
          <a:bodyPr/>
          <a:lstStyle/>
          <a:p>
            <a:r>
              <a:rPr lang="en-GB" dirty="0"/>
              <a:t>Deployment Architecture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07B4395-5C3D-4356-A938-5DBC509789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700" y="1383149"/>
            <a:ext cx="7602279" cy="354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8917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78;p15">
            <a:extLst>
              <a:ext uri="{FF2B5EF4-FFF2-40B4-BE49-F238E27FC236}">
                <a16:creationId xmlns:a16="http://schemas.microsoft.com/office/drawing/2014/main" xmlns="" id="{9B6D2436-B201-42F6-B35D-806B5BD895B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006" y="-96707"/>
            <a:ext cx="1242944" cy="1242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9;p15">
            <a:extLst>
              <a:ext uri="{FF2B5EF4-FFF2-40B4-BE49-F238E27FC236}">
                <a16:creationId xmlns:a16="http://schemas.microsoft.com/office/drawing/2014/main" xmlns="" id="{36A7253E-EFC4-4EEA-AC16-AE4ADB116A2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31402" y="30525"/>
            <a:ext cx="2417040" cy="1141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81;p15" descr="179E2B28.png">
            <a:extLst>
              <a:ext uri="{FF2B5EF4-FFF2-40B4-BE49-F238E27FC236}">
                <a16:creationId xmlns:a16="http://schemas.microsoft.com/office/drawing/2014/main" xmlns="" id="{81AC0464-2410-4CEB-8133-A6C6DD44C2D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85945" y="101507"/>
            <a:ext cx="761483" cy="761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0;p15">
            <a:extLst>
              <a:ext uri="{FF2B5EF4-FFF2-40B4-BE49-F238E27FC236}">
                <a16:creationId xmlns:a16="http://schemas.microsoft.com/office/drawing/2014/main" xmlns="" id="{7870EC9F-3246-4549-BB77-FC23D9CA97F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45825" y="71025"/>
            <a:ext cx="816726" cy="822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77;p15">
            <a:extLst>
              <a:ext uri="{FF2B5EF4-FFF2-40B4-BE49-F238E27FC236}">
                <a16:creationId xmlns:a16="http://schemas.microsoft.com/office/drawing/2014/main" xmlns="" id="{CA85CA1A-0854-4230-9EB4-2576CAE5FE93}"/>
              </a:ext>
            </a:extLst>
          </p:cNvPr>
          <p:cNvCxnSpPr/>
          <p:nvPr/>
        </p:nvCxnSpPr>
        <p:spPr>
          <a:xfrm rot="10800000" flipH="1">
            <a:off x="74100" y="913225"/>
            <a:ext cx="8995800" cy="10800"/>
          </a:xfrm>
          <a:prstGeom prst="straightConnector1">
            <a:avLst/>
          </a:prstGeom>
          <a:noFill/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Title 18">
            <a:extLst>
              <a:ext uri="{FF2B5EF4-FFF2-40B4-BE49-F238E27FC236}">
                <a16:creationId xmlns:a16="http://schemas.microsoft.com/office/drawing/2014/main" xmlns="" id="{28876DC3-9078-461C-AB80-1B2968F1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51" y="1108106"/>
            <a:ext cx="8520600" cy="572700"/>
          </a:xfrm>
        </p:spPr>
        <p:txBody>
          <a:bodyPr/>
          <a:lstStyle/>
          <a:p>
            <a:r>
              <a:rPr lang="en-GB" dirty="0"/>
              <a:t>Flow diagram/Algorithm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BBCAC303-2520-449E-B905-F0F1C0324CF3}"/>
              </a:ext>
            </a:extLst>
          </p:cNvPr>
          <p:cNvSpPr/>
          <p:nvPr/>
        </p:nvSpPr>
        <p:spPr>
          <a:xfrm>
            <a:off x="5412132" y="1111258"/>
            <a:ext cx="1031359" cy="40991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xmlns="" id="{1967DA89-FF66-4D54-8B36-703F33405DB3}"/>
              </a:ext>
            </a:extLst>
          </p:cNvPr>
          <p:cNvSpPr/>
          <p:nvPr/>
        </p:nvSpPr>
        <p:spPr>
          <a:xfrm>
            <a:off x="6610483" y="1550897"/>
            <a:ext cx="1251915" cy="5727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Repeat</a:t>
            </a:r>
          </a:p>
        </p:txBody>
      </p:sp>
      <p:sp>
        <p:nvSpPr>
          <p:cNvPr id="49" name="Flowchart: Decision 48">
            <a:extLst>
              <a:ext uri="{FF2B5EF4-FFF2-40B4-BE49-F238E27FC236}">
                <a16:creationId xmlns:a16="http://schemas.microsoft.com/office/drawing/2014/main" xmlns="" id="{98153B91-040A-4D46-A479-6B4DB488346F}"/>
              </a:ext>
            </a:extLst>
          </p:cNvPr>
          <p:cNvSpPr/>
          <p:nvPr/>
        </p:nvSpPr>
        <p:spPr>
          <a:xfrm>
            <a:off x="5101854" y="2054205"/>
            <a:ext cx="1680762" cy="900897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Check whether dustbin is full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277CA235-F89E-4748-9FB6-E22A5B1B0D5A}"/>
              </a:ext>
            </a:extLst>
          </p:cNvPr>
          <p:cNvSpPr/>
          <p:nvPr/>
        </p:nvSpPr>
        <p:spPr>
          <a:xfrm>
            <a:off x="3319912" y="3752403"/>
            <a:ext cx="1371600" cy="4673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Update status of dustbin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FE24F46B-A6A6-40C9-9F57-71F43F90B7F7}"/>
              </a:ext>
            </a:extLst>
          </p:cNvPr>
          <p:cNvSpPr/>
          <p:nvPr/>
        </p:nvSpPr>
        <p:spPr>
          <a:xfrm>
            <a:off x="5096247" y="3762913"/>
            <a:ext cx="1708863" cy="6495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Send vehicle for cleaning following  optimal path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7E094410-EA19-4550-B3D4-C79B09138574}"/>
              </a:ext>
            </a:extLst>
          </p:cNvPr>
          <p:cNvSpPr/>
          <p:nvPr/>
        </p:nvSpPr>
        <p:spPr>
          <a:xfrm>
            <a:off x="5250829" y="3166954"/>
            <a:ext cx="1371590" cy="3909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Send data to server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xmlns="" id="{EF657381-C43E-450D-9C7D-43FF0F324377}"/>
              </a:ext>
            </a:extLst>
          </p:cNvPr>
          <p:cNvSpPr/>
          <p:nvPr/>
        </p:nvSpPr>
        <p:spPr>
          <a:xfrm>
            <a:off x="1848087" y="3762913"/>
            <a:ext cx="1113497" cy="5727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Repeat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5AA95D72-D315-4ED9-94D1-A5A394A95D9F}"/>
              </a:ext>
            </a:extLst>
          </p:cNvPr>
          <p:cNvCxnSpPr>
            <a:cxnSpLocks/>
          </p:cNvCxnSpPr>
          <p:nvPr/>
        </p:nvCxnSpPr>
        <p:spPr>
          <a:xfrm>
            <a:off x="5963830" y="1521175"/>
            <a:ext cx="0" cy="30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2FE843E0-7102-49AB-BA81-445DF3501618}"/>
              </a:ext>
            </a:extLst>
          </p:cNvPr>
          <p:cNvCxnSpPr>
            <a:cxnSpLocks/>
          </p:cNvCxnSpPr>
          <p:nvPr/>
        </p:nvCxnSpPr>
        <p:spPr>
          <a:xfrm>
            <a:off x="4952879" y="1823507"/>
            <a:ext cx="1010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C2C564DE-8AA8-41B6-B2AA-EC0BB874DC8F}"/>
              </a:ext>
            </a:extLst>
          </p:cNvPr>
          <p:cNvCxnSpPr>
            <a:cxnSpLocks/>
          </p:cNvCxnSpPr>
          <p:nvPr/>
        </p:nvCxnSpPr>
        <p:spPr>
          <a:xfrm flipH="1">
            <a:off x="5968100" y="1837247"/>
            <a:ext cx="623240" cy="5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xmlns="" id="{DC04A099-FEB0-4E9C-AE4C-A4A6CA030539}"/>
              </a:ext>
            </a:extLst>
          </p:cNvPr>
          <p:cNvCxnSpPr>
            <a:cxnSpLocks/>
          </p:cNvCxnSpPr>
          <p:nvPr/>
        </p:nvCxnSpPr>
        <p:spPr>
          <a:xfrm>
            <a:off x="4952879" y="1823507"/>
            <a:ext cx="0" cy="656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xmlns="" id="{BE9355EC-F686-445B-BDC3-F3E8379215B3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4952879" y="2480172"/>
            <a:ext cx="148975" cy="24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D4621F3A-9030-4916-B55F-22AD4167F1AD}"/>
              </a:ext>
            </a:extLst>
          </p:cNvPr>
          <p:cNvCxnSpPr>
            <a:cxnSpLocks/>
          </p:cNvCxnSpPr>
          <p:nvPr/>
        </p:nvCxnSpPr>
        <p:spPr>
          <a:xfrm>
            <a:off x="5958768" y="1823507"/>
            <a:ext cx="0" cy="23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xmlns="" id="{D5BA2A85-4D8F-4046-B183-BE2096CABAF8}"/>
              </a:ext>
            </a:extLst>
          </p:cNvPr>
          <p:cNvCxnSpPr>
            <a:cxnSpLocks/>
          </p:cNvCxnSpPr>
          <p:nvPr/>
        </p:nvCxnSpPr>
        <p:spPr>
          <a:xfrm>
            <a:off x="5950402" y="2947886"/>
            <a:ext cx="1" cy="212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xmlns="" id="{14C8D0FD-19EA-4532-A3DC-2223C5E725D2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5927812" y="3557892"/>
            <a:ext cx="8812" cy="148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xmlns="" id="{ED519233-8A5C-45C2-865D-51B30FEC5F3C}"/>
              </a:ext>
            </a:extLst>
          </p:cNvPr>
          <p:cNvCxnSpPr>
            <a:cxnSpLocks/>
          </p:cNvCxnSpPr>
          <p:nvPr/>
        </p:nvCxnSpPr>
        <p:spPr>
          <a:xfrm flipH="1">
            <a:off x="4698943" y="4014341"/>
            <a:ext cx="329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xmlns="" id="{C012FBE6-801E-48A8-9236-D331BE85D721}"/>
              </a:ext>
            </a:extLst>
          </p:cNvPr>
          <p:cNvCxnSpPr>
            <a:cxnSpLocks/>
          </p:cNvCxnSpPr>
          <p:nvPr/>
        </p:nvCxnSpPr>
        <p:spPr>
          <a:xfrm flipH="1" flipV="1">
            <a:off x="3017326" y="4018754"/>
            <a:ext cx="249611" cy="1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3254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78;p15">
            <a:extLst>
              <a:ext uri="{FF2B5EF4-FFF2-40B4-BE49-F238E27FC236}">
                <a16:creationId xmlns:a16="http://schemas.microsoft.com/office/drawing/2014/main" xmlns="" id="{9B6D2436-B201-42F6-B35D-806B5BD895B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6006" y="-96707"/>
            <a:ext cx="1242944" cy="1242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9;p15">
            <a:extLst>
              <a:ext uri="{FF2B5EF4-FFF2-40B4-BE49-F238E27FC236}">
                <a16:creationId xmlns:a16="http://schemas.microsoft.com/office/drawing/2014/main" xmlns="" id="{36A7253E-EFC4-4EEA-AC16-AE4ADB116A2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1402" y="30525"/>
            <a:ext cx="2417040" cy="1141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81;p15" descr="179E2B28.png">
            <a:extLst>
              <a:ext uri="{FF2B5EF4-FFF2-40B4-BE49-F238E27FC236}">
                <a16:creationId xmlns:a16="http://schemas.microsoft.com/office/drawing/2014/main" xmlns="" id="{81AC0464-2410-4CEB-8133-A6C6DD44C2D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85945" y="101507"/>
            <a:ext cx="761483" cy="761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0;p15">
            <a:extLst>
              <a:ext uri="{FF2B5EF4-FFF2-40B4-BE49-F238E27FC236}">
                <a16:creationId xmlns:a16="http://schemas.microsoft.com/office/drawing/2014/main" xmlns="" id="{7870EC9F-3246-4549-BB77-FC23D9CA97F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45825" y="71025"/>
            <a:ext cx="816726" cy="822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77;p15">
            <a:extLst>
              <a:ext uri="{FF2B5EF4-FFF2-40B4-BE49-F238E27FC236}">
                <a16:creationId xmlns:a16="http://schemas.microsoft.com/office/drawing/2014/main" xmlns="" id="{CA85CA1A-0854-4230-9EB4-2576CAE5FE93}"/>
              </a:ext>
            </a:extLst>
          </p:cNvPr>
          <p:cNvCxnSpPr/>
          <p:nvPr/>
        </p:nvCxnSpPr>
        <p:spPr>
          <a:xfrm rot="10800000" flipH="1">
            <a:off x="74100" y="913225"/>
            <a:ext cx="8995800" cy="10800"/>
          </a:xfrm>
          <a:prstGeom prst="straightConnector1">
            <a:avLst/>
          </a:prstGeom>
          <a:noFill/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Title 18">
            <a:extLst>
              <a:ext uri="{FF2B5EF4-FFF2-40B4-BE49-F238E27FC236}">
                <a16:creationId xmlns:a16="http://schemas.microsoft.com/office/drawing/2014/main" xmlns="" id="{28876DC3-9078-461C-AB80-1B2968F1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51" y="1108106"/>
            <a:ext cx="8520600" cy="572700"/>
          </a:xfrm>
        </p:spPr>
        <p:txBody>
          <a:bodyPr/>
          <a:lstStyle/>
          <a:p>
            <a:r>
              <a:rPr lang="en-GB" dirty="0"/>
              <a:t>Diagram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5D5CF4FC-1406-4D60-93CC-83884CDFD7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015" y="1764687"/>
            <a:ext cx="4530413" cy="339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2206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230</Words>
  <Application>Microsoft Office PowerPoint</Application>
  <PresentationFormat>On-screen Show (16:9)</PresentationFormat>
  <Paragraphs>35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Proxima Nova Semibold</vt:lpstr>
      <vt:lpstr>Proxima Nova</vt:lpstr>
      <vt:lpstr>Wingdings</vt:lpstr>
      <vt:lpstr>Simple Light</vt:lpstr>
      <vt:lpstr>Slide 1</vt:lpstr>
      <vt:lpstr>Slide 2</vt:lpstr>
      <vt:lpstr>Proposed solution</vt:lpstr>
      <vt:lpstr>Solution Architecture </vt:lpstr>
      <vt:lpstr>Deployment Architecture</vt:lpstr>
      <vt:lpstr>Flow diagram/Algorithm</vt:lpstr>
      <vt:lpstr>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Dara</dc:creator>
  <cp:lastModifiedBy>Windows User</cp:lastModifiedBy>
  <cp:revision>24</cp:revision>
  <dcterms:modified xsi:type="dcterms:W3CDTF">2019-02-03T07:46:55Z</dcterms:modified>
</cp:coreProperties>
</file>