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24"/>
  </p:notesMasterIdLst>
  <p:sldIdLst>
    <p:sldId id="266" r:id="rId2"/>
    <p:sldId id="257" r:id="rId3"/>
    <p:sldId id="320" r:id="rId4"/>
    <p:sldId id="319" r:id="rId5"/>
    <p:sldId id="285" r:id="rId6"/>
    <p:sldId id="321" r:id="rId7"/>
    <p:sldId id="323" r:id="rId8"/>
    <p:sldId id="322" r:id="rId9"/>
    <p:sldId id="324" r:id="rId10"/>
    <p:sldId id="325" r:id="rId11"/>
    <p:sldId id="327" r:id="rId12"/>
    <p:sldId id="326" r:id="rId13"/>
    <p:sldId id="329" r:id="rId14"/>
    <p:sldId id="328" r:id="rId15"/>
    <p:sldId id="330" r:id="rId16"/>
    <p:sldId id="331" r:id="rId17"/>
    <p:sldId id="332" r:id="rId18"/>
    <p:sldId id="333" r:id="rId19"/>
    <p:sldId id="335" r:id="rId20"/>
    <p:sldId id="334" r:id="rId21"/>
    <p:sldId id="336" r:id="rId22"/>
    <p:sldId id="30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165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varScale="1">
        <p:scale>
          <a:sx n="70" d="100"/>
          <a:sy n="70" d="100"/>
        </p:scale>
        <p:origin x="13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A8D8-30A8-48B0-9B98-17B19806EEA1}" type="datetimeFigureOut">
              <a:rPr lang="en-US" smtClean="0"/>
              <a:t>11/17/2018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A7354-680C-44CA-BE8A-EB1E0F7FB344}" type="slidenum">
              <a:rPr lang="en-US" smtClean="0"/>
              <a:t>‹#›</a:t>
            </a:fld>
            <a:endParaRPr lang="en-US"/>
          </a:p>
        </p:txBody>
      </p:sp>
    </p:spTree>
    <p:extLst>
      <p:ext uri="{BB962C8B-B14F-4D97-AF65-F5344CB8AC3E}">
        <p14:creationId xmlns:p14="http://schemas.microsoft.com/office/powerpoint/2010/main" val="371865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7</a:t>
            </a:fld>
            <a:endParaRPr lang="en-US"/>
          </a:p>
        </p:txBody>
      </p:sp>
    </p:spTree>
    <p:extLst>
      <p:ext uri="{BB962C8B-B14F-4D97-AF65-F5344CB8AC3E}">
        <p14:creationId xmlns:p14="http://schemas.microsoft.com/office/powerpoint/2010/main" val="3490502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16</a:t>
            </a:fld>
            <a:endParaRPr lang="en-US"/>
          </a:p>
        </p:txBody>
      </p:sp>
    </p:spTree>
    <p:extLst>
      <p:ext uri="{BB962C8B-B14F-4D97-AF65-F5344CB8AC3E}">
        <p14:creationId xmlns:p14="http://schemas.microsoft.com/office/powerpoint/2010/main" val="376672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17</a:t>
            </a:fld>
            <a:endParaRPr lang="en-US"/>
          </a:p>
        </p:txBody>
      </p:sp>
    </p:spTree>
    <p:extLst>
      <p:ext uri="{BB962C8B-B14F-4D97-AF65-F5344CB8AC3E}">
        <p14:creationId xmlns:p14="http://schemas.microsoft.com/office/powerpoint/2010/main" val="1783724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18</a:t>
            </a:fld>
            <a:endParaRPr lang="en-US"/>
          </a:p>
        </p:txBody>
      </p:sp>
    </p:spTree>
    <p:extLst>
      <p:ext uri="{BB962C8B-B14F-4D97-AF65-F5344CB8AC3E}">
        <p14:creationId xmlns:p14="http://schemas.microsoft.com/office/powerpoint/2010/main" val="757834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19</a:t>
            </a:fld>
            <a:endParaRPr lang="en-US"/>
          </a:p>
        </p:txBody>
      </p:sp>
    </p:spTree>
    <p:extLst>
      <p:ext uri="{BB962C8B-B14F-4D97-AF65-F5344CB8AC3E}">
        <p14:creationId xmlns:p14="http://schemas.microsoft.com/office/powerpoint/2010/main" val="2366338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20</a:t>
            </a:fld>
            <a:endParaRPr lang="en-US"/>
          </a:p>
        </p:txBody>
      </p:sp>
    </p:spTree>
    <p:extLst>
      <p:ext uri="{BB962C8B-B14F-4D97-AF65-F5344CB8AC3E}">
        <p14:creationId xmlns:p14="http://schemas.microsoft.com/office/powerpoint/2010/main" val="349029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21</a:t>
            </a:fld>
            <a:endParaRPr lang="en-US"/>
          </a:p>
        </p:txBody>
      </p:sp>
    </p:spTree>
    <p:extLst>
      <p:ext uri="{BB962C8B-B14F-4D97-AF65-F5344CB8AC3E}">
        <p14:creationId xmlns:p14="http://schemas.microsoft.com/office/powerpoint/2010/main" val="213132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8</a:t>
            </a:fld>
            <a:endParaRPr lang="en-US"/>
          </a:p>
        </p:txBody>
      </p:sp>
    </p:spTree>
    <p:extLst>
      <p:ext uri="{BB962C8B-B14F-4D97-AF65-F5344CB8AC3E}">
        <p14:creationId xmlns:p14="http://schemas.microsoft.com/office/powerpoint/2010/main" val="141769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9</a:t>
            </a:fld>
            <a:endParaRPr lang="en-US"/>
          </a:p>
        </p:txBody>
      </p:sp>
    </p:spTree>
    <p:extLst>
      <p:ext uri="{BB962C8B-B14F-4D97-AF65-F5344CB8AC3E}">
        <p14:creationId xmlns:p14="http://schemas.microsoft.com/office/powerpoint/2010/main" val="187217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10</a:t>
            </a:fld>
            <a:endParaRPr lang="en-US"/>
          </a:p>
        </p:txBody>
      </p:sp>
    </p:spTree>
    <p:extLst>
      <p:ext uri="{BB962C8B-B14F-4D97-AF65-F5344CB8AC3E}">
        <p14:creationId xmlns:p14="http://schemas.microsoft.com/office/powerpoint/2010/main" val="79499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11</a:t>
            </a:fld>
            <a:endParaRPr lang="en-US"/>
          </a:p>
        </p:txBody>
      </p:sp>
    </p:spTree>
    <p:extLst>
      <p:ext uri="{BB962C8B-B14F-4D97-AF65-F5344CB8AC3E}">
        <p14:creationId xmlns:p14="http://schemas.microsoft.com/office/powerpoint/2010/main" val="399970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12</a:t>
            </a:fld>
            <a:endParaRPr lang="en-US"/>
          </a:p>
        </p:txBody>
      </p:sp>
    </p:spTree>
    <p:extLst>
      <p:ext uri="{BB962C8B-B14F-4D97-AF65-F5344CB8AC3E}">
        <p14:creationId xmlns:p14="http://schemas.microsoft.com/office/powerpoint/2010/main" val="409270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13</a:t>
            </a:fld>
            <a:endParaRPr lang="en-US"/>
          </a:p>
        </p:txBody>
      </p:sp>
    </p:spTree>
    <p:extLst>
      <p:ext uri="{BB962C8B-B14F-4D97-AF65-F5344CB8AC3E}">
        <p14:creationId xmlns:p14="http://schemas.microsoft.com/office/powerpoint/2010/main" val="307228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14</a:t>
            </a:fld>
            <a:endParaRPr lang="en-US"/>
          </a:p>
        </p:txBody>
      </p:sp>
    </p:spTree>
    <p:extLst>
      <p:ext uri="{BB962C8B-B14F-4D97-AF65-F5344CB8AC3E}">
        <p14:creationId xmlns:p14="http://schemas.microsoft.com/office/powerpoint/2010/main" val="3885704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&amp; P means Stock Price.</a:t>
            </a:r>
          </a:p>
        </p:txBody>
      </p:sp>
      <p:sp>
        <p:nvSpPr>
          <p:cNvPr id="4" name="Slide Number Placeholder 3"/>
          <p:cNvSpPr>
            <a:spLocks noGrp="1"/>
          </p:cNvSpPr>
          <p:nvPr>
            <p:ph type="sldNum" sz="quarter" idx="5"/>
          </p:nvPr>
        </p:nvSpPr>
        <p:spPr/>
        <p:txBody>
          <a:bodyPr/>
          <a:lstStyle/>
          <a:p>
            <a:fld id="{FBCA7354-680C-44CA-BE8A-EB1E0F7FB344}" type="slidenum">
              <a:rPr lang="en-US" smtClean="0"/>
              <a:t>15</a:t>
            </a:fld>
            <a:endParaRPr lang="en-US"/>
          </a:p>
        </p:txBody>
      </p:sp>
    </p:spTree>
    <p:extLst>
      <p:ext uri="{BB962C8B-B14F-4D97-AF65-F5344CB8AC3E}">
        <p14:creationId xmlns:p14="http://schemas.microsoft.com/office/powerpoint/2010/main" val="3494497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9AFD382-05C3-4166-AB8A-337E7EC73BC8}" type="datetimeFigureOut">
              <a:rPr lang="en-IN" smtClean="0"/>
              <a:pPr/>
              <a:t>17-11-2018</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6448E3-938A-412F-B620-A2AAEE52BDE6}" type="slidenum">
              <a:rPr lang="en-IN" smtClean="0"/>
              <a:pPr/>
              <a:t>‹#›</a:t>
            </a:fld>
            <a:endParaRPr lang="en-IN"/>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9136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408439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15030413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17176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448E3-938A-412F-B620-A2AAEE52BDE6}" type="slidenum">
              <a:rPr lang="en-IN" smtClean="0"/>
              <a:pPr/>
              <a:t>‹#›</a:t>
            </a:fld>
            <a:endParaRPr lang="en-IN"/>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31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420902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191988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7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35195696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28058803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AFD382-05C3-4166-AB8A-337E7EC73BC8}" type="datetimeFigureOut">
              <a:rPr lang="en-IN" smtClean="0"/>
              <a:pPr/>
              <a:t>17-11-2018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448E3-938A-412F-B620-A2AAEE52BDE6}" type="slidenum">
              <a:rPr lang="en-IN" smtClean="0"/>
              <a:pPr/>
              <a:t>‹#›</a:t>
            </a:fld>
            <a:endParaRPr lang="en-IN"/>
          </a:p>
        </p:txBody>
      </p:sp>
    </p:spTree>
    <p:extLst>
      <p:ext uri="{BB962C8B-B14F-4D97-AF65-F5344CB8AC3E}">
        <p14:creationId xmlns:p14="http://schemas.microsoft.com/office/powerpoint/2010/main" val="425477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C9AFD382-05C3-4166-AB8A-337E7EC73BC8}" type="datetimeFigureOut">
              <a:rPr lang="en-IN" smtClean="0"/>
              <a:pPr/>
              <a:t>17-11-2018</a:t>
            </a:fld>
            <a:endParaRPr lang="en-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6D6448E3-938A-412F-B620-A2AAEE52BDE6}" type="slidenum">
              <a:rPr lang="en-IN" smtClean="0"/>
              <a:pPr/>
              <a:t>‹#›</a:t>
            </a:fld>
            <a:endParaRPr lang="en-IN"/>
          </a:p>
        </p:txBody>
      </p:sp>
    </p:spTree>
    <p:extLst>
      <p:ext uri="{BB962C8B-B14F-4D97-AF65-F5344CB8AC3E}">
        <p14:creationId xmlns:p14="http://schemas.microsoft.com/office/powerpoint/2010/main" val="674536074"/>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6096" y="4149080"/>
            <a:ext cx="2880320" cy="1569660"/>
          </a:xfrm>
          <a:prstGeom prst="rect">
            <a:avLst/>
          </a:prstGeom>
          <a:noFill/>
        </p:spPr>
        <p:txBody>
          <a:bodyPr wrap="square" rtlCol="0">
            <a:spAutoFit/>
          </a:bodyPr>
          <a:lstStyle/>
          <a:p>
            <a:r>
              <a:rPr lang="en-US" sz="2400" dirty="0"/>
              <a:t>                </a:t>
            </a:r>
            <a:r>
              <a:rPr lang="en-US" sz="2400" b="1" dirty="0"/>
              <a:t>N140191</a:t>
            </a:r>
          </a:p>
          <a:p>
            <a:r>
              <a:rPr lang="en-US" sz="2400" b="1" dirty="0"/>
              <a:t>                N140205</a:t>
            </a:r>
          </a:p>
          <a:p>
            <a:r>
              <a:rPr lang="en-US" sz="2400" b="1" dirty="0"/>
              <a:t>	         N140280</a:t>
            </a:r>
          </a:p>
          <a:p>
            <a:r>
              <a:rPr lang="en-US" sz="2400" b="1" dirty="0"/>
              <a:t>                N130950</a:t>
            </a:r>
          </a:p>
        </p:txBody>
      </p:sp>
      <p:sp>
        <p:nvSpPr>
          <p:cNvPr id="4" name="TextBox 3">
            <a:extLst>
              <a:ext uri="{FF2B5EF4-FFF2-40B4-BE49-F238E27FC236}">
                <a16:creationId xmlns:a16="http://schemas.microsoft.com/office/drawing/2014/main" id="{91F54934-EEA5-4398-A17C-BFDF1BCA952D}"/>
              </a:ext>
            </a:extLst>
          </p:cNvPr>
          <p:cNvSpPr txBox="1"/>
          <p:nvPr/>
        </p:nvSpPr>
        <p:spPr>
          <a:xfrm>
            <a:off x="718030" y="4333745"/>
            <a:ext cx="3889591" cy="830997"/>
          </a:xfrm>
          <a:prstGeom prst="rect">
            <a:avLst/>
          </a:prstGeom>
          <a:noFill/>
        </p:spPr>
        <p:txBody>
          <a:bodyPr wrap="none" rtlCol="0">
            <a:spAutoFit/>
          </a:bodyPr>
          <a:lstStyle/>
          <a:p>
            <a:r>
              <a:rPr lang="en-US" sz="2400" dirty="0"/>
              <a:t>Under Guidance of</a:t>
            </a:r>
          </a:p>
          <a:p>
            <a:r>
              <a:rPr lang="en-US" sz="2400" b="1" dirty="0"/>
              <a:t>Sravan Kumar, Asst. Prof, CSE</a:t>
            </a:r>
          </a:p>
        </p:txBody>
      </p:sp>
      <p:sp>
        <p:nvSpPr>
          <p:cNvPr id="5" name="Rectangle 4">
            <a:extLst>
              <a:ext uri="{FF2B5EF4-FFF2-40B4-BE49-F238E27FC236}">
                <a16:creationId xmlns:a16="http://schemas.microsoft.com/office/drawing/2014/main" id="{6DE8CC6C-0A16-4E07-8B87-56D4C36E72B0}"/>
              </a:ext>
            </a:extLst>
          </p:cNvPr>
          <p:cNvSpPr/>
          <p:nvPr/>
        </p:nvSpPr>
        <p:spPr>
          <a:xfrm>
            <a:off x="950271" y="2201089"/>
            <a:ext cx="7243458"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RISK &amp; RETURNS: THE SHARPE RATIO</a:t>
            </a:r>
          </a:p>
        </p:txBody>
      </p:sp>
    </p:spTree>
    <p:extLst>
      <p:ext uri="{BB962C8B-B14F-4D97-AF65-F5344CB8AC3E}">
        <p14:creationId xmlns:p14="http://schemas.microsoft.com/office/powerpoint/2010/main" val="369943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endParaRPr lang="en-US" sz="3200" b="1" dirty="0">
              <a:solidFill>
                <a:schemeClr val="accent3">
                  <a:lumMod val="75000"/>
                </a:schemeClr>
              </a:solidFill>
            </a:endParaRPr>
          </a:p>
          <a:p>
            <a:pPr>
              <a:buNone/>
            </a:pPr>
            <a:r>
              <a:rPr lang="en-US" sz="2400" b="1" u="sng" dirty="0">
                <a:solidFill>
                  <a:schemeClr val="accent3">
                    <a:lumMod val="75000"/>
                  </a:schemeClr>
                </a:solidFill>
              </a:rPr>
              <a:t>Step 2:</a:t>
            </a:r>
            <a:r>
              <a:rPr lang="en-US" sz="2400" b="1" dirty="0">
                <a:solidFill>
                  <a:schemeClr val="accent3">
                    <a:lumMod val="75000"/>
                  </a:schemeClr>
                </a:solidFill>
              </a:rPr>
              <a:t>  </a:t>
            </a:r>
            <a:r>
              <a:rPr lang="en-US" sz="2400" dirty="0">
                <a:solidFill>
                  <a:schemeClr val="tx1"/>
                </a:solidFill>
              </a:rPr>
              <a:t>Import libraries and dataset into code editor.</a:t>
            </a:r>
          </a:p>
          <a:p>
            <a:pPr>
              <a:buNone/>
            </a:pPr>
            <a:endParaRPr lang="en-US" sz="2400" dirty="0">
              <a:solidFill>
                <a:schemeClr val="tx1"/>
              </a:solidFill>
            </a:endParaRPr>
          </a:p>
        </p:txBody>
      </p:sp>
      <p:pic>
        <p:nvPicPr>
          <p:cNvPr id="7" name="Picture 6">
            <a:extLst>
              <a:ext uri="{FF2B5EF4-FFF2-40B4-BE49-F238E27FC236}">
                <a16:creationId xmlns:a16="http://schemas.microsoft.com/office/drawing/2014/main" id="{D0E1F4BF-B05E-46CB-9A5A-36A8636BEFE0}"/>
              </a:ext>
            </a:extLst>
          </p:cNvPr>
          <p:cNvPicPr>
            <a:picLocks noChangeAspect="1"/>
          </p:cNvPicPr>
          <p:nvPr/>
        </p:nvPicPr>
        <p:blipFill>
          <a:blip r:embed="rId3"/>
          <a:stretch>
            <a:fillRect/>
          </a:stretch>
        </p:blipFill>
        <p:spPr>
          <a:xfrm>
            <a:off x="609600" y="2492896"/>
            <a:ext cx="8066856" cy="3340967"/>
          </a:xfrm>
          <a:prstGeom prst="rect">
            <a:avLst/>
          </a:prstGeom>
        </p:spPr>
      </p:pic>
    </p:spTree>
    <p:extLst>
      <p:ext uri="{BB962C8B-B14F-4D97-AF65-F5344CB8AC3E}">
        <p14:creationId xmlns:p14="http://schemas.microsoft.com/office/powerpoint/2010/main" val="71568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3:</a:t>
            </a:r>
            <a:r>
              <a:rPr lang="en-US" sz="2400" b="1" dirty="0">
                <a:solidFill>
                  <a:schemeClr val="accent3">
                    <a:lumMod val="75000"/>
                  </a:schemeClr>
                </a:solidFill>
              </a:rPr>
              <a:t> </a:t>
            </a:r>
            <a:r>
              <a:rPr lang="en-US" sz="2400" dirty="0">
                <a:solidFill>
                  <a:schemeClr val="tx1">
                    <a:lumMod val="95000"/>
                    <a:lumOff val="5000"/>
                  </a:schemeClr>
                </a:solidFill>
              </a:rPr>
              <a:t>computing the percentage change in value from one day to the next</a:t>
            </a:r>
            <a:r>
              <a:rPr lang="en-US" sz="2400" dirty="0">
                <a:solidFill>
                  <a:schemeClr val="tx1"/>
                </a:solidFill>
              </a:rPr>
              <a:t> of stocks.</a:t>
            </a:r>
          </a:p>
          <a:p>
            <a:pPr>
              <a:buNone/>
            </a:pPr>
            <a:endParaRPr lang="en-US" sz="2400" dirty="0">
              <a:solidFill>
                <a:schemeClr val="tx1"/>
              </a:solidFill>
            </a:endParaRPr>
          </a:p>
        </p:txBody>
      </p:sp>
      <p:pic>
        <p:nvPicPr>
          <p:cNvPr id="2" name="Picture 1">
            <a:extLst>
              <a:ext uri="{FF2B5EF4-FFF2-40B4-BE49-F238E27FC236}">
                <a16:creationId xmlns:a16="http://schemas.microsoft.com/office/drawing/2014/main" id="{8D53819E-9A57-4D3E-91CA-B04613F7C047}"/>
              </a:ext>
            </a:extLst>
          </p:cNvPr>
          <p:cNvPicPr>
            <a:picLocks noChangeAspect="1"/>
          </p:cNvPicPr>
          <p:nvPr/>
        </p:nvPicPr>
        <p:blipFill>
          <a:blip r:embed="rId3"/>
          <a:stretch>
            <a:fillRect/>
          </a:stretch>
        </p:blipFill>
        <p:spPr>
          <a:xfrm>
            <a:off x="611560" y="2132856"/>
            <a:ext cx="6768752" cy="1800200"/>
          </a:xfrm>
          <a:prstGeom prst="rect">
            <a:avLst/>
          </a:prstGeom>
        </p:spPr>
      </p:pic>
      <p:pic>
        <p:nvPicPr>
          <p:cNvPr id="4" name="Picture 3">
            <a:extLst>
              <a:ext uri="{FF2B5EF4-FFF2-40B4-BE49-F238E27FC236}">
                <a16:creationId xmlns:a16="http://schemas.microsoft.com/office/drawing/2014/main" id="{A219F1BF-EF78-4EF3-934E-8C8A133B4997}"/>
              </a:ext>
            </a:extLst>
          </p:cNvPr>
          <p:cNvPicPr>
            <a:picLocks noChangeAspect="1"/>
          </p:cNvPicPr>
          <p:nvPr/>
        </p:nvPicPr>
        <p:blipFill>
          <a:blip r:embed="rId4"/>
          <a:stretch>
            <a:fillRect/>
          </a:stretch>
        </p:blipFill>
        <p:spPr>
          <a:xfrm>
            <a:off x="4499490" y="4058766"/>
            <a:ext cx="3971925" cy="2628900"/>
          </a:xfrm>
          <a:prstGeom prst="rect">
            <a:avLst/>
          </a:prstGeom>
        </p:spPr>
      </p:pic>
      <p:pic>
        <p:nvPicPr>
          <p:cNvPr id="5" name="Picture 4">
            <a:extLst>
              <a:ext uri="{FF2B5EF4-FFF2-40B4-BE49-F238E27FC236}">
                <a16:creationId xmlns:a16="http://schemas.microsoft.com/office/drawing/2014/main" id="{4AB4086E-D5FF-4EF9-91AE-9776CCB46104}"/>
              </a:ext>
            </a:extLst>
          </p:cNvPr>
          <p:cNvPicPr>
            <a:picLocks noChangeAspect="1"/>
          </p:cNvPicPr>
          <p:nvPr/>
        </p:nvPicPr>
        <p:blipFill>
          <a:blip r:embed="rId5"/>
          <a:stretch>
            <a:fillRect/>
          </a:stretch>
        </p:blipFill>
        <p:spPr>
          <a:xfrm>
            <a:off x="1401248" y="4058766"/>
            <a:ext cx="2076450" cy="2505075"/>
          </a:xfrm>
          <a:prstGeom prst="rect">
            <a:avLst/>
          </a:prstGeom>
        </p:spPr>
      </p:pic>
    </p:spTree>
    <p:extLst>
      <p:ext uri="{BB962C8B-B14F-4D97-AF65-F5344CB8AC3E}">
        <p14:creationId xmlns:p14="http://schemas.microsoft.com/office/powerpoint/2010/main" val="215501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4:</a:t>
            </a:r>
            <a:r>
              <a:rPr lang="en-US" sz="2400" b="1" dirty="0">
                <a:solidFill>
                  <a:schemeClr val="accent3">
                    <a:lumMod val="75000"/>
                  </a:schemeClr>
                </a:solidFill>
              </a:rPr>
              <a:t> </a:t>
            </a:r>
            <a:r>
              <a:rPr lang="en-US" sz="2400" dirty="0">
                <a:solidFill>
                  <a:schemeClr val="tx1">
                    <a:lumMod val="95000"/>
                    <a:lumOff val="5000"/>
                  </a:schemeClr>
                </a:solidFill>
              </a:rPr>
              <a:t>computing the percentage change in value from one day to the next</a:t>
            </a:r>
            <a:r>
              <a:rPr lang="en-US" sz="2400" dirty="0">
                <a:solidFill>
                  <a:schemeClr val="tx1"/>
                </a:solidFill>
              </a:rPr>
              <a:t> of S&amp;P 500.</a:t>
            </a:r>
          </a:p>
          <a:p>
            <a:pPr>
              <a:buNone/>
            </a:pPr>
            <a:endParaRPr lang="en-US" sz="2400" dirty="0">
              <a:solidFill>
                <a:schemeClr val="tx1"/>
              </a:solidFill>
            </a:endParaRPr>
          </a:p>
        </p:txBody>
      </p:sp>
      <p:pic>
        <p:nvPicPr>
          <p:cNvPr id="9" name="Picture 8">
            <a:extLst>
              <a:ext uri="{FF2B5EF4-FFF2-40B4-BE49-F238E27FC236}">
                <a16:creationId xmlns:a16="http://schemas.microsoft.com/office/drawing/2014/main" id="{DBF48F43-2E96-4780-9D7C-B7A9F303B687}"/>
              </a:ext>
            </a:extLst>
          </p:cNvPr>
          <p:cNvPicPr>
            <a:picLocks noChangeAspect="1"/>
          </p:cNvPicPr>
          <p:nvPr/>
        </p:nvPicPr>
        <p:blipFill>
          <a:blip r:embed="rId3"/>
          <a:stretch>
            <a:fillRect/>
          </a:stretch>
        </p:blipFill>
        <p:spPr>
          <a:xfrm>
            <a:off x="395536" y="2060848"/>
            <a:ext cx="5904656" cy="1924050"/>
          </a:xfrm>
          <a:prstGeom prst="rect">
            <a:avLst/>
          </a:prstGeom>
        </p:spPr>
      </p:pic>
      <p:pic>
        <p:nvPicPr>
          <p:cNvPr id="10" name="Picture 9">
            <a:extLst>
              <a:ext uri="{FF2B5EF4-FFF2-40B4-BE49-F238E27FC236}">
                <a16:creationId xmlns:a16="http://schemas.microsoft.com/office/drawing/2014/main" id="{9BC17B69-95AC-40A9-8BEA-90683E49BCA0}"/>
              </a:ext>
            </a:extLst>
          </p:cNvPr>
          <p:cNvPicPr>
            <a:picLocks noChangeAspect="1"/>
          </p:cNvPicPr>
          <p:nvPr/>
        </p:nvPicPr>
        <p:blipFill>
          <a:blip r:embed="rId4"/>
          <a:stretch>
            <a:fillRect/>
          </a:stretch>
        </p:blipFill>
        <p:spPr>
          <a:xfrm>
            <a:off x="4572000" y="4033837"/>
            <a:ext cx="4191000" cy="2638425"/>
          </a:xfrm>
          <a:prstGeom prst="rect">
            <a:avLst/>
          </a:prstGeom>
        </p:spPr>
      </p:pic>
      <p:pic>
        <p:nvPicPr>
          <p:cNvPr id="11" name="Picture 10">
            <a:extLst>
              <a:ext uri="{FF2B5EF4-FFF2-40B4-BE49-F238E27FC236}">
                <a16:creationId xmlns:a16="http://schemas.microsoft.com/office/drawing/2014/main" id="{8D8E1937-3243-4A8B-A64F-C85A825540A7}"/>
              </a:ext>
            </a:extLst>
          </p:cNvPr>
          <p:cNvPicPr>
            <a:picLocks noChangeAspect="1"/>
          </p:cNvPicPr>
          <p:nvPr/>
        </p:nvPicPr>
        <p:blipFill>
          <a:blip r:embed="rId5"/>
          <a:stretch>
            <a:fillRect/>
          </a:stretch>
        </p:blipFill>
        <p:spPr>
          <a:xfrm>
            <a:off x="755576" y="4309864"/>
            <a:ext cx="3240360" cy="1783432"/>
          </a:xfrm>
          <a:prstGeom prst="rect">
            <a:avLst/>
          </a:prstGeom>
        </p:spPr>
      </p:pic>
    </p:spTree>
    <p:extLst>
      <p:ext uri="{BB962C8B-B14F-4D97-AF65-F5344CB8AC3E}">
        <p14:creationId xmlns:p14="http://schemas.microsoft.com/office/powerpoint/2010/main" val="185432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5:</a:t>
            </a:r>
            <a:r>
              <a:rPr lang="en-US" sz="2400" b="1" dirty="0">
                <a:solidFill>
                  <a:schemeClr val="accent3">
                    <a:lumMod val="75000"/>
                  </a:schemeClr>
                </a:solidFill>
              </a:rPr>
              <a:t> </a:t>
            </a:r>
            <a:r>
              <a:rPr lang="en-US" sz="2400" dirty="0">
                <a:solidFill>
                  <a:schemeClr val="tx1">
                    <a:lumMod val="95000"/>
                    <a:lumOff val="5000"/>
                  </a:schemeClr>
                </a:solidFill>
              </a:rPr>
              <a:t>computing the relative performance of stocks vs. the S&amp;P 500 benchmark.(</a:t>
            </a:r>
            <a:r>
              <a:rPr lang="en-US" sz="2400" dirty="0" err="1">
                <a:solidFill>
                  <a:schemeClr val="tx1">
                    <a:lumMod val="95000"/>
                    <a:lumOff val="5000"/>
                  </a:schemeClr>
                </a:solidFill>
              </a:rPr>
              <a:t>stock_returns</a:t>
            </a:r>
            <a:r>
              <a:rPr lang="en-US" sz="2400" dirty="0">
                <a:solidFill>
                  <a:schemeClr val="tx1">
                    <a:lumMod val="95000"/>
                    <a:lumOff val="5000"/>
                  </a:schemeClr>
                </a:solidFill>
              </a:rPr>
              <a:t> - </a:t>
            </a:r>
            <a:r>
              <a:rPr lang="en-US" sz="2400" dirty="0" err="1">
                <a:solidFill>
                  <a:schemeClr val="tx1">
                    <a:lumMod val="95000"/>
                    <a:lumOff val="5000"/>
                  </a:schemeClr>
                </a:solidFill>
              </a:rPr>
              <a:t>sp_returns</a:t>
            </a:r>
            <a:r>
              <a:rPr lang="en-US" sz="2400" dirty="0">
                <a:solidFill>
                  <a:schemeClr val="tx1">
                    <a:lumMod val="95000"/>
                    <a:lumOff val="5000"/>
                  </a:schemeClr>
                </a:solidFill>
              </a:rPr>
              <a:t> for each day).</a:t>
            </a:r>
            <a:endParaRPr lang="en-US" sz="2400" dirty="0">
              <a:solidFill>
                <a:schemeClr val="tx1"/>
              </a:solidFill>
            </a:endParaRPr>
          </a:p>
          <a:p>
            <a:pPr>
              <a:buNone/>
            </a:pPr>
            <a:endParaRPr lang="en-US" sz="2400" dirty="0">
              <a:solidFill>
                <a:schemeClr val="tx1"/>
              </a:solidFill>
            </a:endParaRPr>
          </a:p>
        </p:txBody>
      </p:sp>
      <p:pic>
        <p:nvPicPr>
          <p:cNvPr id="2" name="Picture 1">
            <a:extLst>
              <a:ext uri="{FF2B5EF4-FFF2-40B4-BE49-F238E27FC236}">
                <a16:creationId xmlns:a16="http://schemas.microsoft.com/office/drawing/2014/main" id="{182506DF-2D4A-4533-A6A9-ED557B1EABDD}"/>
              </a:ext>
            </a:extLst>
          </p:cNvPr>
          <p:cNvPicPr>
            <a:picLocks noChangeAspect="1"/>
          </p:cNvPicPr>
          <p:nvPr/>
        </p:nvPicPr>
        <p:blipFill>
          <a:blip r:embed="rId3"/>
          <a:stretch>
            <a:fillRect/>
          </a:stretch>
        </p:blipFill>
        <p:spPr>
          <a:xfrm>
            <a:off x="467544" y="2132856"/>
            <a:ext cx="5832648" cy="1872208"/>
          </a:xfrm>
          <a:prstGeom prst="rect">
            <a:avLst/>
          </a:prstGeom>
        </p:spPr>
      </p:pic>
      <p:pic>
        <p:nvPicPr>
          <p:cNvPr id="4" name="Picture 3">
            <a:extLst>
              <a:ext uri="{FF2B5EF4-FFF2-40B4-BE49-F238E27FC236}">
                <a16:creationId xmlns:a16="http://schemas.microsoft.com/office/drawing/2014/main" id="{67CB1678-AE39-436A-B4C1-31F89D968DED}"/>
              </a:ext>
            </a:extLst>
          </p:cNvPr>
          <p:cNvPicPr>
            <a:picLocks noChangeAspect="1"/>
          </p:cNvPicPr>
          <p:nvPr/>
        </p:nvPicPr>
        <p:blipFill>
          <a:blip r:embed="rId4"/>
          <a:stretch>
            <a:fillRect/>
          </a:stretch>
        </p:blipFill>
        <p:spPr>
          <a:xfrm>
            <a:off x="4716016" y="4005064"/>
            <a:ext cx="4086225" cy="2647950"/>
          </a:xfrm>
          <a:prstGeom prst="rect">
            <a:avLst/>
          </a:prstGeom>
        </p:spPr>
      </p:pic>
      <p:pic>
        <p:nvPicPr>
          <p:cNvPr id="5" name="Picture 4">
            <a:extLst>
              <a:ext uri="{FF2B5EF4-FFF2-40B4-BE49-F238E27FC236}">
                <a16:creationId xmlns:a16="http://schemas.microsoft.com/office/drawing/2014/main" id="{76FAE60B-01E9-40EA-9107-FB9F195C3EDD}"/>
              </a:ext>
            </a:extLst>
          </p:cNvPr>
          <p:cNvPicPr>
            <a:picLocks noChangeAspect="1"/>
          </p:cNvPicPr>
          <p:nvPr/>
        </p:nvPicPr>
        <p:blipFill>
          <a:blip r:embed="rId5"/>
          <a:stretch>
            <a:fillRect/>
          </a:stretch>
        </p:blipFill>
        <p:spPr>
          <a:xfrm>
            <a:off x="1979712" y="4005064"/>
            <a:ext cx="2066925" cy="2495550"/>
          </a:xfrm>
          <a:prstGeom prst="rect">
            <a:avLst/>
          </a:prstGeom>
        </p:spPr>
      </p:pic>
    </p:spTree>
    <p:extLst>
      <p:ext uri="{BB962C8B-B14F-4D97-AF65-F5344CB8AC3E}">
        <p14:creationId xmlns:p14="http://schemas.microsoft.com/office/powerpoint/2010/main" val="162602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6:</a:t>
            </a:r>
            <a:r>
              <a:rPr lang="en-US" sz="2400" b="1" dirty="0">
                <a:solidFill>
                  <a:schemeClr val="accent3">
                    <a:lumMod val="75000"/>
                  </a:schemeClr>
                </a:solidFill>
              </a:rPr>
              <a:t> </a:t>
            </a:r>
            <a:r>
              <a:rPr lang="en-US" sz="2400" dirty="0">
                <a:solidFill>
                  <a:schemeClr val="tx1"/>
                </a:solidFill>
              </a:rPr>
              <a:t>computing the Average difference in daily returns Stocks vs S&amp;P 500.</a:t>
            </a:r>
          </a:p>
          <a:p>
            <a:pPr>
              <a:buNone/>
            </a:pPr>
            <a:endParaRPr lang="en-US" sz="2400" dirty="0">
              <a:solidFill>
                <a:schemeClr val="tx1"/>
              </a:solidFill>
            </a:endParaRPr>
          </a:p>
          <a:p>
            <a:pPr>
              <a:buNone/>
            </a:pPr>
            <a:endParaRPr lang="en-US" sz="2400" dirty="0">
              <a:solidFill>
                <a:schemeClr val="tx1"/>
              </a:solidFill>
            </a:endParaRPr>
          </a:p>
        </p:txBody>
      </p:sp>
      <p:pic>
        <p:nvPicPr>
          <p:cNvPr id="6" name="Picture 5">
            <a:extLst>
              <a:ext uri="{FF2B5EF4-FFF2-40B4-BE49-F238E27FC236}">
                <a16:creationId xmlns:a16="http://schemas.microsoft.com/office/drawing/2014/main" id="{E099631E-E517-4D3A-AC17-C861B10C160E}"/>
              </a:ext>
            </a:extLst>
          </p:cNvPr>
          <p:cNvPicPr>
            <a:picLocks noChangeAspect="1"/>
          </p:cNvPicPr>
          <p:nvPr/>
        </p:nvPicPr>
        <p:blipFill>
          <a:blip r:embed="rId3"/>
          <a:stretch>
            <a:fillRect/>
          </a:stretch>
        </p:blipFill>
        <p:spPr>
          <a:xfrm>
            <a:off x="467544" y="2204864"/>
            <a:ext cx="7730691" cy="1728192"/>
          </a:xfrm>
          <a:prstGeom prst="rect">
            <a:avLst/>
          </a:prstGeom>
        </p:spPr>
      </p:pic>
      <p:pic>
        <p:nvPicPr>
          <p:cNvPr id="7" name="Picture 6">
            <a:extLst>
              <a:ext uri="{FF2B5EF4-FFF2-40B4-BE49-F238E27FC236}">
                <a16:creationId xmlns:a16="http://schemas.microsoft.com/office/drawing/2014/main" id="{96501151-F3A3-4E9A-B2D2-24CDD2CC72D9}"/>
              </a:ext>
            </a:extLst>
          </p:cNvPr>
          <p:cNvPicPr>
            <a:picLocks noChangeAspect="1"/>
          </p:cNvPicPr>
          <p:nvPr/>
        </p:nvPicPr>
        <p:blipFill>
          <a:blip r:embed="rId4"/>
          <a:stretch>
            <a:fillRect/>
          </a:stretch>
        </p:blipFill>
        <p:spPr>
          <a:xfrm>
            <a:off x="2267744" y="3905921"/>
            <a:ext cx="4419600" cy="2686050"/>
          </a:xfrm>
          <a:prstGeom prst="rect">
            <a:avLst/>
          </a:prstGeom>
        </p:spPr>
      </p:pic>
    </p:spTree>
    <p:extLst>
      <p:ext uri="{BB962C8B-B14F-4D97-AF65-F5344CB8AC3E}">
        <p14:creationId xmlns:p14="http://schemas.microsoft.com/office/powerpoint/2010/main" val="216882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7:</a:t>
            </a:r>
            <a:r>
              <a:rPr lang="en-US" sz="2400" b="1" dirty="0">
                <a:solidFill>
                  <a:schemeClr val="accent3">
                    <a:lumMod val="75000"/>
                  </a:schemeClr>
                </a:solidFill>
              </a:rPr>
              <a:t> </a:t>
            </a:r>
            <a:r>
              <a:rPr lang="en-US" sz="2400" dirty="0">
                <a:solidFill>
                  <a:schemeClr val="tx1"/>
                </a:solidFill>
              </a:rPr>
              <a:t>compute Standard Deviation of the Return Difference.</a:t>
            </a:r>
          </a:p>
          <a:p>
            <a:pPr>
              <a:buNone/>
            </a:pPr>
            <a:endParaRPr lang="en-US" sz="2400" dirty="0">
              <a:solidFill>
                <a:schemeClr val="tx1"/>
              </a:solidFill>
            </a:endParaRPr>
          </a:p>
          <a:p>
            <a:pPr>
              <a:buNone/>
            </a:pPr>
            <a:endParaRPr lang="en-US" sz="2400" dirty="0">
              <a:solidFill>
                <a:schemeClr val="tx1"/>
              </a:solidFill>
            </a:endParaRPr>
          </a:p>
        </p:txBody>
      </p:sp>
      <p:pic>
        <p:nvPicPr>
          <p:cNvPr id="2" name="Picture 1">
            <a:extLst>
              <a:ext uri="{FF2B5EF4-FFF2-40B4-BE49-F238E27FC236}">
                <a16:creationId xmlns:a16="http://schemas.microsoft.com/office/drawing/2014/main" id="{FCE7D228-9737-4C29-BE89-ADEA9C630C6C}"/>
              </a:ext>
            </a:extLst>
          </p:cNvPr>
          <p:cNvPicPr>
            <a:picLocks noChangeAspect="1"/>
          </p:cNvPicPr>
          <p:nvPr/>
        </p:nvPicPr>
        <p:blipFill>
          <a:blip r:embed="rId3"/>
          <a:stretch>
            <a:fillRect/>
          </a:stretch>
        </p:blipFill>
        <p:spPr>
          <a:xfrm>
            <a:off x="539551" y="1916832"/>
            <a:ext cx="7824869" cy="1368152"/>
          </a:xfrm>
          <a:prstGeom prst="rect">
            <a:avLst/>
          </a:prstGeom>
        </p:spPr>
      </p:pic>
      <p:pic>
        <p:nvPicPr>
          <p:cNvPr id="4" name="Picture 3">
            <a:extLst>
              <a:ext uri="{FF2B5EF4-FFF2-40B4-BE49-F238E27FC236}">
                <a16:creationId xmlns:a16="http://schemas.microsoft.com/office/drawing/2014/main" id="{42E32FB7-407F-4B8C-8279-2C555E3F5EBB}"/>
              </a:ext>
            </a:extLst>
          </p:cNvPr>
          <p:cNvPicPr>
            <a:picLocks noChangeAspect="1"/>
          </p:cNvPicPr>
          <p:nvPr/>
        </p:nvPicPr>
        <p:blipFill>
          <a:blip r:embed="rId4"/>
          <a:stretch>
            <a:fillRect/>
          </a:stretch>
        </p:blipFill>
        <p:spPr>
          <a:xfrm>
            <a:off x="2195736" y="3429000"/>
            <a:ext cx="4324350" cy="2667000"/>
          </a:xfrm>
          <a:prstGeom prst="rect">
            <a:avLst/>
          </a:prstGeom>
        </p:spPr>
      </p:pic>
    </p:spTree>
    <p:extLst>
      <p:ext uri="{BB962C8B-B14F-4D97-AF65-F5344CB8AC3E}">
        <p14:creationId xmlns:p14="http://schemas.microsoft.com/office/powerpoint/2010/main" val="408295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8: </a:t>
            </a:r>
            <a:r>
              <a:rPr lang="en-US" sz="2400" b="1" dirty="0">
                <a:solidFill>
                  <a:schemeClr val="accent3">
                    <a:lumMod val="75000"/>
                  </a:schemeClr>
                </a:solidFill>
              </a:rPr>
              <a:t> </a:t>
            </a:r>
            <a:r>
              <a:rPr lang="en-US" sz="2400" dirty="0">
                <a:solidFill>
                  <a:schemeClr val="tx1"/>
                </a:solidFill>
              </a:rPr>
              <a:t>computing the ratio of Average difference and Standard deviation. This is Sharpe ratio of </a:t>
            </a:r>
            <a:r>
              <a:rPr lang="en-US" sz="2400" i="1" dirty="0">
                <a:solidFill>
                  <a:schemeClr val="tx1"/>
                </a:solidFill>
              </a:rPr>
              <a:t>daily returns</a:t>
            </a:r>
            <a:r>
              <a:rPr lang="en-US" sz="2400" dirty="0">
                <a:solidFill>
                  <a:schemeClr val="tx1"/>
                </a:solidFill>
              </a:rPr>
              <a:t>.</a:t>
            </a:r>
            <a:endParaRPr lang="en-US" sz="2400" b="1" u="sng" dirty="0">
              <a:solidFill>
                <a:schemeClr val="accent3">
                  <a:lumMod val="75000"/>
                </a:schemeClr>
              </a:solidFill>
            </a:endParaRPr>
          </a:p>
          <a:p>
            <a:pPr>
              <a:buNone/>
            </a:pPr>
            <a:endParaRPr lang="en-US" sz="2400" dirty="0">
              <a:solidFill>
                <a:schemeClr val="tx1"/>
              </a:solidFill>
            </a:endParaRPr>
          </a:p>
          <a:p>
            <a:pPr>
              <a:buNone/>
            </a:pPr>
            <a:endParaRPr lang="en-US" sz="2400" dirty="0">
              <a:solidFill>
                <a:schemeClr val="tx1"/>
              </a:solidFill>
            </a:endParaRPr>
          </a:p>
        </p:txBody>
      </p:sp>
    </p:spTree>
    <p:extLst>
      <p:ext uri="{BB962C8B-B14F-4D97-AF65-F5344CB8AC3E}">
        <p14:creationId xmlns:p14="http://schemas.microsoft.com/office/powerpoint/2010/main" val="326343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904656"/>
          </a:xfrm>
        </p:spPr>
        <p:txBody>
          <a:bodyPr>
            <a:normAutofit/>
          </a:bodyPr>
          <a:lstStyle/>
          <a:p>
            <a:pPr>
              <a:buNone/>
            </a:pPr>
            <a:r>
              <a:rPr lang="en-US" sz="3600" b="1" dirty="0">
                <a:solidFill>
                  <a:schemeClr val="accent3">
                    <a:lumMod val="75000"/>
                  </a:schemeClr>
                </a:solidFill>
              </a:rPr>
              <a:t>Project working model(</a:t>
            </a:r>
            <a:r>
              <a:rPr lang="en-US" sz="3600" b="1" dirty="0" err="1">
                <a:solidFill>
                  <a:schemeClr val="accent3">
                    <a:lumMod val="75000"/>
                  </a:schemeClr>
                </a:solidFill>
              </a:rPr>
              <a:t>cont</a:t>
            </a:r>
            <a:r>
              <a:rPr lang="en-US" sz="3600" b="1" dirty="0">
                <a:solidFill>
                  <a:schemeClr val="accent3">
                    <a:lumMod val="75000"/>
                  </a:schemeClr>
                </a:solidFill>
              </a:rPr>
              <a:t>)</a:t>
            </a:r>
            <a:r>
              <a:rPr lang="en-US" sz="3200" b="1" dirty="0">
                <a:solidFill>
                  <a:schemeClr val="accent3">
                    <a:lumMod val="75000"/>
                  </a:schemeClr>
                </a:solidFill>
              </a:rPr>
              <a:t>:-</a:t>
            </a:r>
          </a:p>
          <a:p>
            <a:pPr>
              <a:buNone/>
            </a:pPr>
            <a:r>
              <a:rPr lang="en-US" sz="2400" b="1" u="sng" dirty="0">
                <a:solidFill>
                  <a:schemeClr val="accent3">
                    <a:lumMod val="75000"/>
                  </a:schemeClr>
                </a:solidFill>
              </a:rPr>
              <a:t>Step 9: </a:t>
            </a:r>
            <a:r>
              <a:rPr lang="en-US" sz="2400" dirty="0">
                <a:solidFill>
                  <a:schemeClr val="tx1"/>
                </a:solidFill>
              </a:rPr>
              <a:t>compute </a:t>
            </a:r>
            <a:r>
              <a:rPr lang="en-US" sz="2400" i="1" dirty="0">
                <a:solidFill>
                  <a:schemeClr val="tx1"/>
                </a:solidFill>
              </a:rPr>
              <a:t>Annualized Sharpe Ration </a:t>
            </a:r>
            <a:r>
              <a:rPr lang="en-US" sz="2400" dirty="0">
                <a:solidFill>
                  <a:schemeClr val="tx1"/>
                </a:solidFill>
              </a:rPr>
              <a:t>by multiplying </a:t>
            </a:r>
            <a:r>
              <a:rPr lang="en-US" sz="2400" i="1" dirty="0">
                <a:solidFill>
                  <a:schemeClr val="tx1"/>
                </a:solidFill>
              </a:rPr>
              <a:t>Daily Sharpe Ratio </a:t>
            </a:r>
            <a:r>
              <a:rPr lang="en-US" sz="2400" dirty="0">
                <a:solidFill>
                  <a:schemeClr val="tx1"/>
                </a:solidFill>
              </a:rPr>
              <a:t>with</a:t>
            </a:r>
            <a:r>
              <a:rPr lang="en-US" sz="2400" i="1" dirty="0">
                <a:solidFill>
                  <a:schemeClr val="tx1"/>
                </a:solidFill>
              </a:rPr>
              <a:t> sqrt of </a:t>
            </a:r>
            <a:r>
              <a:rPr lang="en-US" sz="2400" i="1" dirty="0" err="1">
                <a:solidFill>
                  <a:schemeClr val="tx1"/>
                </a:solidFill>
              </a:rPr>
              <a:t>no.of</a:t>
            </a:r>
            <a:r>
              <a:rPr lang="en-US" sz="2400" i="1" dirty="0">
                <a:solidFill>
                  <a:schemeClr val="tx1"/>
                </a:solidFill>
              </a:rPr>
              <a:t> trading days.</a:t>
            </a:r>
          </a:p>
          <a:p>
            <a:pPr>
              <a:buNone/>
            </a:pPr>
            <a:r>
              <a:rPr lang="en-US" sz="2400" i="1" dirty="0">
                <a:solidFill>
                  <a:schemeClr val="tx1"/>
                </a:solidFill>
              </a:rPr>
              <a:t> (trading days=252 </a:t>
            </a:r>
            <a:r>
              <a:rPr lang="en-US" sz="2800" i="1" dirty="0">
                <a:solidFill>
                  <a:schemeClr val="tx1"/>
                </a:solidFill>
              </a:rPr>
              <a:t>(</a:t>
            </a:r>
            <a:r>
              <a:rPr lang="en-US" sz="2400" dirty="0">
                <a:solidFill>
                  <a:schemeClr val="tx1">
                    <a:lumMod val="95000"/>
                    <a:lumOff val="5000"/>
                  </a:schemeClr>
                </a:solidFill>
              </a:rPr>
              <a:t>5 days, 52 weeks, minus a few holidays</a:t>
            </a:r>
            <a:r>
              <a:rPr lang="en-US" sz="2800" i="1" dirty="0">
                <a:solidFill>
                  <a:schemeClr val="tx1"/>
                </a:solidFill>
              </a:rPr>
              <a:t>)</a:t>
            </a:r>
            <a:r>
              <a:rPr lang="en-US" sz="2400" i="1" dirty="0">
                <a:solidFill>
                  <a:schemeClr val="tx1"/>
                </a:solidFill>
              </a:rPr>
              <a:t>)</a:t>
            </a:r>
            <a:endParaRPr lang="en-US" sz="2400" b="1" u="sng" dirty="0">
              <a:solidFill>
                <a:schemeClr val="accent3">
                  <a:lumMod val="75000"/>
                </a:schemeClr>
              </a:solidFill>
            </a:endParaRPr>
          </a:p>
          <a:p>
            <a:pPr>
              <a:buNone/>
            </a:pPr>
            <a:endParaRPr lang="en-US" sz="2400" dirty="0">
              <a:solidFill>
                <a:schemeClr val="tx1"/>
              </a:solidFill>
            </a:endParaRPr>
          </a:p>
          <a:p>
            <a:pPr>
              <a:buNone/>
            </a:pPr>
            <a:endParaRPr lang="en-US" sz="2400" dirty="0">
              <a:solidFill>
                <a:schemeClr val="tx1"/>
              </a:solidFill>
            </a:endParaRPr>
          </a:p>
          <a:p>
            <a:pPr>
              <a:buNone/>
            </a:pPr>
            <a:endParaRPr lang="en-US" sz="2400" dirty="0">
              <a:solidFill>
                <a:schemeClr val="tx1"/>
              </a:solidFill>
            </a:endParaRPr>
          </a:p>
        </p:txBody>
      </p:sp>
      <p:pic>
        <p:nvPicPr>
          <p:cNvPr id="5" name="Picture 4">
            <a:extLst>
              <a:ext uri="{FF2B5EF4-FFF2-40B4-BE49-F238E27FC236}">
                <a16:creationId xmlns:a16="http://schemas.microsoft.com/office/drawing/2014/main" id="{40CC7D82-A6C8-4142-861C-7A39AE437520}"/>
              </a:ext>
            </a:extLst>
          </p:cNvPr>
          <p:cNvPicPr>
            <a:picLocks noChangeAspect="1"/>
          </p:cNvPicPr>
          <p:nvPr/>
        </p:nvPicPr>
        <p:blipFill>
          <a:blip r:embed="rId3"/>
          <a:stretch>
            <a:fillRect/>
          </a:stretch>
        </p:blipFill>
        <p:spPr>
          <a:xfrm>
            <a:off x="467544" y="2636912"/>
            <a:ext cx="6984776" cy="1872208"/>
          </a:xfrm>
          <a:prstGeom prst="rect">
            <a:avLst/>
          </a:prstGeom>
        </p:spPr>
      </p:pic>
      <p:pic>
        <p:nvPicPr>
          <p:cNvPr id="6" name="Picture 5">
            <a:extLst>
              <a:ext uri="{FF2B5EF4-FFF2-40B4-BE49-F238E27FC236}">
                <a16:creationId xmlns:a16="http://schemas.microsoft.com/office/drawing/2014/main" id="{0FD65497-BD32-45FF-9E7C-832604807157}"/>
              </a:ext>
            </a:extLst>
          </p:cNvPr>
          <p:cNvPicPr>
            <a:picLocks noChangeAspect="1"/>
          </p:cNvPicPr>
          <p:nvPr/>
        </p:nvPicPr>
        <p:blipFill>
          <a:blip r:embed="rId4"/>
          <a:stretch>
            <a:fillRect/>
          </a:stretch>
        </p:blipFill>
        <p:spPr>
          <a:xfrm>
            <a:off x="3183185" y="4509120"/>
            <a:ext cx="4286250" cy="2088232"/>
          </a:xfrm>
          <a:prstGeom prst="rect">
            <a:avLst/>
          </a:prstGeom>
        </p:spPr>
      </p:pic>
    </p:spTree>
    <p:extLst>
      <p:ext uri="{BB962C8B-B14F-4D97-AF65-F5344CB8AC3E}">
        <p14:creationId xmlns:p14="http://schemas.microsoft.com/office/powerpoint/2010/main" val="226100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904656"/>
          </a:xfrm>
        </p:spPr>
        <p:txBody>
          <a:bodyPr>
            <a:normAutofit/>
          </a:bodyPr>
          <a:lstStyle/>
          <a:p>
            <a:pPr>
              <a:buNone/>
            </a:pPr>
            <a:r>
              <a:rPr lang="en-US" sz="3600" b="1" dirty="0">
                <a:solidFill>
                  <a:schemeClr val="accent3">
                    <a:lumMod val="75000"/>
                  </a:schemeClr>
                </a:solidFill>
              </a:rPr>
              <a:t>Advantages:-</a:t>
            </a:r>
          </a:p>
          <a:p>
            <a:pPr>
              <a:buNone/>
            </a:pPr>
            <a:endParaRPr lang="en-US" sz="3600" b="1" dirty="0">
              <a:solidFill>
                <a:schemeClr val="accent3">
                  <a:lumMod val="75000"/>
                </a:schemeClr>
              </a:solidFill>
            </a:endParaRPr>
          </a:p>
          <a:p>
            <a:r>
              <a:rPr lang="en-US" sz="3600" b="1" dirty="0">
                <a:solidFill>
                  <a:schemeClr val="accent3">
                    <a:lumMod val="75000"/>
                  </a:schemeClr>
                </a:solidFill>
              </a:rPr>
              <a:t> </a:t>
            </a:r>
            <a:r>
              <a:rPr lang="en-US" sz="2800" dirty="0">
                <a:solidFill>
                  <a:schemeClr val="tx1"/>
                </a:solidFill>
                <a:cs typeface="Times New Roman" panose="02020603050405020304" pitchFamily="18" charset="0"/>
              </a:rPr>
              <a:t>Investors can use this project to determine whether to buy an asset or not. Using this they can avoid loss of investment.</a:t>
            </a:r>
          </a:p>
          <a:p>
            <a:pPr marL="34290" indent="0">
              <a:buNone/>
            </a:pPr>
            <a:endParaRPr lang="en-US" sz="2800" dirty="0">
              <a:solidFill>
                <a:schemeClr val="tx1"/>
              </a:solidFill>
              <a:cs typeface="Times New Roman" panose="02020603050405020304" pitchFamily="18" charset="0"/>
            </a:endParaRPr>
          </a:p>
          <a:p>
            <a:endParaRPr lang="en-US" sz="2800" dirty="0">
              <a:solidFill>
                <a:schemeClr val="tx1"/>
              </a:solidFill>
            </a:endParaRPr>
          </a:p>
        </p:txBody>
      </p:sp>
    </p:spTree>
    <p:extLst>
      <p:ext uri="{BB962C8B-B14F-4D97-AF65-F5344CB8AC3E}">
        <p14:creationId xmlns:p14="http://schemas.microsoft.com/office/powerpoint/2010/main" val="3786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904656"/>
          </a:xfrm>
        </p:spPr>
        <p:txBody>
          <a:bodyPr>
            <a:normAutofit/>
          </a:bodyPr>
          <a:lstStyle/>
          <a:p>
            <a:pPr>
              <a:buNone/>
            </a:pPr>
            <a:r>
              <a:rPr lang="en-US" sz="3600" b="1">
                <a:solidFill>
                  <a:schemeClr val="accent3">
                    <a:lumMod val="75000"/>
                  </a:schemeClr>
                </a:solidFill>
              </a:rPr>
              <a:t>Disadvantages:-</a:t>
            </a:r>
          </a:p>
          <a:p>
            <a:pPr>
              <a:buNone/>
            </a:pPr>
            <a:endParaRPr lang="en-US" sz="3600" b="1" dirty="0">
              <a:solidFill>
                <a:schemeClr val="accent3">
                  <a:lumMod val="75000"/>
                </a:schemeClr>
              </a:solidFill>
            </a:endParaRPr>
          </a:p>
          <a:p>
            <a:r>
              <a:rPr lang="en-US" sz="3600" b="1" dirty="0">
                <a:solidFill>
                  <a:schemeClr val="accent3">
                    <a:lumMod val="75000"/>
                  </a:schemeClr>
                </a:solidFill>
              </a:rPr>
              <a:t> </a:t>
            </a:r>
            <a:r>
              <a:rPr lang="en-US" sz="2800" dirty="0">
                <a:solidFill>
                  <a:schemeClr val="tx1"/>
                </a:solidFill>
              </a:rPr>
              <a:t>High Configuration system is required to speed up execution which is a reason for not making it remote now.</a:t>
            </a:r>
          </a:p>
        </p:txBody>
      </p:sp>
    </p:spTree>
    <p:extLst>
      <p:ext uri="{BB962C8B-B14F-4D97-AF65-F5344CB8AC3E}">
        <p14:creationId xmlns:p14="http://schemas.microsoft.com/office/powerpoint/2010/main" val="374522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a:buNone/>
            </a:pPr>
            <a:r>
              <a:rPr lang="en-US" sz="3600" b="1" dirty="0">
                <a:solidFill>
                  <a:schemeClr val="accent3">
                    <a:lumMod val="75000"/>
                  </a:schemeClr>
                </a:solidFill>
              </a:rPr>
              <a:t>   Introduction</a:t>
            </a:r>
          </a:p>
          <a:p>
            <a:pPr>
              <a:buNone/>
            </a:pPr>
            <a:endParaRPr lang="en-US" sz="3600" b="1" dirty="0">
              <a:solidFill>
                <a:schemeClr val="accent3">
                  <a:lumMod val="75000"/>
                </a:schemeClr>
              </a:solidFill>
            </a:endParaRPr>
          </a:p>
          <a:p>
            <a:r>
              <a:rPr lang="en-US" sz="2800" dirty="0">
                <a:solidFill>
                  <a:schemeClr val="tx1"/>
                </a:solidFill>
                <a:latin typeface="+mj-lt"/>
              </a:rPr>
              <a:t> </a:t>
            </a:r>
            <a:r>
              <a:rPr lang="en-US" sz="2800" dirty="0">
                <a:solidFill>
                  <a:schemeClr val="tx1"/>
                </a:solidFill>
                <a:latin typeface="+mj-lt"/>
                <a:cs typeface="Times New Roman" panose="02020603050405020304" pitchFamily="18" charset="0"/>
              </a:rPr>
              <a:t>When you assess whether to invest in an asset, you want to look not only at how much money you could make but also at how much risk you are taking. We use The Sharpe Ratio, developed by Nobel Prize winner William Sharpe and relate this return to the risk of the investment.</a:t>
            </a:r>
          </a:p>
          <a:p>
            <a:pPr>
              <a:buNone/>
            </a:pPr>
            <a:endParaRPr lang="en-US" sz="3600" b="1" dirty="0">
              <a:solidFill>
                <a:schemeClr val="accent3">
                  <a:lumMod val="75000"/>
                </a:schemeClr>
              </a:solidFill>
            </a:endParaRPr>
          </a:p>
        </p:txBody>
      </p:sp>
    </p:spTree>
    <p:extLst>
      <p:ext uri="{BB962C8B-B14F-4D97-AF65-F5344CB8AC3E}">
        <p14:creationId xmlns:p14="http://schemas.microsoft.com/office/powerpoint/2010/main" val="107542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904656"/>
          </a:xfrm>
        </p:spPr>
        <p:txBody>
          <a:bodyPr>
            <a:normAutofit/>
          </a:bodyPr>
          <a:lstStyle/>
          <a:p>
            <a:pPr>
              <a:buNone/>
            </a:pPr>
            <a:r>
              <a:rPr lang="en-US" sz="3600" b="1" dirty="0">
                <a:solidFill>
                  <a:schemeClr val="accent3">
                    <a:lumMod val="75000"/>
                  </a:schemeClr>
                </a:solidFill>
              </a:rPr>
              <a:t>Future Implementation:-</a:t>
            </a:r>
          </a:p>
          <a:p>
            <a:pPr>
              <a:buNone/>
            </a:pPr>
            <a:endParaRPr lang="en-US" sz="3600" b="1" dirty="0">
              <a:solidFill>
                <a:schemeClr val="accent3">
                  <a:lumMod val="75000"/>
                </a:schemeClr>
              </a:solidFill>
            </a:endParaRPr>
          </a:p>
          <a:p>
            <a:pPr>
              <a:buNone/>
            </a:pPr>
            <a:r>
              <a:rPr lang="en-US" sz="2800" dirty="0">
                <a:solidFill>
                  <a:schemeClr val="tx1"/>
                </a:solidFill>
              </a:rPr>
              <a:t> In future, we will make it accessible through web interface. So that it can be accessed by any one.</a:t>
            </a:r>
          </a:p>
        </p:txBody>
      </p:sp>
    </p:spTree>
    <p:extLst>
      <p:ext uri="{BB962C8B-B14F-4D97-AF65-F5344CB8AC3E}">
        <p14:creationId xmlns:p14="http://schemas.microsoft.com/office/powerpoint/2010/main" val="386244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904656"/>
          </a:xfrm>
        </p:spPr>
        <p:txBody>
          <a:bodyPr>
            <a:normAutofit/>
          </a:bodyPr>
          <a:lstStyle/>
          <a:p>
            <a:pPr>
              <a:buNone/>
            </a:pPr>
            <a:r>
              <a:rPr lang="en-US" sz="3600" b="1" dirty="0">
                <a:solidFill>
                  <a:schemeClr val="accent3">
                    <a:lumMod val="75000"/>
                  </a:schemeClr>
                </a:solidFill>
              </a:rPr>
              <a:t>Conclusion:-</a:t>
            </a:r>
          </a:p>
          <a:p>
            <a:pPr>
              <a:buNone/>
            </a:pPr>
            <a:endParaRPr lang="en-US" sz="3600" b="1" dirty="0">
              <a:solidFill>
                <a:schemeClr val="accent3">
                  <a:lumMod val="75000"/>
                </a:schemeClr>
              </a:solidFill>
            </a:endParaRPr>
          </a:p>
          <a:p>
            <a:pPr>
              <a:buNone/>
            </a:pPr>
            <a:r>
              <a:rPr lang="en-US" sz="2800" dirty="0">
                <a:solidFill>
                  <a:schemeClr val="tx1"/>
                </a:solidFill>
              </a:rPr>
              <a:t>  Even though it is classifying, we are not taking market trend into consideration. </a:t>
            </a:r>
            <a:r>
              <a:rPr lang="en-US" sz="2800">
                <a:solidFill>
                  <a:schemeClr val="tx1"/>
                </a:solidFill>
              </a:rPr>
              <a:t>So we </a:t>
            </a:r>
            <a:r>
              <a:rPr lang="en-US" sz="2800" dirty="0">
                <a:solidFill>
                  <a:schemeClr val="tx1"/>
                </a:solidFill>
              </a:rPr>
              <a:t>will incorporate market trends for better accuracy. </a:t>
            </a:r>
          </a:p>
        </p:txBody>
      </p:sp>
    </p:spTree>
    <p:extLst>
      <p:ext uri="{BB962C8B-B14F-4D97-AF65-F5344CB8AC3E}">
        <p14:creationId xmlns:p14="http://schemas.microsoft.com/office/powerpoint/2010/main" val="42046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052736"/>
            <a:ext cx="7143750" cy="4295775"/>
          </a:xfrm>
        </p:spPr>
      </p:pic>
    </p:spTree>
    <p:extLst>
      <p:ext uri="{BB962C8B-B14F-4D97-AF65-F5344CB8AC3E}">
        <p14:creationId xmlns:p14="http://schemas.microsoft.com/office/powerpoint/2010/main" val="304992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a:buNone/>
            </a:pPr>
            <a:r>
              <a:rPr lang="en-US" sz="3600" b="1" dirty="0">
                <a:solidFill>
                  <a:schemeClr val="accent3">
                    <a:lumMod val="75000"/>
                  </a:schemeClr>
                </a:solidFill>
              </a:rPr>
              <a:t>   Introduction(contd.)</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cs typeface="Times New Roman" panose="02020603050405020304" pitchFamily="18" charset="0"/>
              </a:rPr>
              <a:t>An investment may make sense if we expect it to return more money than it costs. But returns are only part of the story because they are risky - there may be a range of possible outcomes. </a:t>
            </a:r>
          </a:p>
          <a:p>
            <a:pPr marL="34290" indent="0">
              <a:buNone/>
            </a:pPr>
            <a:endParaRPr lang="en-US" sz="2800" dirty="0">
              <a:solidFill>
                <a:schemeClr val="tx1"/>
              </a:solidFill>
              <a:cs typeface="Times New Roman" panose="02020603050405020304" pitchFamily="18" charset="0"/>
            </a:endParaRPr>
          </a:p>
          <a:p>
            <a:r>
              <a:rPr lang="en-US" sz="2800" dirty="0">
                <a:solidFill>
                  <a:schemeClr val="tx1"/>
                </a:solidFill>
                <a:cs typeface="Times New Roman" panose="02020603050405020304" pitchFamily="18" charset="0"/>
              </a:rPr>
              <a:t>Investors can use this project to determine whether to buy an asset or not. Using this they can avoid loss of investment.</a:t>
            </a:r>
          </a:p>
          <a:p>
            <a:pPr>
              <a:buNone/>
            </a:pPr>
            <a:endParaRPr lang="en-US" sz="3600" b="1" dirty="0">
              <a:solidFill>
                <a:schemeClr val="accent3">
                  <a:lumMod val="75000"/>
                </a:schemeClr>
              </a:solidFill>
            </a:endParaRPr>
          </a:p>
        </p:txBody>
      </p:sp>
    </p:spTree>
    <p:extLst>
      <p:ext uri="{BB962C8B-B14F-4D97-AF65-F5344CB8AC3E}">
        <p14:creationId xmlns:p14="http://schemas.microsoft.com/office/powerpoint/2010/main" val="399886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07643"/>
            <a:ext cx="8280919" cy="4038600"/>
          </a:xfrm>
        </p:spPr>
        <p:txBody>
          <a:bodyPr>
            <a:noAutofit/>
          </a:bodyPr>
          <a:lstStyle/>
          <a:p>
            <a:pPr marL="34290" indent="0">
              <a:buNone/>
            </a:pPr>
            <a:r>
              <a:rPr lang="en-IN" sz="2800" b="1" u="sng" dirty="0"/>
              <a:t>System:</a:t>
            </a:r>
          </a:p>
          <a:p>
            <a:r>
              <a:rPr lang="en-IN" sz="2800" dirty="0">
                <a:solidFill>
                  <a:schemeClr val="tx1"/>
                </a:solidFill>
                <a:latin typeface="+mj-lt"/>
              </a:rPr>
              <a:t>4GB RAM with 500GB Hard Disk.</a:t>
            </a:r>
          </a:p>
          <a:p>
            <a:endParaRPr lang="en-IN" sz="2800" dirty="0">
              <a:solidFill>
                <a:schemeClr val="tx1"/>
              </a:solidFill>
            </a:endParaRPr>
          </a:p>
          <a:p>
            <a:pPr marL="34290" indent="0">
              <a:buNone/>
            </a:pPr>
            <a:r>
              <a:rPr lang="en-IN" sz="2800" b="1" u="sng" dirty="0"/>
              <a:t>Technologies:</a:t>
            </a:r>
          </a:p>
          <a:p>
            <a:r>
              <a:rPr lang="en-IN" sz="2800" dirty="0">
                <a:solidFill>
                  <a:schemeClr val="tx1"/>
                </a:solidFill>
              </a:rPr>
              <a:t>Python</a:t>
            </a:r>
          </a:p>
          <a:p>
            <a:r>
              <a:rPr lang="en-IN" sz="2800" dirty="0" err="1">
                <a:solidFill>
                  <a:schemeClr val="tx1"/>
                </a:solidFill>
              </a:rPr>
              <a:t>Numpy</a:t>
            </a:r>
            <a:r>
              <a:rPr lang="en-IN" sz="2800" dirty="0">
                <a:solidFill>
                  <a:schemeClr val="tx1"/>
                </a:solidFill>
              </a:rPr>
              <a:t>, pandas and </a:t>
            </a:r>
            <a:r>
              <a:rPr lang="en-IN" sz="2800" dirty="0" err="1">
                <a:solidFill>
                  <a:schemeClr val="tx1"/>
                </a:solidFill>
              </a:rPr>
              <a:t>matplolib</a:t>
            </a:r>
            <a:r>
              <a:rPr lang="en-IN" sz="2800" dirty="0">
                <a:solidFill>
                  <a:schemeClr val="tx1"/>
                </a:solidFill>
              </a:rPr>
              <a:t>(Python ML Libraries</a:t>
            </a:r>
            <a:r>
              <a:rPr lang="en-IN" sz="2800" dirty="0">
                <a:solidFill>
                  <a:srgbClr val="0070C0"/>
                </a:solidFill>
              </a:rPr>
              <a:t>)</a:t>
            </a:r>
          </a:p>
          <a:p>
            <a:pPr marL="205740" lvl="1" indent="0">
              <a:buNone/>
            </a:pPr>
            <a:endParaRPr lang="en-IN" sz="2800" dirty="0">
              <a:solidFill>
                <a:srgbClr val="0070C0"/>
              </a:solidFill>
            </a:endParaRPr>
          </a:p>
          <a:p>
            <a:pPr marL="34290" indent="0">
              <a:buNone/>
            </a:pPr>
            <a:r>
              <a:rPr lang="en-IN" sz="2800" b="1" u="sng" dirty="0"/>
              <a:t>Tools: </a:t>
            </a:r>
          </a:p>
          <a:p>
            <a:r>
              <a:rPr lang="en-IN" sz="2800" dirty="0" err="1">
                <a:solidFill>
                  <a:schemeClr val="tx1"/>
                </a:solidFill>
              </a:rPr>
              <a:t>Jupyter</a:t>
            </a:r>
            <a:r>
              <a:rPr lang="en-IN" sz="2800" dirty="0">
                <a:solidFill>
                  <a:schemeClr val="tx1"/>
                </a:solidFill>
              </a:rPr>
              <a:t> Notebook</a:t>
            </a:r>
          </a:p>
        </p:txBody>
      </p:sp>
      <p:sp>
        <p:nvSpPr>
          <p:cNvPr id="4" name="Rectangle 3">
            <a:extLst>
              <a:ext uri="{FF2B5EF4-FFF2-40B4-BE49-F238E27FC236}">
                <a16:creationId xmlns:a16="http://schemas.microsoft.com/office/drawing/2014/main" id="{DCF501DB-167C-41B3-AE49-CFA97DABDF25}"/>
              </a:ext>
            </a:extLst>
          </p:cNvPr>
          <p:cNvSpPr/>
          <p:nvPr/>
        </p:nvSpPr>
        <p:spPr>
          <a:xfrm>
            <a:off x="971600" y="980728"/>
            <a:ext cx="2979277" cy="646331"/>
          </a:xfrm>
          <a:prstGeom prst="rect">
            <a:avLst/>
          </a:prstGeom>
        </p:spPr>
        <p:txBody>
          <a:bodyPr wrap="none">
            <a:spAutoFit/>
          </a:bodyPr>
          <a:lstStyle/>
          <a:p>
            <a:pPr>
              <a:buNone/>
            </a:pPr>
            <a:r>
              <a:rPr lang="en-US" sz="3600" b="1" dirty="0">
                <a:solidFill>
                  <a:schemeClr val="accent3">
                    <a:lumMod val="75000"/>
                  </a:schemeClr>
                </a:solidFill>
              </a:rPr>
              <a:t>Requirements</a:t>
            </a:r>
            <a:endParaRPr lang="en-US" b="1" dirty="0">
              <a:solidFill>
                <a:schemeClr val="accent3">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229600" cy="5141168"/>
          </a:xfrm>
        </p:spPr>
        <p:txBody>
          <a:bodyPr>
            <a:normAutofit/>
          </a:bodyPr>
          <a:lstStyle/>
          <a:p>
            <a:pPr>
              <a:buNone/>
            </a:pPr>
            <a:r>
              <a:rPr lang="en-US" sz="3600" b="1" dirty="0">
                <a:solidFill>
                  <a:schemeClr val="accent3">
                    <a:lumMod val="75000"/>
                  </a:schemeClr>
                </a:solidFill>
              </a:rPr>
              <a:t>Basis for the Project</a:t>
            </a:r>
            <a:r>
              <a:rPr lang="en-US" sz="3200" b="1" dirty="0">
                <a:solidFill>
                  <a:schemeClr val="accent3">
                    <a:lumMod val="75000"/>
                  </a:schemeClr>
                </a:solidFill>
              </a:rPr>
              <a:t>:-</a:t>
            </a:r>
          </a:p>
          <a:p>
            <a:pPr>
              <a:buNone/>
            </a:pPr>
            <a:endParaRPr lang="en-IN" sz="3200" dirty="0">
              <a:solidFill>
                <a:schemeClr val="accent3">
                  <a:lumMod val="75000"/>
                </a:schemeClr>
              </a:solidFill>
            </a:endParaRPr>
          </a:p>
          <a:p>
            <a:r>
              <a:rPr lang="en-IN" sz="2800" dirty="0">
                <a:solidFill>
                  <a:schemeClr val="tx1"/>
                </a:solidFill>
              </a:rPr>
              <a:t>The whole project built on the concept of </a:t>
            </a:r>
            <a:r>
              <a:rPr lang="en-IN" sz="2800" dirty="0" err="1">
                <a:solidFill>
                  <a:schemeClr val="tx1"/>
                </a:solidFill>
              </a:rPr>
              <a:t>sharpe</a:t>
            </a:r>
            <a:r>
              <a:rPr lang="en-IN" sz="2800" dirty="0">
                <a:solidFill>
                  <a:schemeClr val="tx1"/>
                </a:solidFill>
              </a:rPr>
              <a:t> ratio. It </a:t>
            </a:r>
            <a:r>
              <a:rPr lang="en-US" sz="2800" dirty="0">
                <a:solidFill>
                  <a:schemeClr val="tx1"/>
                </a:solidFill>
              </a:rPr>
              <a:t>compares the expected returns for two investment opportunities and calculates the additional return per unit of risk an investor could obtain by choosing one over the other. In particular, it looks at the difference in returns for two investments and compares the average difference to the standard deviation (as a measure of risk) of this difference. </a:t>
            </a:r>
            <a:endParaRPr lang="en-IN" sz="2800" dirty="0">
              <a:solidFill>
                <a:schemeClr val="tx1"/>
              </a:solidFill>
            </a:endParaRPr>
          </a:p>
        </p:txBody>
      </p:sp>
    </p:spTree>
    <p:extLst>
      <p:ext uri="{BB962C8B-B14F-4D97-AF65-F5344CB8AC3E}">
        <p14:creationId xmlns:p14="http://schemas.microsoft.com/office/powerpoint/2010/main" val="406706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229600" cy="5141168"/>
          </a:xfrm>
        </p:spPr>
        <p:txBody>
          <a:bodyPr>
            <a:normAutofit/>
          </a:bodyPr>
          <a:lstStyle/>
          <a:p>
            <a:pPr>
              <a:buNone/>
            </a:pPr>
            <a:r>
              <a:rPr lang="en-US" sz="3600" b="1" dirty="0">
                <a:solidFill>
                  <a:schemeClr val="accent3">
                    <a:lumMod val="75000"/>
                  </a:schemeClr>
                </a:solidFill>
              </a:rPr>
              <a:t>Basis for the Project</a:t>
            </a:r>
            <a:r>
              <a:rPr lang="en-US" sz="3200" b="1" dirty="0">
                <a:solidFill>
                  <a:schemeClr val="accent3">
                    <a:lumMod val="75000"/>
                  </a:schemeClr>
                </a:solidFill>
              </a:rPr>
              <a:t>:-</a:t>
            </a:r>
          </a:p>
          <a:p>
            <a:pPr>
              <a:buNone/>
            </a:pPr>
            <a:endParaRPr lang="en-US" sz="3200" b="1" dirty="0">
              <a:solidFill>
                <a:schemeClr val="accent3">
                  <a:lumMod val="75000"/>
                </a:schemeClr>
              </a:solidFill>
            </a:endParaRPr>
          </a:p>
          <a:p>
            <a:r>
              <a:rPr lang="en-US" sz="2800" dirty="0">
                <a:solidFill>
                  <a:schemeClr val="tx1"/>
                </a:solidFill>
              </a:rPr>
              <a:t>A higher Sharpe ratio means that the reward will be higher for a given amount of risk. It is common to compare a specific opportunity against a benchmark that represents an entire category of investments.</a:t>
            </a:r>
            <a:r>
              <a:rPr lang="en-IN" sz="2800" dirty="0">
                <a:solidFill>
                  <a:schemeClr val="tx1"/>
                </a:solidFill>
              </a:rPr>
              <a:t> </a:t>
            </a:r>
          </a:p>
          <a:p>
            <a:pPr marL="34290" indent="0">
              <a:buNone/>
            </a:pPr>
            <a:endParaRPr lang="en-IN" sz="2800" dirty="0">
              <a:solidFill>
                <a:schemeClr val="tx1"/>
              </a:solidFill>
            </a:endParaRPr>
          </a:p>
          <a:p>
            <a:r>
              <a:rPr lang="en-IN" sz="2800" dirty="0">
                <a:solidFill>
                  <a:schemeClr val="tx1"/>
                </a:solidFill>
              </a:rPr>
              <a:t>Sharpe Ratio was proposed by William Sharpe in 1966. For that he was awarded </a:t>
            </a:r>
            <a:r>
              <a:rPr lang="en-IN" sz="2800" dirty="0" err="1">
                <a:solidFill>
                  <a:schemeClr val="tx1"/>
                </a:solidFill>
              </a:rPr>
              <a:t>nobel</a:t>
            </a:r>
            <a:r>
              <a:rPr lang="en-IN" sz="2800" dirty="0">
                <a:solidFill>
                  <a:schemeClr val="tx1"/>
                </a:solidFill>
              </a:rPr>
              <a:t> prize.</a:t>
            </a:r>
          </a:p>
        </p:txBody>
      </p:sp>
    </p:spTree>
    <p:extLst>
      <p:ext uri="{BB962C8B-B14F-4D97-AF65-F5344CB8AC3E}">
        <p14:creationId xmlns:p14="http://schemas.microsoft.com/office/powerpoint/2010/main" val="355930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688632"/>
          </a:xfrm>
        </p:spPr>
        <p:txBody>
          <a:bodyPr>
            <a:normAutofit/>
          </a:bodyPr>
          <a:lstStyle/>
          <a:p>
            <a:pPr>
              <a:buNone/>
            </a:pPr>
            <a:r>
              <a:rPr lang="en-US" sz="3200" b="1" dirty="0">
                <a:solidFill>
                  <a:schemeClr val="accent3">
                    <a:lumMod val="75000"/>
                  </a:schemeClr>
                </a:solidFill>
              </a:rPr>
              <a:t>Algorithm:-</a:t>
            </a:r>
          </a:p>
          <a:p>
            <a:pPr>
              <a:buNone/>
            </a:pPr>
            <a:r>
              <a:rPr lang="en-US" sz="2400" b="1" u="sng" dirty="0">
                <a:solidFill>
                  <a:schemeClr val="accent3">
                    <a:lumMod val="75000"/>
                  </a:schemeClr>
                </a:solidFill>
              </a:rPr>
              <a:t>Step 1:</a:t>
            </a:r>
            <a:r>
              <a:rPr lang="en-US" sz="2400" b="1" dirty="0">
                <a:solidFill>
                  <a:schemeClr val="accent3">
                    <a:lumMod val="75000"/>
                  </a:schemeClr>
                </a:solidFill>
              </a:rPr>
              <a:t>  </a:t>
            </a:r>
            <a:r>
              <a:rPr lang="en-US" sz="2400" dirty="0">
                <a:solidFill>
                  <a:schemeClr val="tx1">
                    <a:lumMod val="95000"/>
                    <a:lumOff val="5000"/>
                  </a:schemeClr>
                </a:solidFill>
              </a:rPr>
              <a:t>compute the percentage change in value from one day to the next</a:t>
            </a:r>
            <a:r>
              <a:rPr lang="en-US" sz="2400" dirty="0">
                <a:solidFill>
                  <a:schemeClr val="tx1"/>
                </a:solidFill>
              </a:rPr>
              <a:t> of S&amp;P. (For both S&amp;P 500 and stocks).</a:t>
            </a:r>
          </a:p>
          <a:p>
            <a:pPr>
              <a:buNone/>
            </a:pPr>
            <a:r>
              <a:rPr lang="en-US" sz="2400" b="1" u="sng" dirty="0">
                <a:solidFill>
                  <a:schemeClr val="accent3">
                    <a:lumMod val="75000"/>
                  </a:schemeClr>
                </a:solidFill>
              </a:rPr>
              <a:t>Step 2:</a:t>
            </a:r>
            <a:r>
              <a:rPr lang="en-US" sz="2400" dirty="0">
                <a:solidFill>
                  <a:schemeClr val="tx1">
                    <a:lumMod val="95000"/>
                    <a:lumOff val="5000"/>
                  </a:schemeClr>
                </a:solidFill>
              </a:rPr>
              <a:t> compute the relative performance of stocks vs. the S&amp;P 500 benchmark.(</a:t>
            </a:r>
            <a:r>
              <a:rPr lang="en-US" sz="2400" dirty="0" err="1">
                <a:solidFill>
                  <a:schemeClr val="tx1">
                    <a:lumMod val="95000"/>
                    <a:lumOff val="5000"/>
                  </a:schemeClr>
                </a:solidFill>
              </a:rPr>
              <a:t>stock_returns</a:t>
            </a:r>
            <a:r>
              <a:rPr lang="en-US" sz="2400" dirty="0">
                <a:solidFill>
                  <a:schemeClr val="tx1">
                    <a:lumMod val="95000"/>
                    <a:lumOff val="5000"/>
                  </a:schemeClr>
                </a:solidFill>
              </a:rPr>
              <a:t> - </a:t>
            </a:r>
            <a:r>
              <a:rPr lang="en-US" sz="2400" dirty="0" err="1">
                <a:solidFill>
                  <a:schemeClr val="tx1">
                    <a:lumMod val="95000"/>
                    <a:lumOff val="5000"/>
                  </a:schemeClr>
                </a:solidFill>
              </a:rPr>
              <a:t>sp_returns</a:t>
            </a:r>
            <a:r>
              <a:rPr lang="en-US" sz="2400" dirty="0">
                <a:solidFill>
                  <a:schemeClr val="tx1">
                    <a:lumMod val="95000"/>
                    <a:lumOff val="5000"/>
                  </a:schemeClr>
                </a:solidFill>
              </a:rPr>
              <a:t> for each day).</a:t>
            </a:r>
            <a:endParaRPr lang="en-US" sz="2400" dirty="0">
              <a:solidFill>
                <a:schemeClr val="tx1"/>
              </a:solidFill>
            </a:endParaRPr>
          </a:p>
          <a:p>
            <a:pPr>
              <a:buNone/>
            </a:pPr>
            <a:r>
              <a:rPr lang="en-US" sz="2400" b="1" u="sng" dirty="0">
                <a:solidFill>
                  <a:schemeClr val="accent3">
                    <a:lumMod val="75000"/>
                  </a:schemeClr>
                </a:solidFill>
              </a:rPr>
              <a:t>Step 3:</a:t>
            </a:r>
            <a:r>
              <a:rPr lang="en-US" sz="2400" dirty="0">
                <a:solidFill>
                  <a:schemeClr val="accent3">
                    <a:lumMod val="75000"/>
                  </a:schemeClr>
                </a:solidFill>
              </a:rPr>
              <a:t>  </a:t>
            </a:r>
            <a:r>
              <a:rPr lang="en-US" sz="2400" dirty="0">
                <a:solidFill>
                  <a:schemeClr val="tx1"/>
                </a:solidFill>
              </a:rPr>
              <a:t>compute the Average difference in daily returns Stocks vs S&amp;P 500.</a:t>
            </a:r>
          </a:p>
          <a:p>
            <a:pPr>
              <a:buNone/>
            </a:pPr>
            <a:r>
              <a:rPr lang="en-US" sz="2400" b="1" u="sng" dirty="0">
                <a:solidFill>
                  <a:schemeClr val="accent3">
                    <a:lumMod val="75000"/>
                  </a:schemeClr>
                </a:solidFill>
              </a:rPr>
              <a:t>Step 4:</a:t>
            </a:r>
            <a:r>
              <a:rPr lang="en-US" sz="2400" dirty="0">
                <a:solidFill>
                  <a:schemeClr val="accent3">
                    <a:lumMod val="75000"/>
                  </a:schemeClr>
                </a:solidFill>
              </a:rPr>
              <a:t> </a:t>
            </a:r>
            <a:r>
              <a:rPr lang="en-US" sz="2400" dirty="0">
                <a:solidFill>
                  <a:schemeClr val="tx1"/>
                </a:solidFill>
              </a:rPr>
              <a:t> compute Standard Deviation of the Return Difference.</a:t>
            </a:r>
          </a:p>
          <a:p>
            <a:pPr>
              <a:buNone/>
            </a:pPr>
            <a:r>
              <a:rPr lang="en-US" sz="2400" b="1" u="sng" dirty="0">
                <a:solidFill>
                  <a:schemeClr val="accent3">
                    <a:lumMod val="75000"/>
                  </a:schemeClr>
                </a:solidFill>
              </a:rPr>
              <a:t>Step 5:</a:t>
            </a:r>
            <a:r>
              <a:rPr lang="en-US" sz="2400" dirty="0">
                <a:solidFill>
                  <a:schemeClr val="accent3">
                    <a:lumMod val="75000"/>
                  </a:schemeClr>
                </a:solidFill>
              </a:rPr>
              <a:t> </a:t>
            </a:r>
            <a:r>
              <a:rPr lang="en-US" sz="2400" dirty="0">
                <a:solidFill>
                  <a:schemeClr val="tx1"/>
                </a:solidFill>
              </a:rPr>
              <a:t> compute the ratio of Average difference and Standard deviation. This is Sharpe ratio of </a:t>
            </a:r>
            <a:r>
              <a:rPr lang="en-US" sz="2400" i="1" dirty="0">
                <a:solidFill>
                  <a:schemeClr val="tx1"/>
                </a:solidFill>
              </a:rPr>
              <a:t>daily returns</a:t>
            </a:r>
            <a:r>
              <a:rPr lang="en-US" sz="2400" dirty="0">
                <a:solidFill>
                  <a:schemeClr val="tx1"/>
                </a:solidFill>
              </a:rPr>
              <a:t>.</a:t>
            </a:r>
            <a:endParaRPr lang="en-US" sz="2400" b="1" u="sng" dirty="0">
              <a:solidFill>
                <a:schemeClr val="accent3">
                  <a:lumMod val="75000"/>
                </a:schemeClr>
              </a:solidFill>
            </a:endParaRPr>
          </a:p>
          <a:p>
            <a:pPr>
              <a:buNone/>
            </a:pPr>
            <a:r>
              <a:rPr lang="en-US" sz="2400" b="1" u="sng" dirty="0">
                <a:solidFill>
                  <a:schemeClr val="accent3">
                    <a:lumMod val="75000"/>
                  </a:schemeClr>
                </a:solidFill>
              </a:rPr>
              <a:t>Step 6: </a:t>
            </a:r>
            <a:r>
              <a:rPr lang="en-US" sz="2400" dirty="0">
                <a:solidFill>
                  <a:schemeClr val="tx1"/>
                </a:solidFill>
              </a:rPr>
              <a:t>compute </a:t>
            </a:r>
            <a:r>
              <a:rPr lang="en-US" sz="2400" i="1" dirty="0">
                <a:solidFill>
                  <a:schemeClr val="tx1"/>
                </a:solidFill>
              </a:rPr>
              <a:t>Annualized Sharpe Ration </a:t>
            </a:r>
            <a:r>
              <a:rPr lang="en-US" sz="2400" dirty="0">
                <a:solidFill>
                  <a:schemeClr val="tx1"/>
                </a:solidFill>
              </a:rPr>
              <a:t>by multiplying </a:t>
            </a:r>
            <a:r>
              <a:rPr lang="en-US" sz="2400" i="1" dirty="0">
                <a:solidFill>
                  <a:schemeClr val="tx1"/>
                </a:solidFill>
              </a:rPr>
              <a:t>Daily Sharpe Ratio </a:t>
            </a:r>
            <a:r>
              <a:rPr lang="en-US" sz="2400" dirty="0">
                <a:solidFill>
                  <a:schemeClr val="tx1"/>
                </a:solidFill>
              </a:rPr>
              <a:t>with</a:t>
            </a:r>
            <a:r>
              <a:rPr lang="en-US" sz="2400" i="1" dirty="0">
                <a:solidFill>
                  <a:schemeClr val="tx1"/>
                </a:solidFill>
              </a:rPr>
              <a:t> sqrt of </a:t>
            </a:r>
            <a:r>
              <a:rPr lang="en-US" sz="2400" i="1" dirty="0" err="1">
                <a:solidFill>
                  <a:schemeClr val="tx1"/>
                </a:solidFill>
              </a:rPr>
              <a:t>no.of</a:t>
            </a:r>
            <a:r>
              <a:rPr lang="en-US" sz="2400" i="1" dirty="0">
                <a:solidFill>
                  <a:schemeClr val="tx1"/>
                </a:solidFill>
              </a:rPr>
              <a:t> trading days.</a:t>
            </a:r>
          </a:p>
          <a:p>
            <a:pPr>
              <a:buNone/>
            </a:pPr>
            <a:r>
              <a:rPr lang="en-US" sz="2400" i="1" dirty="0">
                <a:solidFill>
                  <a:schemeClr val="tx1"/>
                </a:solidFill>
              </a:rPr>
              <a:t> (trading days=252 </a:t>
            </a:r>
            <a:r>
              <a:rPr lang="en-US" sz="2800" i="1" dirty="0">
                <a:solidFill>
                  <a:schemeClr val="tx1"/>
                </a:solidFill>
              </a:rPr>
              <a:t>(</a:t>
            </a:r>
            <a:r>
              <a:rPr lang="en-US" sz="2400" dirty="0">
                <a:solidFill>
                  <a:schemeClr val="tx1">
                    <a:lumMod val="95000"/>
                    <a:lumOff val="5000"/>
                  </a:schemeClr>
                </a:solidFill>
              </a:rPr>
              <a:t>5 days, 52 weeks, minus a few holidays</a:t>
            </a:r>
            <a:r>
              <a:rPr lang="en-US" sz="2800" i="1" dirty="0">
                <a:solidFill>
                  <a:schemeClr val="tx1"/>
                </a:solidFill>
              </a:rPr>
              <a:t>)</a:t>
            </a:r>
            <a:r>
              <a:rPr lang="en-US" sz="2400" i="1" dirty="0">
                <a:solidFill>
                  <a:schemeClr val="tx1"/>
                </a:solidFill>
              </a:rPr>
              <a:t>)</a:t>
            </a:r>
            <a:endParaRPr lang="en-US" sz="2400" b="1" u="sng" dirty="0">
              <a:solidFill>
                <a:schemeClr val="accent3">
                  <a:lumMod val="75000"/>
                </a:schemeClr>
              </a:solidFill>
            </a:endParaRPr>
          </a:p>
          <a:p>
            <a:pPr>
              <a:buNone/>
            </a:pPr>
            <a:endParaRPr lang="en-US" sz="2400" dirty="0">
              <a:solidFill>
                <a:schemeClr val="tx1"/>
              </a:solidFill>
            </a:endParaRPr>
          </a:p>
        </p:txBody>
      </p:sp>
    </p:spTree>
    <p:extLst>
      <p:ext uri="{BB962C8B-B14F-4D97-AF65-F5344CB8AC3E}">
        <p14:creationId xmlns:p14="http://schemas.microsoft.com/office/powerpoint/2010/main" val="191221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Procedure</a:t>
            </a:r>
            <a:r>
              <a:rPr lang="en-US" sz="3200" b="1" dirty="0">
                <a:solidFill>
                  <a:schemeClr val="accent3">
                    <a:lumMod val="75000"/>
                  </a:schemeClr>
                </a:solidFill>
              </a:rPr>
              <a:t>:-</a:t>
            </a:r>
          </a:p>
          <a:p>
            <a:pPr>
              <a:buNone/>
            </a:pPr>
            <a:endParaRPr lang="en-US" sz="3200" b="1" dirty="0">
              <a:solidFill>
                <a:schemeClr val="accent3">
                  <a:lumMod val="75000"/>
                </a:schemeClr>
              </a:solidFill>
            </a:endParaRPr>
          </a:p>
          <a:p>
            <a:pPr>
              <a:buNone/>
            </a:pPr>
            <a:r>
              <a:rPr lang="en-US" sz="2400" b="1" u="sng" dirty="0">
                <a:solidFill>
                  <a:schemeClr val="accent3">
                    <a:lumMod val="75000"/>
                  </a:schemeClr>
                </a:solidFill>
              </a:rPr>
              <a:t>Step 1:</a:t>
            </a:r>
            <a:r>
              <a:rPr lang="en-US" sz="2400" b="1" dirty="0">
                <a:solidFill>
                  <a:schemeClr val="accent3">
                    <a:lumMod val="75000"/>
                  </a:schemeClr>
                </a:solidFill>
              </a:rPr>
              <a:t>  </a:t>
            </a:r>
            <a:r>
              <a:rPr lang="en-US" sz="2400" dirty="0">
                <a:solidFill>
                  <a:schemeClr val="tx1"/>
                </a:solidFill>
              </a:rPr>
              <a:t>Gather  stocks dataset of assets we want to buy.</a:t>
            </a:r>
          </a:p>
          <a:p>
            <a:pPr>
              <a:buNone/>
            </a:pPr>
            <a:r>
              <a:rPr lang="en-US" sz="2400" b="1" u="sng" dirty="0">
                <a:solidFill>
                  <a:schemeClr val="accent3">
                    <a:lumMod val="75000"/>
                  </a:schemeClr>
                </a:solidFill>
              </a:rPr>
              <a:t>Step 2:</a:t>
            </a:r>
            <a:r>
              <a:rPr lang="en-US" sz="2400" b="1" dirty="0">
                <a:solidFill>
                  <a:schemeClr val="accent3">
                    <a:lumMod val="75000"/>
                  </a:schemeClr>
                </a:solidFill>
              </a:rPr>
              <a:t>  </a:t>
            </a:r>
            <a:r>
              <a:rPr lang="en-US" sz="2400" dirty="0">
                <a:solidFill>
                  <a:schemeClr val="tx1"/>
                </a:solidFill>
              </a:rPr>
              <a:t>Gather S&amp;P (Stock Prices) 500 dataset that measures the performance of the 500 largest stocks in the US.</a:t>
            </a:r>
          </a:p>
          <a:p>
            <a:pPr>
              <a:buNone/>
            </a:pPr>
            <a:r>
              <a:rPr lang="en-US" sz="2400" b="1" u="sng" dirty="0">
                <a:solidFill>
                  <a:schemeClr val="accent3">
                    <a:lumMod val="75000"/>
                  </a:schemeClr>
                </a:solidFill>
              </a:rPr>
              <a:t>Step 3:</a:t>
            </a:r>
            <a:r>
              <a:rPr lang="en-US" sz="2400" dirty="0">
                <a:solidFill>
                  <a:schemeClr val="accent3">
                    <a:lumMod val="75000"/>
                  </a:schemeClr>
                </a:solidFill>
              </a:rPr>
              <a:t>  </a:t>
            </a:r>
            <a:r>
              <a:rPr lang="en-US" sz="2400" dirty="0">
                <a:solidFill>
                  <a:schemeClr val="tx1"/>
                </a:solidFill>
              </a:rPr>
              <a:t>Clean the dataset.</a:t>
            </a:r>
          </a:p>
          <a:p>
            <a:pPr>
              <a:buNone/>
            </a:pPr>
            <a:r>
              <a:rPr lang="en-US" sz="2400" b="1" u="sng" dirty="0">
                <a:solidFill>
                  <a:schemeClr val="accent3">
                    <a:lumMod val="75000"/>
                  </a:schemeClr>
                </a:solidFill>
              </a:rPr>
              <a:t>Step 4:</a:t>
            </a:r>
            <a:r>
              <a:rPr lang="en-US" sz="2400" dirty="0">
                <a:solidFill>
                  <a:schemeClr val="accent3">
                    <a:lumMod val="75000"/>
                  </a:schemeClr>
                </a:solidFill>
              </a:rPr>
              <a:t> </a:t>
            </a:r>
            <a:r>
              <a:rPr lang="en-US" sz="2400" dirty="0">
                <a:solidFill>
                  <a:schemeClr val="tx1"/>
                </a:solidFill>
              </a:rPr>
              <a:t> Prepare the algorithm.</a:t>
            </a:r>
          </a:p>
          <a:p>
            <a:pPr>
              <a:buNone/>
            </a:pPr>
            <a:r>
              <a:rPr lang="en-US" sz="2400" b="1" u="sng" dirty="0">
                <a:solidFill>
                  <a:schemeClr val="accent3">
                    <a:lumMod val="75000"/>
                  </a:schemeClr>
                </a:solidFill>
              </a:rPr>
              <a:t>Step 5:</a:t>
            </a:r>
            <a:r>
              <a:rPr lang="en-US" sz="2400" dirty="0">
                <a:solidFill>
                  <a:schemeClr val="accent3">
                    <a:lumMod val="75000"/>
                  </a:schemeClr>
                </a:solidFill>
              </a:rPr>
              <a:t> </a:t>
            </a:r>
            <a:r>
              <a:rPr lang="en-US" sz="2400" dirty="0">
                <a:solidFill>
                  <a:schemeClr val="tx1"/>
                </a:solidFill>
              </a:rPr>
              <a:t> Implement the algorithm.</a:t>
            </a:r>
            <a:endParaRPr lang="en-US" sz="2400" b="1" u="sng" dirty="0">
              <a:solidFill>
                <a:schemeClr val="accent3">
                  <a:lumMod val="75000"/>
                </a:schemeClr>
              </a:solidFill>
            </a:endParaRPr>
          </a:p>
          <a:p>
            <a:pPr>
              <a:buNone/>
            </a:pPr>
            <a:r>
              <a:rPr lang="en-US" sz="2400" b="1" u="sng" dirty="0">
                <a:solidFill>
                  <a:schemeClr val="accent3">
                    <a:lumMod val="75000"/>
                  </a:schemeClr>
                </a:solidFill>
              </a:rPr>
              <a:t>Step 6:</a:t>
            </a:r>
            <a:r>
              <a:rPr lang="en-US" sz="2400" dirty="0">
                <a:solidFill>
                  <a:schemeClr val="accent3">
                    <a:lumMod val="75000"/>
                  </a:schemeClr>
                </a:solidFill>
              </a:rPr>
              <a:t> </a:t>
            </a:r>
            <a:r>
              <a:rPr lang="en-US" sz="2400" dirty="0">
                <a:solidFill>
                  <a:schemeClr val="tx1"/>
                </a:solidFill>
              </a:rPr>
              <a:t> Visualize output.</a:t>
            </a:r>
            <a:endParaRPr lang="en-US" sz="2400" b="1" u="sng" dirty="0">
              <a:solidFill>
                <a:schemeClr val="accent3">
                  <a:lumMod val="75000"/>
                </a:schemeClr>
              </a:solidFill>
            </a:endParaRPr>
          </a:p>
          <a:p>
            <a:pPr>
              <a:buNone/>
            </a:pPr>
            <a:endParaRPr lang="en-US" sz="2400" dirty="0">
              <a:solidFill>
                <a:schemeClr val="tx1"/>
              </a:solidFill>
            </a:endParaRPr>
          </a:p>
        </p:txBody>
      </p:sp>
    </p:spTree>
    <p:extLst>
      <p:ext uri="{BB962C8B-B14F-4D97-AF65-F5344CB8AC3E}">
        <p14:creationId xmlns:p14="http://schemas.microsoft.com/office/powerpoint/2010/main" val="109406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640960" cy="5141168"/>
          </a:xfrm>
        </p:spPr>
        <p:txBody>
          <a:bodyPr>
            <a:normAutofit/>
          </a:bodyPr>
          <a:lstStyle/>
          <a:p>
            <a:pPr>
              <a:buNone/>
            </a:pPr>
            <a:r>
              <a:rPr lang="en-US" sz="3600" b="1" dirty="0">
                <a:solidFill>
                  <a:schemeClr val="accent3">
                    <a:lumMod val="75000"/>
                  </a:schemeClr>
                </a:solidFill>
              </a:rPr>
              <a:t>Project working model</a:t>
            </a:r>
            <a:r>
              <a:rPr lang="en-US" sz="3200" b="1" dirty="0">
                <a:solidFill>
                  <a:schemeClr val="accent3">
                    <a:lumMod val="75000"/>
                  </a:schemeClr>
                </a:solidFill>
              </a:rPr>
              <a:t>:-</a:t>
            </a:r>
          </a:p>
          <a:p>
            <a:pPr>
              <a:buNone/>
            </a:pPr>
            <a:endParaRPr lang="en-US" sz="3200" b="1" dirty="0">
              <a:solidFill>
                <a:schemeClr val="accent3">
                  <a:lumMod val="75000"/>
                </a:schemeClr>
              </a:solidFill>
            </a:endParaRPr>
          </a:p>
          <a:p>
            <a:pPr>
              <a:buNone/>
            </a:pPr>
            <a:r>
              <a:rPr lang="en-US" sz="2400" b="1" u="sng" dirty="0">
                <a:solidFill>
                  <a:schemeClr val="accent3">
                    <a:lumMod val="75000"/>
                  </a:schemeClr>
                </a:solidFill>
              </a:rPr>
              <a:t>Step 1:</a:t>
            </a:r>
            <a:r>
              <a:rPr lang="en-US" sz="2400" b="1" dirty="0">
                <a:solidFill>
                  <a:schemeClr val="accent3">
                    <a:lumMod val="75000"/>
                  </a:schemeClr>
                </a:solidFill>
              </a:rPr>
              <a:t>  </a:t>
            </a:r>
            <a:r>
              <a:rPr lang="en-US" sz="2400" dirty="0">
                <a:solidFill>
                  <a:schemeClr val="tx1"/>
                </a:solidFill>
              </a:rPr>
              <a:t>Gather  S&amp;P(Stock Price) dataset of assets we want to buy and clean it.</a:t>
            </a:r>
          </a:p>
          <a:p>
            <a:pPr>
              <a:buNone/>
            </a:pPr>
            <a:endParaRPr lang="en-US" sz="2400" dirty="0">
              <a:solidFill>
                <a:schemeClr val="tx1"/>
              </a:solidFill>
            </a:endParaRPr>
          </a:p>
        </p:txBody>
      </p:sp>
      <p:pic>
        <p:nvPicPr>
          <p:cNvPr id="2" name="Picture 1">
            <a:extLst>
              <a:ext uri="{FF2B5EF4-FFF2-40B4-BE49-F238E27FC236}">
                <a16:creationId xmlns:a16="http://schemas.microsoft.com/office/drawing/2014/main" id="{81A4CADA-3399-42C0-9C37-6D56E88F9E33}"/>
              </a:ext>
            </a:extLst>
          </p:cNvPr>
          <p:cNvPicPr>
            <a:picLocks noChangeAspect="1"/>
          </p:cNvPicPr>
          <p:nvPr/>
        </p:nvPicPr>
        <p:blipFill>
          <a:blip r:embed="rId3"/>
          <a:stretch>
            <a:fillRect/>
          </a:stretch>
        </p:blipFill>
        <p:spPr>
          <a:xfrm>
            <a:off x="1043608" y="2780928"/>
            <a:ext cx="2592288" cy="2304256"/>
          </a:xfrm>
          <a:prstGeom prst="rect">
            <a:avLst/>
          </a:prstGeom>
        </p:spPr>
      </p:pic>
      <p:pic>
        <p:nvPicPr>
          <p:cNvPr id="4" name="Picture 3">
            <a:extLst>
              <a:ext uri="{FF2B5EF4-FFF2-40B4-BE49-F238E27FC236}">
                <a16:creationId xmlns:a16="http://schemas.microsoft.com/office/drawing/2014/main" id="{64E592C1-9129-4702-AA50-5A7FC237D325}"/>
              </a:ext>
            </a:extLst>
          </p:cNvPr>
          <p:cNvPicPr>
            <a:picLocks noChangeAspect="1"/>
          </p:cNvPicPr>
          <p:nvPr/>
        </p:nvPicPr>
        <p:blipFill>
          <a:blip r:embed="rId4"/>
          <a:stretch>
            <a:fillRect/>
          </a:stretch>
        </p:blipFill>
        <p:spPr>
          <a:xfrm>
            <a:off x="4572000" y="2780928"/>
            <a:ext cx="2189876" cy="2304256"/>
          </a:xfrm>
          <a:prstGeom prst="rect">
            <a:avLst/>
          </a:prstGeom>
        </p:spPr>
      </p:pic>
      <p:sp>
        <p:nvSpPr>
          <p:cNvPr id="5" name="TextBox 4">
            <a:extLst>
              <a:ext uri="{FF2B5EF4-FFF2-40B4-BE49-F238E27FC236}">
                <a16:creationId xmlns:a16="http://schemas.microsoft.com/office/drawing/2014/main" id="{C556A25F-408E-4C7E-9ECE-8773D80D79BB}"/>
              </a:ext>
            </a:extLst>
          </p:cNvPr>
          <p:cNvSpPr txBox="1"/>
          <p:nvPr/>
        </p:nvSpPr>
        <p:spPr>
          <a:xfrm>
            <a:off x="1490000" y="5464299"/>
            <a:ext cx="1699504" cy="369332"/>
          </a:xfrm>
          <a:prstGeom prst="rect">
            <a:avLst/>
          </a:prstGeom>
          <a:noFill/>
        </p:spPr>
        <p:txBody>
          <a:bodyPr wrap="none" rtlCol="0">
            <a:spAutoFit/>
          </a:bodyPr>
          <a:lstStyle/>
          <a:p>
            <a:r>
              <a:rPr lang="en-US" b="1" dirty="0"/>
              <a:t>Stock_data.csv</a:t>
            </a:r>
          </a:p>
        </p:txBody>
      </p:sp>
      <p:sp>
        <p:nvSpPr>
          <p:cNvPr id="6" name="TextBox 5">
            <a:extLst>
              <a:ext uri="{FF2B5EF4-FFF2-40B4-BE49-F238E27FC236}">
                <a16:creationId xmlns:a16="http://schemas.microsoft.com/office/drawing/2014/main" id="{1888F785-7B61-40B1-A4ED-E001652D89E7}"/>
              </a:ext>
            </a:extLst>
          </p:cNvPr>
          <p:cNvSpPr txBox="1"/>
          <p:nvPr/>
        </p:nvSpPr>
        <p:spPr>
          <a:xfrm>
            <a:off x="4572000" y="5464299"/>
            <a:ext cx="2250937" cy="369332"/>
          </a:xfrm>
          <a:prstGeom prst="rect">
            <a:avLst/>
          </a:prstGeom>
          <a:noFill/>
        </p:spPr>
        <p:txBody>
          <a:bodyPr wrap="none" rtlCol="0">
            <a:spAutoFit/>
          </a:bodyPr>
          <a:lstStyle/>
          <a:p>
            <a:r>
              <a:rPr lang="en-US" b="1" dirty="0"/>
              <a:t>benchmark_data.csv</a:t>
            </a:r>
          </a:p>
        </p:txBody>
      </p:sp>
    </p:spTree>
    <p:extLst>
      <p:ext uri="{BB962C8B-B14F-4D97-AF65-F5344CB8AC3E}">
        <p14:creationId xmlns:p14="http://schemas.microsoft.com/office/powerpoint/2010/main" val="328523582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574</TotalTime>
  <Words>1007</Words>
  <Application>Microsoft Office PowerPoint</Application>
  <PresentationFormat>On-screen Show (4:3)</PresentationFormat>
  <Paragraphs>115</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topology</dc:title>
  <dc:creator>Sadiq</dc:creator>
  <cp:lastModifiedBy>Geek</cp:lastModifiedBy>
  <cp:revision>225</cp:revision>
  <dcterms:created xsi:type="dcterms:W3CDTF">2013-07-09T16:43:47Z</dcterms:created>
  <dcterms:modified xsi:type="dcterms:W3CDTF">2018-11-17T09:20:52Z</dcterms:modified>
</cp:coreProperties>
</file>