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60" d="100"/>
          <a:sy n="60" d="100"/>
        </p:scale>
        <p:origin x="53" y="6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75F1-49D9-43BC-B92B-70E6A4033E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229FA1-9830-46DB-99A4-F615121FB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4D6ED9-013F-49A1-880E-C59EDC14E34D}"/>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5" name="Footer Placeholder 4">
            <a:extLst>
              <a:ext uri="{FF2B5EF4-FFF2-40B4-BE49-F238E27FC236}">
                <a16:creationId xmlns:a16="http://schemas.microsoft.com/office/drawing/2014/main" id="{0C60DE26-4B5C-42D2-88F8-8249E06F9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6CEA3-1526-4797-9915-61290754E9F7}"/>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197363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23E5-78DD-40DC-ACFA-7F6A9D07BF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247660-C7D9-4F29-8546-F40F1EF72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81E09-3ACD-4010-8ACE-FDB749D43DE2}"/>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5" name="Footer Placeholder 4">
            <a:extLst>
              <a:ext uri="{FF2B5EF4-FFF2-40B4-BE49-F238E27FC236}">
                <a16:creationId xmlns:a16="http://schemas.microsoft.com/office/drawing/2014/main" id="{3D053B79-B5CC-4FD8-A947-768024827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C0DDD-888D-40B4-8561-F0AC92525357}"/>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256350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3F0DD-4987-4521-A129-44766BAE64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73ED86-9EC4-4E68-A4F0-BE5DAF2EFA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B7094-34D9-40D0-A438-AD0B916AEEEF}"/>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5" name="Footer Placeholder 4">
            <a:extLst>
              <a:ext uri="{FF2B5EF4-FFF2-40B4-BE49-F238E27FC236}">
                <a16:creationId xmlns:a16="http://schemas.microsoft.com/office/drawing/2014/main" id="{85FF8267-7C44-4CD0-940C-C2A6FF525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5F9B8-3B61-4C9F-9A36-143D6512EA41}"/>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185326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5692-46D1-4219-8D26-CB00D14625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E7311-D8AC-45EA-A53E-74ADA45669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59EB2-5EF8-4764-B041-3CFF69C05259}"/>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5" name="Footer Placeholder 4">
            <a:extLst>
              <a:ext uri="{FF2B5EF4-FFF2-40B4-BE49-F238E27FC236}">
                <a16:creationId xmlns:a16="http://schemas.microsoft.com/office/drawing/2014/main" id="{215F055B-AC9B-456E-B835-3B37A7C14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69FF2-15B6-4F86-AD8E-39DC38E92E48}"/>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294669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8142-AB5A-4E9B-BA2E-3B27785F6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1C61B-60CC-4B83-B4DE-395161265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E1B860-E864-47FD-ADFD-331E7F460AD6}"/>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5" name="Footer Placeholder 4">
            <a:extLst>
              <a:ext uri="{FF2B5EF4-FFF2-40B4-BE49-F238E27FC236}">
                <a16:creationId xmlns:a16="http://schemas.microsoft.com/office/drawing/2014/main" id="{07BD4B0D-C7C5-44D8-86BD-F9938245A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97E08-ECDA-4076-B79B-B614BDD78362}"/>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86534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307C-8067-4319-BADC-BE791A703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D9DCF-6870-4A6B-ACE0-3392A5C231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34465-036D-4073-86BF-55A54161EE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E8C6AA-91BB-4755-A372-E3D6C012CCAA}"/>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6" name="Footer Placeholder 5">
            <a:extLst>
              <a:ext uri="{FF2B5EF4-FFF2-40B4-BE49-F238E27FC236}">
                <a16:creationId xmlns:a16="http://schemas.microsoft.com/office/drawing/2014/main" id="{EDC01FA1-2858-4B38-9A44-4CE59B65E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9ED11-DD8C-453B-9812-FBF958AB1DC3}"/>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87967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1F23-B221-41CA-87E0-4FD432A86C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1067D7-FD8E-47E2-A387-B9557F99C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AF3F6-7C44-422A-A17D-0A4EBF47F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6C888D-5510-4266-BBDD-8FCA8A418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50FB7B-0DA9-47F8-ACF3-04EED27B5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0CDDE-4403-4246-BEA8-767F6B997D07}"/>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8" name="Footer Placeholder 7">
            <a:extLst>
              <a:ext uri="{FF2B5EF4-FFF2-40B4-BE49-F238E27FC236}">
                <a16:creationId xmlns:a16="http://schemas.microsoft.com/office/drawing/2014/main" id="{990BF658-4F09-4769-9725-E07CB4539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0F8CA-56F5-42D3-8A3D-F02119AB0C7B}"/>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403182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64A-9D24-487E-AF7B-4AA15374FF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A75268-2257-4346-BFE1-C21BD8F990E1}"/>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4" name="Footer Placeholder 3">
            <a:extLst>
              <a:ext uri="{FF2B5EF4-FFF2-40B4-BE49-F238E27FC236}">
                <a16:creationId xmlns:a16="http://schemas.microsoft.com/office/drawing/2014/main" id="{7993660C-4C97-4078-A9DA-E6799A6E10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43B53B-A3DB-4DC4-881E-6365409B59B5}"/>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335580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BFB493-0548-4F45-BB11-D69953CC58DE}"/>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3" name="Footer Placeholder 2">
            <a:extLst>
              <a:ext uri="{FF2B5EF4-FFF2-40B4-BE49-F238E27FC236}">
                <a16:creationId xmlns:a16="http://schemas.microsoft.com/office/drawing/2014/main" id="{CBB0B9A8-512A-4AB4-96FC-120428B223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8476-E899-4BAE-91BF-6940DB348CBB}"/>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3083225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F4B3-2850-4DFA-808E-33D265F53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4EADA4-6A1C-4584-9FEE-4C01530A4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EECB6-764B-4509-B759-44C3A3C12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7618A-808B-4D6B-AA5C-D7C4BCAFAE5F}"/>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6" name="Footer Placeholder 5">
            <a:extLst>
              <a:ext uri="{FF2B5EF4-FFF2-40B4-BE49-F238E27FC236}">
                <a16:creationId xmlns:a16="http://schemas.microsoft.com/office/drawing/2014/main" id="{34E78EA4-8800-4593-A21B-5C1218382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B535C-5E61-4F2B-8DCD-697FA9BDFABC}"/>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279225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EF1E-6972-4E85-A944-A005C4F23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167EE-A33A-421B-9673-6ED718A9F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21AE0E-6819-475C-B41F-4A7E5917E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33240-2BFB-4FF9-92A2-F248B7A37202}"/>
              </a:ext>
            </a:extLst>
          </p:cNvPr>
          <p:cNvSpPr>
            <a:spLocks noGrp="1"/>
          </p:cNvSpPr>
          <p:nvPr>
            <p:ph type="dt" sz="half" idx="10"/>
          </p:nvPr>
        </p:nvSpPr>
        <p:spPr/>
        <p:txBody>
          <a:bodyPr/>
          <a:lstStyle/>
          <a:p>
            <a:fld id="{E623FD4A-F07F-44A7-856F-40621892CFD7}" type="datetimeFigureOut">
              <a:rPr lang="en-US" smtClean="0"/>
              <a:t>3/18/2020</a:t>
            </a:fld>
            <a:endParaRPr lang="en-US"/>
          </a:p>
        </p:txBody>
      </p:sp>
      <p:sp>
        <p:nvSpPr>
          <p:cNvPr id="6" name="Footer Placeholder 5">
            <a:extLst>
              <a:ext uri="{FF2B5EF4-FFF2-40B4-BE49-F238E27FC236}">
                <a16:creationId xmlns:a16="http://schemas.microsoft.com/office/drawing/2014/main" id="{37277B41-C497-47AB-809D-6D95C7515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5679C-FB41-4716-9946-0FE9C12F1F99}"/>
              </a:ext>
            </a:extLst>
          </p:cNvPr>
          <p:cNvSpPr>
            <a:spLocks noGrp="1"/>
          </p:cNvSpPr>
          <p:nvPr>
            <p:ph type="sldNum" sz="quarter" idx="12"/>
          </p:nvPr>
        </p:nvSpPr>
        <p:spPr/>
        <p:txBody>
          <a:bodyPr/>
          <a:lstStyle/>
          <a:p>
            <a:fld id="{1095E5E4-8636-4704-BCA1-B9C084E0D521}" type="slidenum">
              <a:rPr lang="en-US" smtClean="0"/>
              <a:t>‹#›</a:t>
            </a:fld>
            <a:endParaRPr lang="en-US"/>
          </a:p>
        </p:txBody>
      </p:sp>
    </p:spTree>
    <p:extLst>
      <p:ext uri="{BB962C8B-B14F-4D97-AF65-F5344CB8AC3E}">
        <p14:creationId xmlns:p14="http://schemas.microsoft.com/office/powerpoint/2010/main" val="35296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3D961-D457-48A0-8AE3-C8DABB39D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C5D66-DBE1-4D33-9FFD-2952AE77A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9676E-BE2E-49EC-8A11-A9E530C70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3FD4A-F07F-44A7-856F-40621892CFD7}" type="datetimeFigureOut">
              <a:rPr lang="en-US" smtClean="0"/>
              <a:t>3/18/2020</a:t>
            </a:fld>
            <a:endParaRPr lang="en-US"/>
          </a:p>
        </p:txBody>
      </p:sp>
      <p:sp>
        <p:nvSpPr>
          <p:cNvPr id="5" name="Footer Placeholder 4">
            <a:extLst>
              <a:ext uri="{FF2B5EF4-FFF2-40B4-BE49-F238E27FC236}">
                <a16:creationId xmlns:a16="http://schemas.microsoft.com/office/drawing/2014/main" id="{81D79AA0-A329-416B-9BE0-AB3728B54D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8FE6DC-0772-4DD8-B5D7-76012A150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5E5E4-8636-4704-BCA1-B9C084E0D521}" type="slidenum">
              <a:rPr lang="en-US" smtClean="0"/>
              <a:t>‹#›</a:t>
            </a:fld>
            <a:endParaRPr lang="en-US"/>
          </a:p>
        </p:txBody>
      </p:sp>
    </p:spTree>
    <p:extLst>
      <p:ext uri="{BB962C8B-B14F-4D97-AF65-F5344CB8AC3E}">
        <p14:creationId xmlns:p14="http://schemas.microsoft.com/office/powerpoint/2010/main" val="3604373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bank">
            <a:extLst>
              <a:ext uri="{FF2B5EF4-FFF2-40B4-BE49-F238E27FC236}">
                <a16:creationId xmlns:a16="http://schemas.microsoft.com/office/drawing/2014/main" id="{499264B1-CE13-47C5-853E-D68F905B0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797" b="9091"/>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Shape 134">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AC373F-90A5-4D33-8A25-D85E52AC99F0}"/>
              </a:ext>
            </a:extLst>
          </p:cNvPr>
          <p:cNvSpPr>
            <a:spLocks noGrp="1"/>
          </p:cNvSpPr>
          <p:nvPr>
            <p:ph type="ctrTitle"/>
          </p:nvPr>
        </p:nvSpPr>
        <p:spPr>
          <a:xfrm>
            <a:off x="804672" y="342006"/>
            <a:ext cx="3879232" cy="2248122"/>
          </a:xfrm>
        </p:spPr>
        <p:txBody>
          <a:bodyPr anchor="b">
            <a:normAutofit/>
          </a:bodyPr>
          <a:lstStyle/>
          <a:p>
            <a:pPr algn="l"/>
            <a:r>
              <a:rPr lang="en-US" sz="5400"/>
              <a:t>BANK CASE STUDY</a:t>
            </a:r>
          </a:p>
        </p:txBody>
      </p:sp>
      <p:sp>
        <p:nvSpPr>
          <p:cNvPr id="3" name="Subtitle 2">
            <a:extLst>
              <a:ext uri="{FF2B5EF4-FFF2-40B4-BE49-F238E27FC236}">
                <a16:creationId xmlns:a16="http://schemas.microsoft.com/office/drawing/2014/main" id="{D2B24F97-E29E-4763-8C86-220668B38327}"/>
              </a:ext>
            </a:extLst>
          </p:cNvPr>
          <p:cNvSpPr>
            <a:spLocks noGrp="1"/>
          </p:cNvSpPr>
          <p:nvPr>
            <p:ph type="subTitle" idx="1"/>
          </p:nvPr>
        </p:nvSpPr>
        <p:spPr>
          <a:xfrm>
            <a:off x="804672" y="2726652"/>
            <a:ext cx="3205463" cy="1155525"/>
          </a:xfrm>
        </p:spPr>
        <p:txBody>
          <a:bodyPr anchor="t">
            <a:normAutofit/>
          </a:bodyPr>
          <a:lstStyle/>
          <a:p>
            <a:pPr algn="l"/>
            <a:r>
              <a:rPr lang="en-US" sz="2000" dirty="0"/>
              <a:t>EDA</a:t>
            </a:r>
          </a:p>
          <a:p>
            <a:pPr algn="l"/>
            <a:endParaRPr lang="en-US" sz="2000" dirty="0"/>
          </a:p>
        </p:txBody>
      </p:sp>
    </p:spTree>
    <p:extLst>
      <p:ext uri="{BB962C8B-B14F-4D97-AF65-F5344CB8AC3E}">
        <p14:creationId xmlns:p14="http://schemas.microsoft.com/office/powerpoint/2010/main" val="33143332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8CA9C5-3602-49FC-BE1C-879CBDBFA073}"/>
              </a:ext>
            </a:extLst>
          </p:cNvPr>
          <p:cNvSpPr>
            <a:spLocks noGrp="1"/>
          </p:cNvSpPr>
          <p:nvPr>
            <p:ph type="title"/>
          </p:nvPr>
        </p:nvSpPr>
        <p:spPr>
          <a:xfrm>
            <a:off x="833002" y="448253"/>
            <a:ext cx="10520702" cy="1325563"/>
          </a:xfrm>
        </p:spPr>
        <p:txBody>
          <a:bodyPr>
            <a:normAutofit/>
          </a:bodyPr>
          <a:lstStyle/>
          <a:p>
            <a:r>
              <a:rPr lang="en-US" dirty="0"/>
              <a:t>Business Understanding</a:t>
            </a:r>
            <a:br>
              <a:rPr lang="en-US" dirty="0"/>
            </a:br>
            <a:endParaRPr lang="en-US" dirty="0"/>
          </a:p>
        </p:txBody>
      </p:sp>
      <p:sp>
        <p:nvSpPr>
          <p:cNvPr id="3" name="Content Placeholder 2">
            <a:extLst>
              <a:ext uri="{FF2B5EF4-FFF2-40B4-BE49-F238E27FC236}">
                <a16:creationId xmlns:a16="http://schemas.microsoft.com/office/drawing/2014/main" id="{001B3158-DF95-4F20-A168-0E56DE3A9DE0}"/>
              </a:ext>
            </a:extLst>
          </p:cNvPr>
          <p:cNvSpPr>
            <a:spLocks noGrp="1"/>
          </p:cNvSpPr>
          <p:nvPr>
            <p:ph idx="1"/>
          </p:nvPr>
        </p:nvSpPr>
        <p:spPr>
          <a:xfrm>
            <a:off x="838200" y="2191807"/>
            <a:ext cx="4936067" cy="3985155"/>
          </a:xfrm>
        </p:spPr>
        <p:txBody>
          <a:bodyPr>
            <a:normAutofit/>
          </a:bodyPr>
          <a:lstStyle/>
          <a:p>
            <a:r>
              <a:rPr lang="en-US" sz="1300"/>
              <a:t>Solving this case study will give you an idea about how real business problems are solved using EDA. In this case study, apart from applying the techniques you have learnt in EDA, you will also develop a basic understanding of risk analytics in banking and financial services and understand how data is used to minimise the risk of losing money while lending to customers.</a:t>
            </a:r>
          </a:p>
          <a:p>
            <a:r>
              <a:rPr lang="en-US" sz="1300"/>
              <a:t>You work for a </a:t>
            </a:r>
            <a:r>
              <a:rPr lang="en-US" sz="1300" b="1"/>
              <a:t>consumer finance company </a:t>
            </a:r>
            <a:r>
              <a:rPr lang="en-US" sz="1300"/>
              <a:t>which specialises in lending various types of loans to urban customers. When the company receives a loan application, the company has to make a decision for loan approval based on the applicant’s profile. Two </a:t>
            </a:r>
            <a:r>
              <a:rPr lang="en-US" sz="1300" b="1"/>
              <a:t>types of risks</a:t>
            </a:r>
            <a:r>
              <a:rPr lang="en-US" sz="1300"/>
              <a:t> are associated with the bank’s decision:</a:t>
            </a:r>
          </a:p>
          <a:p>
            <a:pPr lvl="1"/>
            <a:r>
              <a:rPr lang="en-US" sz="1300"/>
              <a:t>If the applicant is</a:t>
            </a:r>
            <a:r>
              <a:rPr lang="en-US" sz="1300" b="1"/>
              <a:t> likely to repay the loan</a:t>
            </a:r>
            <a:r>
              <a:rPr lang="en-US" sz="1300"/>
              <a:t>, then not approving the loan results in a </a:t>
            </a:r>
            <a:r>
              <a:rPr lang="en-US" sz="1300" b="1"/>
              <a:t>loss of business</a:t>
            </a:r>
            <a:r>
              <a:rPr lang="en-US" sz="1300"/>
              <a:t> to the company</a:t>
            </a:r>
          </a:p>
          <a:p>
            <a:pPr lvl="1"/>
            <a:r>
              <a:rPr lang="en-US" sz="1300"/>
              <a:t>If the applicant is </a:t>
            </a:r>
            <a:r>
              <a:rPr lang="en-US" sz="1300" b="1"/>
              <a:t>not likely to repay the loan,</a:t>
            </a:r>
            <a:r>
              <a:rPr lang="en-US" sz="1300"/>
              <a:t> i.e. he/she is likely to default, then approving the loan may lead to a </a:t>
            </a:r>
            <a:r>
              <a:rPr lang="en-US" sz="1300" b="1"/>
              <a:t>financial loss</a:t>
            </a:r>
            <a:r>
              <a:rPr lang="en-US" sz="1300"/>
              <a:t> for the company</a:t>
            </a:r>
          </a:p>
          <a:p>
            <a:endParaRPr lang="en-US" sz="1300"/>
          </a:p>
        </p:txBody>
      </p:sp>
      <p:pic>
        <p:nvPicPr>
          <p:cNvPr id="1026" name="Picture 2">
            <a:extLst>
              <a:ext uri="{FF2B5EF4-FFF2-40B4-BE49-F238E27FC236}">
                <a16:creationId xmlns:a16="http://schemas.microsoft.com/office/drawing/2014/main" id="{D649C2B5-509B-4403-995A-F28FA03D8F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4" y="2919542"/>
            <a:ext cx="4935970" cy="252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5559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3F062C-92C3-4715-B852-89A629DD6978}"/>
              </a:ext>
            </a:extLst>
          </p:cNvPr>
          <p:cNvSpPr>
            <a:spLocks noGrp="1"/>
          </p:cNvSpPr>
          <p:nvPr>
            <p:ph type="title"/>
          </p:nvPr>
        </p:nvSpPr>
        <p:spPr>
          <a:xfrm>
            <a:off x="833002" y="448253"/>
            <a:ext cx="10520702" cy="1325563"/>
          </a:xfrm>
        </p:spPr>
        <p:txBody>
          <a:bodyPr>
            <a:normAutofit/>
          </a:bodyPr>
          <a:lstStyle/>
          <a:p>
            <a:r>
              <a:rPr lang="en-US" dirty="0"/>
              <a:t>Business Understanding</a:t>
            </a:r>
            <a:br>
              <a:rPr lang="en-US" dirty="0"/>
            </a:br>
            <a:endParaRPr lang="en-US" dirty="0"/>
          </a:p>
        </p:txBody>
      </p:sp>
      <p:sp>
        <p:nvSpPr>
          <p:cNvPr id="3" name="Content Placeholder 2">
            <a:extLst>
              <a:ext uri="{FF2B5EF4-FFF2-40B4-BE49-F238E27FC236}">
                <a16:creationId xmlns:a16="http://schemas.microsoft.com/office/drawing/2014/main" id="{256B913A-42E1-4E63-8932-25EF5E0B9A67}"/>
              </a:ext>
            </a:extLst>
          </p:cNvPr>
          <p:cNvSpPr>
            <a:spLocks noGrp="1"/>
          </p:cNvSpPr>
          <p:nvPr>
            <p:ph idx="1"/>
          </p:nvPr>
        </p:nvSpPr>
        <p:spPr>
          <a:xfrm>
            <a:off x="838200" y="2191807"/>
            <a:ext cx="4936067" cy="3985155"/>
          </a:xfrm>
        </p:spPr>
        <p:txBody>
          <a:bodyPr>
            <a:normAutofit/>
          </a:bodyPr>
          <a:lstStyle/>
          <a:p>
            <a:r>
              <a:rPr lang="en-US" sz="1900"/>
              <a:t>The data given below contains the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r>
              <a:rPr lang="en-US" sz="1900"/>
              <a:t> </a:t>
            </a:r>
          </a:p>
          <a:p>
            <a:r>
              <a:rPr lang="en-US" sz="1900"/>
              <a:t>In this case study, you will use EDA to understand how </a:t>
            </a:r>
            <a:r>
              <a:rPr lang="en-US" sz="1900" b="1"/>
              <a:t>consumer attributes</a:t>
            </a:r>
            <a:r>
              <a:rPr lang="en-US" sz="1900"/>
              <a:t> and </a:t>
            </a:r>
            <a:r>
              <a:rPr lang="en-US" sz="1900" b="1"/>
              <a:t>loan attributes</a:t>
            </a:r>
            <a:r>
              <a:rPr lang="en-US" sz="1900"/>
              <a:t> influence the tendency of default.</a:t>
            </a:r>
          </a:p>
          <a:p>
            <a:endParaRPr lang="en-US" sz="1900"/>
          </a:p>
        </p:txBody>
      </p:sp>
      <p:pic>
        <p:nvPicPr>
          <p:cNvPr id="2050" name="Picture 2">
            <a:extLst>
              <a:ext uri="{FF2B5EF4-FFF2-40B4-BE49-F238E27FC236}">
                <a16:creationId xmlns:a16="http://schemas.microsoft.com/office/drawing/2014/main" id="{99C05ED6-254B-4417-8274-921362FB0D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4" y="2919542"/>
            <a:ext cx="4935970" cy="252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6918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52C659-9E33-48CA-8FAA-2A5875306217}"/>
              </a:ext>
            </a:extLst>
          </p:cNvPr>
          <p:cNvSpPr>
            <a:spLocks noGrp="1"/>
          </p:cNvSpPr>
          <p:nvPr>
            <p:ph type="title"/>
          </p:nvPr>
        </p:nvSpPr>
        <p:spPr>
          <a:xfrm>
            <a:off x="833002" y="448253"/>
            <a:ext cx="10520702" cy="1325563"/>
          </a:xfrm>
        </p:spPr>
        <p:txBody>
          <a:bodyPr>
            <a:normAutofit/>
          </a:bodyPr>
          <a:lstStyle/>
          <a:p>
            <a:r>
              <a:rPr lang="en-US" dirty="0"/>
              <a:t>Business Understanding</a:t>
            </a:r>
            <a:br>
              <a:rPr lang="en-US" dirty="0"/>
            </a:br>
            <a:endParaRPr lang="en-US" dirty="0"/>
          </a:p>
        </p:txBody>
      </p:sp>
      <p:sp>
        <p:nvSpPr>
          <p:cNvPr id="3" name="Content Placeholder 2">
            <a:extLst>
              <a:ext uri="{FF2B5EF4-FFF2-40B4-BE49-F238E27FC236}">
                <a16:creationId xmlns:a16="http://schemas.microsoft.com/office/drawing/2014/main" id="{7923D1D8-2412-4A53-9AE2-B3A5A59672FE}"/>
              </a:ext>
            </a:extLst>
          </p:cNvPr>
          <p:cNvSpPr>
            <a:spLocks noGrp="1"/>
          </p:cNvSpPr>
          <p:nvPr>
            <p:ph idx="1"/>
          </p:nvPr>
        </p:nvSpPr>
        <p:spPr>
          <a:xfrm>
            <a:off x="838200" y="2191807"/>
            <a:ext cx="4936067" cy="3985155"/>
          </a:xfrm>
        </p:spPr>
        <p:txBody>
          <a:bodyPr>
            <a:normAutofit/>
          </a:bodyPr>
          <a:lstStyle/>
          <a:p>
            <a:r>
              <a:rPr lang="en-US" sz="1300"/>
              <a:t>When a person applies for a loan,</a:t>
            </a:r>
            <a:r>
              <a:rPr lang="en-US" sz="1300" b="1"/>
              <a:t> </a:t>
            </a:r>
            <a:r>
              <a:rPr lang="en-US" sz="1300"/>
              <a:t>there are</a:t>
            </a:r>
            <a:r>
              <a:rPr lang="en-US" sz="1300" b="1"/>
              <a:t> two types of decisions</a:t>
            </a:r>
            <a:r>
              <a:rPr lang="en-US" sz="1300"/>
              <a:t> that could be taken by the company:</a:t>
            </a:r>
          </a:p>
          <a:p>
            <a:r>
              <a:rPr lang="en-US" sz="1300" b="1"/>
              <a:t>Loan accepted:</a:t>
            </a:r>
            <a:r>
              <a:rPr lang="en-US" sz="1300"/>
              <a:t> If the company approves the loan, there are 3 possible scenarios described below:</a:t>
            </a:r>
          </a:p>
          <a:p>
            <a:pPr lvl="1"/>
            <a:r>
              <a:rPr lang="en-US" sz="1300" b="1"/>
              <a:t>Fully paid</a:t>
            </a:r>
            <a:r>
              <a:rPr lang="en-US" sz="1300"/>
              <a:t>: Applicant has fully paid the loan (the principal and the interest rate)</a:t>
            </a:r>
          </a:p>
          <a:p>
            <a:pPr lvl="1"/>
            <a:r>
              <a:rPr lang="en-US" sz="1300" b="1"/>
              <a:t>Current</a:t>
            </a:r>
            <a:r>
              <a:rPr lang="en-US" sz="1300"/>
              <a:t>: Applicant is in the process of paying the instalments, i.e. the tenure of the loan is not yet completed. These candidates are not labelled as 'defaulted'.</a:t>
            </a:r>
          </a:p>
          <a:p>
            <a:pPr lvl="1"/>
            <a:r>
              <a:rPr lang="en-US" sz="1300" b="1"/>
              <a:t>Charged-off</a:t>
            </a:r>
            <a:r>
              <a:rPr lang="en-US" sz="1300"/>
              <a:t>: Applicant has not paid the instalments in due time for a long period of time, i.e. he/she has </a:t>
            </a:r>
            <a:r>
              <a:rPr lang="en-US" sz="1300" b="1"/>
              <a:t>defaulted </a:t>
            </a:r>
            <a:r>
              <a:rPr lang="en-US" sz="1300"/>
              <a:t>on the loan </a:t>
            </a:r>
          </a:p>
          <a:p>
            <a:r>
              <a:rPr lang="en-US" sz="1300" b="1"/>
              <a:t>Loan rejected</a:t>
            </a:r>
            <a:r>
              <a:rPr lang="en-US" sz="1300"/>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endParaRPr lang="en-US" sz="1300"/>
          </a:p>
        </p:txBody>
      </p:sp>
      <p:pic>
        <p:nvPicPr>
          <p:cNvPr id="4" name="Picture 2">
            <a:extLst>
              <a:ext uri="{FF2B5EF4-FFF2-40B4-BE49-F238E27FC236}">
                <a16:creationId xmlns:a16="http://schemas.microsoft.com/office/drawing/2014/main" id="{A98EC1DD-5359-4B7C-A3D0-1582A6AE62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4" y="2919542"/>
            <a:ext cx="4935970" cy="252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2892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Image result for bank">
            <a:extLst>
              <a:ext uri="{FF2B5EF4-FFF2-40B4-BE49-F238E27FC236}">
                <a16:creationId xmlns:a16="http://schemas.microsoft.com/office/drawing/2014/main" id="{0A11B120-30F2-436B-A0CB-BA1E434347A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5" r="1" b="1"/>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20825A-F07B-4656-A3E1-26940C671836}"/>
              </a:ext>
            </a:extLst>
          </p:cNvPr>
          <p:cNvSpPr>
            <a:spLocks noGrp="1"/>
          </p:cNvSpPr>
          <p:nvPr>
            <p:ph type="title"/>
          </p:nvPr>
        </p:nvSpPr>
        <p:spPr>
          <a:xfrm>
            <a:off x="643467" y="321734"/>
            <a:ext cx="10905066" cy="1135737"/>
          </a:xfrm>
        </p:spPr>
        <p:txBody>
          <a:bodyPr>
            <a:normAutofit/>
          </a:bodyPr>
          <a:lstStyle/>
          <a:p>
            <a:r>
              <a:rPr lang="en-US" sz="3600"/>
              <a:t>Business Objectives</a:t>
            </a:r>
            <a:br>
              <a:rPr lang="en-US" sz="3600"/>
            </a:br>
            <a:endParaRPr lang="en-US" sz="3600"/>
          </a:p>
        </p:txBody>
      </p:sp>
      <p:sp>
        <p:nvSpPr>
          <p:cNvPr id="21" name="Content Placeholder 2">
            <a:extLst>
              <a:ext uri="{FF2B5EF4-FFF2-40B4-BE49-F238E27FC236}">
                <a16:creationId xmlns:a16="http://schemas.microsoft.com/office/drawing/2014/main" id="{3CF1621A-C2B8-400A-8529-D905CF4BA772}"/>
              </a:ext>
            </a:extLst>
          </p:cNvPr>
          <p:cNvSpPr>
            <a:spLocks noGrp="1"/>
          </p:cNvSpPr>
          <p:nvPr>
            <p:ph idx="1"/>
          </p:nvPr>
        </p:nvSpPr>
        <p:spPr>
          <a:xfrm>
            <a:off x="643467" y="1782981"/>
            <a:ext cx="10905066" cy="4393982"/>
          </a:xfrm>
        </p:spPr>
        <p:txBody>
          <a:bodyPr>
            <a:normAutofit/>
          </a:bodyPr>
          <a:lstStyle/>
          <a:p>
            <a:r>
              <a:rPr lang="en-US" sz="1400"/>
              <a:t>This company is the largest online loan marketplace, facilitating personal loans, business loans, and financing of medical procedures. Borrowers can easily access lower interest rate loans through a fast online interface. </a:t>
            </a:r>
          </a:p>
          <a:p>
            <a:r>
              <a:rPr lang="en-US" sz="1400"/>
              <a:t> </a:t>
            </a:r>
          </a:p>
          <a:p>
            <a:r>
              <a:rPr lang="en-US" sz="1400"/>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a:t>
            </a:r>
            <a:r>
              <a:rPr lang="en-US" sz="1400" b="1"/>
              <a:t>default</a:t>
            </a:r>
            <a:r>
              <a:rPr lang="en-US" sz="1400"/>
              <a:t> cause the largest amount of loss to the lenders. In this case, the customers labelled as 'charged-off' are the 'defaulters'. </a:t>
            </a:r>
          </a:p>
          <a:p>
            <a:r>
              <a:rPr lang="en-US" sz="1400"/>
              <a:t> </a:t>
            </a:r>
          </a:p>
          <a:p>
            <a:r>
              <a:rPr lang="en-US" sz="1400"/>
              <a:t>If one is able to identify these risky loan applicants, then such loans can be reduced thereby cutting down the amount of credit loss. Identification of such applicants using EDA is the aim of this case study.</a:t>
            </a:r>
          </a:p>
          <a:p>
            <a:r>
              <a:rPr lang="en-US" sz="1400"/>
              <a:t> </a:t>
            </a:r>
          </a:p>
          <a:p>
            <a:r>
              <a:rPr lang="en-US" sz="1400"/>
              <a:t>In other words, the company wants to understand the </a:t>
            </a:r>
            <a:r>
              <a:rPr lang="en-US" sz="1400" b="1"/>
              <a:t>driving factors (or driver variables) </a:t>
            </a:r>
            <a:r>
              <a:rPr lang="en-US" sz="1400"/>
              <a:t>behind loan default, i.e. the variables which are strong indicators of default.  The company can utilise this knowledge for its portfolio and risk assessment. </a:t>
            </a:r>
          </a:p>
          <a:p>
            <a:br>
              <a:rPr lang="en-US" sz="1400"/>
            </a:br>
            <a:r>
              <a:rPr lang="en-US" sz="1400"/>
              <a:t>To develop your understanding of the domain, you are advised to independently research a little about risk analytics (understanding the types of variables and their significance should be enough).</a:t>
            </a:r>
          </a:p>
          <a:p>
            <a:endParaRPr lang="en-US" sz="1400"/>
          </a:p>
        </p:txBody>
      </p:sp>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98316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Image result for bank">
            <a:extLst>
              <a:ext uri="{FF2B5EF4-FFF2-40B4-BE49-F238E27FC236}">
                <a16:creationId xmlns:a16="http://schemas.microsoft.com/office/drawing/2014/main" id="{E919C35E-98FA-442B-AD4F-54E8403B1DB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5" r="1" b="1"/>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E4F0B9-CB23-4C02-A00B-B65E50B29329}"/>
              </a:ext>
            </a:extLst>
          </p:cNvPr>
          <p:cNvSpPr>
            <a:spLocks noGrp="1"/>
          </p:cNvSpPr>
          <p:nvPr>
            <p:ph type="title"/>
          </p:nvPr>
        </p:nvSpPr>
        <p:spPr>
          <a:xfrm>
            <a:off x="643467" y="321734"/>
            <a:ext cx="10905066" cy="1135737"/>
          </a:xfrm>
        </p:spPr>
        <p:txBody>
          <a:bodyPr>
            <a:normAutofit/>
          </a:bodyPr>
          <a:lstStyle/>
          <a:p>
            <a:r>
              <a:rPr lang="en-US" sz="3600"/>
              <a:t>Results Expected</a:t>
            </a:r>
            <a:br>
              <a:rPr lang="en-US" sz="3600"/>
            </a:br>
            <a:endParaRPr lang="en-US" sz="3600"/>
          </a:p>
        </p:txBody>
      </p:sp>
      <p:sp>
        <p:nvSpPr>
          <p:cNvPr id="3" name="Content Placeholder 2">
            <a:extLst>
              <a:ext uri="{FF2B5EF4-FFF2-40B4-BE49-F238E27FC236}">
                <a16:creationId xmlns:a16="http://schemas.microsoft.com/office/drawing/2014/main" id="{229093E7-A6A0-400C-BA81-C1519D6FA307}"/>
              </a:ext>
            </a:extLst>
          </p:cNvPr>
          <p:cNvSpPr>
            <a:spLocks noGrp="1"/>
          </p:cNvSpPr>
          <p:nvPr>
            <p:ph idx="1"/>
          </p:nvPr>
        </p:nvSpPr>
        <p:spPr>
          <a:xfrm>
            <a:off x="643467" y="1782981"/>
            <a:ext cx="10905066" cy="4393982"/>
          </a:xfrm>
        </p:spPr>
        <p:txBody>
          <a:bodyPr>
            <a:normAutofit/>
          </a:bodyPr>
          <a:lstStyle/>
          <a:p>
            <a:r>
              <a:rPr lang="en-US" sz="2000"/>
              <a:t>Write all your code in one well-commented Python file; briefly mention the insights and observations from the analysis </a:t>
            </a:r>
          </a:p>
          <a:p>
            <a:r>
              <a:rPr lang="en-US" sz="2000"/>
              <a:t>Present the overall approach of the analysis in a presentation </a:t>
            </a:r>
          </a:p>
          <a:p>
            <a:pPr lvl="1"/>
            <a:r>
              <a:rPr lang="en-US" sz="2000"/>
              <a:t>Mention the problem statement and the analysis approach briefly </a:t>
            </a:r>
          </a:p>
          <a:p>
            <a:pPr lvl="1"/>
            <a:r>
              <a:rPr lang="en-US" sz="2000"/>
              <a:t>Explain the results of univariate, bivariate analysis etc. in business terms</a:t>
            </a:r>
          </a:p>
          <a:p>
            <a:pPr lvl="1"/>
            <a:r>
              <a:rPr lang="en-US" sz="2000"/>
              <a:t>Include visualisations and summarise the most important results in the presentation</a:t>
            </a:r>
          </a:p>
          <a:p>
            <a:r>
              <a:rPr lang="en-US" sz="2000"/>
              <a:t> </a:t>
            </a:r>
          </a:p>
          <a:p>
            <a:r>
              <a:rPr lang="en-US" sz="2000"/>
              <a:t>You need to submit one </a:t>
            </a:r>
            <a:r>
              <a:rPr lang="en-US" sz="2000" b="1"/>
              <a:t>Ipython notebook</a:t>
            </a:r>
            <a:r>
              <a:rPr lang="en-US" sz="2000"/>
              <a:t> which clearly explains the thought process behind your analysis (either in comments of markdown text), code and relevant plots. The presentation file needs to be in</a:t>
            </a:r>
            <a:r>
              <a:rPr lang="en-US" sz="2000" b="1"/>
              <a:t> PDF format </a:t>
            </a:r>
            <a:r>
              <a:rPr lang="en-US" sz="2000"/>
              <a:t>and should contain the points discussed above with the necessary visualisations. Also, all the visualisations and plots must be done in Python(should be present in the Ipython notebook), though they may be recreated in Tableau for better aesthetics in the PPT file.</a:t>
            </a:r>
          </a:p>
          <a:p>
            <a:endParaRPr lang="en-US" sz="2000"/>
          </a:p>
        </p:txBody>
      </p:sp>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6511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BANK CASE STUDY</vt:lpstr>
      <vt:lpstr>Business Understanding </vt:lpstr>
      <vt:lpstr>Business Understanding </vt:lpstr>
      <vt:lpstr>Business Understanding </vt:lpstr>
      <vt:lpstr>Business Objectives </vt:lpstr>
      <vt:lpstr>Results Expected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CASE STUDY</dc:title>
  <dc:creator>Yadav Deval</dc:creator>
  <cp:lastModifiedBy>Yadav Deval</cp:lastModifiedBy>
  <cp:revision>1</cp:revision>
  <dcterms:created xsi:type="dcterms:W3CDTF">2020-03-18T06:57:19Z</dcterms:created>
  <dcterms:modified xsi:type="dcterms:W3CDTF">2020-03-18T06:57:31Z</dcterms:modified>
</cp:coreProperties>
</file>