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9" r:id="rId3"/>
    <p:sldId id="260" r:id="rId4"/>
    <p:sldId id="261" r:id="rId5"/>
    <p:sldId id="262" r:id="rId6"/>
    <p:sldId id="263" r:id="rId7"/>
    <p:sldId id="308" r:id="rId8"/>
    <p:sldId id="265" r:id="rId9"/>
    <p:sldId id="274"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36" r:id="rId33"/>
    <p:sldId id="337" r:id="rId34"/>
    <p:sldId id="332" r:id="rId35"/>
    <p:sldId id="333" r:id="rId36"/>
    <p:sldId id="321" r:id="rId37"/>
    <p:sldId id="322" r:id="rId38"/>
    <p:sldId id="323" r:id="rId39"/>
    <p:sldId id="324" r:id="rId40"/>
    <p:sldId id="325" r:id="rId41"/>
    <p:sldId id="326" r:id="rId42"/>
    <p:sldId id="328" r:id="rId43"/>
    <p:sldId id="327" r:id="rId44"/>
    <p:sldId id="289" r:id="rId45"/>
    <p:sldId id="331" r:id="rId46"/>
    <p:sldId id="329" r:id="rId47"/>
    <p:sldId id="330" r:id="rId48"/>
    <p:sldId id="310" r:id="rId49"/>
    <p:sldId id="311" r:id="rId50"/>
    <p:sldId id="312" r:id="rId51"/>
    <p:sldId id="313" r:id="rId52"/>
    <p:sldId id="314" r:id="rId53"/>
    <p:sldId id="315" r:id="rId54"/>
    <p:sldId id="316" r:id="rId55"/>
    <p:sldId id="317" r:id="rId56"/>
    <p:sldId id="318" r:id="rId57"/>
    <p:sldId id="319" r:id="rId58"/>
    <p:sldId id="320" r:id="rId59"/>
    <p:sldId id="298" r:id="rId60"/>
    <p:sldId id="335" r:id="rId61"/>
    <p:sldId id="338" r:id="rId62"/>
    <p:sldId id="300" r:id="rId63"/>
    <p:sldId id="339" r:id="rId64"/>
    <p:sldId id="302" r:id="rId65"/>
    <p:sldId id="303" r:id="rId66"/>
    <p:sldId id="304" r:id="rId67"/>
    <p:sldId id="30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E64DE-7AEE-43DA-A57A-19B8B5953A89}" type="datetimeFigureOut">
              <a:rPr lang="en-US" smtClean="0"/>
              <a:pPr/>
              <a:t>6/14/2012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2B52F-96BB-4D18-8D00-019FD1AF29B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9EBF7B6-CC6A-4C5D-95AD-736A5E540BD0}" type="datetimeFigureOut">
              <a:rPr lang="en-US" smtClean="0"/>
              <a:pPr/>
              <a:t>6/14/2012</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935FC16-4349-415A-A6A4-9EBA99AFC25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935FC16-4349-415A-A6A4-9EBA99AFC25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935FC16-4349-415A-A6A4-9EBA99AFC25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935FC16-4349-415A-A6A4-9EBA99AFC250}"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935FC16-4349-415A-A6A4-9EBA99AFC250}"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935FC16-4349-415A-A6A4-9EBA99AFC250}"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935FC16-4349-415A-A6A4-9EBA99AFC25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935FC16-4349-415A-A6A4-9EBA99AFC250}"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9EBF7B6-CC6A-4C5D-95AD-736A5E540BD0}" type="datetimeFigureOut">
              <a:rPr lang="en-US" smtClean="0"/>
              <a:pPr/>
              <a:t>6/14/2012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935FC16-4349-415A-A6A4-9EBA99AFC25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9EBF7B6-CC6A-4C5D-95AD-736A5E540BD0}" type="datetimeFigureOut">
              <a:rPr lang="en-US" smtClean="0"/>
              <a:pPr/>
              <a:t>6/14/2012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935FC16-4349-415A-A6A4-9EBA99AFC25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9EBF7B6-CC6A-4C5D-95AD-736A5E540BD0}" type="datetimeFigureOut">
              <a:rPr lang="en-US" smtClean="0"/>
              <a:pPr/>
              <a:t>6/14/2012</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935FC16-4349-415A-A6A4-9EBA99AFC250}"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EBF7B6-CC6A-4C5D-95AD-736A5E540BD0}" type="datetimeFigureOut">
              <a:rPr lang="en-US" smtClean="0"/>
              <a:pPr/>
              <a:t>6/14/2012</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935FC16-4349-415A-A6A4-9EBA99AFC25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eb.media.mit.edu/~hugo/montytagger/"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deccanheraldepaper.com/" TargetMode="External"/><Relationship Id="rId2" Type="http://schemas.openxmlformats.org/officeDocument/2006/relationships/hyperlink" Target="http://www.epinions.com/" TargetMode="External"/><Relationship Id="rId1" Type="http://schemas.openxmlformats.org/officeDocument/2006/relationships/slideLayout" Target="../slideLayouts/slideLayout2.xml"/><Relationship Id="rId4" Type="http://schemas.openxmlformats.org/officeDocument/2006/relationships/hyperlink" Target="http://www.thehindu.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24" y="1643050"/>
            <a:ext cx="7772400" cy="1440594"/>
          </a:xfrm>
        </p:spPr>
        <p:txBody>
          <a:bodyPr/>
          <a:lstStyle/>
          <a:p>
            <a:r>
              <a:rPr lang="en-IN" dirty="0" smtClean="0"/>
              <a:t>Classification of Texts</a:t>
            </a:r>
            <a:endParaRPr lang="en-GB" dirty="0"/>
          </a:p>
        </p:txBody>
      </p:sp>
      <p:sp>
        <p:nvSpPr>
          <p:cNvPr id="5" name="Text Placeholder 4"/>
          <p:cNvSpPr>
            <a:spLocks noGrp="1"/>
          </p:cNvSpPr>
          <p:nvPr>
            <p:ph type="body" idx="1"/>
          </p:nvPr>
        </p:nvSpPr>
        <p:spPr/>
        <p:txBody>
          <a:bodyPr/>
          <a:lstStyle/>
          <a:p>
            <a:r>
              <a:rPr lang="en-IN" dirty="0" smtClean="0"/>
              <a:t>A threshold based approach</a:t>
            </a:r>
            <a:endParaRPr lang="en-GB" dirty="0"/>
          </a:p>
        </p:txBody>
      </p:sp>
      <p:sp>
        <p:nvSpPr>
          <p:cNvPr id="6" name="TextBox 5"/>
          <p:cNvSpPr txBox="1"/>
          <p:nvPr/>
        </p:nvSpPr>
        <p:spPr>
          <a:xfrm>
            <a:off x="6572264" y="5143512"/>
            <a:ext cx="2571736" cy="1477328"/>
          </a:xfrm>
          <a:prstGeom prst="rect">
            <a:avLst/>
          </a:prstGeom>
          <a:noFill/>
        </p:spPr>
        <p:txBody>
          <a:bodyPr wrap="square" rtlCol="0">
            <a:spAutoFit/>
          </a:bodyPr>
          <a:lstStyle/>
          <a:p>
            <a:r>
              <a:rPr lang="en-IN" dirty="0" smtClean="0"/>
              <a:t>-By</a:t>
            </a:r>
          </a:p>
          <a:p>
            <a:endParaRPr lang="en-IN" dirty="0"/>
          </a:p>
          <a:p>
            <a:r>
              <a:rPr lang="en-IN" dirty="0" err="1" smtClean="0"/>
              <a:t>Meghana</a:t>
            </a:r>
            <a:r>
              <a:rPr lang="en-IN" dirty="0" smtClean="0"/>
              <a:t> PC</a:t>
            </a:r>
          </a:p>
          <a:p>
            <a:r>
              <a:rPr lang="en-IN" dirty="0" err="1" smtClean="0"/>
              <a:t>Pratheeksha</a:t>
            </a:r>
            <a:r>
              <a:rPr lang="en-IN" dirty="0" smtClean="0"/>
              <a:t> D</a:t>
            </a:r>
          </a:p>
          <a:p>
            <a:r>
              <a:rPr lang="en-IN" dirty="0" err="1" smtClean="0"/>
              <a:t>Shruthi</a:t>
            </a:r>
            <a:r>
              <a:rPr lang="en-IN" dirty="0" smtClean="0"/>
              <a:t> </a:t>
            </a:r>
            <a:r>
              <a:rPr lang="en-IN" dirty="0" err="1" smtClean="0"/>
              <a:t>Sudhanva</a:t>
            </a:r>
            <a:endParaRPr lang="en-GB" dirty="0"/>
          </a:p>
        </p:txBody>
      </p:sp>
      <p:sp>
        <p:nvSpPr>
          <p:cNvPr id="7" name="TextBox 6"/>
          <p:cNvSpPr txBox="1"/>
          <p:nvPr/>
        </p:nvSpPr>
        <p:spPr>
          <a:xfrm>
            <a:off x="1214414" y="3643314"/>
            <a:ext cx="7429552" cy="1200329"/>
          </a:xfrm>
          <a:prstGeom prst="rect">
            <a:avLst/>
          </a:prstGeom>
          <a:noFill/>
        </p:spPr>
        <p:txBody>
          <a:bodyPr wrap="square" rtlCol="0">
            <a:spAutoFit/>
          </a:bodyPr>
          <a:lstStyle/>
          <a:p>
            <a:r>
              <a:rPr lang="en-IN" dirty="0" smtClean="0"/>
              <a:t>		     Under the guidance of</a:t>
            </a:r>
          </a:p>
          <a:p>
            <a:r>
              <a:rPr lang="en-IN" dirty="0"/>
              <a:t>	</a:t>
            </a:r>
            <a:r>
              <a:rPr lang="en-IN" dirty="0" smtClean="0"/>
              <a:t>	       Mr. </a:t>
            </a:r>
            <a:r>
              <a:rPr lang="en-IN" dirty="0" err="1" smtClean="0"/>
              <a:t>Anilkumar</a:t>
            </a:r>
            <a:r>
              <a:rPr lang="en-IN" dirty="0" smtClean="0"/>
              <a:t> K.M</a:t>
            </a:r>
          </a:p>
          <a:p>
            <a:r>
              <a:rPr lang="en-IN" dirty="0"/>
              <a:t>	</a:t>
            </a:r>
            <a:r>
              <a:rPr lang="en-IN" dirty="0" smtClean="0"/>
              <a:t>	  Asst. Professor, Dept of CSE</a:t>
            </a:r>
          </a:p>
          <a:p>
            <a:r>
              <a:rPr lang="en-IN" dirty="0"/>
              <a:t>	</a:t>
            </a:r>
            <a:r>
              <a:rPr lang="en-IN" dirty="0" smtClean="0"/>
              <a:t>		</a:t>
            </a:r>
            <a:r>
              <a:rPr lang="en-IN" dirty="0" err="1" smtClean="0"/>
              <a:t>SJCE,Mysore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sz="2400" dirty="0" smtClean="0">
                <a:latin typeface="Times New Roman" pitchFamily="18" charset="0"/>
                <a:cs typeface="Times New Roman" pitchFamily="18" charset="0"/>
              </a:rPr>
              <a:t>The first step in building opinion search engines or other applications is determining which documents are topically relevant to an opinion-oriented query and hence, determining which documents or portions of documents contain review-like or opinionated material</a:t>
            </a:r>
          </a:p>
          <a:p>
            <a:r>
              <a:rPr lang="en-IN" sz="2400" dirty="0" smtClean="0">
                <a:latin typeface="Times New Roman" pitchFamily="18" charset="0"/>
                <a:cs typeface="Times New Roman" pitchFamily="18" charset="0"/>
              </a:rPr>
              <a:t>Subjectivity in natural language refers to aspects of language used to express opinions and evaluations (</a:t>
            </a:r>
            <a:r>
              <a:rPr lang="en-IN" sz="2400" dirty="0" err="1" smtClean="0">
                <a:latin typeface="Times New Roman" pitchFamily="18" charset="0"/>
                <a:cs typeface="Times New Roman" pitchFamily="18" charset="0"/>
              </a:rPr>
              <a:t>Wiebe</a:t>
            </a:r>
            <a:r>
              <a:rPr lang="en-IN" sz="2400" dirty="0" smtClean="0">
                <a:latin typeface="Times New Roman" pitchFamily="18" charset="0"/>
                <a:cs typeface="Times New Roman" pitchFamily="18" charset="0"/>
              </a:rPr>
              <a:t>, 1994).</a:t>
            </a:r>
          </a:p>
          <a:p>
            <a:r>
              <a:rPr lang="en-IN" sz="2400" dirty="0" smtClean="0">
                <a:latin typeface="Times New Roman" pitchFamily="18" charset="0"/>
                <a:cs typeface="Times New Roman" pitchFamily="18" charset="0"/>
              </a:rPr>
              <a:t>Point of view tracking in narrative (</a:t>
            </a:r>
            <a:r>
              <a:rPr lang="en-IN" sz="2400" dirty="0" err="1" smtClean="0">
                <a:latin typeface="Times New Roman" pitchFamily="18" charset="0"/>
                <a:cs typeface="Times New Roman" pitchFamily="18" charset="0"/>
              </a:rPr>
              <a:t>Banfield</a:t>
            </a:r>
            <a:r>
              <a:rPr lang="en-IN" sz="2400" dirty="0" smtClean="0">
                <a:latin typeface="Times New Roman" pitchFamily="18" charset="0"/>
                <a:cs typeface="Times New Roman" pitchFamily="18" charset="0"/>
              </a:rPr>
              <a:t>, 1982; </a:t>
            </a:r>
            <a:r>
              <a:rPr lang="en-IN" sz="2400" dirty="0" err="1" smtClean="0">
                <a:latin typeface="Times New Roman" pitchFamily="18" charset="0"/>
                <a:cs typeface="Times New Roman" pitchFamily="18" charset="0"/>
              </a:rPr>
              <a:t>Uspensky</a:t>
            </a:r>
            <a:r>
              <a:rPr lang="en-IN" sz="2400" dirty="0" smtClean="0">
                <a:latin typeface="Times New Roman" pitchFamily="18" charset="0"/>
                <a:cs typeface="Times New Roman" pitchFamily="18" charset="0"/>
              </a:rPr>
              <a:t>, 1973; </a:t>
            </a:r>
            <a:r>
              <a:rPr lang="en-IN" sz="2400" dirty="0" err="1" smtClean="0">
                <a:latin typeface="Times New Roman" pitchFamily="18" charset="0"/>
                <a:cs typeface="Times New Roman" pitchFamily="18" charset="0"/>
              </a:rPr>
              <a:t>Wiebe</a:t>
            </a:r>
            <a:r>
              <a:rPr lang="en-IN" sz="2400" dirty="0" smtClean="0">
                <a:latin typeface="Times New Roman" pitchFamily="18" charset="0"/>
                <a:cs typeface="Times New Roman" pitchFamily="18" charset="0"/>
              </a:rPr>
              <a:t>, 1994)</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Here, we look at a threshold based approach to classify given text as opinion or fact.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142900"/>
            <a:ext cx="8229600" cy="1143000"/>
          </a:xfrm>
        </p:spPr>
        <p:txBody>
          <a:bodyPr>
            <a:normAutofit fontScale="90000"/>
          </a:bodyPr>
          <a:lstStyle/>
          <a:p>
            <a:r>
              <a:rPr lang="en-US" dirty="0" smtClean="0"/>
              <a:t>System Requirement Specification</a:t>
            </a:r>
            <a:endParaRPr lang="en-US" dirty="0"/>
          </a:p>
        </p:txBody>
      </p:sp>
      <p:sp>
        <p:nvSpPr>
          <p:cNvPr id="5" name="Content Placeholder 4"/>
          <p:cNvSpPr>
            <a:spLocks noGrp="1"/>
          </p:cNvSpPr>
          <p:nvPr>
            <p:ph idx="1"/>
          </p:nvPr>
        </p:nvSpPr>
        <p:spPr>
          <a:xfrm>
            <a:off x="571472" y="785794"/>
            <a:ext cx="8229600" cy="5638800"/>
          </a:xfrm>
        </p:spPr>
        <p:txBody>
          <a:bodyPr>
            <a:normAutofit fontScale="92500" lnSpcReduction="20000"/>
          </a:bodyPr>
          <a:lstStyle/>
          <a:p>
            <a:r>
              <a:rPr lang="en-US" dirty="0" smtClean="0">
                <a:latin typeface="Times New Roman" pitchFamily="18" charset="0"/>
                <a:cs typeface="Times New Roman" pitchFamily="18" charset="0"/>
              </a:rPr>
              <a:t>Functional requirements:</a:t>
            </a:r>
          </a:p>
          <a:p>
            <a:pPr lvl="1"/>
            <a:r>
              <a:rPr lang="en-US" sz="2400" i="1" dirty="0" smtClean="0">
                <a:latin typeface="Times New Roman" pitchFamily="18" charset="0"/>
                <a:cs typeface="Times New Roman" pitchFamily="18" charset="0"/>
              </a:rPr>
              <a:t>Module 1</a:t>
            </a:r>
            <a:r>
              <a:rPr lang="en-US" sz="2400" dirty="0" smtClean="0">
                <a:latin typeface="Times New Roman" pitchFamily="18" charset="0"/>
                <a:cs typeface="Times New Roman" pitchFamily="18" charset="0"/>
              </a:rPr>
              <a:t>: </a:t>
            </a:r>
          </a:p>
          <a:p>
            <a:pPr lvl="2"/>
            <a:r>
              <a:rPr lang="en-US" sz="2400" dirty="0" smtClean="0">
                <a:latin typeface="Times New Roman" pitchFamily="18" charset="0"/>
                <a:cs typeface="Times New Roman" pitchFamily="18" charset="0"/>
              </a:rPr>
              <a:t>Input: Classification method, Input type and set of text files(</a:t>
            </a:r>
            <a:r>
              <a:rPr lang="en-US" sz="2400" dirty="0" err="1" smtClean="0">
                <a:latin typeface="Times New Roman" pitchFamily="18" charset="0"/>
                <a:cs typeface="Times New Roman" pitchFamily="18" charset="0"/>
              </a:rPr>
              <a:t>opinion+fact</a:t>
            </a:r>
            <a:r>
              <a:rPr lang="en-US" sz="2400" dirty="0" smtClean="0">
                <a:latin typeface="Times New Roman" pitchFamily="18" charset="0"/>
                <a:cs typeface="Times New Roman" pitchFamily="18" charset="0"/>
              </a:rPr>
              <a:t>).</a:t>
            </a:r>
          </a:p>
          <a:p>
            <a:pPr lvl="2"/>
            <a:r>
              <a:rPr lang="en-US" sz="2400" dirty="0" smtClean="0">
                <a:latin typeface="Times New Roman" pitchFamily="18" charset="0"/>
                <a:cs typeface="Times New Roman" pitchFamily="18" charset="0"/>
              </a:rPr>
              <a:t>Processing: Run specified experiment for various thresholds on input given to classify texts.</a:t>
            </a:r>
          </a:p>
          <a:p>
            <a:pPr lvl="2"/>
            <a:r>
              <a:rPr lang="en-US" sz="2400" dirty="0" smtClean="0">
                <a:latin typeface="Times New Roman" pitchFamily="18" charset="0"/>
                <a:cs typeface="Times New Roman" pitchFamily="18" charset="0"/>
              </a:rPr>
              <a:t>Output: Display calculated thresholds and accuracies as a graph.</a:t>
            </a:r>
          </a:p>
          <a:p>
            <a:pPr lvl="1"/>
            <a:r>
              <a:rPr lang="en-US" sz="2400" i="1" dirty="0" smtClean="0">
                <a:latin typeface="Times New Roman" pitchFamily="18" charset="0"/>
                <a:cs typeface="Times New Roman" pitchFamily="18" charset="0"/>
              </a:rPr>
              <a:t>Module 2:</a:t>
            </a:r>
          </a:p>
          <a:p>
            <a:pPr lvl="2"/>
            <a:r>
              <a:rPr lang="en-US" sz="2400" dirty="0" smtClean="0">
                <a:latin typeface="Times New Roman" pitchFamily="18" charset="0"/>
                <a:cs typeface="Times New Roman" pitchFamily="18" charset="0"/>
              </a:rPr>
              <a:t>Input: User entered text</a:t>
            </a:r>
          </a:p>
          <a:p>
            <a:pPr lvl="2"/>
            <a:r>
              <a:rPr lang="en-US" sz="2400" dirty="0" smtClean="0">
                <a:latin typeface="Times New Roman" pitchFamily="18" charset="0"/>
                <a:cs typeface="Times New Roman" pitchFamily="18" charset="0"/>
              </a:rPr>
              <a:t>Processing: Use most accurate method to classify text.</a:t>
            </a:r>
          </a:p>
          <a:p>
            <a:pPr lvl="2"/>
            <a:r>
              <a:rPr lang="en-US" sz="2400" dirty="0" smtClean="0">
                <a:latin typeface="Times New Roman" pitchFamily="18" charset="0"/>
                <a:cs typeface="Times New Roman" pitchFamily="18" charset="0"/>
              </a:rPr>
              <a:t>Output: Display input text as opinion or fact</a:t>
            </a:r>
          </a:p>
          <a:p>
            <a:pPr lvl="1"/>
            <a:r>
              <a:rPr lang="en-US" sz="2400" i="1" dirty="0" smtClean="0">
                <a:latin typeface="Times New Roman" pitchFamily="18" charset="0"/>
                <a:cs typeface="Times New Roman" pitchFamily="18" charset="0"/>
              </a:rPr>
              <a:t>Module 3:</a:t>
            </a:r>
          </a:p>
          <a:p>
            <a:pPr lvl="2"/>
            <a:r>
              <a:rPr lang="en-US" sz="2400" dirty="0" smtClean="0">
                <a:latin typeface="Times New Roman" pitchFamily="18" charset="0"/>
                <a:cs typeface="Times New Roman" pitchFamily="18" charset="0"/>
              </a:rPr>
              <a:t>Input: Classification method and Input type</a:t>
            </a:r>
          </a:p>
          <a:p>
            <a:pPr lvl="2"/>
            <a:r>
              <a:rPr lang="en-US" sz="2400" dirty="0" smtClean="0">
                <a:latin typeface="Times New Roman" pitchFamily="18" charset="0"/>
                <a:cs typeface="Times New Roman" pitchFamily="18" charset="0"/>
              </a:rPr>
              <a:t>Processing: Run specified experiment on varying number of files with different classification thresholds.</a:t>
            </a:r>
          </a:p>
          <a:p>
            <a:pPr lvl="2"/>
            <a:r>
              <a:rPr lang="en-US" sz="2400" dirty="0" smtClean="0">
                <a:latin typeface="Times New Roman" pitchFamily="18" charset="0"/>
                <a:cs typeface="Times New Roman" pitchFamily="18" charset="0"/>
              </a:rPr>
              <a:t>Output: Display the result of number of files experimented and their corresponding accuracies.</a:t>
            </a:r>
          </a:p>
          <a:p>
            <a:pPr lvl="2">
              <a:buNone/>
            </a:pPr>
            <a:endParaRPr lang="en-US" sz="23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Requirement Specification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Non-Functional requirements:</a:t>
            </a:r>
          </a:p>
          <a:p>
            <a:pPr lvl="1"/>
            <a:r>
              <a:rPr lang="en-US" dirty="0" smtClean="0">
                <a:latin typeface="Times New Roman" pitchFamily="18" charset="0"/>
                <a:cs typeface="Times New Roman" pitchFamily="18" charset="0"/>
              </a:rPr>
              <a:t>Hardware requirements:</a:t>
            </a:r>
          </a:p>
          <a:p>
            <a:pPr lvl="2"/>
            <a:r>
              <a:rPr lang="en-IN" dirty="0">
                <a:latin typeface="Times New Roman" pitchFamily="18" charset="0"/>
                <a:cs typeface="Times New Roman" pitchFamily="18" charset="0"/>
              </a:rPr>
              <a:t>A simple basic computer </a:t>
            </a:r>
            <a:r>
              <a:rPr lang="en-IN" dirty="0" smtClean="0">
                <a:latin typeface="Times New Roman" pitchFamily="18" charset="0"/>
                <a:cs typeface="Times New Roman" pitchFamily="18" charset="0"/>
              </a:rPr>
              <a:t>system</a:t>
            </a:r>
          </a:p>
          <a:p>
            <a:pPr lvl="2"/>
            <a:r>
              <a:rPr lang="en-IN" dirty="0">
                <a:latin typeface="Times New Roman" pitchFamily="18" charset="0"/>
                <a:cs typeface="Times New Roman" pitchFamily="18" charset="0"/>
              </a:rPr>
              <a:t>Any Intel or AMD x86 processor </a:t>
            </a:r>
            <a:endParaRPr lang="en-IN" dirty="0" smtClean="0">
              <a:latin typeface="Times New Roman" pitchFamily="18" charset="0"/>
              <a:cs typeface="Times New Roman" pitchFamily="18" charset="0"/>
            </a:endParaRPr>
          </a:p>
          <a:p>
            <a:pPr lvl="2"/>
            <a:r>
              <a:rPr lang="en-IN" dirty="0">
                <a:latin typeface="Times New Roman" pitchFamily="18" charset="0"/>
                <a:cs typeface="Times New Roman" pitchFamily="18" charset="0"/>
              </a:rPr>
              <a:t>Minimum of 512 MB RAM is </a:t>
            </a:r>
            <a:r>
              <a:rPr lang="en-IN" dirty="0" smtClean="0">
                <a:latin typeface="Times New Roman" pitchFamily="18" charset="0"/>
                <a:cs typeface="Times New Roman" pitchFamily="18" charset="0"/>
              </a:rPr>
              <a:t>required</a:t>
            </a:r>
          </a:p>
          <a:p>
            <a:pPr lvl="1"/>
            <a:r>
              <a:rPr lang="en-IN" dirty="0" smtClean="0">
                <a:latin typeface="Times New Roman" pitchFamily="18" charset="0"/>
                <a:cs typeface="Times New Roman" pitchFamily="18" charset="0"/>
              </a:rPr>
              <a:t>Software requirements:</a:t>
            </a:r>
          </a:p>
          <a:p>
            <a:pPr lvl="2"/>
            <a:r>
              <a:rPr lang="en-IN" dirty="0" smtClean="0">
                <a:latin typeface="Times New Roman" pitchFamily="18" charset="0"/>
                <a:cs typeface="Times New Roman" pitchFamily="18" charset="0"/>
              </a:rPr>
              <a:t>Windows XP or greater.</a:t>
            </a:r>
          </a:p>
          <a:p>
            <a:pPr lvl="2"/>
            <a:r>
              <a:rPr lang="en-IN" dirty="0" smtClean="0">
                <a:latin typeface="Times New Roman" pitchFamily="18" charset="0"/>
                <a:cs typeface="Times New Roman" pitchFamily="18" charset="0"/>
              </a:rPr>
              <a:t>Java Virtual Machine(JVM) and JDK1.6 or above are required.</a:t>
            </a:r>
          </a:p>
          <a:p>
            <a:pPr lvl="2"/>
            <a:r>
              <a:rPr lang="en-IN" dirty="0" err="1" smtClean="0">
                <a:latin typeface="Times New Roman" pitchFamily="18" charset="0"/>
                <a:cs typeface="Times New Roman" pitchFamily="18" charset="0"/>
              </a:rPr>
              <a:t>Gnuplot</a:t>
            </a:r>
            <a:r>
              <a:rPr lang="en-IN" dirty="0" smtClean="0">
                <a:latin typeface="Times New Roman" pitchFamily="18" charset="0"/>
                <a:cs typeface="Times New Roman" pitchFamily="18" charset="0"/>
              </a:rPr>
              <a:t> (gnu graph plotter) required.</a:t>
            </a:r>
          </a:p>
          <a:p>
            <a:pPr lvl="1"/>
            <a:r>
              <a:rPr lang="en-IN" dirty="0" smtClean="0">
                <a:latin typeface="Times New Roman" pitchFamily="18" charset="0"/>
                <a:cs typeface="Times New Roman" pitchFamily="18" charset="0"/>
              </a:rPr>
              <a:t>User requirements:</a:t>
            </a:r>
          </a:p>
          <a:p>
            <a:pPr lvl="2"/>
            <a:r>
              <a:rPr lang="en-IN" dirty="0" smtClean="0">
                <a:latin typeface="Times New Roman" pitchFamily="18" charset="0"/>
                <a:cs typeface="Times New Roman" pitchFamily="18" charset="0"/>
              </a:rPr>
              <a:t>Java based front end displaying </a:t>
            </a:r>
            <a:r>
              <a:rPr lang="en-IN" dirty="0" err="1" smtClean="0">
                <a:latin typeface="Times New Roman" pitchFamily="18" charset="0"/>
                <a:cs typeface="Times New Roman" pitchFamily="18" charset="0"/>
              </a:rPr>
              <a:t>gnuplot</a:t>
            </a:r>
            <a:r>
              <a:rPr lang="en-IN" dirty="0" smtClean="0">
                <a:latin typeface="Times New Roman" pitchFamily="18" charset="0"/>
                <a:cs typeface="Times New Roman" pitchFamily="18" charset="0"/>
              </a:rPr>
              <a:t> graphs.</a:t>
            </a:r>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lstStyle/>
          <a:p>
            <a:r>
              <a:rPr lang="en-US" dirty="0" smtClean="0"/>
              <a:t>System Design</a:t>
            </a:r>
            <a:endParaRPr lang="en-US" dirty="0"/>
          </a:p>
        </p:txBody>
      </p:sp>
      <p:sp>
        <p:nvSpPr>
          <p:cNvPr id="3" name="Content Placeholder 2"/>
          <p:cNvSpPr>
            <a:spLocks noGrp="1"/>
          </p:cNvSpPr>
          <p:nvPr>
            <p:ph idx="1"/>
          </p:nvPr>
        </p:nvSpPr>
        <p:spPr>
          <a:xfrm>
            <a:off x="381000" y="1295400"/>
            <a:ext cx="8229600" cy="4525963"/>
          </a:xfrm>
        </p:spPr>
        <p:txBody>
          <a:bodyPr/>
          <a:lstStyle/>
          <a:p>
            <a:r>
              <a:rPr lang="en-US" dirty="0" smtClean="0">
                <a:latin typeface="Times New Roman" pitchFamily="18" charset="0"/>
                <a:cs typeface="Times New Roman" pitchFamily="18" charset="0"/>
              </a:rPr>
              <a:t>Overall design:</a:t>
            </a:r>
            <a:endParaRPr lang="en-US" dirty="0">
              <a:latin typeface="Times New Roman" pitchFamily="18" charset="0"/>
              <a:cs typeface="Times New Roman" pitchFamily="18" charset="0"/>
            </a:endParaRPr>
          </a:p>
        </p:txBody>
      </p:sp>
      <p:pic>
        <p:nvPicPr>
          <p:cNvPr id="4" name="Picture 4" descr="C:\Users\HP\Desktop\thresholdnew\graphs\overview.png"/>
          <p:cNvPicPr>
            <a:picLocks noChangeAspect="1" noChangeArrowheads="1"/>
          </p:cNvPicPr>
          <p:nvPr/>
        </p:nvPicPr>
        <p:blipFill>
          <a:blip r:embed="rId2"/>
          <a:srcRect/>
          <a:stretch>
            <a:fillRect/>
          </a:stretch>
        </p:blipFill>
        <p:spPr bwMode="auto">
          <a:xfrm>
            <a:off x="1714480" y="1785926"/>
            <a:ext cx="6429420" cy="482206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System Design</a:t>
            </a:r>
            <a:endParaRPr lang="en-US" dirty="0"/>
          </a:p>
        </p:txBody>
      </p:sp>
      <p:sp>
        <p:nvSpPr>
          <p:cNvPr id="3" name="Content Placeholder 2"/>
          <p:cNvSpPr>
            <a:spLocks noGrp="1"/>
          </p:cNvSpPr>
          <p:nvPr>
            <p:ph idx="1"/>
          </p:nvPr>
        </p:nvSpPr>
        <p:spPr>
          <a:xfrm>
            <a:off x="381000" y="1066800"/>
            <a:ext cx="8229600" cy="4525963"/>
          </a:xfrm>
        </p:spPr>
        <p:txBody>
          <a:bodyPr/>
          <a:lstStyle/>
          <a:p>
            <a:r>
              <a:rPr lang="en-US" dirty="0" smtClean="0">
                <a:latin typeface="Times New Roman" pitchFamily="18" charset="0"/>
                <a:cs typeface="Times New Roman" pitchFamily="18" charset="0"/>
              </a:rPr>
              <a:t>Detailed design of Voting based method</a:t>
            </a:r>
            <a:endParaRPr lang="en-US" dirty="0">
              <a:latin typeface="Times New Roman" pitchFamily="18" charset="0"/>
              <a:cs typeface="Times New Roman" pitchFamily="18" charset="0"/>
            </a:endParaRPr>
          </a:p>
        </p:txBody>
      </p:sp>
      <p:pic>
        <p:nvPicPr>
          <p:cNvPr id="4" name="Picture 3" descr="C:\Users\HP\Desktop\thresholdnew\graphs\voting.png"/>
          <p:cNvPicPr>
            <a:picLocks noChangeAspect="1" noChangeArrowheads="1"/>
          </p:cNvPicPr>
          <p:nvPr/>
        </p:nvPicPr>
        <p:blipFill>
          <a:blip r:embed="rId2"/>
          <a:srcRect/>
          <a:stretch>
            <a:fillRect/>
          </a:stretch>
        </p:blipFill>
        <p:spPr bwMode="auto">
          <a:xfrm>
            <a:off x="1676400" y="1752600"/>
            <a:ext cx="6143668" cy="481424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System Design</a:t>
            </a:r>
            <a:endParaRPr lang="en-US" dirty="0"/>
          </a:p>
        </p:txBody>
      </p:sp>
      <p:sp>
        <p:nvSpPr>
          <p:cNvPr id="3" name="Content Placeholder 2"/>
          <p:cNvSpPr>
            <a:spLocks noGrp="1"/>
          </p:cNvSpPr>
          <p:nvPr>
            <p:ph idx="1"/>
          </p:nvPr>
        </p:nvSpPr>
        <p:spPr>
          <a:xfrm>
            <a:off x="381000" y="914400"/>
            <a:ext cx="8229600" cy="4525963"/>
          </a:xfrm>
        </p:spPr>
        <p:txBody>
          <a:bodyPr/>
          <a:lstStyle/>
          <a:p>
            <a:r>
              <a:rPr lang="en-US" dirty="0" smtClean="0">
                <a:latin typeface="Times New Roman" pitchFamily="18" charset="0"/>
                <a:cs typeface="Times New Roman" pitchFamily="18" charset="0"/>
              </a:rPr>
              <a:t>Detailed design of Adjective based method:</a:t>
            </a:r>
            <a:endParaRPr lang="en-US" dirty="0">
              <a:latin typeface="Times New Roman" pitchFamily="18" charset="0"/>
              <a:cs typeface="Times New Roman" pitchFamily="18" charset="0"/>
            </a:endParaRPr>
          </a:p>
        </p:txBody>
      </p:sp>
      <p:pic>
        <p:nvPicPr>
          <p:cNvPr id="5" name="Picture 2" descr="C:\Users\HP\Desktop\thresholdnew\graphs\voting.png"/>
          <p:cNvPicPr>
            <a:picLocks noChangeAspect="1" noChangeArrowheads="1"/>
          </p:cNvPicPr>
          <p:nvPr/>
        </p:nvPicPr>
        <p:blipFill>
          <a:blip r:embed="rId2"/>
          <a:srcRect/>
          <a:stretch>
            <a:fillRect/>
          </a:stretch>
        </p:blipFill>
        <p:spPr bwMode="auto">
          <a:xfrm>
            <a:off x="1447800" y="1600200"/>
            <a:ext cx="6370727" cy="492922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System Design</a:t>
            </a:r>
            <a:endParaRPr lang="en-US" dirty="0"/>
          </a:p>
        </p:txBody>
      </p:sp>
      <p:sp>
        <p:nvSpPr>
          <p:cNvPr id="3" name="Content Placeholder 2"/>
          <p:cNvSpPr>
            <a:spLocks noGrp="1"/>
          </p:cNvSpPr>
          <p:nvPr>
            <p:ph idx="1"/>
          </p:nvPr>
        </p:nvSpPr>
        <p:spPr>
          <a:xfrm>
            <a:off x="533400" y="990600"/>
            <a:ext cx="8229600" cy="4525963"/>
          </a:xfrm>
        </p:spPr>
        <p:txBody>
          <a:bodyPr/>
          <a:lstStyle/>
          <a:p>
            <a:r>
              <a:rPr lang="en-US" dirty="0" smtClean="0">
                <a:latin typeface="Times New Roman" pitchFamily="18" charset="0"/>
                <a:cs typeface="Times New Roman" pitchFamily="18" charset="0"/>
              </a:rPr>
              <a:t>Detailed design of Cue based method</a:t>
            </a:r>
            <a:endParaRPr lang="en-US" dirty="0">
              <a:latin typeface="Times New Roman" pitchFamily="18" charset="0"/>
              <a:cs typeface="Times New Roman" pitchFamily="18" charset="0"/>
            </a:endParaRPr>
          </a:p>
        </p:txBody>
      </p:sp>
      <p:pic>
        <p:nvPicPr>
          <p:cNvPr id="4" name="Picture 2" descr="C:\Users\HP\Desktop\thresholdnew\graphs\voting.png"/>
          <p:cNvPicPr>
            <a:picLocks noChangeAspect="1" noChangeArrowheads="1"/>
          </p:cNvPicPr>
          <p:nvPr/>
        </p:nvPicPr>
        <p:blipFill>
          <a:blip r:embed="rId2"/>
          <a:srcRect/>
          <a:stretch>
            <a:fillRect/>
          </a:stretch>
        </p:blipFill>
        <p:spPr bwMode="auto">
          <a:xfrm>
            <a:off x="2971800" y="1571589"/>
            <a:ext cx="3500462" cy="528641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System Design</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latin typeface="Times New Roman" pitchFamily="18" charset="0"/>
                <a:cs typeface="Times New Roman" pitchFamily="18" charset="0"/>
              </a:rPr>
              <a:t>Detailed design of Other POS method:</a:t>
            </a:r>
            <a:endParaRPr lang="en-US" dirty="0">
              <a:latin typeface="Times New Roman" pitchFamily="18" charset="0"/>
              <a:cs typeface="Times New Roman" pitchFamily="18" charset="0"/>
            </a:endParaRPr>
          </a:p>
        </p:txBody>
      </p:sp>
      <p:pic>
        <p:nvPicPr>
          <p:cNvPr id="4" name="Picture 2" descr="C:\Users\HP\Desktop\thresholdnew\graphs\voting.png"/>
          <p:cNvPicPr>
            <a:picLocks noChangeAspect="1" noChangeArrowheads="1"/>
          </p:cNvPicPr>
          <p:nvPr/>
        </p:nvPicPr>
        <p:blipFill>
          <a:blip r:embed="rId2"/>
          <a:srcRect/>
          <a:stretch>
            <a:fillRect/>
          </a:stretch>
        </p:blipFill>
        <p:spPr bwMode="auto">
          <a:xfrm>
            <a:off x="990600" y="1676400"/>
            <a:ext cx="7000923" cy="498574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normAutofit fontScale="85000" lnSpcReduction="20000"/>
          </a:bodyPr>
          <a:lstStyle/>
          <a:p>
            <a:r>
              <a:rPr lang="en-US" sz="2800" b="1" dirty="0" smtClean="0">
                <a:latin typeface="Times New Roman" pitchFamily="18" charset="0"/>
                <a:cs typeface="Times New Roman" pitchFamily="18" charset="0"/>
              </a:rPr>
              <a:t>Voting method</a:t>
            </a:r>
            <a:r>
              <a:rPr lang="en-US"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This method finds the polar words in the input file using two lists of positive and negative polar words.</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full document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(Polar words)/Total no. of sentences  …. (5.1)</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sentence based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(Polar words)/No. of. words in sentence  … (5.2)</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Algorithm 5.1 describes the steps involved.</a:t>
            </a:r>
          </a:p>
          <a:p>
            <a:pPr>
              <a:buFont typeface="Wingdings" pitchFamily="2" charset="2"/>
              <a:buChar char="§"/>
            </a:pPr>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82594"/>
          </a:xfrm>
        </p:spPr>
        <p:txBody>
          <a:bodyPr>
            <a:normAutofit fontScale="90000"/>
          </a:bodyPr>
          <a:lstStyle/>
          <a:p>
            <a:r>
              <a:rPr lang="en-US" sz="3600" dirty="0" smtClean="0">
                <a:latin typeface="Times New Roman" pitchFamily="18" charset="0"/>
                <a:cs typeface="Times New Roman" pitchFamily="18" charset="0"/>
              </a:rPr>
              <a:t>System Implementation</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285728"/>
            <a:ext cx="8229600" cy="5357850"/>
          </a:xfrm>
        </p:spPr>
        <p:txBody>
          <a:bodyPr>
            <a:noAutofit/>
          </a:bodyPr>
          <a:lstStyle/>
          <a:p>
            <a:pPr>
              <a:buNone/>
            </a:pPr>
            <a:r>
              <a:rPr lang="en-IN" sz="1200" b="1" dirty="0" smtClean="0"/>
              <a:t/>
            </a:r>
            <a:br>
              <a:rPr lang="en-IN" sz="1200" b="1" dirty="0" smtClean="0"/>
            </a:br>
            <a:r>
              <a:rPr lang="en-IN" sz="1200" b="1" dirty="0" err="1" smtClean="0"/>
              <a:t>ForEach</a:t>
            </a:r>
            <a:r>
              <a:rPr lang="en-IN" sz="1200" b="1" dirty="0" smtClean="0"/>
              <a:t>(input file)</a:t>
            </a:r>
            <a:br>
              <a:rPr lang="en-IN" sz="1200" b="1" dirty="0" smtClean="0"/>
            </a:br>
            <a:r>
              <a:rPr lang="en-IN" sz="1200" b="1" dirty="0" smtClean="0"/>
              <a:t>{</a:t>
            </a:r>
            <a:br>
              <a:rPr lang="en-IN" sz="1200" b="1" dirty="0" smtClean="0"/>
            </a:br>
            <a:r>
              <a:rPr lang="en-IN" sz="1200" b="1" dirty="0" smtClean="0"/>
              <a:t>//Input is the whole document, the first sentence or the last sentence </a:t>
            </a:r>
            <a:br>
              <a:rPr lang="en-IN" sz="1200" b="1" dirty="0" smtClean="0"/>
            </a:br>
            <a:r>
              <a:rPr lang="en-IN" sz="1200" b="1" dirty="0" err="1" smtClean="0"/>
              <a:t>ExtractWord</a:t>
            </a:r>
            <a:r>
              <a:rPr lang="en-IN" sz="1200" b="1" dirty="0" smtClean="0"/>
              <a:t>(Input)</a:t>
            </a:r>
            <a:br>
              <a:rPr lang="en-IN" sz="1200" b="1" dirty="0" smtClean="0"/>
            </a:br>
            <a:r>
              <a:rPr lang="en-IN" sz="1200" b="1" dirty="0" smtClean="0"/>
              <a:t>{</a:t>
            </a:r>
            <a:br>
              <a:rPr lang="en-IN" sz="1200" b="1" dirty="0" smtClean="0"/>
            </a:br>
            <a:r>
              <a:rPr lang="en-IN" sz="1200" b="1" dirty="0" err="1" smtClean="0"/>
              <a:t>IfPresent</a:t>
            </a:r>
            <a:r>
              <a:rPr lang="en-IN" sz="1200" b="1" dirty="0" smtClean="0"/>
              <a:t>(Positive.txt) || </a:t>
            </a:r>
            <a:r>
              <a:rPr lang="en-IN" sz="1200" b="1" dirty="0" err="1" smtClean="0"/>
              <a:t>IfPresent</a:t>
            </a:r>
            <a:r>
              <a:rPr lang="en-IN" sz="1200" b="1" dirty="0" smtClean="0"/>
              <a:t>(Negative.txt)</a:t>
            </a:r>
            <a:br>
              <a:rPr lang="en-IN" sz="1200" b="1" dirty="0" smtClean="0"/>
            </a:br>
            <a:r>
              <a:rPr lang="en-IN" sz="1200" b="1" dirty="0" smtClean="0"/>
              <a:t>         </a:t>
            </a:r>
            <a:r>
              <a:rPr lang="en-IN" sz="1200" b="1" dirty="0" err="1" smtClean="0"/>
              <a:t>PolarWordCount</a:t>
            </a:r>
            <a:r>
              <a:rPr lang="en-IN" sz="1200" b="1" dirty="0" smtClean="0"/>
              <a:t>[file]++</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smtClean="0"/>
              <a:t>If(</a:t>
            </a:r>
            <a:r>
              <a:rPr lang="en-IN" sz="1200" b="1" dirty="0" err="1" smtClean="0"/>
              <a:t>EndOfSentence</a:t>
            </a:r>
            <a:r>
              <a:rPr lang="en-IN" sz="1200" b="1" dirty="0" smtClean="0"/>
              <a:t>)</a:t>
            </a:r>
            <a:br>
              <a:rPr lang="en-IN" sz="1200" b="1" dirty="0" smtClean="0"/>
            </a:br>
            <a:r>
              <a:rPr lang="en-IN" sz="1200" b="1" dirty="0" smtClean="0"/>
              <a:t>         </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smtClean="0"/>
              <a:t>If(</a:t>
            </a:r>
            <a:r>
              <a:rPr lang="en-IN" sz="1200" b="1" dirty="0" err="1" smtClean="0"/>
              <a:t>EndOfWord</a:t>
            </a:r>
            <a:r>
              <a:rPr lang="en-IN" sz="1200" b="1" dirty="0" smtClean="0"/>
              <a:t>)</a:t>
            </a:r>
            <a:br>
              <a:rPr lang="en-IN" sz="1200" b="1" dirty="0" smtClean="0"/>
            </a:br>
            <a:r>
              <a:rPr lang="en-IN" sz="1200" b="1" dirty="0" smtClean="0"/>
              <a:t>        </a:t>
            </a:r>
            <a:r>
              <a:rPr lang="en-IN" sz="1200" b="1" dirty="0" err="1" smtClean="0"/>
              <a:t>WordCount</a:t>
            </a:r>
            <a:r>
              <a:rPr lang="en-IN" sz="1200" b="1" dirty="0" smtClean="0"/>
              <a:t>[file]++</a:t>
            </a:r>
            <a:br>
              <a:rPr lang="en-IN" sz="1200" b="1" dirty="0" smtClean="0"/>
            </a:br>
            <a:r>
              <a:rPr lang="en-IN" sz="1200" b="1" dirty="0" smtClean="0"/>
              <a:t>}</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err="1" smtClean="0"/>
              <a:t>ResultantRatio</a:t>
            </a:r>
            <a:r>
              <a:rPr lang="en-IN" sz="1200" b="1" dirty="0" smtClean="0"/>
              <a:t>[file] = Sum(</a:t>
            </a:r>
            <a:r>
              <a:rPr lang="en-IN" sz="1200" b="1" dirty="0" err="1" smtClean="0"/>
              <a:t>PolarWordCount</a:t>
            </a:r>
            <a:r>
              <a:rPr lang="en-IN" sz="1200" b="1" dirty="0" smtClean="0"/>
              <a:t>[file])/</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err="1" smtClean="0"/>
              <a:t>ResultantRatio</a:t>
            </a:r>
            <a:r>
              <a:rPr lang="en-IN" sz="1200" b="1" dirty="0" smtClean="0"/>
              <a:t>[file] = Sum(</a:t>
            </a:r>
            <a:r>
              <a:rPr lang="en-IN" sz="1200" b="1" dirty="0" err="1" smtClean="0"/>
              <a:t>PolarWordCount</a:t>
            </a:r>
            <a:r>
              <a:rPr lang="en-IN" sz="1200" b="1" dirty="0" smtClean="0"/>
              <a:t>[file])/</a:t>
            </a:r>
            <a:r>
              <a:rPr lang="en-IN" sz="1200" b="1" dirty="0" err="1" smtClean="0"/>
              <a:t>WordCount</a:t>
            </a:r>
            <a:r>
              <a:rPr lang="en-IN" sz="1200" b="1" dirty="0" smtClean="0"/>
              <a:t>[file]</a:t>
            </a:r>
            <a:br>
              <a:rPr lang="en-IN" sz="1200" b="1" dirty="0" smtClean="0"/>
            </a:br>
            <a:r>
              <a:rPr lang="en-IN" sz="1200" b="1" dirty="0" smtClean="0"/>
              <a:t/>
            </a:r>
            <a:br>
              <a:rPr lang="en-IN" sz="1200" b="1" dirty="0" smtClean="0"/>
            </a:br>
            <a:r>
              <a:rPr lang="en-IN" sz="1200" b="1" dirty="0" smtClean="0"/>
              <a:t>}</a:t>
            </a:r>
            <a:br>
              <a:rPr lang="en-IN" sz="1200" b="1" dirty="0" smtClean="0"/>
            </a:br>
            <a:r>
              <a:rPr lang="en-IN" sz="1200" b="1" dirty="0" smtClean="0"/>
              <a:t/>
            </a:r>
            <a:br>
              <a:rPr lang="en-IN" sz="1200" b="1" dirty="0" smtClean="0"/>
            </a:br>
            <a:r>
              <a:rPr lang="en-IN" sz="1200" b="1" dirty="0" err="1" smtClean="0"/>
              <a:t>AvgResultantRatio</a:t>
            </a:r>
            <a:r>
              <a:rPr lang="en-IN" sz="1200" b="1" dirty="0" smtClean="0"/>
              <a:t> = Threshold</a:t>
            </a:r>
            <a:br>
              <a:rPr lang="en-IN" sz="1200" b="1" dirty="0" smtClean="0"/>
            </a:br>
            <a:r>
              <a:rPr lang="en-IN" sz="1200" b="1" dirty="0" smtClean="0"/>
              <a:t/>
            </a:r>
            <a:br>
              <a:rPr lang="en-IN" sz="1200" b="1" dirty="0" smtClean="0"/>
            </a:br>
            <a:r>
              <a:rPr lang="en-IN" sz="1200" b="1" dirty="0" smtClean="0"/>
              <a:t>for(Range Of Thresholds)</a:t>
            </a:r>
            <a:br>
              <a:rPr lang="en-IN" sz="1200" b="1" dirty="0" smtClean="0"/>
            </a:br>
            <a:r>
              <a:rPr lang="en-IN" sz="1200" b="1" dirty="0" smtClean="0"/>
              <a:t>{</a:t>
            </a:r>
            <a:br>
              <a:rPr lang="en-IN" sz="1200" b="1" dirty="0" smtClean="0"/>
            </a:br>
            <a:r>
              <a:rPr lang="en-IN" sz="1200" b="1" dirty="0" smtClean="0"/>
              <a:t/>
            </a:r>
            <a:br>
              <a:rPr lang="en-IN" sz="1200" b="1" dirty="0" smtClean="0"/>
            </a:br>
            <a:r>
              <a:rPr lang="en-IN" sz="1200" b="1" dirty="0" smtClean="0"/>
              <a:t>                      Accuracy = </a:t>
            </a:r>
            <a:r>
              <a:rPr lang="en-IN" sz="1200" b="1" dirty="0" err="1" smtClean="0"/>
              <a:t>CorrectlyClassifiedTextsByProgram</a:t>
            </a:r>
            <a:r>
              <a:rPr lang="en-IN" sz="1200" b="1" dirty="0" smtClean="0"/>
              <a:t> / Total no. of texts</a:t>
            </a:r>
            <a:br>
              <a:rPr lang="en-IN" sz="1200" b="1" dirty="0" smtClean="0"/>
            </a:br>
            <a:r>
              <a:rPr lang="en-IN" sz="1200" b="1" dirty="0" smtClean="0"/>
              <a:t/>
            </a:r>
            <a:br>
              <a:rPr lang="en-IN" sz="1200" b="1" dirty="0" smtClean="0"/>
            </a:br>
            <a:r>
              <a:rPr lang="en-IN" sz="1200" b="1" dirty="0" smtClean="0"/>
              <a:t>}                                      			</a:t>
            </a:r>
            <a:br>
              <a:rPr lang="en-IN" sz="1200" b="1" dirty="0" smtClean="0"/>
            </a:br>
            <a:endParaRPr lang="en-IN" sz="1200" b="1" dirty="0"/>
          </a:p>
        </p:txBody>
      </p:sp>
      <p:sp>
        <p:nvSpPr>
          <p:cNvPr id="3" name="Title 2"/>
          <p:cNvSpPr>
            <a:spLocks noGrp="1"/>
          </p:cNvSpPr>
          <p:nvPr>
            <p:ph type="title"/>
          </p:nvPr>
        </p:nvSpPr>
        <p:spPr>
          <a:xfrm>
            <a:off x="571472" y="-214338"/>
            <a:ext cx="8229600" cy="928694"/>
          </a:xfrm>
        </p:spPr>
        <p:txBody>
          <a:bodyPr/>
          <a:lstStyle/>
          <a:p>
            <a:r>
              <a:rPr lang="en-US" sz="1200" dirty="0" smtClean="0"/>
              <a:t>Algorithm  5.1</a:t>
            </a:r>
            <a:endParaRPr lang="en-IN"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IN" dirty="0" smtClean="0">
                <a:latin typeface="Times New Roman" pitchFamily="18" charset="0"/>
                <a:cs typeface="Times New Roman" pitchFamily="18" charset="0"/>
              </a:rPr>
              <a:t>Introduction</a:t>
            </a:r>
          </a:p>
          <a:p>
            <a:pPr marL="880110" lvl="1" indent="-514350">
              <a:buFont typeface="Wingdings" pitchFamily="2" charset="2"/>
              <a:buChar char="§"/>
            </a:pPr>
            <a:r>
              <a:rPr lang="en-IN" dirty="0" smtClean="0">
                <a:latin typeface="Times New Roman" pitchFamily="18" charset="0"/>
                <a:cs typeface="Times New Roman" pitchFamily="18" charset="0"/>
              </a:rPr>
              <a:t>Subjectivity Classification</a:t>
            </a:r>
          </a:p>
          <a:p>
            <a:pPr marL="880110" lvl="1" indent="-514350">
              <a:buFont typeface="Wingdings" pitchFamily="2" charset="2"/>
              <a:buChar char="§"/>
            </a:pPr>
            <a:r>
              <a:rPr lang="en-IN" dirty="0" smtClean="0">
                <a:latin typeface="Times New Roman" pitchFamily="18" charset="0"/>
                <a:cs typeface="Times New Roman" pitchFamily="18" charset="0"/>
              </a:rPr>
              <a:t>Synopsis</a:t>
            </a:r>
          </a:p>
          <a:p>
            <a:pPr marL="624078" indent="-514350">
              <a:buFont typeface="+mj-lt"/>
              <a:buAutoNum type="arabicPeriod"/>
            </a:pPr>
            <a:r>
              <a:rPr lang="en-IN" dirty="0" smtClean="0">
                <a:latin typeface="Times New Roman" pitchFamily="18" charset="0"/>
                <a:cs typeface="Times New Roman" pitchFamily="18" charset="0"/>
              </a:rPr>
              <a:t>Literature Survey</a:t>
            </a:r>
          </a:p>
          <a:p>
            <a:pPr marL="624078" indent="-514350">
              <a:buFont typeface="+mj-lt"/>
              <a:buAutoNum type="arabicPeriod"/>
            </a:pPr>
            <a:r>
              <a:rPr lang="en-IN" dirty="0" smtClean="0">
                <a:latin typeface="Times New Roman" pitchFamily="18" charset="0"/>
                <a:cs typeface="Times New Roman" pitchFamily="18" charset="0"/>
              </a:rPr>
              <a:t>System Requirement Specifications</a:t>
            </a:r>
          </a:p>
          <a:p>
            <a:pPr marL="624078" indent="-514350">
              <a:buFont typeface="+mj-lt"/>
              <a:buAutoNum type="arabicPeriod"/>
            </a:pPr>
            <a:r>
              <a:rPr lang="en-IN" dirty="0" smtClean="0">
                <a:latin typeface="Times New Roman" pitchFamily="18" charset="0"/>
                <a:cs typeface="Times New Roman" pitchFamily="18" charset="0"/>
              </a:rPr>
              <a:t>System Design</a:t>
            </a:r>
          </a:p>
          <a:p>
            <a:pPr marL="624078" indent="-514350">
              <a:buFont typeface="+mj-lt"/>
              <a:buAutoNum type="arabicPeriod"/>
            </a:pPr>
            <a:r>
              <a:rPr lang="en-IN" dirty="0" smtClean="0">
                <a:latin typeface="Times New Roman" pitchFamily="18" charset="0"/>
                <a:cs typeface="Times New Roman" pitchFamily="18" charset="0"/>
              </a:rPr>
              <a:t>System Implementation</a:t>
            </a:r>
          </a:p>
          <a:p>
            <a:pPr marL="624078" indent="-514350">
              <a:buFont typeface="+mj-lt"/>
              <a:buAutoNum type="arabicPeriod"/>
            </a:pPr>
            <a:r>
              <a:rPr lang="en-IN" dirty="0" smtClean="0">
                <a:latin typeface="Times New Roman" pitchFamily="18" charset="0"/>
                <a:cs typeface="Times New Roman" pitchFamily="18" charset="0"/>
              </a:rPr>
              <a:t>System Testing</a:t>
            </a:r>
          </a:p>
          <a:p>
            <a:pPr marL="880110" lvl="1" indent="-514350">
              <a:buFont typeface="Wingdings" pitchFamily="2" charset="2"/>
              <a:buChar char="§"/>
            </a:pPr>
            <a:r>
              <a:rPr lang="en-IN" dirty="0" smtClean="0">
                <a:latin typeface="Times New Roman" pitchFamily="18" charset="0"/>
                <a:cs typeface="Times New Roman" pitchFamily="18" charset="0"/>
              </a:rPr>
              <a:t>Experiments and Results</a:t>
            </a:r>
          </a:p>
          <a:p>
            <a:pPr marL="624078" indent="-514350">
              <a:buFont typeface="+mj-lt"/>
              <a:buAutoNum type="arabicPeriod"/>
            </a:pPr>
            <a:r>
              <a:rPr lang="en-IN" dirty="0" smtClean="0">
                <a:latin typeface="Times New Roman" pitchFamily="18" charset="0"/>
                <a:cs typeface="Times New Roman" pitchFamily="18" charset="0"/>
              </a:rPr>
              <a:t>Conclusion</a:t>
            </a:r>
          </a:p>
          <a:p>
            <a:pPr marL="624078" indent="-514350">
              <a:buFont typeface="+mj-lt"/>
              <a:buAutoNum type="arabicPeriod"/>
            </a:pPr>
            <a:r>
              <a:rPr lang="en-IN" dirty="0" smtClean="0">
                <a:latin typeface="Times New Roman" pitchFamily="18" charset="0"/>
                <a:cs typeface="Times New Roman" pitchFamily="18" charset="0"/>
              </a:rPr>
              <a:t>Future Enhancements</a:t>
            </a:r>
          </a:p>
          <a:p>
            <a:endParaRPr lang="en-GB" dirty="0"/>
          </a:p>
        </p:txBody>
      </p:sp>
      <p:sp>
        <p:nvSpPr>
          <p:cNvPr id="3" name="Title 2"/>
          <p:cNvSpPr>
            <a:spLocks noGrp="1"/>
          </p:cNvSpPr>
          <p:nvPr>
            <p:ph type="title"/>
          </p:nvPr>
        </p:nvSpPr>
        <p:spPr/>
        <p:txBody>
          <a:bodyPr/>
          <a:lstStyle/>
          <a:p>
            <a:r>
              <a:rPr lang="en-IN" dirty="0" smtClean="0"/>
              <a:t>Outline Of The Presentation</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3400" b="1" dirty="0" smtClean="0">
                <a:latin typeface="Times New Roman" pitchFamily="18" charset="0"/>
                <a:cs typeface="Times New Roman" pitchFamily="18" charset="0"/>
              </a:rPr>
              <a:t>Adjective Count method</a:t>
            </a:r>
          </a:p>
          <a:p>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input is assigned Part Of Speech tags(listed in </a:t>
            </a:r>
            <a:r>
              <a:rPr lang="en-US" dirty="0" smtClean="0">
                <a:latin typeface="Times New Roman" pitchFamily="18" charset="0"/>
                <a:cs typeface="Times New Roman" pitchFamily="18" charset="0"/>
                <a:hlinkClick r:id="rId2" action="ppaction://hlinksldjump"/>
              </a:rPr>
              <a:t>Appendix A</a:t>
            </a:r>
            <a:r>
              <a:rPr lang="en-US" dirty="0" smtClean="0">
                <a:latin typeface="Times New Roman" pitchFamily="18" charset="0"/>
                <a:cs typeface="Times New Roman" pitchFamily="18" charset="0"/>
              </a:rPr>
              <a:t>) using the Monty Tagger</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adjective count in the input is found</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full document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(Adjectives)/Total no. of sentences …. (5.3)</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sentence based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(Adjectives)/No. Of words in sentence  …. (5.4)</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Algorithm 6.2 describes the steps involved. </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System Implementation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6143668"/>
          </a:xfrm>
        </p:spPr>
        <p:txBody>
          <a:bodyPr>
            <a:noAutofit/>
          </a:bodyPr>
          <a:lstStyle/>
          <a:p>
            <a:pPr>
              <a:buNone/>
            </a:pPr>
            <a:r>
              <a:rPr lang="en-IN" sz="1200" b="1" dirty="0" smtClean="0"/>
              <a:t>	</a:t>
            </a:r>
            <a:r>
              <a:rPr lang="en-IN" sz="1200" b="1" dirty="0" err="1" smtClean="0"/>
              <a:t>ForEach</a:t>
            </a:r>
            <a:r>
              <a:rPr lang="en-IN" sz="1200" b="1" dirty="0" smtClean="0"/>
              <a:t>(input file)</a:t>
            </a:r>
            <a:br>
              <a:rPr lang="en-IN" sz="1200" b="1" dirty="0" smtClean="0"/>
            </a:br>
            <a:r>
              <a:rPr lang="en-IN" sz="1200" b="1" dirty="0" smtClean="0"/>
              <a:t>{</a:t>
            </a:r>
            <a:br>
              <a:rPr lang="en-IN" sz="1200" b="1" dirty="0" smtClean="0"/>
            </a:br>
            <a:r>
              <a:rPr lang="en-IN" sz="1200" b="1" dirty="0" smtClean="0"/>
              <a:t>//Input is the whole document, the first sentence, last sentence, significant sentence or combination of first, last, significant sentences.</a:t>
            </a:r>
            <a:br>
              <a:rPr lang="en-IN" sz="1200" b="1" dirty="0" smtClean="0"/>
            </a:br>
            <a:r>
              <a:rPr lang="en-IN" sz="1200" b="1" dirty="0" smtClean="0"/>
              <a:t/>
            </a:r>
            <a:br>
              <a:rPr lang="en-IN" sz="1200" b="1" dirty="0" smtClean="0"/>
            </a:br>
            <a:r>
              <a:rPr lang="en-IN" sz="1200" b="1" dirty="0" err="1" smtClean="0"/>
              <a:t>InputString</a:t>
            </a:r>
            <a:r>
              <a:rPr lang="en-IN" sz="1200" b="1" dirty="0" smtClean="0"/>
              <a:t> = </a:t>
            </a:r>
            <a:r>
              <a:rPr lang="en-IN" sz="1200" b="1" dirty="0" err="1" smtClean="0"/>
              <a:t>StoreToString</a:t>
            </a:r>
            <a:r>
              <a:rPr lang="en-IN" sz="1200" b="1" dirty="0" smtClean="0"/>
              <a:t>(Input)  //</a:t>
            </a:r>
            <a:r>
              <a:rPr lang="en-IN" sz="1200" b="1" dirty="0" err="1" smtClean="0"/>
              <a:t>MontyTagger</a:t>
            </a:r>
            <a:r>
              <a:rPr lang="en-IN" sz="1200" b="1" dirty="0" smtClean="0"/>
              <a:t> takes String input</a:t>
            </a:r>
            <a:br>
              <a:rPr lang="en-IN" sz="1200" b="1" dirty="0" smtClean="0"/>
            </a:br>
            <a:r>
              <a:rPr lang="en-IN" sz="1200" b="1" dirty="0" err="1" smtClean="0"/>
              <a:t>OutputString</a:t>
            </a:r>
            <a:r>
              <a:rPr lang="en-IN" sz="1200" b="1" dirty="0" smtClean="0"/>
              <a:t> = Tag(</a:t>
            </a:r>
            <a:r>
              <a:rPr lang="en-IN" sz="1200" b="1" dirty="0" err="1" smtClean="0"/>
              <a:t>InputString</a:t>
            </a:r>
            <a:r>
              <a:rPr lang="en-IN" sz="1200" b="1" dirty="0" smtClean="0"/>
              <a:t>)</a:t>
            </a:r>
            <a:br>
              <a:rPr lang="en-IN" sz="1200" b="1" dirty="0" smtClean="0"/>
            </a:br>
            <a:r>
              <a:rPr lang="en-IN" sz="1200" b="1" dirty="0" err="1" smtClean="0"/>
              <a:t>ExtractWord</a:t>
            </a:r>
            <a:r>
              <a:rPr lang="en-IN" sz="1200" b="1" dirty="0" smtClean="0"/>
              <a:t>(</a:t>
            </a:r>
            <a:r>
              <a:rPr lang="en-IN" sz="1200" b="1" dirty="0" err="1" smtClean="0"/>
              <a:t>OutputString</a:t>
            </a:r>
            <a:r>
              <a:rPr lang="en-IN" sz="1200" b="1" dirty="0" smtClean="0"/>
              <a:t>)</a:t>
            </a:r>
            <a:br>
              <a:rPr lang="en-IN" sz="1200" b="1" dirty="0" smtClean="0"/>
            </a:br>
            <a:r>
              <a:rPr lang="en-IN" sz="1200" b="1" dirty="0" smtClean="0"/>
              <a:t>{</a:t>
            </a:r>
            <a:br>
              <a:rPr lang="en-IN" sz="1200" b="1" dirty="0" smtClean="0"/>
            </a:br>
            <a:r>
              <a:rPr lang="en-IN" sz="1200" b="1" dirty="0" smtClean="0"/>
              <a:t>if(word == adjective &amp;&amp; (</a:t>
            </a:r>
            <a:r>
              <a:rPr lang="en-IN" sz="1200" b="1" dirty="0" err="1" smtClean="0"/>
              <a:t>IfPresent</a:t>
            </a:r>
            <a:r>
              <a:rPr lang="en-IN" sz="1200" b="1" dirty="0" smtClean="0"/>
              <a:t>(Positive.txt) || </a:t>
            </a:r>
            <a:r>
              <a:rPr lang="en-IN" sz="1200" b="1" dirty="0" err="1" smtClean="0"/>
              <a:t>IfPresent</a:t>
            </a:r>
            <a:r>
              <a:rPr lang="en-IN" sz="1200" b="1" dirty="0" smtClean="0"/>
              <a:t>(Negative.txt))</a:t>
            </a:r>
            <a:br>
              <a:rPr lang="en-IN" sz="1200" b="1" dirty="0" smtClean="0"/>
            </a:br>
            <a:r>
              <a:rPr lang="en-IN" sz="1200" b="1" dirty="0" smtClean="0"/>
              <a:t>         </a:t>
            </a:r>
            <a:r>
              <a:rPr lang="en-IN" sz="1200" b="1" dirty="0" err="1" smtClean="0"/>
              <a:t>AdjectiveCount</a:t>
            </a:r>
            <a:r>
              <a:rPr lang="en-IN" sz="1200" b="1" dirty="0" smtClean="0"/>
              <a:t>[file]++</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smtClean="0"/>
              <a:t>If(</a:t>
            </a:r>
            <a:r>
              <a:rPr lang="en-IN" sz="1200" b="1" dirty="0" err="1" smtClean="0"/>
              <a:t>EndOfSentence</a:t>
            </a:r>
            <a:r>
              <a:rPr lang="en-IN" sz="1200" b="1" dirty="0" smtClean="0"/>
              <a:t>)</a:t>
            </a:r>
            <a:br>
              <a:rPr lang="en-IN" sz="1200" b="1" dirty="0" smtClean="0"/>
            </a:br>
            <a:r>
              <a:rPr lang="en-IN" sz="1200" b="1" dirty="0" smtClean="0"/>
              <a:t>         </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smtClean="0"/>
              <a:t>If(</a:t>
            </a:r>
            <a:r>
              <a:rPr lang="en-IN" sz="1200" b="1" dirty="0" err="1" smtClean="0"/>
              <a:t>EndOfWord</a:t>
            </a:r>
            <a:r>
              <a:rPr lang="en-IN" sz="1200" b="1" dirty="0" smtClean="0"/>
              <a:t>)</a:t>
            </a:r>
            <a:br>
              <a:rPr lang="en-IN" sz="1200" b="1" dirty="0" smtClean="0"/>
            </a:br>
            <a:r>
              <a:rPr lang="en-IN" sz="1200" b="1" dirty="0" smtClean="0"/>
              <a:t>        </a:t>
            </a:r>
            <a:r>
              <a:rPr lang="en-IN" sz="1200" b="1" dirty="0" err="1" smtClean="0"/>
              <a:t>WordCount</a:t>
            </a:r>
            <a:r>
              <a:rPr lang="en-IN" sz="1200" b="1" dirty="0" smtClean="0"/>
              <a:t>[file]++</a:t>
            </a:r>
            <a:br>
              <a:rPr lang="en-IN" sz="1200" b="1" dirty="0" smtClean="0"/>
            </a:br>
            <a:r>
              <a:rPr lang="en-IN" sz="1200" b="1" dirty="0" smtClean="0"/>
              <a:t>}</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err="1" smtClean="0"/>
              <a:t>ResultantRatio</a:t>
            </a:r>
            <a:r>
              <a:rPr lang="en-IN" sz="1200" b="1" dirty="0" smtClean="0"/>
              <a:t>[file] = Sum(</a:t>
            </a:r>
            <a:r>
              <a:rPr lang="en-IN" sz="1200" b="1" dirty="0" err="1" smtClean="0"/>
              <a:t>AdjectiveCount</a:t>
            </a:r>
            <a:r>
              <a:rPr lang="en-IN" sz="1200" b="1" dirty="0" smtClean="0"/>
              <a:t>[file])/</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err="1" smtClean="0"/>
              <a:t>ResultantRatio</a:t>
            </a:r>
            <a:r>
              <a:rPr lang="en-IN" sz="1200" b="1" dirty="0" smtClean="0"/>
              <a:t>[file] = Sum(</a:t>
            </a:r>
            <a:r>
              <a:rPr lang="en-IN" sz="1200" b="1" dirty="0" err="1" smtClean="0"/>
              <a:t>AdjectiveCount</a:t>
            </a:r>
            <a:r>
              <a:rPr lang="en-IN" sz="1200" b="1" dirty="0" smtClean="0"/>
              <a:t>[file])/</a:t>
            </a:r>
            <a:r>
              <a:rPr lang="en-IN" sz="1200" b="1" dirty="0" err="1" smtClean="0"/>
              <a:t>WordCount</a:t>
            </a:r>
            <a:r>
              <a:rPr lang="en-IN" sz="1200" b="1" dirty="0" smtClean="0"/>
              <a:t>[file]</a:t>
            </a:r>
            <a:br>
              <a:rPr lang="en-IN" sz="1200" b="1" dirty="0" smtClean="0"/>
            </a:br>
            <a:r>
              <a:rPr lang="en-IN" sz="1200" b="1" dirty="0" smtClean="0"/>
              <a:t>}</a:t>
            </a:r>
            <a:br>
              <a:rPr lang="en-IN" sz="1200" b="1" dirty="0" smtClean="0"/>
            </a:br>
            <a:r>
              <a:rPr lang="en-IN" sz="1200" b="1" dirty="0" err="1" smtClean="0"/>
              <a:t>AvgResultantRatio</a:t>
            </a:r>
            <a:r>
              <a:rPr lang="en-IN" sz="1200" b="1" dirty="0" smtClean="0"/>
              <a:t> = Threshold</a:t>
            </a:r>
            <a:br>
              <a:rPr lang="en-IN" sz="1200" b="1" dirty="0" smtClean="0"/>
            </a:br>
            <a:r>
              <a:rPr lang="en-IN" sz="1200" b="1" dirty="0" smtClean="0"/>
              <a:t/>
            </a:r>
            <a:br>
              <a:rPr lang="en-IN" sz="1200" b="1" dirty="0" smtClean="0"/>
            </a:br>
            <a:r>
              <a:rPr lang="en-IN" sz="1200" b="1" dirty="0" smtClean="0"/>
              <a:t>for(Range Of Thresholds)</a:t>
            </a:r>
            <a:br>
              <a:rPr lang="en-IN" sz="1200" b="1" dirty="0" smtClean="0"/>
            </a:br>
            <a:r>
              <a:rPr lang="en-IN" sz="1200" b="1" dirty="0" smtClean="0"/>
              <a:t>{</a:t>
            </a:r>
          </a:p>
          <a:p>
            <a:r>
              <a:rPr lang="en-IN" sz="1200" b="1" dirty="0" smtClean="0"/>
              <a:t>                        Accuracy = </a:t>
            </a:r>
            <a:r>
              <a:rPr lang="en-IN" sz="1200" b="1" dirty="0" err="1" smtClean="0"/>
              <a:t>CorrectlyClassifiedTextsByProgram</a:t>
            </a:r>
            <a:r>
              <a:rPr lang="en-IN" sz="1200" b="1" dirty="0" smtClean="0"/>
              <a:t>/ Total no. Of texts</a:t>
            </a:r>
            <a:br>
              <a:rPr lang="en-IN" sz="1200" b="1" dirty="0" smtClean="0"/>
            </a:br>
            <a:r>
              <a:rPr lang="en-IN" sz="1200" b="1" dirty="0" smtClean="0"/>
              <a:t>}</a:t>
            </a:r>
            <a:endParaRPr lang="en-IN" sz="1200" b="1" dirty="0"/>
          </a:p>
        </p:txBody>
      </p:sp>
      <p:sp>
        <p:nvSpPr>
          <p:cNvPr id="3" name="Title 2"/>
          <p:cNvSpPr>
            <a:spLocks noGrp="1"/>
          </p:cNvSpPr>
          <p:nvPr>
            <p:ph type="title"/>
          </p:nvPr>
        </p:nvSpPr>
        <p:spPr>
          <a:xfrm>
            <a:off x="457200" y="0"/>
            <a:ext cx="8229600" cy="714356"/>
          </a:xfrm>
        </p:spPr>
        <p:txBody>
          <a:bodyPr>
            <a:normAutofit/>
          </a:bodyPr>
          <a:lstStyle/>
          <a:p>
            <a:r>
              <a:rPr lang="en-US" sz="1200" dirty="0" smtClean="0"/>
              <a:t>Algorithm 5.2</a:t>
            </a:r>
            <a:endParaRPr lang="en-IN"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3400" b="1" dirty="0" smtClean="0">
                <a:latin typeface="Times New Roman" pitchFamily="18" charset="0"/>
                <a:cs typeface="Times New Roman" pitchFamily="18" charset="0"/>
              </a:rPr>
              <a:t>Other Parts of Speech method</a:t>
            </a:r>
          </a:p>
          <a:p>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input is assigned Part Of Speech tags using the Monty Tagger</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count of specific POS patterns in Fig 6.1 is found</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full document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(Patterns)/ Total no. of sentences  …. (5.5)</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resultant ratio for sentence based input is computed using</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Resultant ratio = </a:t>
            </a:r>
            <a:r>
              <a:rPr lang="el-GR"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(Patterns)/ No. Of words in sentence …. (5.6)</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Algorithm 6.3 describes the steps involved.</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System Implementation</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 Patterns used</a:t>
            </a:r>
            <a:endParaRPr lang="en-IN" dirty="0"/>
          </a:p>
        </p:txBody>
      </p:sp>
      <p:pic>
        <p:nvPicPr>
          <p:cNvPr id="4" name="Picture 2" descr="C:\Users\HP\Desktop\thresholdnew\graphs\voting.png"/>
          <p:cNvPicPr>
            <a:picLocks noGrp="1" noChangeAspect="1" noChangeArrowheads="1"/>
          </p:cNvPicPr>
          <p:nvPr>
            <p:ph idx="1"/>
          </p:nvPr>
        </p:nvPicPr>
        <p:blipFill>
          <a:blip r:embed="rId2"/>
          <a:srcRect/>
          <a:stretch>
            <a:fillRect/>
          </a:stretch>
        </p:blipFill>
        <p:spPr bwMode="auto">
          <a:xfrm>
            <a:off x="714348" y="2071678"/>
            <a:ext cx="7929618" cy="4429156"/>
          </a:xfrm>
          <a:prstGeom prst="rect">
            <a:avLst/>
          </a:prstGeom>
          <a:noFill/>
        </p:spPr>
      </p:pic>
      <p:sp>
        <p:nvSpPr>
          <p:cNvPr id="7" name="TextBox 6"/>
          <p:cNvSpPr txBox="1"/>
          <p:nvPr/>
        </p:nvSpPr>
        <p:spPr>
          <a:xfrm>
            <a:off x="785786" y="1714488"/>
            <a:ext cx="7715304"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Table 5.1 POS Patterns</a:t>
            </a:r>
            <a:endParaRPr lang="en-GB"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6286520"/>
          </a:xfrm>
        </p:spPr>
        <p:txBody>
          <a:bodyPr>
            <a:noAutofit/>
          </a:bodyPr>
          <a:lstStyle/>
          <a:p>
            <a:pPr>
              <a:buNone/>
            </a:pPr>
            <a:r>
              <a:rPr lang="en-IN" sz="1200" b="1" dirty="0" smtClean="0"/>
              <a:t>	</a:t>
            </a:r>
            <a:r>
              <a:rPr lang="en-IN" sz="1200" b="1" dirty="0" err="1" smtClean="0"/>
              <a:t>ForEach</a:t>
            </a:r>
            <a:r>
              <a:rPr lang="en-IN" sz="1200" b="1" dirty="0" smtClean="0"/>
              <a:t>(input file)</a:t>
            </a:r>
            <a:br>
              <a:rPr lang="en-IN" sz="1200" b="1" dirty="0" smtClean="0"/>
            </a:br>
            <a:r>
              <a:rPr lang="en-IN" sz="1200" b="1" dirty="0" smtClean="0"/>
              <a:t>{</a:t>
            </a:r>
            <a:br>
              <a:rPr lang="en-IN" sz="1200" b="1" dirty="0" smtClean="0"/>
            </a:br>
            <a:r>
              <a:rPr lang="en-IN" sz="1200" b="1" dirty="0" smtClean="0"/>
              <a:t>//Input is the whole document, the first sentence, last sentence, significant sentence or combination of first, last, significant sentences.</a:t>
            </a:r>
            <a:br>
              <a:rPr lang="en-IN" sz="1200" b="1" dirty="0" smtClean="0"/>
            </a:br>
            <a:r>
              <a:rPr lang="en-IN" sz="1200" b="1" dirty="0" smtClean="0"/>
              <a:t/>
            </a:r>
            <a:br>
              <a:rPr lang="en-IN" sz="1200" b="1" dirty="0" smtClean="0"/>
            </a:br>
            <a:r>
              <a:rPr lang="en-IN" sz="1200" b="1" dirty="0" err="1" smtClean="0"/>
              <a:t>InputString</a:t>
            </a:r>
            <a:r>
              <a:rPr lang="en-IN" sz="1200" b="1" dirty="0" smtClean="0"/>
              <a:t> = </a:t>
            </a:r>
            <a:r>
              <a:rPr lang="en-IN" sz="1200" b="1" dirty="0" err="1" smtClean="0"/>
              <a:t>StoreToString</a:t>
            </a:r>
            <a:r>
              <a:rPr lang="en-IN" sz="1200" b="1" dirty="0" smtClean="0"/>
              <a:t>(Input)  //</a:t>
            </a:r>
            <a:r>
              <a:rPr lang="en-IN" sz="1200" b="1" dirty="0" err="1" smtClean="0"/>
              <a:t>MontyTagger</a:t>
            </a:r>
            <a:r>
              <a:rPr lang="en-IN" sz="1200" b="1" dirty="0" smtClean="0"/>
              <a:t> takes String input</a:t>
            </a:r>
            <a:br>
              <a:rPr lang="en-IN" sz="1200" b="1" dirty="0" smtClean="0"/>
            </a:br>
            <a:r>
              <a:rPr lang="en-IN" sz="1200" b="1" dirty="0" err="1" smtClean="0"/>
              <a:t>OutputString</a:t>
            </a:r>
            <a:r>
              <a:rPr lang="en-IN" sz="1200" b="1" dirty="0" smtClean="0"/>
              <a:t> = Tag(</a:t>
            </a:r>
            <a:r>
              <a:rPr lang="en-IN" sz="1200" b="1" dirty="0" err="1" smtClean="0"/>
              <a:t>InputString</a:t>
            </a:r>
            <a:r>
              <a:rPr lang="en-IN" sz="1200" b="1" dirty="0" smtClean="0"/>
              <a:t>)</a:t>
            </a:r>
            <a:br>
              <a:rPr lang="en-IN" sz="1200" b="1" dirty="0" smtClean="0"/>
            </a:br>
            <a:r>
              <a:rPr lang="en-IN" sz="1200" b="1" dirty="0" err="1" smtClean="0"/>
              <a:t>ExtractPatternsOfThreeWords</a:t>
            </a:r>
            <a:r>
              <a:rPr lang="en-IN" sz="1200" b="1" dirty="0" smtClean="0"/>
              <a:t>(</a:t>
            </a:r>
            <a:r>
              <a:rPr lang="en-IN" sz="1200" b="1" dirty="0" err="1" smtClean="0"/>
              <a:t>OutputString</a:t>
            </a:r>
            <a:r>
              <a:rPr lang="en-IN" sz="1200" b="1" dirty="0" smtClean="0"/>
              <a:t>)</a:t>
            </a:r>
            <a:br>
              <a:rPr lang="en-IN" sz="1200" b="1" dirty="0" smtClean="0"/>
            </a:br>
            <a:r>
              <a:rPr lang="en-IN" sz="1200" b="1" dirty="0" smtClean="0"/>
              <a:t>{</a:t>
            </a:r>
            <a:br>
              <a:rPr lang="en-IN" sz="1200" b="1" dirty="0" smtClean="0"/>
            </a:br>
            <a:r>
              <a:rPr lang="en-IN" sz="1200" b="1" dirty="0" smtClean="0"/>
              <a:t>if(</a:t>
            </a:r>
            <a:r>
              <a:rPr lang="en-IN" sz="1200" b="1" dirty="0" err="1" smtClean="0"/>
              <a:t>pattern.matches</a:t>
            </a:r>
            <a:r>
              <a:rPr lang="en-IN" sz="1200" b="1" dirty="0" smtClean="0"/>
              <a:t>(</a:t>
            </a:r>
            <a:r>
              <a:rPr lang="en-IN" sz="1200" b="1" dirty="0" err="1" smtClean="0"/>
              <a:t>PatternInFile</a:t>
            </a:r>
            <a:r>
              <a:rPr lang="en-IN" sz="1200" b="1" dirty="0" smtClean="0"/>
              <a:t>) &amp;&amp; (</a:t>
            </a:r>
            <a:r>
              <a:rPr lang="en-IN" sz="1200" b="1" dirty="0" err="1" smtClean="0"/>
              <a:t>IfPresent</a:t>
            </a:r>
            <a:r>
              <a:rPr lang="en-IN" sz="1200" b="1" dirty="0" smtClean="0"/>
              <a:t>(Positive.txt) || </a:t>
            </a:r>
            <a:r>
              <a:rPr lang="en-IN" sz="1200" b="1" dirty="0" err="1" smtClean="0"/>
              <a:t>IfPresent</a:t>
            </a:r>
            <a:r>
              <a:rPr lang="en-IN" sz="1200" b="1" dirty="0" smtClean="0"/>
              <a:t>(Negative.txt))</a:t>
            </a:r>
            <a:br>
              <a:rPr lang="en-IN" sz="1200" b="1" dirty="0" smtClean="0"/>
            </a:br>
            <a:r>
              <a:rPr lang="en-IN" sz="1200" b="1" dirty="0" smtClean="0"/>
              <a:t>         </a:t>
            </a:r>
            <a:r>
              <a:rPr lang="en-IN" sz="1200" b="1" dirty="0" err="1" smtClean="0"/>
              <a:t>PatternCount</a:t>
            </a:r>
            <a:r>
              <a:rPr lang="en-IN" sz="1200" b="1" dirty="0" smtClean="0"/>
              <a:t>[file]++</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smtClean="0"/>
              <a:t>If(</a:t>
            </a:r>
            <a:r>
              <a:rPr lang="en-IN" sz="1200" b="1" dirty="0" err="1" smtClean="0"/>
              <a:t>EndOfSentence</a:t>
            </a:r>
            <a:r>
              <a:rPr lang="en-IN" sz="1200" b="1" dirty="0" smtClean="0"/>
              <a:t>)</a:t>
            </a:r>
            <a:br>
              <a:rPr lang="en-IN" sz="1200" b="1" dirty="0" smtClean="0"/>
            </a:br>
            <a:r>
              <a:rPr lang="en-IN" sz="1200" b="1" dirty="0" smtClean="0"/>
              <a:t>         </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smtClean="0"/>
              <a:t>If(</a:t>
            </a:r>
            <a:r>
              <a:rPr lang="en-IN" sz="1200" b="1" dirty="0" err="1" smtClean="0"/>
              <a:t>EndOfWord</a:t>
            </a:r>
            <a:r>
              <a:rPr lang="en-IN" sz="1200" b="1" dirty="0" smtClean="0"/>
              <a:t>)</a:t>
            </a:r>
            <a:br>
              <a:rPr lang="en-IN" sz="1200" b="1" dirty="0" smtClean="0"/>
            </a:br>
            <a:r>
              <a:rPr lang="en-IN" sz="1200" b="1" dirty="0" smtClean="0"/>
              <a:t>        </a:t>
            </a:r>
            <a:r>
              <a:rPr lang="en-IN" sz="1200" b="1" dirty="0" err="1" smtClean="0"/>
              <a:t>WordCount</a:t>
            </a:r>
            <a:r>
              <a:rPr lang="en-IN" sz="1200" b="1" dirty="0" smtClean="0"/>
              <a:t>[file]++</a:t>
            </a:r>
            <a:br>
              <a:rPr lang="en-IN" sz="1200" b="1" dirty="0" smtClean="0"/>
            </a:br>
            <a:r>
              <a:rPr lang="en-IN" sz="1200" b="1" dirty="0" smtClean="0"/>
              <a:t>}</a:t>
            </a:r>
            <a:br>
              <a:rPr lang="en-IN" sz="1200" b="1" dirty="0" smtClean="0"/>
            </a:br>
            <a:r>
              <a:rPr lang="en-IN" sz="1200" b="1" dirty="0" smtClean="0"/>
              <a:t/>
            </a:r>
            <a:br>
              <a:rPr lang="en-IN" sz="1200" b="1" dirty="0" smtClean="0"/>
            </a:br>
            <a:r>
              <a:rPr lang="en-IN" sz="1200" b="1" dirty="0" smtClean="0"/>
              <a:t>//For full document input</a:t>
            </a:r>
            <a:br>
              <a:rPr lang="en-IN" sz="1200" b="1" dirty="0" smtClean="0"/>
            </a:br>
            <a:r>
              <a:rPr lang="en-IN" sz="1200" b="1" dirty="0" err="1" smtClean="0"/>
              <a:t>ResultantRatio</a:t>
            </a:r>
            <a:r>
              <a:rPr lang="en-IN" sz="1200" b="1" dirty="0" smtClean="0"/>
              <a:t>[file] = Sum(</a:t>
            </a:r>
            <a:r>
              <a:rPr lang="en-IN" sz="1200" b="1" dirty="0" err="1" smtClean="0"/>
              <a:t>PatternCount</a:t>
            </a:r>
            <a:r>
              <a:rPr lang="en-IN" sz="1200" b="1" dirty="0" smtClean="0"/>
              <a:t>[file])/</a:t>
            </a:r>
            <a:r>
              <a:rPr lang="en-IN" sz="1200" b="1" dirty="0" err="1" smtClean="0"/>
              <a:t>SentenceCount</a:t>
            </a:r>
            <a:r>
              <a:rPr lang="en-IN" sz="1200" b="1" dirty="0" smtClean="0"/>
              <a:t>[file]</a:t>
            </a:r>
            <a:br>
              <a:rPr lang="en-IN" sz="1200" b="1" dirty="0" smtClean="0"/>
            </a:br>
            <a:r>
              <a:rPr lang="en-IN" sz="1200" b="1" dirty="0" smtClean="0"/>
              <a:t/>
            </a:r>
            <a:br>
              <a:rPr lang="en-IN" sz="1200" b="1" dirty="0" smtClean="0"/>
            </a:br>
            <a:r>
              <a:rPr lang="en-IN" sz="1200" b="1" dirty="0" smtClean="0"/>
              <a:t>//For sentence based input</a:t>
            </a:r>
            <a:br>
              <a:rPr lang="en-IN" sz="1200" b="1" dirty="0" smtClean="0"/>
            </a:br>
            <a:r>
              <a:rPr lang="en-IN" sz="1200" b="1" dirty="0" err="1" smtClean="0"/>
              <a:t>ResultantRatio</a:t>
            </a:r>
            <a:r>
              <a:rPr lang="en-IN" sz="1200" b="1" dirty="0" smtClean="0"/>
              <a:t>[file] = Sum(</a:t>
            </a:r>
            <a:r>
              <a:rPr lang="en-IN" sz="1200" b="1" dirty="0" err="1" smtClean="0"/>
              <a:t>PatternCount</a:t>
            </a:r>
            <a:r>
              <a:rPr lang="en-IN" sz="1200" b="1" dirty="0" smtClean="0"/>
              <a:t>[file])/</a:t>
            </a:r>
            <a:r>
              <a:rPr lang="en-IN" sz="1200" b="1" dirty="0" err="1" smtClean="0"/>
              <a:t>WordCount</a:t>
            </a:r>
            <a:r>
              <a:rPr lang="en-IN" sz="1200" b="1" dirty="0" smtClean="0"/>
              <a:t>[file]</a:t>
            </a:r>
            <a:br>
              <a:rPr lang="en-IN" sz="1200" b="1" dirty="0" smtClean="0"/>
            </a:br>
            <a:r>
              <a:rPr lang="en-IN" sz="1200" b="1" dirty="0" smtClean="0"/>
              <a:t>}</a:t>
            </a:r>
            <a:br>
              <a:rPr lang="en-IN" sz="1200" b="1" dirty="0" smtClean="0"/>
            </a:br>
            <a:r>
              <a:rPr lang="en-IN" sz="1200" b="1" dirty="0" err="1" smtClean="0"/>
              <a:t>AvgResultantRatio</a:t>
            </a:r>
            <a:r>
              <a:rPr lang="en-IN" sz="1200" b="1" dirty="0" smtClean="0"/>
              <a:t> = Threshold</a:t>
            </a:r>
            <a:br>
              <a:rPr lang="en-IN" sz="1200" b="1" dirty="0" smtClean="0"/>
            </a:br>
            <a:r>
              <a:rPr lang="en-IN" sz="1200" b="1" dirty="0" smtClean="0"/>
              <a:t/>
            </a:r>
            <a:br>
              <a:rPr lang="en-IN" sz="1200" b="1" dirty="0" smtClean="0"/>
            </a:br>
            <a:r>
              <a:rPr lang="en-IN" sz="1200" b="1" dirty="0" smtClean="0"/>
              <a:t>for(Range Of Thresholds)</a:t>
            </a:r>
            <a:br>
              <a:rPr lang="en-IN" sz="1200" b="1" dirty="0" smtClean="0"/>
            </a:br>
            <a:r>
              <a:rPr lang="en-IN" sz="1200" b="1" dirty="0" smtClean="0"/>
              <a:t>{</a:t>
            </a:r>
            <a:br>
              <a:rPr lang="en-IN" sz="1200" b="1" dirty="0" smtClean="0"/>
            </a:br>
            <a:r>
              <a:rPr lang="en-IN" sz="1200" b="1" dirty="0" smtClean="0"/>
              <a:t>		Accuracy = </a:t>
            </a:r>
            <a:r>
              <a:rPr lang="en-IN" sz="1200" b="1" dirty="0" err="1" smtClean="0"/>
              <a:t>CorrectlyClassifiedTextsByProgram</a:t>
            </a:r>
            <a:r>
              <a:rPr lang="en-IN" sz="1200" b="1" dirty="0" smtClean="0"/>
              <a:t>/ Total no. Of texts </a:t>
            </a:r>
            <a:br>
              <a:rPr lang="en-IN" sz="1200" b="1" dirty="0" smtClean="0"/>
            </a:br>
            <a:r>
              <a:rPr lang="en-IN" sz="1200" b="1" dirty="0" smtClean="0"/>
              <a:t>}</a:t>
            </a:r>
            <a:br>
              <a:rPr lang="en-IN" sz="1200" b="1" dirty="0" smtClean="0"/>
            </a:br>
            <a:endParaRPr lang="en-IN" sz="1200" b="1" dirty="0"/>
          </a:p>
        </p:txBody>
      </p:sp>
      <p:sp>
        <p:nvSpPr>
          <p:cNvPr id="3" name="Title 2"/>
          <p:cNvSpPr>
            <a:spLocks noGrp="1"/>
          </p:cNvSpPr>
          <p:nvPr>
            <p:ph type="title"/>
          </p:nvPr>
        </p:nvSpPr>
        <p:spPr>
          <a:xfrm>
            <a:off x="457200" y="0"/>
            <a:ext cx="8229600" cy="571480"/>
          </a:xfrm>
        </p:spPr>
        <p:txBody>
          <a:bodyPr>
            <a:normAutofit/>
          </a:bodyPr>
          <a:lstStyle/>
          <a:p>
            <a:r>
              <a:rPr lang="en-US" sz="1200" dirty="0" smtClean="0"/>
              <a:t>Algorithm 5.3</a:t>
            </a:r>
            <a:endParaRPr lang="en-IN"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100" b="1" dirty="0" smtClean="0">
                <a:latin typeface="Times New Roman" pitchFamily="18" charset="0"/>
                <a:cs typeface="Times New Roman" pitchFamily="18" charset="0"/>
              </a:rPr>
              <a:t>Cue Based method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possible cues which indicate opinionated documents are stored in a file.</a:t>
            </a:r>
          </a:p>
          <a:p>
            <a:pPr>
              <a:buFont typeface="Wingdings" pitchFamily="2" charset="2"/>
              <a:buChar char="§"/>
            </a:pP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I feel, According to me etc</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The presence of these cues is checked in the input files.</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If any cue is present, the file is classified as opinion and if not it is classified as fact.</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Algorithm 6.4 describes this method</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System Implementation</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1400" b="1" dirty="0" smtClean="0"/>
              <a:t>	</a:t>
            </a:r>
          </a:p>
          <a:p>
            <a:pPr>
              <a:buNone/>
            </a:pPr>
            <a:r>
              <a:rPr lang="en-IN" sz="1600" b="1" dirty="0" smtClean="0"/>
              <a:t>	</a:t>
            </a:r>
            <a:r>
              <a:rPr lang="en-IN" sz="1600" b="1" dirty="0" err="1" smtClean="0"/>
              <a:t>ForEach</a:t>
            </a:r>
            <a:r>
              <a:rPr lang="en-IN" sz="1600" b="1" dirty="0" smtClean="0"/>
              <a:t>(Input File)</a:t>
            </a:r>
            <a:br>
              <a:rPr lang="en-IN" sz="1600" b="1" dirty="0" smtClean="0"/>
            </a:br>
            <a:r>
              <a:rPr lang="en-IN" sz="1600" b="1" dirty="0" smtClean="0"/>
              <a:t>{</a:t>
            </a:r>
          </a:p>
          <a:p>
            <a:pPr>
              <a:buNone/>
            </a:pPr>
            <a:r>
              <a:rPr lang="en-IN" sz="1600" b="1" dirty="0" smtClean="0"/>
              <a:t/>
            </a:r>
            <a:br>
              <a:rPr lang="en-IN" sz="1600" b="1" dirty="0" smtClean="0"/>
            </a:br>
            <a:r>
              <a:rPr lang="en-IN" sz="1600" b="1" dirty="0" smtClean="0"/>
              <a:t>//Input refers to the full document</a:t>
            </a:r>
            <a:br>
              <a:rPr lang="en-IN" sz="1600" b="1" dirty="0" smtClean="0"/>
            </a:br>
            <a:r>
              <a:rPr lang="en-IN" sz="1600" b="1" dirty="0" err="1" smtClean="0"/>
              <a:t>InputString</a:t>
            </a:r>
            <a:r>
              <a:rPr lang="en-IN" sz="1600" b="1" dirty="0" smtClean="0"/>
              <a:t> = </a:t>
            </a:r>
            <a:r>
              <a:rPr lang="en-IN" sz="1600" b="1" dirty="0" err="1" smtClean="0"/>
              <a:t>StoreToString</a:t>
            </a:r>
            <a:r>
              <a:rPr lang="en-IN" sz="1600" b="1" dirty="0" smtClean="0"/>
              <a:t>(Input)</a:t>
            </a:r>
            <a:br>
              <a:rPr lang="en-IN" sz="1600" b="1" dirty="0" smtClean="0"/>
            </a:br>
            <a:r>
              <a:rPr lang="en-IN" sz="1600" b="1" dirty="0" smtClean="0"/>
              <a:t/>
            </a:r>
            <a:br>
              <a:rPr lang="en-IN" sz="1600" b="1" dirty="0" smtClean="0"/>
            </a:br>
            <a:r>
              <a:rPr lang="en-IN" sz="1600" b="1" dirty="0" smtClean="0"/>
              <a:t>    if(</a:t>
            </a:r>
            <a:r>
              <a:rPr lang="en-IN" sz="1600" b="1" dirty="0" err="1" smtClean="0"/>
              <a:t>Cue.Present</a:t>
            </a:r>
            <a:r>
              <a:rPr lang="en-IN" sz="1600" b="1" dirty="0" smtClean="0"/>
              <a:t>(</a:t>
            </a:r>
            <a:r>
              <a:rPr lang="en-IN" sz="1600" b="1" dirty="0" err="1" smtClean="0"/>
              <a:t>InputString</a:t>
            </a:r>
            <a:r>
              <a:rPr lang="en-IN" sz="1600" b="1" dirty="0" smtClean="0"/>
              <a:t>))</a:t>
            </a:r>
            <a:br>
              <a:rPr lang="en-IN" sz="1600" b="1" dirty="0" smtClean="0"/>
            </a:br>
            <a:r>
              <a:rPr lang="en-IN" sz="1600" b="1" dirty="0" smtClean="0"/>
              <a:t>          Opinion = true</a:t>
            </a:r>
          </a:p>
          <a:p>
            <a:pPr>
              <a:buNone/>
            </a:pPr>
            <a:r>
              <a:rPr lang="en-IN" sz="1600" b="1" dirty="0" smtClean="0"/>
              <a:t/>
            </a:r>
            <a:br>
              <a:rPr lang="en-IN" sz="1600" b="1" dirty="0" smtClean="0"/>
            </a:br>
            <a:r>
              <a:rPr lang="en-IN" sz="1600" b="1" dirty="0" smtClean="0"/>
              <a:t>}</a:t>
            </a:r>
            <a:br>
              <a:rPr lang="en-IN" sz="1600" b="1" dirty="0" smtClean="0"/>
            </a:br>
            <a:r>
              <a:rPr lang="en-IN" sz="1600" b="1" dirty="0" smtClean="0"/>
              <a:t> </a:t>
            </a:r>
            <a:br>
              <a:rPr lang="en-IN" sz="1600" b="1" dirty="0" smtClean="0"/>
            </a:br>
            <a:r>
              <a:rPr lang="en-IN" sz="1600" b="1" dirty="0" smtClean="0"/>
              <a:t>Accuracy = </a:t>
            </a:r>
            <a:r>
              <a:rPr lang="en-IN" sz="1600" b="1" dirty="0" err="1" smtClean="0"/>
              <a:t>CorrectlyClassifiedTextsByProgram</a:t>
            </a:r>
            <a:r>
              <a:rPr lang="en-IN" sz="1600" b="1" dirty="0" smtClean="0"/>
              <a:t>/ Total no. Of texts </a:t>
            </a:r>
            <a:br>
              <a:rPr lang="en-IN" sz="1600" b="1" dirty="0" smtClean="0"/>
            </a:br>
            <a:r>
              <a:rPr lang="en-IN" sz="1600" b="1" dirty="0" smtClean="0"/>
              <a:t/>
            </a:r>
            <a:br>
              <a:rPr lang="en-IN" sz="1600" b="1" dirty="0" smtClean="0"/>
            </a:br>
            <a:endParaRPr lang="en-IN" sz="1600" b="1" dirty="0"/>
          </a:p>
        </p:txBody>
      </p:sp>
      <p:sp>
        <p:nvSpPr>
          <p:cNvPr id="3" name="Title 2"/>
          <p:cNvSpPr>
            <a:spLocks noGrp="1"/>
          </p:cNvSpPr>
          <p:nvPr>
            <p:ph type="title"/>
          </p:nvPr>
        </p:nvSpPr>
        <p:spPr>
          <a:xfrm>
            <a:off x="457200" y="274638"/>
            <a:ext cx="8229600" cy="439718"/>
          </a:xfrm>
        </p:spPr>
        <p:txBody>
          <a:bodyPr>
            <a:normAutofit/>
          </a:bodyPr>
          <a:lstStyle/>
          <a:p>
            <a:r>
              <a:rPr lang="en-US" sz="1600" dirty="0" smtClean="0"/>
              <a:t>Algorithm 5.4</a:t>
            </a:r>
            <a:endParaRPr lang="en-IN"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500726"/>
          </a:xfrm>
        </p:spPr>
        <p:txBody>
          <a:bodyPr>
            <a:normAutofit fontScale="55000" lnSpcReduction="20000"/>
          </a:bodyPr>
          <a:lstStyle/>
          <a:p>
            <a:pPr>
              <a:buNone/>
            </a:pPr>
            <a:r>
              <a:rPr lang="en-IN" dirty="0" smtClean="0">
                <a:latin typeface="Times New Roman" pitchFamily="18" charset="0"/>
                <a:cs typeface="Times New Roman" pitchFamily="18" charset="0"/>
              </a:rPr>
              <a:t>	</a:t>
            </a:r>
            <a:r>
              <a:rPr lang="en-IN" sz="2900" b="1" dirty="0" smtClean="0">
                <a:latin typeface="Times New Roman" pitchFamily="18" charset="0"/>
                <a:cs typeface="Times New Roman" pitchFamily="18" charset="0"/>
              </a:rPr>
              <a:t>Finding the first sentence: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err="1" smtClean="0">
                <a:latin typeface="Times New Roman" pitchFamily="18" charset="0"/>
                <a:cs typeface="Times New Roman" pitchFamily="18" charset="0"/>
              </a:rPr>
              <a:t>ForEach</a:t>
            </a:r>
            <a:r>
              <a:rPr lang="en-IN" dirty="0" smtClean="0">
                <a:latin typeface="Times New Roman" pitchFamily="18" charset="0"/>
                <a:cs typeface="Times New Roman" pitchFamily="18" charset="0"/>
              </a:rPr>
              <a:t>(Input File)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Extract words till the first end of sentence delimiter.</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2900" b="1" dirty="0" smtClean="0">
                <a:latin typeface="Times New Roman" pitchFamily="18" charset="0"/>
                <a:cs typeface="Times New Roman" pitchFamily="18" charset="0"/>
              </a:rPr>
              <a:t>Finding the last sentence:</a:t>
            </a:r>
            <a:br>
              <a:rPr lang="en-IN" sz="2900" b="1"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err="1" smtClean="0">
                <a:latin typeface="Times New Roman" pitchFamily="18" charset="0"/>
                <a:cs typeface="Times New Roman" pitchFamily="18" charset="0"/>
              </a:rPr>
              <a:t>ForEach</a:t>
            </a:r>
            <a:r>
              <a:rPr lang="en-IN" dirty="0" smtClean="0">
                <a:latin typeface="Times New Roman" pitchFamily="18" charset="0"/>
                <a:cs typeface="Times New Roman" pitchFamily="18" charset="0"/>
              </a:rPr>
              <a:t>(Input File)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Extract sentence by sentence till end of file and return last extracted sentence.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2900" b="1" dirty="0" smtClean="0">
                <a:latin typeface="Times New Roman" pitchFamily="18" charset="0"/>
                <a:cs typeface="Times New Roman" pitchFamily="18" charset="0"/>
              </a:rPr>
              <a:t>Finding the significant sentence:</a:t>
            </a:r>
            <a:br>
              <a:rPr lang="en-IN" sz="2900" b="1"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err="1" smtClean="0">
                <a:latin typeface="Times New Roman" pitchFamily="18" charset="0"/>
                <a:cs typeface="Times New Roman" pitchFamily="18" charset="0"/>
              </a:rPr>
              <a:t>ForEach</a:t>
            </a:r>
            <a:r>
              <a:rPr lang="en-IN" dirty="0" smtClean="0">
                <a:latin typeface="Times New Roman" pitchFamily="18" charset="0"/>
                <a:cs typeface="Times New Roman" pitchFamily="18" charset="0"/>
              </a:rPr>
              <a:t>(Input File)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ForEach</a:t>
            </a:r>
            <a:r>
              <a:rPr lang="en-IN" dirty="0" smtClean="0">
                <a:latin typeface="Times New Roman" pitchFamily="18" charset="0"/>
                <a:cs typeface="Times New Roman" pitchFamily="18" charset="0"/>
              </a:rPr>
              <a:t>( Sentence)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Find(</a:t>
            </a:r>
            <a:r>
              <a:rPr lang="en-IN" dirty="0" err="1" smtClean="0">
                <a:latin typeface="Times New Roman" pitchFamily="18" charset="0"/>
                <a:cs typeface="Times New Roman" pitchFamily="18" charset="0"/>
              </a:rPr>
              <a:t>AdjectiveCount</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SignificantSentence</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Sentence.MaxAdjectiveCount</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First , Last and Significant Sentence as input:</a:t>
            </a:r>
            <a:r>
              <a:rPr lang="en-IN" sz="3400" b="1" dirty="0" smtClean="0">
                <a:latin typeface="Times New Roman" pitchFamily="18" charset="0"/>
                <a:cs typeface="Times New Roman" pitchFamily="18" charset="0"/>
              </a:rPr>
              <a:t/>
            </a:r>
            <a:br>
              <a:rPr lang="en-IN" sz="3400" b="1"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This method is referred to as ‘</a:t>
            </a:r>
            <a:r>
              <a:rPr lang="en-IN" dirty="0" err="1" smtClean="0">
                <a:latin typeface="Times New Roman" pitchFamily="18" charset="0"/>
                <a:cs typeface="Times New Roman" pitchFamily="18" charset="0"/>
              </a:rPr>
              <a:t>allmethod</a:t>
            </a:r>
            <a:r>
              <a:rPr lang="en-IN" dirty="0" smtClean="0">
                <a:latin typeface="Times New Roman" pitchFamily="18" charset="0"/>
                <a:cs typeface="Times New Roman" pitchFamily="18" charset="0"/>
              </a:rPr>
              <a:t>’ and re-uses the code which finds the First , Last and Significant Sentences.</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It applies the chosen method on all of these as input.</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868346"/>
          </a:xfrm>
        </p:spPr>
        <p:txBody>
          <a:bodyPr>
            <a:normAutofit/>
          </a:bodyPr>
          <a:lstStyle/>
          <a:p>
            <a:r>
              <a:rPr lang="en-US" sz="1400" dirty="0" smtClean="0"/>
              <a:t>Other Algorithms</a:t>
            </a:r>
            <a:endParaRPr lang="en-IN"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05192"/>
          </a:xfrm>
        </p:spPr>
        <p:txBody>
          <a:bodyPr>
            <a:normAutofit/>
          </a:bodyPr>
          <a:lstStyle/>
          <a:p>
            <a:pPr>
              <a:buNone/>
            </a:pPr>
            <a:r>
              <a:rPr lang="en-IN" sz="1600" b="1" dirty="0" smtClean="0"/>
              <a:t>	</a:t>
            </a:r>
            <a:r>
              <a:rPr lang="en-IN" sz="1600" b="1" dirty="0" err="1" smtClean="0"/>
              <a:t>StoreToFile</a:t>
            </a:r>
            <a:r>
              <a:rPr lang="en-IN" sz="1600" b="1" dirty="0" smtClean="0"/>
              <a:t>(User input string)</a:t>
            </a:r>
            <a:br>
              <a:rPr lang="en-IN" sz="1600" b="1" dirty="0" smtClean="0"/>
            </a:br>
            <a:r>
              <a:rPr lang="en-IN" sz="1600" b="1" dirty="0" smtClean="0"/>
              <a:t>{</a:t>
            </a:r>
            <a:br>
              <a:rPr lang="en-IN" sz="1600" b="1" dirty="0" smtClean="0"/>
            </a:br>
            <a:r>
              <a:rPr lang="en-IN" sz="1600" b="1" dirty="0" smtClean="0"/>
              <a:t>  Run Cue based method.</a:t>
            </a:r>
            <a:br>
              <a:rPr lang="en-IN" sz="1600" b="1" dirty="0" smtClean="0"/>
            </a:br>
            <a:r>
              <a:rPr lang="en-IN" sz="1600" b="1" dirty="0" smtClean="0"/>
              <a:t>     If(</a:t>
            </a:r>
            <a:r>
              <a:rPr lang="en-IN" sz="1600" b="1" dirty="0" err="1" smtClean="0"/>
              <a:t>CuePresent</a:t>
            </a:r>
            <a:r>
              <a:rPr lang="en-IN" sz="1600" b="1" dirty="0" smtClean="0"/>
              <a:t>)</a:t>
            </a:r>
            <a:br>
              <a:rPr lang="en-IN" sz="1600" b="1" dirty="0" smtClean="0"/>
            </a:br>
            <a:r>
              <a:rPr lang="en-IN" sz="1600" b="1" dirty="0" smtClean="0"/>
              <a:t>        Result = opinionated</a:t>
            </a:r>
            <a:br>
              <a:rPr lang="en-IN" sz="1600" b="1" dirty="0" smtClean="0"/>
            </a:br>
            <a:r>
              <a:rPr lang="en-IN" sz="1600" b="1" dirty="0" smtClean="0"/>
              <a:t>        Print(Result)</a:t>
            </a:r>
            <a:br>
              <a:rPr lang="en-IN" sz="1600" b="1" dirty="0" smtClean="0"/>
            </a:br>
            <a:r>
              <a:rPr lang="en-IN" sz="1600" b="1" dirty="0" smtClean="0"/>
              <a:t>        return</a:t>
            </a:r>
          </a:p>
          <a:p>
            <a:pPr>
              <a:buNone/>
            </a:pPr>
            <a:r>
              <a:rPr lang="en-IN" sz="1600" b="1" dirty="0" smtClean="0"/>
              <a:t/>
            </a:r>
            <a:br>
              <a:rPr lang="en-IN" sz="1600" b="1" dirty="0" smtClean="0"/>
            </a:br>
            <a:r>
              <a:rPr lang="en-IN" sz="1600" b="1" dirty="0" smtClean="0"/>
              <a:t> Run First, Last, Significant sentence method</a:t>
            </a:r>
          </a:p>
          <a:p>
            <a:pPr>
              <a:buNone/>
            </a:pPr>
            <a:r>
              <a:rPr lang="en-IN" sz="1600" b="1" dirty="0" smtClean="0"/>
              <a:t/>
            </a:r>
            <a:br>
              <a:rPr lang="en-IN" sz="1600" b="1" dirty="0" smtClean="0"/>
            </a:br>
            <a:r>
              <a:rPr lang="en-IN" sz="1600" b="1" dirty="0" smtClean="0"/>
              <a:t> Use threshold giving maximum accuracy for classification. (0.2)</a:t>
            </a:r>
            <a:br>
              <a:rPr lang="en-IN" sz="1600" b="1" dirty="0" smtClean="0"/>
            </a:br>
            <a:r>
              <a:rPr lang="en-IN" sz="1600" b="1" dirty="0" smtClean="0"/>
              <a:t> if(</a:t>
            </a:r>
            <a:r>
              <a:rPr lang="en-IN" sz="1600" b="1" dirty="0" err="1" smtClean="0"/>
              <a:t>ResultantRatio</a:t>
            </a:r>
            <a:r>
              <a:rPr lang="en-IN" sz="1600" b="1" dirty="0" smtClean="0"/>
              <a:t>(input) &gt; = 0.2)</a:t>
            </a:r>
            <a:br>
              <a:rPr lang="en-IN" sz="1600" b="1" dirty="0" smtClean="0"/>
            </a:br>
            <a:r>
              <a:rPr lang="en-IN" sz="1600" b="1" dirty="0" smtClean="0"/>
              <a:t>    Result = opinionated</a:t>
            </a:r>
            <a:br>
              <a:rPr lang="en-IN" sz="1600" b="1" dirty="0" smtClean="0"/>
            </a:br>
            <a:r>
              <a:rPr lang="en-IN" sz="1600" b="1" dirty="0" smtClean="0"/>
              <a:t> else</a:t>
            </a:r>
            <a:br>
              <a:rPr lang="en-IN" sz="1600" b="1" dirty="0" smtClean="0"/>
            </a:br>
            <a:r>
              <a:rPr lang="en-IN" sz="1600" b="1" dirty="0" smtClean="0"/>
              <a:t>    Result = factual</a:t>
            </a:r>
            <a:br>
              <a:rPr lang="en-IN" sz="1600" b="1" dirty="0" smtClean="0"/>
            </a:br>
            <a:r>
              <a:rPr lang="en-IN" sz="1600" b="1" dirty="0" smtClean="0"/>
              <a:t>Print(Result)</a:t>
            </a:r>
            <a:br>
              <a:rPr lang="en-IN" sz="1600" b="1" dirty="0" smtClean="0"/>
            </a:br>
            <a:r>
              <a:rPr lang="en-IN" sz="1600" b="1" dirty="0" smtClean="0"/>
              <a:t>}</a:t>
            </a:r>
            <a:br>
              <a:rPr lang="en-IN" sz="1600" b="1" dirty="0" smtClean="0"/>
            </a:br>
            <a:endParaRPr lang="en-IN" sz="1600" b="1" dirty="0"/>
          </a:p>
        </p:txBody>
      </p:sp>
      <p:sp>
        <p:nvSpPr>
          <p:cNvPr id="3" name="Title 2"/>
          <p:cNvSpPr>
            <a:spLocks noGrp="1"/>
          </p:cNvSpPr>
          <p:nvPr>
            <p:ph type="title"/>
          </p:nvPr>
        </p:nvSpPr>
        <p:spPr/>
        <p:txBody>
          <a:bodyPr>
            <a:normAutofit/>
          </a:bodyPr>
          <a:lstStyle/>
          <a:p>
            <a:pPr algn="ctr"/>
            <a:r>
              <a:rPr lang="en-IN" sz="1800" dirty="0" smtClean="0"/>
              <a:t>Algorithm applied for text classification on the User Input obtained from the GUI:</a:t>
            </a:r>
            <a:endParaRPr lang="en-IN"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357298"/>
            <a:ext cx="8229600" cy="4525963"/>
          </a:xfrm>
        </p:spPr>
        <p:txBody>
          <a:bodyPr>
            <a:normAutofit/>
          </a:bodyPr>
          <a:lstStyle/>
          <a:p>
            <a:r>
              <a:rPr lang="en-US" dirty="0" smtClean="0">
                <a:latin typeface="Times New Roman" pitchFamily="18" charset="0"/>
                <a:cs typeface="Times New Roman" pitchFamily="18" charset="0"/>
              </a:rPr>
              <a:t>Three key components:</a:t>
            </a:r>
          </a:p>
          <a:p>
            <a:pPr marL="850392" lvl="1" indent="-457200">
              <a:buFont typeface="+mj-lt"/>
              <a:buAutoNum type="arabicPeriod"/>
            </a:pPr>
            <a:r>
              <a:rPr lang="en-US" sz="2200" dirty="0" smtClean="0">
                <a:latin typeface="Times New Roman" pitchFamily="18" charset="0"/>
                <a:cs typeface="Times New Roman" pitchFamily="18" charset="0"/>
              </a:rPr>
              <a:t>Input : User chooses experiment method, type of input and the input directory</a:t>
            </a:r>
          </a:p>
          <a:p>
            <a:pPr marL="850392" lvl="1" indent="-457200">
              <a:buNone/>
            </a:pPr>
            <a:r>
              <a:rPr lang="en-US" sz="2200" dirty="0" smtClean="0">
                <a:latin typeface="Times New Roman" pitchFamily="18" charset="0"/>
                <a:cs typeface="Times New Roman" pitchFamily="18" charset="0"/>
              </a:rPr>
              <a:t>	Output : View the results in the form a graph.</a:t>
            </a:r>
          </a:p>
          <a:p>
            <a:pPr marL="850392" lvl="1" indent="-457200">
              <a:buNone/>
            </a:pPr>
            <a:r>
              <a:rPr lang="en-US" sz="2200" dirty="0" smtClean="0">
                <a:solidFill>
                  <a:schemeClr val="bg2">
                    <a:lumMod val="50000"/>
                  </a:schemeClr>
                </a:solidFill>
                <a:latin typeface="Times New Roman" pitchFamily="18" charset="0"/>
                <a:cs typeface="Times New Roman" pitchFamily="18" charset="0"/>
              </a:rPr>
              <a:t>2.</a:t>
            </a:r>
            <a:r>
              <a:rPr lang="en-US" sz="2200" dirty="0" smtClean="0">
                <a:latin typeface="Times New Roman" pitchFamily="18" charset="0"/>
                <a:cs typeface="Times New Roman" pitchFamily="18" charset="0"/>
              </a:rPr>
              <a:t>   Input : User enters text to be classified</a:t>
            </a:r>
          </a:p>
          <a:p>
            <a:pPr marL="850392" lvl="1" indent="-457200">
              <a:buNone/>
            </a:pPr>
            <a:r>
              <a:rPr lang="en-US" sz="2200" dirty="0" smtClean="0">
                <a:latin typeface="Times New Roman" pitchFamily="18" charset="0"/>
                <a:cs typeface="Times New Roman" pitchFamily="18" charset="0"/>
              </a:rPr>
              <a:t>	Output: Text entered is opinionated/factual</a:t>
            </a:r>
          </a:p>
          <a:p>
            <a:pPr marL="850392" lvl="1" indent="-457200">
              <a:buNone/>
            </a:pPr>
            <a:r>
              <a:rPr lang="en-US" sz="2200" dirty="0" smtClean="0">
                <a:solidFill>
                  <a:schemeClr val="bg2">
                    <a:lumMod val="50000"/>
                  </a:schemeClr>
                </a:solidFill>
                <a:latin typeface="Times New Roman" pitchFamily="18" charset="0"/>
                <a:cs typeface="Times New Roman" pitchFamily="18" charset="0"/>
              </a:rPr>
              <a:t>3.   </a:t>
            </a:r>
            <a:r>
              <a:rPr lang="en-US" sz="2200" dirty="0" smtClean="0">
                <a:latin typeface="Times New Roman" pitchFamily="18" charset="0"/>
                <a:cs typeface="Times New Roman" pitchFamily="18" charset="0"/>
              </a:rPr>
              <a:t>Input :User chooses experiment method and type of input </a:t>
            </a:r>
          </a:p>
          <a:p>
            <a:pPr marL="850392" lvl="1" indent="-457200">
              <a:buNone/>
            </a:pPr>
            <a:r>
              <a:rPr lang="en-US" sz="2200" dirty="0" smtClean="0">
                <a:latin typeface="Times New Roman" pitchFamily="18" charset="0"/>
                <a:cs typeface="Times New Roman" pitchFamily="18" charset="0"/>
              </a:rPr>
              <a:t>	Output : View the graph showing behavior of the chosen combination with respect to varying number of input files. </a:t>
            </a:r>
          </a:p>
          <a:p>
            <a:pPr marL="850392" lvl="1" indent="-457200">
              <a:buNone/>
            </a:pP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marL="850392" lvl="1" indent="-457200">
              <a:buNone/>
            </a:pPr>
            <a:r>
              <a:rPr lang="en-US" sz="2200" dirty="0" smtClean="0">
                <a:latin typeface="Times New Roman" pitchFamily="18" charset="0"/>
                <a:cs typeface="Times New Roman" pitchFamily="18" charset="0"/>
              </a:rPr>
              <a:t>Component 2 applies the inferred best method to classify input text as opinion or fact.</a:t>
            </a: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The User Interaction Component</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Subjectivity Classification is a part of opinion mining. It is a task which investigates whether a paragraph presents the opinion of its author or reports facts.</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Consider following statements:</a:t>
            </a: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Statement 1:</a:t>
            </a:r>
            <a:r>
              <a:rPr lang="en-IN" dirty="0" smtClean="0">
                <a:latin typeface="Times New Roman" pitchFamily="18" charset="0"/>
                <a:cs typeface="Times New Roman" pitchFamily="18" charset="0"/>
              </a:rPr>
              <a:t> In the second expansion in three days, Karnataka Chief Minister D V </a:t>
            </a:r>
            <a:r>
              <a:rPr lang="en-IN" dirty="0" err="1" smtClean="0">
                <a:latin typeface="Times New Roman" pitchFamily="18" charset="0"/>
                <a:cs typeface="Times New Roman" pitchFamily="18" charset="0"/>
              </a:rPr>
              <a:t>Sadananda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Gowda</a:t>
            </a:r>
            <a:r>
              <a:rPr lang="en-IN" dirty="0" smtClean="0">
                <a:latin typeface="Times New Roman" pitchFamily="18" charset="0"/>
                <a:cs typeface="Times New Roman" pitchFamily="18" charset="0"/>
              </a:rPr>
              <a:t> today inducted five ministers of cabinet rank into his ministry, but kept out the controversial Reddy brothers.</a:t>
            </a:r>
            <a:endParaRPr lang="en-GB" dirty="0"/>
          </a:p>
        </p:txBody>
      </p:sp>
      <p:sp>
        <p:nvSpPr>
          <p:cNvPr id="3" name="Title 2"/>
          <p:cNvSpPr>
            <a:spLocks noGrp="1"/>
          </p:cNvSpPr>
          <p:nvPr>
            <p:ph type="title"/>
          </p:nvPr>
        </p:nvSpPr>
        <p:spPr/>
        <p:txBody>
          <a:bodyPr/>
          <a:lstStyle/>
          <a:p>
            <a:r>
              <a:rPr lang="en-IN" dirty="0" smtClean="0"/>
              <a:t>Introduction</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285728"/>
            <a:ext cx="8229600" cy="1143000"/>
          </a:xfrm>
        </p:spPr>
        <p:txBody>
          <a:bodyPr>
            <a:normAutofit/>
          </a:bodyPr>
          <a:lstStyle/>
          <a:p>
            <a:r>
              <a:rPr lang="en-US" sz="3600" dirty="0" smtClean="0">
                <a:latin typeface="Times New Roman" pitchFamily="18" charset="0"/>
                <a:cs typeface="Times New Roman" pitchFamily="18" charset="0"/>
              </a:rPr>
              <a:t>A view of the user interface</a:t>
            </a:r>
            <a:endParaRPr lang="en-IN" sz="36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285750" y="1455850"/>
            <a:ext cx="8521700" cy="49654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572164"/>
          </a:xfrm>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Unit Testing</a:t>
            </a:r>
          </a:p>
          <a:p>
            <a:pPr lvl="1">
              <a:buNone/>
            </a:pPr>
            <a:r>
              <a:rPr lang="en-US" sz="2200" dirty="0" smtClean="0">
                <a:latin typeface="Times New Roman" pitchFamily="18" charset="0"/>
                <a:cs typeface="Times New Roman" pitchFamily="18" charset="0"/>
              </a:rPr>
              <a:t>It is used to test</a:t>
            </a:r>
          </a:p>
          <a:p>
            <a:pPr lvl="2">
              <a:buFont typeface="Wingdings" pitchFamily="2" charset="2"/>
              <a:buChar char="Ø"/>
            </a:pPr>
            <a:r>
              <a:rPr lang="en-IN" sz="2200" dirty="0" smtClean="0">
                <a:latin typeface="Times New Roman" pitchFamily="18" charset="0"/>
                <a:cs typeface="Times New Roman" pitchFamily="18" charset="0"/>
              </a:rPr>
              <a:t>Individual units of source code</a:t>
            </a:r>
          </a:p>
          <a:p>
            <a:pPr lvl="2">
              <a:buFont typeface="Wingdings" pitchFamily="2" charset="2"/>
              <a:buChar char="Ø"/>
            </a:pPr>
            <a:r>
              <a:rPr lang="en-IN" sz="2200" dirty="0" smtClean="0">
                <a:latin typeface="Times New Roman" pitchFamily="18" charset="0"/>
                <a:cs typeface="Times New Roman" pitchFamily="18" charset="0"/>
              </a:rPr>
              <a:t>Program modules</a:t>
            </a:r>
            <a:endParaRPr lang="en-US" sz="22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Integration Testing</a:t>
            </a:r>
          </a:p>
          <a:p>
            <a:pPr lvl="1">
              <a:buNone/>
            </a:pPr>
            <a:r>
              <a:rPr lang="en-US" sz="2200" dirty="0" smtClean="0">
                <a:latin typeface="Times New Roman" pitchFamily="18" charset="0"/>
                <a:cs typeface="Times New Roman" pitchFamily="18" charset="0"/>
              </a:rPr>
              <a:t>It is used to test</a:t>
            </a:r>
          </a:p>
          <a:p>
            <a:pPr lvl="2">
              <a:buFont typeface="Wingdings" pitchFamily="2" charset="2"/>
              <a:buChar char="Ø"/>
            </a:pPr>
            <a:r>
              <a:rPr lang="en-US" sz="2200" dirty="0" smtClean="0">
                <a:latin typeface="Times New Roman" pitchFamily="18" charset="0"/>
                <a:cs typeface="Times New Roman" pitchFamily="18" charset="0"/>
              </a:rPr>
              <a:t>Integrity and interaction between the program modules. </a:t>
            </a:r>
          </a:p>
          <a:p>
            <a:pPr>
              <a:buNone/>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82594"/>
          </a:xfrm>
        </p:spPr>
        <p:txBody>
          <a:bodyPr>
            <a:normAutofit/>
          </a:bodyPr>
          <a:lstStyle/>
          <a:p>
            <a:r>
              <a:rPr lang="en-US" sz="2800" dirty="0" smtClean="0"/>
              <a:t>Testing</a:t>
            </a:r>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728" y="4643446"/>
            <a:ext cx="6324600" cy="14097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428728" y="1857364"/>
            <a:ext cx="6343650" cy="2019300"/>
          </a:xfrm>
          <a:prstGeom prst="rect">
            <a:avLst/>
          </a:prstGeom>
          <a:noFill/>
          <a:ln w="9525">
            <a:noFill/>
            <a:miter lim="800000"/>
            <a:headEnd/>
            <a:tailEnd/>
          </a:ln>
          <a:effectLst/>
        </p:spPr>
      </p:pic>
      <p:sp>
        <p:nvSpPr>
          <p:cNvPr id="6" name="TextBox 5"/>
          <p:cNvSpPr txBox="1"/>
          <p:nvPr/>
        </p:nvSpPr>
        <p:spPr>
          <a:xfrm>
            <a:off x="1428728" y="1285860"/>
            <a:ext cx="6286544"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Table 6.1: Test case for module Monty Tagger</a:t>
            </a:r>
            <a:endParaRPr lang="en-IN" sz="1600" b="1" dirty="0">
              <a:latin typeface="Times New Roman" pitchFamily="18" charset="0"/>
              <a:cs typeface="Times New Roman" pitchFamily="18" charset="0"/>
            </a:endParaRPr>
          </a:p>
        </p:txBody>
      </p:sp>
      <p:sp>
        <p:nvSpPr>
          <p:cNvPr id="8" name="TextBox 7"/>
          <p:cNvSpPr txBox="1"/>
          <p:nvPr/>
        </p:nvSpPr>
        <p:spPr>
          <a:xfrm>
            <a:off x="1428728" y="4143380"/>
            <a:ext cx="6286544"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Table 6.2: Test case for module Cue based</a:t>
            </a:r>
            <a:endParaRPr lang="en-IN" sz="1600" b="1" dirty="0">
              <a:latin typeface="Times New Roman" pitchFamily="18" charset="0"/>
              <a:cs typeface="Times New Roman" pitchFamily="18" charset="0"/>
            </a:endParaRPr>
          </a:p>
        </p:txBody>
      </p:sp>
      <p:sp>
        <p:nvSpPr>
          <p:cNvPr id="13" name="Title 12"/>
          <p:cNvSpPr>
            <a:spLocks noGrp="1"/>
          </p:cNvSpPr>
          <p:nvPr>
            <p:ph type="title"/>
          </p:nvPr>
        </p:nvSpPr>
        <p:spPr>
          <a:xfrm>
            <a:off x="457200" y="274638"/>
            <a:ext cx="8229600" cy="939784"/>
          </a:xfrm>
        </p:spPr>
        <p:txBody>
          <a:bodyPr>
            <a:normAutofit/>
          </a:bodyPr>
          <a:lstStyle/>
          <a:p>
            <a:r>
              <a:rPr lang="en-US" sz="2800" dirty="0" smtClean="0"/>
              <a:t>Unit testing</a:t>
            </a:r>
            <a:endParaRPr lang="en-IN" sz="2800" dirty="0"/>
          </a:p>
        </p:txBody>
      </p:sp>
      <p:sp>
        <p:nvSpPr>
          <p:cNvPr id="14" name="Content Placeholder 13"/>
          <p:cNvSpPr>
            <a:spLocks noGrp="1"/>
          </p:cNvSpPr>
          <p:nvPr>
            <p:ph idx="1"/>
          </p:nvPr>
        </p:nvSpPr>
        <p:spPr/>
        <p:txBody>
          <a:bodyPr/>
          <a:lstStyle/>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85852" y="1214422"/>
            <a:ext cx="6353175" cy="12763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85852" y="3286124"/>
            <a:ext cx="6372225" cy="1857375"/>
          </a:xfrm>
          <a:prstGeom prst="rect">
            <a:avLst/>
          </a:prstGeom>
          <a:noFill/>
          <a:ln w="9525">
            <a:noFill/>
            <a:miter lim="800000"/>
            <a:headEnd/>
            <a:tailEnd/>
          </a:ln>
          <a:effectLst/>
        </p:spPr>
      </p:pic>
      <p:sp>
        <p:nvSpPr>
          <p:cNvPr id="7" name="TextBox 6"/>
          <p:cNvSpPr txBox="1"/>
          <p:nvPr/>
        </p:nvSpPr>
        <p:spPr>
          <a:xfrm>
            <a:off x="1214414" y="714356"/>
            <a:ext cx="6357982"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Table 6.3: Test case for adjective count module</a:t>
            </a:r>
            <a:endParaRPr lang="en-IN" sz="1600" b="1" dirty="0">
              <a:latin typeface="Times New Roman" pitchFamily="18" charset="0"/>
              <a:cs typeface="Times New Roman" pitchFamily="18" charset="0"/>
            </a:endParaRPr>
          </a:p>
        </p:txBody>
      </p:sp>
      <p:sp>
        <p:nvSpPr>
          <p:cNvPr id="8" name="TextBox 7"/>
          <p:cNvSpPr txBox="1"/>
          <p:nvPr/>
        </p:nvSpPr>
        <p:spPr>
          <a:xfrm>
            <a:off x="1285852" y="2786058"/>
            <a:ext cx="6357982"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Table 6.4: Test case for classifying user input module</a:t>
            </a:r>
            <a:endParaRPr lang="en-IN"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6908"/>
          </a:xfrm>
        </p:spPr>
        <p:txBody>
          <a:bodyPr/>
          <a:lstStyle/>
          <a:p>
            <a:r>
              <a:rPr lang="en-IN" sz="2800" dirty="0" smtClean="0"/>
              <a:t>Integration</a:t>
            </a:r>
            <a:r>
              <a:rPr lang="en-IN" dirty="0" smtClean="0"/>
              <a:t> </a:t>
            </a:r>
            <a:r>
              <a:rPr lang="en-IN" sz="2800" dirty="0" smtClean="0"/>
              <a:t>Testing</a:t>
            </a:r>
            <a:endParaRPr lang="en-GB" sz="2800" dirty="0"/>
          </a:p>
        </p:txBody>
      </p:sp>
      <p:sp>
        <p:nvSpPr>
          <p:cNvPr id="5" name="TextBox 4"/>
          <p:cNvSpPr txBox="1"/>
          <p:nvPr/>
        </p:nvSpPr>
        <p:spPr>
          <a:xfrm>
            <a:off x="714348" y="1214422"/>
            <a:ext cx="7500990"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Table 6.5 Test case for integration of </a:t>
            </a:r>
            <a:r>
              <a:rPr lang="en-IN" b="1" dirty="0" err="1" smtClean="0">
                <a:latin typeface="Times New Roman" pitchFamily="18" charset="0"/>
                <a:cs typeface="Times New Roman" pitchFamily="18" charset="0"/>
              </a:rPr>
              <a:t>monty</a:t>
            </a:r>
            <a:r>
              <a:rPr lang="en-IN" b="1" dirty="0" smtClean="0">
                <a:latin typeface="Times New Roman" pitchFamily="18" charset="0"/>
                <a:cs typeface="Times New Roman" pitchFamily="18" charset="0"/>
              </a:rPr>
              <a:t> tagger with code</a:t>
            </a:r>
            <a:endParaRPr lang="en-GB" b="1"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srcRect/>
          <a:stretch>
            <a:fillRect/>
          </a:stretch>
        </p:blipFill>
        <p:spPr bwMode="auto">
          <a:xfrm>
            <a:off x="285720" y="1714488"/>
            <a:ext cx="8643998"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25470"/>
          </a:xfrm>
        </p:spPr>
        <p:txBody>
          <a:bodyPr>
            <a:normAutofit/>
          </a:bodyPr>
          <a:lstStyle/>
          <a:p>
            <a:r>
              <a:rPr lang="en-IN" sz="2800" dirty="0" smtClean="0"/>
              <a:t>Integration Testing</a:t>
            </a:r>
            <a:endParaRPr lang="en-GB" sz="2800"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857364"/>
            <a:ext cx="8229600" cy="3270862"/>
          </a:xfrm>
          <a:prstGeom prst="rect">
            <a:avLst/>
          </a:prstGeom>
          <a:noFill/>
          <a:ln w="9525">
            <a:noFill/>
            <a:miter lim="800000"/>
            <a:headEnd/>
            <a:tailEnd/>
          </a:ln>
          <a:effectLst/>
        </p:spPr>
      </p:pic>
      <p:sp>
        <p:nvSpPr>
          <p:cNvPr id="5" name="TextBox 4"/>
          <p:cNvSpPr txBox="1"/>
          <p:nvPr/>
        </p:nvSpPr>
        <p:spPr>
          <a:xfrm>
            <a:off x="642910" y="1285860"/>
            <a:ext cx="7643866"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Table 6.6 Test case for integration of GUI with code</a:t>
            </a:r>
            <a:endParaRPr lang="en-GB"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929354"/>
          </a:xfrm>
        </p:spPr>
        <p:txBody>
          <a:bodyPr>
            <a:noAutofit/>
          </a:bodyPr>
          <a:lstStyle/>
          <a:p>
            <a:r>
              <a:rPr lang="en-US" sz="1300" b="1" dirty="0" smtClean="0"/>
              <a:t>Test Case 1:</a:t>
            </a:r>
          </a:p>
          <a:p>
            <a:r>
              <a:rPr lang="en-US" sz="1300" b="1" dirty="0" smtClean="0"/>
              <a:t>Input Text:</a:t>
            </a:r>
          </a:p>
          <a:p>
            <a:endParaRPr lang="en-US" sz="1300" dirty="0" smtClean="0"/>
          </a:p>
          <a:p>
            <a:pPr>
              <a:buNone/>
            </a:pPr>
            <a:r>
              <a:rPr lang="en-IN" sz="1300" dirty="0" smtClean="0"/>
              <a:t>	While I was still a Verizon customer, I waited a good 8 months beyond my contract expiration for the first version of the Blackberry Storm.  Then it came out, and sucked a fatty...At the time, I was a working musician, and needed the ability to access my business emails from my "real" job. </a:t>
            </a:r>
          </a:p>
          <a:p>
            <a:pPr>
              <a:buNone/>
            </a:pPr>
            <a:r>
              <a:rPr lang="en-IN" sz="1300" dirty="0" smtClean="0"/>
              <a:t>		 The old LG flip phone that I had was just not cutting it.  So I was in the market for a smart phone.  A </a:t>
            </a:r>
            <a:r>
              <a:rPr lang="en-IN" sz="1300" dirty="0" err="1" smtClean="0"/>
              <a:t>freind</a:t>
            </a:r>
            <a:r>
              <a:rPr lang="en-IN" sz="1300" dirty="0" smtClean="0"/>
              <a:t> turned me on to the </a:t>
            </a:r>
            <a:r>
              <a:rPr lang="en-IN" sz="1300" dirty="0" err="1" smtClean="0"/>
              <a:t>iPhone</a:t>
            </a:r>
            <a:r>
              <a:rPr lang="en-IN" sz="1300" dirty="0" smtClean="0"/>
              <a:t>, and I decided to give it a </a:t>
            </a:r>
            <a:r>
              <a:rPr lang="en-IN" sz="1300" dirty="0" err="1" smtClean="0"/>
              <a:t>go!</a:t>
            </a:r>
            <a:r>
              <a:rPr lang="en-IN" sz="1300" dirty="0" err="1" smtClean="0">
                <a:solidFill>
                  <a:srgbClr val="FF0000"/>
                </a:solidFill>
              </a:rPr>
              <a:t>Instantly</a:t>
            </a:r>
            <a:r>
              <a:rPr lang="en-IN" sz="1300" dirty="0" smtClean="0">
                <a:solidFill>
                  <a:srgbClr val="FF0000"/>
                </a:solidFill>
              </a:rPr>
              <a:t>, I was amazed with what this phone could do</a:t>
            </a:r>
            <a:r>
              <a:rPr lang="en-IN" sz="1300" dirty="0" smtClean="0"/>
              <a:t>!  A very simple interface between the phone and iTunes (both mobile, and PC versions) made adding songs a breeze.  And the apps...  OH the </a:t>
            </a:r>
            <a:r>
              <a:rPr lang="en-IN" sz="1300" dirty="0" err="1" smtClean="0"/>
              <a:t>apps!When</a:t>
            </a:r>
            <a:r>
              <a:rPr lang="en-IN" sz="1300" dirty="0" smtClean="0"/>
              <a:t> you see the commercial that says they have an app for everything, they are not kidding</a:t>
            </a:r>
            <a:r>
              <a:rPr lang="en-IN" sz="1300" dirty="0" smtClean="0">
                <a:solidFill>
                  <a:srgbClr val="FF0000"/>
                </a:solidFill>
              </a:rPr>
              <a:t>.  Some cost a few bucks, but there are plenty of free apps out there that are helpful and easily </a:t>
            </a:r>
            <a:r>
              <a:rPr lang="en-IN" sz="1300" dirty="0" err="1" smtClean="0">
                <a:solidFill>
                  <a:srgbClr val="FF0000"/>
                </a:solidFill>
              </a:rPr>
              <a:t>funtional</a:t>
            </a:r>
            <a:r>
              <a:rPr lang="en-IN" sz="1300" dirty="0" smtClean="0">
                <a:solidFill>
                  <a:srgbClr val="FF0000"/>
                </a:solidFill>
              </a:rPr>
              <a:t>.</a:t>
            </a:r>
          </a:p>
          <a:p>
            <a:pPr>
              <a:buNone/>
            </a:pPr>
            <a:r>
              <a:rPr lang="en-IN" sz="1300" dirty="0" smtClean="0"/>
              <a:t>		The thing that I have probably used the most, is the built in GPS courtesy of Google Maps.  This has saved many a trip for my family, with easy-to-follow turn by turn </a:t>
            </a:r>
            <a:r>
              <a:rPr lang="en-IN" sz="1300" dirty="0" err="1" smtClean="0"/>
              <a:t>directions.There</a:t>
            </a:r>
            <a:r>
              <a:rPr lang="en-IN" sz="1300" dirty="0" smtClean="0"/>
              <a:t> were drawbacks, </a:t>
            </a:r>
            <a:r>
              <a:rPr lang="en-IN" sz="1300" dirty="0" err="1" smtClean="0"/>
              <a:t>intially</a:t>
            </a:r>
            <a:r>
              <a:rPr lang="en-IN" sz="1300" dirty="0" smtClean="0"/>
              <a:t>.  It was impossible to send a picture message with the original OS for the phone.  Even a run of the mill </a:t>
            </a:r>
            <a:r>
              <a:rPr lang="en-IN" sz="1300" dirty="0" err="1" smtClean="0"/>
              <a:t>Tracfone</a:t>
            </a:r>
            <a:r>
              <a:rPr lang="en-IN" sz="1300" dirty="0" smtClean="0"/>
              <a:t> that you buy at the local mini-mart could do this!  But when OS 3 came out last year, this was fixed.  </a:t>
            </a:r>
          </a:p>
          <a:p>
            <a:pPr>
              <a:buNone/>
            </a:pPr>
            <a:r>
              <a:rPr lang="en-IN" sz="1300" dirty="0" smtClean="0"/>
              <a:t>		Also, the phone did not take video (the later model, 3GS did this out of the box).  This is still </a:t>
            </a:r>
            <a:r>
              <a:rPr lang="en-IN" sz="1300" dirty="0" err="1" smtClean="0"/>
              <a:t>somethign</a:t>
            </a:r>
            <a:r>
              <a:rPr lang="en-IN" sz="1300" dirty="0" smtClean="0"/>
              <a:t> you can't do without downloading an app, but the app is free, so no harm </a:t>
            </a:r>
            <a:r>
              <a:rPr lang="en-IN" sz="1300" dirty="0" err="1" smtClean="0"/>
              <a:t>done.Voice</a:t>
            </a:r>
            <a:r>
              <a:rPr lang="en-IN" sz="1300" dirty="0" smtClean="0"/>
              <a:t> memos, notes to self, games, reference tools...  All come in plenty handy.  The ability to synch multiple email addresses into one inbox is </a:t>
            </a:r>
            <a:r>
              <a:rPr lang="en-IN" sz="1300" dirty="0" smtClean="0">
                <a:solidFill>
                  <a:srgbClr val="FF0000"/>
                </a:solidFill>
              </a:rPr>
              <a:t>also VERY </a:t>
            </a:r>
            <a:r>
              <a:rPr lang="en-IN" sz="1300" dirty="0" err="1" smtClean="0">
                <a:solidFill>
                  <a:srgbClr val="FF0000"/>
                </a:solidFill>
              </a:rPr>
              <a:t>helpful.Improvement</a:t>
            </a:r>
            <a:r>
              <a:rPr lang="en-IN" sz="1300" dirty="0" smtClean="0">
                <a:solidFill>
                  <a:srgbClr val="FF0000"/>
                </a:solidFill>
              </a:rPr>
              <a:t> on this have been made in later models, but I still love the one I bought.  I would </a:t>
            </a:r>
            <a:r>
              <a:rPr lang="en-IN" sz="1300" dirty="0" err="1" smtClean="0">
                <a:solidFill>
                  <a:srgbClr val="FF0000"/>
                </a:solidFill>
              </a:rPr>
              <a:t>recomend</a:t>
            </a:r>
            <a:r>
              <a:rPr lang="en-IN" sz="1300" dirty="0" smtClean="0">
                <a:solidFill>
                  <a:srgbClr val="FF0000"/>
                </a:solidFill>
              </a:rPr>
              <a:t> buying a </a:t>
            </a:r>
            <a:r>
              <a:rPr lang="en-IN" sz="1300" dirty="0" err="1" smtClean="0">
                <a:solidFill>
                  <a:srgbClr val="FF0000"/>
                </a:solidFill>
              </a:rPr>
              <a:t>hardshell</a:t>
            </a:r>
            <a:r>
              <a:rPr lang="en-IN" sz="1300" dirty="0" smtClean="0">
                <a:solidFill>
                  <a:srgbClr val="FF0000"/>
                </a:solidFill>
              </a:rPr>
              <a:t> case for the thing, as it would easily be scratched up if you drop it</a:t>
            </a:r>
            <a:r>
              <a:rPr lang="en-IN" sz="1300" dirty="0" smtClean="0"/>
              <a:t>.  Plus, constantly having to buy new screen protector decals just doesn't sound fun to </a:t>
            </a:r>
            <a:r>
              <a:rPr lang="en-IN" sz="1300" dirty="0" err="1" smtClean="0"/>
              <a:t>me.You</a:t>
            </a:r>
            <a:r>
              <a:rPr lang="en-IN" sz="1300" dirty="0" smtClean="0"/>
              <a:t> can find one of these pretty cheap these days...  even a </a:t>
            </a:r>
            <a:r>
              <a:rPr lang="en-IN" sz="1300" dirty="0" err="1" smtClean="0"/>
              <a:t>refurb</a:t>
            </a:r>
            <a:r>
              <a:rPr lang="en-IN" sz="1300" dirty="0" smtClean="0"/>
              <a:t>...  if you are looking to upgrade to a new phone, 			give the </a:t>
            </a:r>
            <a:r>
              <a:rPr lang="en-IN" sz="1300" dirty="0" err="1" smtClean="0"/>
              <a:t>ol</a:t>
            </a:r>
            <a:r>
              <a:rPr lang="en-IN" sz="1300" dirty="0" smtClean="0"/>
              <a:t>' </a:t>
            </a:r>
            <a:r>
              <a:rPr lang="en-IN" sz="1300" dirty="0" err="1" smtClean="0"/>
              <a:t>iPhone</a:t>
            </a:r>
            <a:r>
              <a:rPr lang="en-IN" sz="1300" dirty="0" smtClean="0"/>
              <a:t> 3G a look!</a:t>
            </a:r>
            <a:endParaRPr lang="en-IN" sz="1300" dirty="0"/>
          </a:p>
        </p:txBody>
      </p:sp>
      <p:sp>
        <p:nvSpPr>
          <p:cNvPr id="3" name="Title 2"/>
          <p:cNvSpPr>
            <a:spLocks noGrp="1"/>
          </p:cNvSpPr>
          <p:nvPr>
            <p:ph type="title"/>
          </p:nvPr>
        </p:nvSpPr>
        <p:spPr>
          <a:xfrm>
            <a:off x="457200" y="274638"/>
            <a:ext cx="8229600" cy="511156"/>
          </a:xfrm>
        </p:spPr>
        <p:txBody>
          <a:bodyPr>
            <a:normAutofit/>
          </a:bodyPr>
          <a:lstStyle/>
          <a:p>
            <a:r>
              <a:rPr lang="en-US" sz="2200" dirty="0" smtClean="0"/>
              <a:t>Test Cases for the user input classification module:</a:t>
            </a:r>
            <a:endParaRPr lang="en-IN"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Expected Result: Opinionated</a:t>
            </a:r>
          </a:p>
          <a:p>
            <a:r>
              <a:rPr lang="en-US" dirty="0" smtClean="0"/>
              <a:t>Obtained Result: Opinionated</a:t>
            </a:r>
          </a:p>
          <a:p>
            <a:endParaRPr lang="en-IN" dirty="0"/>
          </a:p>
        </p:txBody>
      </p:sp>
      <p:sp>
        <p:nvSpPr>
          <p:cNvPr id="3" name="Title 2"/>
          <p:cNvSpPr>
            <a:spLocks noGrp="1"/>
          </p:cNvSpPr>
          <p:nvPr>
            <p:ph type="title"/>
          </p:nvPr>
        </p:nvSpPr>
        <p:spPr/>
        <p:txBody>
          <a:bodyPr/>
          <a:lstStyle/>
          <a:p>
            <a:r>
              <a:rPr lang="en-US" dirty="0" smtClean="0"/>
              <a:t>Result: Test Case 1</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429288"/>
          </a:xfrm>
        </p:spPr>
        <p:txBody>
          <a:bodyPr>
            <a:normAutofit fontScale="62500" lnSpcReduction="20000"/>
          </a:bodyPr>
          <a:lstStyle/>
          <a:p>
            <a:pPr>
              <a:buNone/>
            </a:pPr>
            <a:r>
              <a:rPr lang="en-IN" dirty="0" smtClean="0"/>
              <a:t>		</a:t>
            </a:r>
            <a:r>
              <a:rPr lang="en-IN" sz="2600" dirty="0" smtClean="0">
                <a:solidFill>
                  <a:srgbClr val="FF0000"/>
                </a:solidFill>
              </a:rPr>
              <a:t>The Karnataka State Road Transport Corporation (KSRTC) on Wednesday launched buses run on bio-fuel to mark World Bio-fuel Day</a:t>
            </a:r>
            <a:r>
              <a:rPr lang="en-IN" sz="2600" dirty="0" smtClean="0"/>
              <a:t>.  Painted by students of Karnataka </a:t>
            </a:r>
            <a:r>
              <a:rPr lang="en-IN" sz="2600" dirty="0" err="1" smtClean="0"/>
              <a:t>Chitrakala</a:t>
            </a:r>
            <a:r>
              <a:rPr lang="en-IN" sz="2600" dirty="0" smtClean="0"/>
              <a:t> </a:t>
            </a:r>
            <a:r>
              <a:rPr lang="en-IN" sz="2600" dirty="0" err="1" smtClean="0"/>
              <a:t>Parishat</a:t>
            </a:r>
            <a:r>
              <a:rPr lang="en-IN" sz="2600" dirty="0" smtClean="0"/>
              <a:t>, the </a:t>
            </a:r>
            <a:r>
              <a:rPr lang="en-IN" sz="2600" dirty="0" err="1" smtClean="0"/>
              <a:t>KSRTC?buses</a:t>
            </a:r>
            <a:r>
              <a:rPr lang="en-IN" sz="2600" dirty="0" smtClean="0"/>
              <a:t> carried the message of urgent need to switch from fossil fuels to eco-friendly fuels. </a:t>
            </a:r>
          </a:p>
          <a:p>
            <a:pPr>
              <a:buNone/>
            </a:pPr>
            <a:r>
              <a:rPr lang="en-IN" sz="2600" dirty="0" smtClean="0"/>
              <a:t>		</a:t>
            </a:r>
            <a:r>
              <a:rPr lang="en-IN" sz="2600" dirty="0" smtClean="0">
                <a:solidFill>
                  <a:srgbClr val="FF0000"/>
                </a:solidFill>
              </a:rPr>
              <a:t>Speaking on the occasion, Karnataka State Bio-fuel Development Board (KSDB) Executive Chairman Y B Ramakrishna said the department has planned to set up information centres to popularise bio-fuel in district headquarters across the State by December. </a:t>
            </a:r>
          </a:p>
          <a:p>
            <a:pPr>
              <a:buNone/>
            </a:pPr>
            <a:r>
              <a:rPr lang="en-IN" sz="2600" dirty="0" smtClean="0"/>
              <a:t>		The quantity of ethanol used in mixed fuels will be increased from five per cent to 10 per cent by the year end. </a:t>
            </a:r>
          </a:p>
          <a:p>
            <a:pPr>
              <a:buNone/>
            </a:pPr>
            <a:r>
              <a:rPr lang="en-IN" sz="2600" dirty="0" smtClean="0"/>
              <a:t>		“A unit in </a:t>
            </a:r>
            <a:r>
              <a:rPr lang="en-IN" sz="2600" dirty="0" err="1" smtClean="0"/>
              <a:t>Peenya</a:t>
            </a:r>
            <a:r>
              <a:rPr lang="en-IN" sz="2600" dirty="0" smtClean="0"/>
              <a:t> has already been producing 3,000 litre of bio-fuel everyday. We plan to start another unit with higher capacity in </a:t>
            </a:r>
            <a:r>
              <a:rPr lang="en-IN" sz="2600" dirty="0" err="1" smtClean="0"/>
              <a:t>Devanahalli</a:t>
            </a:r>
            <a:r>
              <a:rPr lang="en-IN" sz="2600" dirty="0" smtClean="0"/>
              <a:t>,” Ramakrishna said. </a:t>
            </a:r>
          </a:p>
          <a:p>
            <a:pPr>
              <a:buNone/>
            </a:pPr>
            <a:r>
              <a:rPr lang="en-IN" sz="2600" dirty="0" smtClean="0"/>
              <a:t>		Flagging off the buses on </a:t>
            </a:r>
            <a:r>
              <a:rPr lang="en-IN" sz="2600" dirty="0" err="1" smtClean="0"/>
              <a:t>Doddaballapur</a:t>
            </a:r>
            <a:r>
              <a:rPr lang="en-IN" sz="2600" dirty="0" smtClean="0"/>
              <a:t> and </a:t>
            </a:r>
            <a:r>
              <a:rPr lang="en-IN" sz="2600" dirty="0" err="1" smtClean="0"/>
              <a:t>Chikmagalur</a:t>
            </a:r>
            <a:r>
              <a:rPr lang="en-IN" sz="2600" dirty="0" smtClean="0"/>
              <a:t> routes, Transport Minister R </a:t>
            </a:r>
            <a:r>
              <a:rPr lang="en-IN" sz="2600" dirty="0" err="1" smtClean="0"/>
              <a:t>Ashoka</a:t>
            </a:r>
            <a:r>
              <a:rPr lang="en-IN" sz="2600" dirty="0" smtClean="0"/>
              <a:t> said both BMTC and KSRTC will encourage the use of bio-fuel. “More buses will have advertisements on bio-fuels,” he said.    </a:t>
            </a:r>
          </a:p>
          <a:p>
            <a:pPr>
              <a:buNone/>
            </a:pPr>
            <a:r>
              <a:rPr lang="en-IN" sz="2600" dirty="0" smtClean="0"/>
              <a:t>		Besides, the KSDB announced its aim to plant 1.5 </a:t>
            </a:r>
            <a:r>
              <a:rPr lang="en-IN" sz="2600" dirty="0" err="1" smtClean="0"/>
              <a:t>crore</a:t>
            </a:r>
            <a:r>
              <a:rPr lang="en-IN" sz="2600" dirty="0" smtClean="0"/>
              <a:t> bio-fuel yielding saplings by 2013. </a:t>
            </a:r>
          </a:p>
          <a:p>
            <a:pPr>
              <a:buNone/>
            </a:pPr>
            <a:r>
              <a:rPr lang="en-IN" sz="2600" dirty="0" smtClean="0"/>
              <a:t>		</a:t>
            </a:r>
            <a:r>
              <a:rPr lang="en-IN" sz="2600" dirty="0" smtClean="0">
                <a:solidFill>
                  <a:srgbClr val="FF0000"/>
                </a:solidFill>
              </a:rPr>
              <a:t>Drawings by children aged around 10 and the students of the </a:t>
            </a:r>
            <a:r>
              <a:rPr lang="en-IN" sz="2600" dirty="0" err="1" smtClean="0">
                <a:solidFill>
                  <a:srgbClr val="FF0000"/>
                </a:solidFill>
              </a:rPr>
              <a:t>Chitrakala</a:t>
            </a:r>
            <a:r>
              <a:rPr lang="en-IN" sz="2600" dirty="0" smtClean="0">
                <a:solidFill>
                  <a:srgbClr val="FF0000"/>
                </a:solidFill>
              </a:rPr>
              <a:t> </a:t>
            </a:r>
            <a:r>
              <a:rPr lang="en-IN" sz="2600" dirty="0" err="1" smtClean="0">
                <a:solidFill>
                  <a:srgbClr val="FF0000"/>
                </a:solidFill>
              </a:rPr>
              <a:t>Parishat</a:t>
            </a:r>
            <a:r>
              <a:rPr lang="en-IN" sz="2600" dirty="0" smtClean="0">
                <a:solidFill>
                  <a:srgbClr val="FF0000"/>
                </a:solidFill>
              </a:rPr>
              <a:t> on the theme of bio-fuel were on display</a:t>
            </a:r>
            <a:r>
              <a:rPr lang="en-IN" sz="2600" dirty="0" smtClean="0"/>
              <a:t>. A book. ‘</a:t>
            </a:r>
            <a:r>
              <a:rPr lang="en-IN" sz="2600" dirty="0" err="1" smtClean="0"/>
              <a:t>Kusu</a:t>
            </a:r>
            <a:r>
              <a:rPr lang="en-IN" sz="2600" dirty="0" smtClean="0"/>
              <a:t> Kanda </a:t>
            </a:r>
            <a:r>
              <a:rPr lang="en-IN" sz="2600" dirty="0" err="1" smtClean="0"/>
              <a:t>Kanasinalli</a:t>
            </a:r>
            <a:r>
              <a:rPr lang="en-IN" sz="2600" dirty="0" smtClean="0"/>
              <a:t>’ and a CD titled ‘</a:t>
            </a:r>
            <a:r>
              <a:rPr lang="en-IN" sz="2600" dirty="0" err="1" smtClean="0"/>
              <a:t>Halakki</a:t>
            </a:r>
            <a:r>
              <a:rPr lang="en-IN" sz="2600" dirty="0" smtClean="0"/>
              <a:t> </a:t>
            </a:r>
            <a:r>
              <a:rPr lang="en-IN" sz="2600" dirty="0" err="1" smtClean="0"/>
              <a:t>Nudidaite</a:t>
            </a:r>
            <a:r>
              <a:rPr lang="en-IN" sz="2600" dirty="0" smtClean="0"/>
              <a:t>’, comprising poems on the same theme were released on the occasion.  </a:t>
            </a:r>
          </a:p>
          <a:p>
            <a:pPr>
              <a:buNone/>
            </a:pPr>
            <a:endParaRPr lang="en-IN" sz="2600" dirty="0" smtClean="0"/>
          </a:p>
          <a:p>
            <a:pPr>
              <a:buNone/>
            </a:pPr>
            <a:endParaRPr lang="en-IN" sz="2600" dirty="0"/>
          </a:p>
        </p:txBody>
      </p:sp>
      <p:sp>
        <p:nvSpPr>
          <p:cNvPr id="3" name="Title 2"/>
          <p:cNvSpPr>
            <a:spLocks noGrp="1"/>
          </p:cNvSpPr>
          <p:nvPr>
            <p:ph type="title"/>
          </p:nvPr>
        </p:nvSpPr>
        <p:spPr>
          <a:xfrm>
            <a:off x="457200" y="274638"/>
            <a:ext cx="8229600" cy="511156"/>
          </a:xfrm>
        </p:spPr>
        <p:txBody>
          <a:bodyPr>
            <a:normAutofit fontScale="90000"/>
          </a:bodyPr>
          <a:lstStyle/>
          <a:p>
            <a:r>
              <a:rPr lang="en-US" sz="2000" dirty="0" smtClean="0">
                <a:solidFill>
                  <a:schemeClr val="tx1"/>
                </a:solidFill>
              </a:rPr>
              <a:t>Test Case 2:</a:t>
            </a:r>
            <a:br>
              <a:rPr lang="en-US" sz="2000" dirty="0" smtClean="0">
                <a:solidFill>
                  <a:schemeClr val="tx1"/>
                </a:solidFill>
              </a:rPr>
            </a:br>
            <a:r>
              <a:rPr lang="en-US" sz="2000" dirty="0" smtClean="0">
                <a:solidFill>
                  <a:schemeClr val="tx1"/>
                </a:solidFill>
              </a:rPr>
              <a:t>Input Text:</a:t>
            </a:r>
            <a:endParaRPr lang="en-IN" sz="200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Expected Result: Factual</a:t>
            </a:r>
          </a:p>
          <a:p>
            <a:r>
              <a:rPr lang="en-US" dirty="0" smtClean="0"/>
              <a:t>Obtained Result: Factual</a:t>
            </a:r>
            <a:endParaRPr lang="en-IN" dirty="0"/>
          </a:p>
        </p:txBody>
      </p:sp>
      <p:sp>
        <p:nvSpPr>
          <p:cNvPr id="3" name="Title 2"/>
          <p:cNvSpPr>
            <a:spLocks noGrp="1"/>
          </p:cNvSpPr>
          <p:nvPr>
            <p:ph type="title"/>
          </p:nvPr>
        </p:nvSpPr>
        <p:spPr/>
        <p:txBody>
          <a:bodyPr/>
          <a:lstStyle/>
          <a:p>
            <a:r>
              <a:rPr lang="en-US" dirty="0" smtClean="0"/>
              <a:t>Result: Test Case 2</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918"/>
            <a:ext cx="8229600" cy="5364373"/>
          </a:xfrm>
        </p:spPr>
        <p:txBody>
          <a:bodyPr/>
          <a:lstStyle/>
          <a:p>
            <a:pPr>
              <a:buNone/>
            </a:pPr>
            <a:r>
              <a:rPr lang="en-IN" b="1" dirty="0" smtClean="0">
                <a:latin typeface="Times New Roman" pitchFamily="18" charset="0"/>
                <a:cs typeface="Times New Roman" pitchFamily="18" charset="0"/>
              </a:rPr>
              <a:t>Statement 2:</a:t>
            </a:r>
            <a:r>
              <a:rPr lang="en-IN" dirty="0" smtClean="0">
                <a:latin typeface="Times New Roman" pitchFamily="18" charset="0"/>
                <a:cs typeface="Times New Roman" pitchFamily="18" charset="0"/>
              </a:rPr>
              <a:t> Nikon </a:t>
            </a:r>
            <a:r>
              <a:rPr lang="en-IN" dirty="0" err="1" smtClean="0">
                <a:latin typeface="Times New Roman" pitchFamily="18" charset="0"/>
                <a:cs typeface="Times New Roman" pitchFamily="18" charset="0"/>
              </a:rPr>
              <a:t>Coolpix</a:t>
            </a:r>
            <a:r>
              <a:rPr lang="en-IN" dirty="0" smtClean="0">
                <a:latin typeface="Times New Roman" pitchFamily="18" charset="0"/>
                <a:cs typeface="Times New Roman" pitchFamily="18" charset="0"/>
              </a:rPr>
              <a:t> P300Michael A. </a:t>
            </a:r>
            <a:r>
              <a:rPr lang="en-IN" dirty="0" err="1" smtClean="0">
                <a:latin typeface="Times New Roman" pitchFamily="18" charset="0"/>
                <a:cs typeface="Times New Roman" pitchFamily="18" charset="0"/>
              </a:rPr>
              <a:t>Hurd</a:t>
            </a:r>
            <a:r>
              <a:rPr lang="en-IN" dirty="0" smtClean="0">
                <a:latin typeface="Times New Roman" pitchFamily="18" charset="0"/>
                <a:cs typeface="Times New Roman" pitchFamily="18" charset="0"/>
              </a:rPr>
              <a:t> (Sep 27, 2011)Takes great pictures, easy to use, and the battery lasts a very long time. I've taken hundreds of pictures and still had plenty of battery left.</a:t>
            </a:r>
          </a:p>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Statement 3:</a:t>
            </a:r>
            <a:r>
              <a:rPr lang="en-IN" dirty="0" smtClean="0">
                <a:latin typeface="Times New Roman" pitchFamily="18" charset="0"/>
                <a:cs typeface="Times New Roman" pitchFamily="18" charset="0"/>
              </a:rPr>
              <a:t> According to me, Iphone5 is a great product. Best of its kind with cool features, visual clarity and apps. I recommend it.</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In General, by reading the statements, we can conclude that, statement 1 is a fact while 2 and 3 are opinions.</a:t>
            </a:r>
            <a:endParaRPr lang="en-GB"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153966"/>
          </a:xfrm>
        </p:spPr>
        <p:txBody>
          <a:bodyPr>
            <a:normAutofit fontScale="90000"/>
          </a:bodyPr>
          <a:lstStyle/>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19506"/>
          </a:xfrm>
        </p:spPr>
        <p:txBody>
          <a:bodyPr>
            <a:normAutofit fontScale="55000" lnSpcReduction="20000"/>
          </a:bodyPr>
          <a:lstStyle/>
          <a:p>
            <a:pPr>
              <a:buNone/>
            </a:pPr>
            <a:r>
              <a:rPr lang="en-IN" dirty="0" smtClean="0"/>
              <a:t>		I got this phone for my birthday. I love the size of the screen. The email application loads very quickly. Over time the applications on the phone start to take longer to load, except for the email one.</a:t>
            </a:r>
          </a:p>
          <a:p>
            <a:pPr>
              <a:buNone/>
            </a:pPr>
            <a:endParaRPr lang="en-IN" dirty="0" smtClean="0"/>
          </a:p>
          <a:p>
            <a:pPr>
              <a:buNone/>
            </a:pPr>
            <a:r>
              <a:rPr lang="en-IN" dirty="0" smtClean="0"/>
              <a:t>		</a:t>
            </a:r>
            <a:r>
              <a:rPr lang="en-IN" dirty="0" smtClean="0">
                <a:solidFill>
                  <a:srgbClr val="FF0000"/>
                </a:solidFill>
              </a:rPr>
              <a:t> I have found that the </a:t>
            </a:r>
            <a:r>
              <a:rPr lang="en-IN" dirty="0" err="1" smtClean="0">
                <a:solidFill>
                  <a:srgbClr val="FF0000"/>
                </a:solidFill>
              </a:rPr>
              <a:t>Ipod</a:t>
            </a:r>
            <a:r>
              <a:rPr lang="en-IN" dirty="0" smtClean="0">
                <a:solidFill>
                  <a:srgbClr val="FF0000"/>
                </a:solidFill>
              </a:rPr>
              <a:t> sometimes will turn on at random times and play music by itself</a:t>
            </a:r>
            <a:r>
              <a:rPr lang="en-IN" dirty="0" smtClean="0"/>
              <a:t>. I have also called people accidentally a number of times due to the fact that the phone is touch screen. </a:t>
            </a:r>
          </a:p>
          <a:p>
            <a:pPr>
              <a:buNone/>
            </a:pPr>
            <a:endParaRPr lang="en-IN" dirty="0" smtClean="0"/>
          </a:p>
          <a:p>
            <a:pPr>
              <a:buNone/>
            </a:pPr>
            <a:r>
              <a:rPr lang="en-IN" dirty="0" smtClean="0"/>
              <a:t>		The volume button on the side of the phone broke and will no longer go on silent with out vibrating constantly. Some apps will not open when you download them. Certain apps are only </a:t>
            </a:r>
            <a:r>
              <a:rPr lang="en-IN" dirty="0" err="1" smtClean="0"/>
              <a:t>compatable</a:t>
            </a:r>
            <a:r>
              <a:rPr lang="en-IN" dirty="0" smtClean="0"/>
              <a:t> with the </a:t>
            </a:r>
            <a:r>
              <a:rPr lang="en-IN" dirty="0" err="1" smtClean="0"/>
              <a:t>Iphone</a:t>
            </a:r>
            <a:r>
              <a:rPr lang="en-IN" dirty="0" smtClean="0"/>
              <a:t> 4 or the </a:t>
            </a:r>
            <a:r>
              <a:rPr lang="en-IN" dirty="0" err="1" smtClean="0"/>
              <a:t>ipad</a:t>
            </a:r>
            <a:r>
              <a:rPr lang="en-IN" dirty="0" smtClean="0"/>
              <a:t>. </a:t>
            </a:r>
          </a:p>
          <a:p>
            <a:pPr>
              <a:buNone/>
            </a:pPr>
            <a:endParaRPr lang="en-IN" dirty="0" smtClean="0"/>
          </a:p>
          <a:p>
            <a:pPr>
              <a:buNone/>
            </a:pPr>
            <a:r>
              <a:rPr lang="en-IN" dirty="0" smtClean="0"/>
              <a:t>		</a:t>
            </a:r>
            <a:r>
              <a:rPr lang="en-IN" dirty="0" smtClean="0">
                <a:solidFill>
                  <a:srgbClr val="FF0000"/>
                </a:solidFill>
              </a:rPr>
              <a:t>Apps also use a lot of the battery very quickly. The battery only holds about 10 hours at best if you </a:t>
            </a:r>
            <a:r>
              <a:rPr lang="en-IN" dirty="0" err="1" smtClean="0">
                <a:solidFill>
                  <a:srgbClr val="FF0000"/>
                </a:solidFill>
              </a:rPr>
              <a:t>dont</a:t>
            </a:r>
            <a:r>
              <a:rPr lang="en-IN" dirty="0" smtClean="0">
                <a:solidFill>
                  <a:srgbClr val="FF0000"/>
                </a:solidFill>
              </a:rPr>
              <a:t> use it frequently.</a:t>
            </a:r>
            <a:r>
              <a:rPr lang="en-IN" dirty="0" smtClean="0"/>
              <a:t> This is not worth the cost. If you need this phone for business then </a:t>
            </a:r>
            <a:r>
              <a:rPr lang="en-IN" dirty="0" err="1" smtClean="0"/>
              <a:t>dont</a:t>
            </a:r>
            <a:r>
              <a:rPr lang="en-IN" dirty="0" smtClean="0"/>
              <a:t> buy it because your battery will run out because you are using it for its intended purpose. Make sure to buy </a:t>
            </a:r>
            <a:r>
              <a:rPr lang="en-IN" dirty="0" err="1" smtClean="0"/>
              <a:t>icare</a:t>
            </a:r>
            <a:r>
              <a:rPr lang="en-IN" dirty="0" smtClean="0"/>
              <a:t> so you are insured </a:t>
            </a:r>
            <a:r>
              <a:rPr lang="en-IN" dirty="0" err="1" smtClean="0"/>
              <a:t>incase</a:t>
            </a:r>
            <a:r>
              <a:rPr lang="en-IN" dirty="0" smtClean="0"/>
              <a:t> you drop it and crack the screen.</a:t>
            </a:r>
          </a:p>
          <a:p>
            <a:pPr>
              <a:buNone/>
            </a:pPr>
            <a:endParaRPr lang="en-IN" dirty="0" smtClean="0"/>
          </a:p>
          <a:p>
            <a:pPr>
              <a:buNone/>
            </a:pPr>
            <a:r>
              <a:rPr lang="en-IN" dirty="0" smtClean="0"/>
              <a:t>		 Most people </a:t>
            </a:r>
            <a:r>
              <a:rPr lang="en-IN" dirty="0" err="1" smtClean="0"/>
              <a:t>i</a:t>
            </a:r>
            <a:r>
              <a:rPr lang="en-IN" dirty="0" smtClean="0"/>
              <a:t> know who have had an </a:t>
            </a:r>
            <a:r>
              <a:rPr lang="en-IN" dirty="0" err="1" smtClean="0"/>
              <a:t>Iphone</a:t>
            </a:r>
            <a:r>
              <a:rPr lang="en-IN" dirty="0" smtClean="0"/>
              <a:t>, including me, have cracked the screen. In my case with this phone</a:t>
            </a:r>
            <a:r>
              <a:rPr lang="en-IN" dirty="0" smtClean="0">
                <a:solidFill>
                  <a:srgbClr val="FF0000"/>
                </a:solidFill>
              </a:rPr>
              <a:t>, it will cost me more money to fix the screen than to buy a new phone. Make sure you consider your options when buying this product.</a:t>
            </a:r>
            <a:r>
              <a:rPr lang="en-IN" dirty="0" smtClean="0"/>
              <a:t> If it is purely for entertainment, then it wont hurt to buy it, but if its for business, go with a Blackberry.</a:t>
            </a:r>
            <a:endParaRPr lang="en-IN" dirty="0"/>
          </a:p>
        </p:txBody>
      </p:sp>
      <p:sp>
        <p:nvSpPr>
          <p:cNvPr id="3" name="Title 2"/>
          <p:cNvSpPr>
            <a:spLocks noGrp="1"/>
          </p:cNvSpPr>
          <p:nvPr>
            <p:ph type="title"/>
          </p:nvPr>
        </p:nvSpPr>
        <p:spPr/>
        <p:txBody>
          <a:bodyPr>
            <a:normAutofit/>
          </a:bodyPr>
          <a:lstStyle/>
          <a:p>
            <a:r>
              <a:rPr lang="en-US" sz="2000" dirty="0" smtClean="0">
                <a:solidFill>
                  <a:schemeClr val="tx1"/>
                </a:solidFill>
              </a:rPr>
              <a:t>Test Case 3:</a:t>
            </a:r>
            <a:br>
              <a:rPr lang="en-US" sz="2000" dirty="0" smtClean="0">
                <a:solidFill>
                  <a:schemeClr val="tx1"/>
                </a:solidFill>
              </a:rPr>
            </a:br>
            <a:r>
              <a:rPr lang="en-US" sz="2000" dirty="0" smtClean="0">
                <a:solidFill>
                  <a:schemeClr val="tx1"/>
                </a:solidFill>
              </a:rPr>
              <a:t>Input Text:</a:t>
            </a:r>
            <a:endParaRPr lang="en-IN"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Expected Result: Opinionated</a:t>
            </a:r>
          </a:p>
          <a:p>
            <a:endParaRPr lang="en-US" sz="2400" dirty="0" smtClean="0"/>
          </a:p>
          <a:p>
            <a:r>
              <a:rPr lang="en-US" sz="2400" dirty="0" smtClean="0"/>
              <a:t>Obtained Result: Factual</a:t>
            </a:r>
          </a:p>
          <a:p>
            <a:endParaRPr lang="en-US" sz="2400" dirty="0" smtClean="0"/>
          </a:p>
          <a:p>
            <a:r>
              <a:rPr lang="en-US" sz="2400" dirty="0" smtClean="0"/>
              <a:t>Comments:</a:t>
            </a:r>
          </a:p>
          <a:p>
            <a:pPr>
              <a:buNone/>
            </a:pPr>
            <a:endParaRPr lang="en-US" sz="2400" dirty="0" smtClean="0"/>
          </a:p>
          <a:p>
            <a:pPr>
              <a:buNone/>
            </a:pPr>
            <a:r>
              <a:rPr lang="en-US" sz="2400" dirty="0" smtClean="0"/>
              <a:t>	</a:t>
            </a:r>
            <a:r>
              <a:rPr lang="en-US" sz="2400" dirty="0" smtClean="0">
                <a:latin typeface="Times New Roman" pitchFamily="18" charset="0"/>
                <a:cs typeface="Times New Roman" pitchFamily="18" charset="0"/>
              </a:rPr>
              <a:t>The text has few adjectives and is more technical than descriptive of a user’s feelings. Also none of the cues present in our list are found in the text. This has lead to misclassification.</a:t>
            </a:r>
          </a:p>
          <a:p>
            <a:endParaRPr lang="en-IN" dirty="0" smtClean="0"/>
          </a:p>
          <a:p>
            <a:endParaRPr lang="en-IN" dirty="0"/>
          </a:p>
        </p:txBody>
      </p:sp>
      <p:sp>
        <p:nvSpPr>
          <p:cNvPr id="3" name="Title 2"/>
          <p:cNvSpPr>
            <a:spLocks noGrp="1"/>
          </p:cNvSpPr>
          <p:nvPr>
            <p:ph type="title"/>
          </p:nvPr>
        </p:nvSpPr>
        <p:spPr/>
        <p:txBody>
          <a:bodyPr/>
          <a:lstStyle/>
          <a:p>
            <a:r>
              <a:rPr lang="en-US" dirty="0" smtClean="0"/>
              <a:t>Result: Test Case 3</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62316"/>
          </a:xfrm>
        </p:spPr>
        <p:txBody>
          <a:bodyPr>
            <a:normAutofit fontScale="55000" lnSpcReduction="20000"/>
          </a:bodyPr>
          <a:lstStyle/>
          <a:p>
            <a:pPr>
              <a:buNone/>
            </a:pPr>
            <a:r>
              <a:rPr lang="en-IN" dirty="0" smtClean="0">
                <a:solidFill>
                  <a:srgbClr val="FF0000"/>
                </a:solidFill>
              </a:rPr>
              <a:t>		The Anna </a:t>
            </a:r>
            <a:r>
              <a:rPr lang="en-IN" dirty="0" err="1" smtClean="0">
                <a:solidFill>
                  <a:srgbClr val="FF0000"/>
                </a:solidFill>
              </a:rPr>
              <a:t>Hazare</a:t>
            </a:r>
            <a:r>
              <a:rPr lang="en-IN" dirty="0" smtClean="0">
                <a:solidFill>
                  <a:srgbClr val="FF0000"/>
                </a:solidFill>
              </a:rPr>
              <a:t> Team today expressed satisfaction over the venue offered to them by police for holding the indefinite fast against </a:t>
            </a:r>
            <a:r>
              <a:rPr lang="en-IN" dirty="0" err="1" smtClean="0">
                <a:solidFill>
                  <a:srgbClr val="FF0000"/>
                </a:solidFill>
              </a:rPr>
              <a:t>Lokpal</a:t>
            </a:r>
            <a:r>
              <a:rPr lang="en-IN" dirty="0" smtClean="0">
                <a:solidFill>
                  <a:srgbClr val="FF0000"/>
                </a:solidFill>
              </a:rPr>
              <a:t> Bill</a:t>
            </a:r>
            <a:r>
              <a:rPr lang="en-IN" dirty="0" smtClean="0"/>
              <a:t> even as they denied any going back on their stand on the legislation. </a:t>
            </a:r>
          </a:p>
          <a:p>
            <a:pPr>
              <a:buNone/>
            </a:pPr>
            <a:r>
              <a:rPr lang="en-IN" dirty="0" smtClean="0"/>
              <a:t>		The Core Committee of the </a:t>
            </a:r>
            <a:r>
              <a:rPr lang="en-IN" dirty="0" err="1" smtClean="0"/>
              <a:t>Hazare</a:t>
            </a:r>
            <a:r>
              <a:rPr lang="en-IN" dirty="0" smtClean="0"/>
              <a:t> team met here this morning. The meeting was attended by </a:t>
            </a:r>
            <a:r>
              <a:rPr lang="en-IN" dirty="0" err="1" smtClean="0"/>
              <a:t>Hazare</a:t>
            </a:r>
            <a:r>
              <a:rPr lang="en-IN" dirty="0" smtClean="0"/>
              <a:t> and others including, activist </a:t>
            </a:r>
            <a:r>
              <a:rPr lang="en-IN" dirty="0" err="1" smtClean="0"/>
              <a:t>Arvind</a:t>
            </a:r>
            <a:r>
              <a:rPr lang="en-IN" dirty="0" smtClean="0"/>
              <a:t> </a:t>
            </a:r>
            <a:r>
              <a:rPr lang="en-IN" dirty="0" err="1" smtClean="0"/>
              <a:t>Kejriwal</a:t>
            </a:r>
            <a:r>
              <a:rPr lang="en-IN" dirty="0" smtClean="0"/>
              <a:t>.</a:t>
            </a:r>
          </a:p>
          <a:p>
            <a:pPr>
              <a:buNone/>
            </a:pPr>
            <a:r>
              <a:rPr lang="en-IN" dirty="0" smtClean="0"/>
              <a:t>	</a:t>
            </a:r>
            <a:r>
              <a:rPr lang="en-IN" dirty="0" smtClean="0">
                <a:solidFill>
                  <a:srgbClr val="FF0000"/>
                </a:solidFill>
              </a:rPr>
              <a:t>"We are satisfied with the venue provided by Delhi Police. It is at a good location. Core committee is chalking out the plan on how to go about the fast," he told reporters.</a:t>
            </a:r>
          </a:p>
          <a:p>
            <a:pPr>
              <a:buNone/>
            </a:pPr>
            <a:r>
              <a:rPr lang="en-IN" dirty="0" smtClean="0"/>
              <a:t>		Delhi Police last night offered Jai </a:t>
            </a:r>
            <a:r>
              <a:rPr lang="en-IN" dirty="0" err="1" smtClean="0"/>
              <a:t>Prakash</a:t>
            </a:r>
            <a:r>
              <a:rPr lang="en-IN" dirty="0" smtClean="0"/>
              <a:t> </a:t>
            </a:r>
            <a:r>
              <a:rPr lang="en-IN" dirty="0" err="1" smtClean="0"/>
              <a:t>Narain</a:t>
            </a:r>
            <a:r>
              <a:rPr lang="en-IN" dirty="0" smtClean="0"/>
              <a:t> Park adjacent to </a:t>
            </a:r>
            <a:r>
              <a:rPr lang="en-IN" dirty="0" err="1" smtClean="0"/>
              <a:t>Firoz</a:t>
            </a:r>
            <a:r>
              <a:rPr lang="en-IN" dirty="0" smtClean="0"/>
              <a:t> Shah </a:t>
            </a:r>
            <a:r>
              <a:rPr lang="en-IN" dirty="0" err="1" smtClean="0"/>
              <a:t>Kotla</a:t>
            </a:r>
            <a:r>
              <a:rPr lang="en-IN" dirty="0" smtClean="0"/>
              <a:t> Ground as the venue for his protest against the </a:t>
            </a:r>
            <a:r>
              <a:rPr lang="en-IN" dirty="0" err="1" smtClean="0"/>
              <a:t>Lokpal</a:t>
            </a:r>
            <a:r>
              <a:rPr lang="en-IN" dirty="0" smtClean="0"/>
              <a:t> Bill subject to permission from the land owning agency.</a:t>
            </a:r>
          </a:p>
          <a:p>
            <a:pPr>
              <a:buNone/>
            </a:pPr>
            <a:r>
              <a:rPr lang="en-IN" dirty="0" smtClean="0"/>
              <a:t>		</a:t>
            </a:r>
            <a:r>
              <a:rPr lang="en-IN" dirty="0" err="1" smtClean="0"/>
              <a:t>Kejriwal</a:t>
            </a:r>
            <a:r>
              <a:rPr lang="en-IN" dirty="0" smtClean="0"/>
              <a:t> said there was no going back on the demands raised by them.</a:t>
            </a:r>
          </a:p>
          <a:p>
            <a:pPr>
              <a:buNone/>
            </a:pPr>
            <a:r>
              <a:rPr lang="en-IN" dirty="0" smtClean="0"/>
              <a:t>	"We are not ready to compromise with anyone till our demands are met. The deadlock continues. We are open for any dialogue but there is no invitation from the government yet," he said.</a:t>
            </a:r>
          </a:p>
          <a:p>
            <a:pPr>
              <a:buNone/>
            </a:pPr>
            <a:r>
              <a:rPr lang="en-IN" dirty="0" smtClean="0"/>
              <a:t>		His comments came when asked about activist Swami </a:t>
            </a:r>
            <a:r>
              <a:rPr lang="en-IN" dirty="0" err="1" smtClean="0"/>
              <a:t>Agnivesh's</a:t>
            </a:r>
            <a:r>
              <a:rPr lang="en-IN" dirty="0" smtClean="0"/>
              <a:t> comments that the </a:t>
            </a:r>
            <a:r>
              <a:rPr lang="en-IN" dirty="0" err="1" smtClean="0"/>
              <a:t>Hazare</a:t>
            </a:r>
            <a:r>
              <a:rPr lang="en-IN" dirty="0" smtClean="0"/>
              <a:t> team was "very </a:t>
            </a:r>
            <a:r>
              <a:rPr lang="en-IN" dirty="0" err="1" smtClean="0"/>
              <a:t>very</a:t>
            </a:r>
            <a:r>
              <a:rPr lang="en-IN" dirty="0" smtClean="0"/>
              <a:t> flexible" on issues like inclusion of prime minister or higher judiciary under ambit of the ombudsman but the sticking point is bringing lower bureaucracy in it.</a:t>
            </a:r>
          </a:p>
        </p:txBody>
      </p:sp>
      <p:sp>
        <p:nvSpPr>
          <p:cNvPr id="3" name="Title 2"/>
          <p:cNvSpPr>
            <a:spLocks noGrp="1"/>
          </p:cNvSpPr>
          <p:nvPr>
            <p:ph type="title"/>
          </p:nvPr>
        </p:nvSpPr>
        <p:spPr/>
        <p:txBody>
          <a:bodyPr>
            <a:normAutofit/>
          </a:bodyPr>
          <a:lstStyle/>
          <a:p>
            <a:r>
              <a:rPr lang="en-US" sz="2000" dirty="0" smtClean="0">
                <a:solidFill>
                  <a:schemeClr val="tx1"/>
                </a:solidFill>
              </a:rPr>
              <a:t>Test Case 4:</a:t>
            </a:r>
            <a:br>
              <a:rPr lang="en-US" sz="2000" dirty="0" smtClean="0">
                <a:solidFill>
                  <a:schemeClr val="tx1"/>
                </a:solidFill>
              </a:rPr>
            </a:br>
            <a:r>
              <a:rPr lang="en-US" sz="2000" dirty="0" smtClean="0">
                <a:solidFill>
                  <a:schemeClr val="tx1"/>
                </a:solidFill>
              </a:rPr>
              <a:t>Input Text:</a:t>
            </a:r>
            <a:endParaRPr lang="en-IN"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Expected Result: Factual</a:t>
            </a:r>
          </a:p>
          <a:p>
            <a:endParaRPr lang="en-US" sz="2800" dirty="0" smtClean="0"/>
          </a:p>
          <a:p>
            <a:r>
              <a:rPr lang="en-US" sz="2800" dirty="0" smtClean="0"/>
              <a:t>Obtained Result: Opinionated</a:t>
            </a:r>
          </a:p>
          <a:p>
            <a:pPr>
              <a:buNone/>
            </a:pPr>
            <a:endParaRPr lang="en-US" sz="2800" dirty="0" smtClean="0"/>
          </a:p>
          <a:p>
            <a:r>
              <a:rPr lang="en-US" sz="2800" dirty="0" smtClean="0"/>
              <a:t>Comments:</a:t>
            </a:r>
          </a:p>
          <a:p>
            <a:pPr>
              <a:buNone/>
            </a:pPr>
            <a:endParaRPr lang="en-US" sz="2800" dirty="0" smtClean="0"/>
          </a:p>
          <a:p>
            <a:pPr>
              <a:buNone/>
            </a:pPr>
            <a:r>
              <a:rPr lang="en-US" sz="2800" dirty="0" smtClean="0"/>
              <a:t>	</a:t>
            </a:r>
            <a:r>
              <a:rPr lang="en-US" sz="2800" dirty="0" smtClean="0">
                <a:latin typeface="Times New Roman" pitchFamily="18" charset="0"/>
                <a:cs typeface="Times New Roman" pitchFamily="18" charset="0"/>
              </a:rPr>
              <a:t>The text is a news article and hence is considered a fact. But it expresses an opinion of the people. The sentences within quotes are opinionated and have resulted in such a classification</a:t>
            </a:r>
            <a:endParaRPr lang="en-IN" dirty="0" smtClean="0">
              <a:latin typeface="Times New Roman" pitchFamily="18" charset="0"/>
              <a:cs typeface="Times New Roman" pitchFamily="18" charset="0"/>
            </a:endParaRPr>
          </a:p>
          <a:p>
            <a:endParaRPr lang="en-IN" dirty="0" smtClean="0"/>
          </a:p>
          <a:p>
            <a:endParaRPr lang="en-IN" dirty="0"/>
          </a:p>
        </p:txBody>
      </p:sp>
      <p:sp>
        <p:nvSpPr>
          <p:cNvPr id="3" name="Title 2"/>
          <p:cNvSpPr>
            <a:spLocks noGrp="1"/>
          </p:cNvSpPr>
          <p:nvPr>
            <p:ph type="title"/>
          </p:nvPr>
        </p:nvSpPr>
        <p:spPr/>
        <p:txBody>
          <a:bodyPr/>
          <a:lstStyle/>
          <a:p>
            <a:r>
              <a:rPr lang="en-US" dirty="0" smtClean="0"/>
              <a:t>Result: Test Case 4</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143536"/>
          </a:xfrm>
        </p:spPr>
        <p:txBody>
          <a:bodyPr>
            <a:normAutofit fontScale="92500" lnSpcReduction="10000"/>
          </a:bodyPr>
          <a:lstStyle/>
          <a:p>
            <a:pPr>
              <a:buNone/>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The performance metric used is the accuracy of classification</a:t>
            </a:r>
          </a:p>
          <a:p>
            <a:pPr>
              <a:buFont typeface="Wingdings" pitchFamily="2" charset="2"/>
              <a:buChar char="§"/>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Accuracy is measured using:</a:t>
            </a:r>
          </a:p>
          <a:p>
            <a:pPr>
              <a:buFont typeface="Wingdings" pitchFamily="2" charset="2"/>
              <a:buChar char="§"/>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Accuracy = </a:t>
            </a:r>
            <a:r>
              <a:rPr lang="el-GR" sz="2200" dirty="0" smtClean="0">
                <a:latin typeface="Times New Roman" pitchFamily="18" charset="0"/>
                <a:cs typeface="Times New Roman" pitchFamily="18" charset="0"/>
              </a:rPr>
              <a:t>Σ</a:t>
            </a:r>
            <a:r>
              <a:rPr lang="en-US" sz="2200" dirty="0" smtClean="0">
                <a:latin typeface="Times New Roman" pitchFamily="18" charset="0"/>
                <a:cs typeface="Times New Roman" pitchFamily="18" charset="0"/>
              </a:rPr>
              <a:t>(Correct classifications by program)/No. of texts classified 							        …(7.1)</a:t>
            </a:r>
          </a:p>
          <a:p>
            <a:pPr>
              <a:buFont typeface="Wingdings" pitchFamily="2" charset="2"/>
              <a:buChar char="§"/>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For every method and input type we have one of the thresholds giving the maximum accuracy</a:t>
            </a:r>
          </a:p>
          <a:p>
            <a:pPr>
              <a:buFont typeface="Wingdings" pitchFamily="2" charset="2"/>
              <a:buChar char="§"/>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This is recorded as the threshold with max accuracy against the number of input files.</a:t>
            </a:r>
          </a:p>
          <a:p>
            <a:pPr>
              <a:buFont typeface="Wingdings" pitchFamily="2" charset="2"/>
              <a:buChar char="§"/>
            </a:pPr>
            <a:endParaRPr lang="en-US" sz="2200" dirty="0" smtClean="0">
              <a:latin typeface="Times New Roman" pitchFamily="18" charset="0"/>
              <a:cs typeface="Times New Roman" pitchFamily="18" charset="0"/>
            </a:endParaRPr>
          </a:p>
          <a:p>
            <a:pPr>
              <a:buFont typeface="Wingdings" pitchFamily="2" charset="2"/>
              <a:buChar char="§"/>
            </a:pPr>
            <a:r>
              <a:rPr lang="en-US" sz="2200" dirty="0" smtClean="0">
                <a:latin typeface="Times New Roman" pitchFamily="18" charset="0"/>
                <a:cs typeface="Times New Roman" pitchFamily="18" charset="0"/>
              </a:rPr>
              <a:t>The results of the described methods is available in Table 7.1</a:t>
            </a:r>
          </a:p>
          <a:p>
            <a:endParaRPr lang="en-US" sz="22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96908"/>
          </a:xfrm>
        </p:spPr>
        <p:txBody>
          <a:bodyPr>
            <a:normAutofit/>
          </a:bodyPr>
          <a:lstStyle/>
          <a:p>
            <a:r>
              <a:rPr lang="en-US" sz="3200" dirty="0" smtClean="0"/>
              <a:t>Experiments and Results</a:t>
            </a:r>
            <a:endParaRPr lang="en-IN"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225404"/>
          </a:xfrm>
        </p:spPr>
        <p:txBody>
          <a:bodyPr>
            <a:normAutofit fontScale="90000"/>
          </a:bodyPr>
          <a:lstStyle/>
          <a:p>
            <a:endParaRPr lang="en-GB" dirty="0"/>
          </a:p>
        </p:txBody>
      </p:sp>
      <p:sp>
        <p:nvSpPr>
          <p:cNvPr id="8" name="TextBox 7"/>
          <p:cNvSpPr txBox="1"/>
          <p:nvPr/>
        </p:nvSpPr>
        <p:spPr>
          <a:xfrm>
            <a:off x="500034" y="5500702"/>
            <a:ext cx="8286808"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Fig 6.1 Threshold </a:t>
            </a:r>
            <a:r>
              <a:rPr lang="en-IN" dirty="0" err="1" smtClean="0">
                <a:latin typeface="Times New Roman" pitchFamily="18" charset="0"/>
                <a:cs typeface="Times New Roman" pitchFamily="18" charset="0"/>
              </a:rPr>
              <a:t>vs</a:t>
            </a:r>
            <a:r>
              <a:rPr lang="en-IN" dirty="0" smtClean="0">
                <a:latin typeface="Times New Roman" pitchFamily="18" charset="0"/>
                <a:cs typeface="Times New Roman" pitchFamily="18" charset="0"/>
              </a:rPr>
              <a:t> Accuracy for Voting Full Document Method</a:t>
            </a:r>
            <a:endParaRPr lang="en-GB" dirty="0">
              <a:latin typeface="Times New Roman" pitchFamily="18" charset="0"/>
              <a:cs typeface="Times New Roman" pitchFamily="18" charset="0"/>
            </a:endParaRPr>
          </a:p>
        </p:txBody>
      </p:sp>
      <p:sp>
        <p:nvSpPr>
          <p:cNvPr id="9" name="Content Placeholder 8"/>
          <p:cNvSpPr>
            <a:spLocks noGrp="1"/>
          </p:cNvSpPr>
          <p:nvPr>
            <p:ph idx="1"/>
          </p:nvPr>
        </p:nvSpPr>
        <p:spPr>
          <a:xfrm flipV="1">
            <a:off x="457200" y="500042"/>
            <a:ext cx="8229600" cy="3000396"/>
          </a:xfrm>
        </p:spPr>
        <p:txBody>
          <a:bodyPr>
            <a:normAutofit/>
          </a:bodyPr>
          <a:lstStyle/>
          <a:p>
            <a:endParaRPr lang="en-GB" dirty="0"/>
          </a:p>
        </p:txBody>
      </p:sp>
      <p:pic>
        <p:nvPicPr>
          <p:cNvPr id="1027" name="Picture 3" descr="G:\graphs\Threshold.jpg"/>
          <p:cNvPicPr>
            <a:picLocks noChangeAspect="1" noChangeArrowheads="1"/>
          </p:cNvPicPr>
          <p:nvPr/>
        </p:nvPicPr>
        <p:blipFill>
          <a:blip r:embed="rId2"/>
          <a:srcRect/>
          <a:stretch>
            <a:fillRect/>
          </a:stretch>
        </p:blipFill>
        <p:spPr bwMode="auto">
          <a:xfrm>
            <a:off x="1524000" y="1143000"/>
            <a:ext cx="6096000" cy="4286264"/>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39718"/>
          </a:xfrm>
        </p:spPr>
        <p:txBody>
          <a:bodyPr>
            <a:normAutofit fontScale="90000"/>
          </a:bodyPr>
          <a:lstStyle/>
          <a:p>
            <a:endParaRPr lang="en-GB" dirty="0"/>
          </a:p>
        </p:txBody>
      </p:sp>
      <p:pic>
        <p:nvPicPr>
          <p:cNvPr id="2050" name="Picture 2" descr="G:\graphs\allmethod.jpg"/>
          <p:cNvPicPr>
            <a:picLocks noGrp="1" noChangeAspect="1" noChangeArrowheads="1"/>
          </p:cNvPicPr>
          <p:nvPr>
            <p:ph idx="1"/>
          </p:nvPr>
        </p:nvPicPr>
        <p:blipFill>
          <a:blip r:embed="rId2"/>
          <a:srcRect/>
          <a:stretch>
            <a:fillRect/>
          </a:stretch>
        </p:blipFill>
        <p:spPr bwMode="auto">
          <a:xfrm>
            <a:off x="1785918" y="1142984"/>
            <a:ext cx="5803390" cy="4071966"/>
          </a:xfrm>
          <a:prstGeom prst="rect">
            <a:avLst/>
          </a:prstGeom>
          <a:noFill/>
        </p:spPr>
      </p:pic>
      <p:sp>
        <p:nvSpPr>
          <p:cNvPr id="5" name="TextBox 4"/>
          <p:cNvSpPr txBox="1"/>
          <p:nvPr/>
        </p:nvSpPr>
        <p:spPr>
          <a:xfrm>
            <a:off x="857224" y="5286388"/>
            <a:ext cx="7572428" cy="646331"/>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Fig 6.2 Threshold </a:t>
            </a:r>
            <a:r>
              <a:rPr lang="en-IN" dirty="0" err="1" smtClean="0">
                <a:latin typeface="Times New Roman" pitchFamily="18" charset="0"/>
                <a:cs typeface="Times New Roman" pitchFamily="18" charset="0"/>
              </a:rPr>
              <a:t>vs</a:t>
            </a:r>
            <a:r>
              <a:rPr lang="en-IN" dirty="0" smtClean="0">
                <a:latin typeface="Times New Roman" pitchFamily="18" charset="0"/>
                <a:cs typeface="Times New Roman" pitchFamily="18" charset="0"/>
              </a:rPr>
              <a:t> Accuracy </a:t>
            </a:r>
            <a:endParaRPr lang="en-GB" dirty="0" smtClean="0">
              <a:latin typeface="Times New Roman" pitchFamily="18" charset="0"/>
              <a:cs typeface="Times New Roman" pitchFamily="18" charset="0"/>
            </a:endParaRPr>
          </a:p>
          <a:p>
            <a:pPr algn="ctr"/>
            <a:r>
              <a:rPr lang="en-IN" dirty="0" smtClean="0">
                <a:latin typeface="Times New Roman" pitchFamily="18" charset="0"/>
                <a:cs typeface="Times New Roman" pitchFamily="18" charset="0"/>
              </a:rPr>
              <a:t>for Adjective Count Based </a:t>
            </a:r>
            <a:r>
              <a:rPr lang="en-IN" dirty="0" err="1" smtClean="0">
                <a:latin typeface="Times New Roman" pitchFamily="18" charset="0"/>
                <a:cs typeface="Times New Roman" pitchFamily="18" charset="0"/>
              </a:rPr>
              <a:t>First+Last+Significant</a:t>
            </a:r>
            <a:r>
              <a:rPr lang="en-IN" dirty="0" smtClean="0">
                <a:latin typeface="Times New Roman" pitchFamily="18" charset="0"/>
                <a:cs typeface="Times New Roman" pitchFamily="18" charset="0"/>
              </a:rPr>
              <a:t> Method</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sp>
        <p:nvSpPr>
          <p:cNvPr id="5" name="TextBox 4"/>
          <p:cNvSpPr txBox="1"/>
          <p:nvPr/>
        </p:nvSpPr>
        <p:spPr>
          <a:xfrm>
            <a:off x="928662" y="5643578"/>
            <a:ext cx="7358114" cy="384721"/>
          </a:xfrm>
          <a:prstGeom prst="rect">
            <a:avLst/>
          </a:prstGeom>
          <a:noFill/>
        </p:spPr>
        <p:txBody>
          <a:bodyPr wrap="square" rtlCol="0">
            <a:spAutoFit/>
          </a:bodyPr>
          <a:lstStyle/>
          <a:p>
            <a:pPr algn="ctr"/>
            <a:r>
              <a:rPr lang="en-IN" sz="1900" dirty="0" smtClean="0">
                <a:latin typeface="Times New Roman" pitchFamily="18" charset="0"/>
                <a:cs typeface="Times New Roman" pitchFamily="18" charset="0"/>
              </a:rPr>
              <a:t>Fig 6.3 Threshold </a:t>
            </a:r>
            <a:r>
              <a:rPr lang="en-IN" sz="1900" dirty="0" err="1" smtClean="0">
                <a:latin typeface="Times New Roman" pitchFamily="18" charset="0"/>
                <a:cs typeface="Times New Roman" pitchFamily="18" charset="0"/>
              </a:rPr>
              <a:t>vs</a:t>
            </a:r>
            <a:r>
              <a:rPr lang="en-IN" sz="1900" dirty="0" smtClean="0">
                <a:latin typeface="Times New Roman" pitchFamily="18" charset="0"/>
                <a:cs typeface="Times New Roman" pitchFamily="18" charset="0"/>
              </a:rPr>
              <a:t> Accuracy for </a:t>
            </a:r>
            <a:r>
              <a:rPr lang="en-IN" sz="1900" dirty="0" err="1" smtClean="0">
                <a:latin typeface="Times New Roman" pitchFamily="18" charset="0"/>
                <a:cs typeface="Times New Roman" pitchFamily="18" charset="0"/>
              </a:rPr>
              <a:t>OtherPOS</a:t>
            </a:r>
            <a:r>
              <a:rPr lang="en-IN" sz="1900" dirty="0" smtClean="0">
                <a:latin typeface="Times New Roman" pitchFamily="18" charset="0"/>
                <a:cs typeface="Times New Roman" pitchFamily="18" charset="0"/>
              </a:rPr>
              <a:t> last sentence method</a:t>
            </a:r>
            <a:endParaRPr lang="en-GB" sz="19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428603"/>
            <a:ext cx="8229600" cy="71437"/>
          </a:xfrm>
        </p:spPr>
        <p:txBody>
          <a:bodyPr>
            <a:normAutofit fontScale="25000" lnSpcReduction="20000"/>
          </a:bodyPr>
          <a:lstStyle/>
          <a:p>
            <a:endParaRPr lang="en-GB" dirty="0"/>
          </a:p>
        </p:txBody>
      </p:sp>
      <p:pic>
        <p:nvPicPr>
          <p:cNvPr id="2050" name="Picture 2" descr="C:\Users\Pratheeksha\Desktop\FinalYearProject\graphs\OtherPOSLast.jpg"/>
          <p:cNvPicPr>
            <a:picLocks noChangeAspect="1" noChangeArrowheads="1"/>
          </p:cNvPicPr>
          <p:nvPr/>
        </p:nvPicPr>
        <p:blipFill>
          <a:blip r:embed="rId2"/>
          <a:srcRect/>
          <a:stretch>
            <a:fillRect/>
          </a:stretch>
        </p:blipFill>
        <p:spPr bwMode="auto">
          <a:xfrm>
            <a:off x="1571604" y="1071546"/>
            <a:ext cx="6096000" cy="45720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endParaRPr lang="en-US" dirty="0"/>
          </a:p>
        </p:txBody>
      </p:sp>
      <p:sp>
        <p:nvSpPr>
          <p:cNvPr id="7" name="Content Placeholder 6"/>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642910" y="1357298"/>
            <a:ext cx="7572428" cy="4800600"/>
          </a:xfrm>
          <a:prstGeom prst="rect">
            <a:avLst/>
          </a:prstGeom>
          <a:noFill/>
          <a:ln w="9525">
            <a:noFill/>
            <a:miter lim="800000"/>
            <a:headEnd/>
            <a:tailEnd/>
          </a:ln>
          <a:effectLst/>
        </p:spPr>
      </p:pic>
      <p:sp>
        <p:nvSpPr>
          <p:cNvPr id="9" name="TextBox 8"/>
          <p:cNvSpPr txBox="1"/>
          <p:nvPr/>
        </p:nvSpPr>
        <p:spPr>
          <a:xfrm>
            <a:off x="857224" y="285728"/>
            <a:ext cx="7543800" cy="646331"/>
          </a:xfrm>
          <a:prstGeom prst="rect">
            <a:avLst/>
          </a:prstGeom>
          <a:noFill/>
        </p:spPr>
        <p:txBody>
          <a:bodyPr wrap="square" rtlCol="0">
            <a:spAutoFit/>
          </a:bodyPr>
          <a:lstStyle/>
          <a:p>
            <a:r>
              <a:rPr lang="en-US" dirty="0" smtClean="0"/>
              <a:t>Table 6.7: Threshold and Accuracy of Methods with Different no.  			of input files</a:t>
            </a:r>
            <a:endParaRPr lang="en-US" dirty="0"/>
          </a:p>
        </p:txBody>
      </p:sp>
      <p:pic>
        <p:nvPicPr>
          <p:cNvPr id="66562" name="Picture 2"/>
          <p:cNvPicPr>
            <a:picLocks noChangeAspect="1" noChangeArrowheads="1"/>
          </p:cNvPicPr>
          <p:nvPr/>
        </p:nvPicPr>
        <p:blipFill>
          <a:blip r:embed="rId3"/>
          <a:srcRect/>
          <a:stretch>
            <a:fillRect/>
          </a:stretch>
        </p:blipFill>
        <p:spPr bwMode="auto">
          <a:xfrm>
            <a:off x="642910" y="1214993"/>
            <a:ext cx="7572428" cy="182122"/>
          </a:xfrm>
          <a:prstGeom prst="rect">
            <a:avLst/>
          </a:prstGeom>
          <a:noFill/>
          <a:ln w="9525">
            <a:noFill/>
            <a:miter lim="800000"/>
            <a:headEnd/>
            <a:tailEnd/>
          </a:ln>
          <a:effectLst/>
        </p:spPr>
      </p:pic>
      <p:cxnSp>
        <p:nvCxnSpPr>
          <p:cNvPr id="10" name="Straight Connector 9"/>
          <p:cNvCxnSpPr/>
          <p:nvPr/>
        </p:nvCxnSpPr>
        <p:spPr>
          <a:xfrm rot="10800000" flipH="1">
            <a:off x="642910" y="1214422"/>
            <a:ext cx="75724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914400" y="1143000"/>
            <a:ext cx="7467599" cy="5105400"/>
          </a:xfrm>
          <a:prstGeom prst="rect">
            <a:avLst/>
          </a:prstGeom>
          <a:noFill/>
          <a:ln w="9525">
            <a:noFill/>
            <a:miter lim="800000"/>
            <a:headEnd/>
            <a:tailEnd/>
          </a:ln>
          <a:effectLst/>
        </p:spPr>
      </p:pic>
      <p:sp>
        <p:nvSpPr>
          <p:cNvPr id="7" name="TextBox 6"/>
          <p:cNvSpPr txBox="1"/>
          <p:nvPr/>
        </p:nvSpPr>
        <p:spPr>
          <a:xfrm>
            <a:off x="3352800" y="7620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latin typeface="Times New Roman" pitchFamily="18" charset="0"/>
                <a:cs typeface="Times New Roman" pitchFamily="18" charset="0"/>
              </a:rPr>
              <a:t>The above classification can be made systematically by:</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By checking for adjective count( explained later).</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Checking for presence of cues like “According to me”, “In my opinion”, “Frankly speaking” .. Which clearly classify text as opinion.</a:t>
            </a:r>
            <a:endParaRPr lang="en-GB"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33400" y="1447800"/>
            <a:ext cx="8229600" cy="3786981"/>
          </a:xfrm>
          <a:prstGeom prst="rect">
            <a:avLst/>
          </a:prstGeom>
          <a:noFill/>
          <a:ln w="9525">
            <a:noFill/>
            <a:miter lim="800000"/>
            <a:headEnd/>
            <a:tailEnd/>
          </a:ln>
          <a:effectLst/>
        </p:spPr>
      </p:pic>
      <p:sp>
        <p:nvSpPr>
          <p:cNvPr id="5" name="TextBox 4"/>
          <p:cNvSpPr txBox="1"/>
          <p:nvPr/>
        </p:nvSpPr>
        <p:spPr>
          <a:xfrm>
            <a:off x="3352800" y="7620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srcRect/>
          <a:stretch>
            <a:fillRect/>
          </a:stretch>
        </p:blipFill>
        <p:spPr bwMode="auto">
          <a:xfrm>
            <a:off x="762000" y="1371600"/>
            <a:ext cx="7620000" cy="4495800"/>
          </a:xfrm>
          <a:prstGeom prst="rect">
            <a:avLst/>
          </a:prstGeom>
          <a:noFill/>
          <a:ln w="9525">
            <a:noFill/>
            <a:miter lim="800000"/>
            <a:headEnd/>
            <a:tailEnd/>
          </a:ln>
          <a:effectLst/>
        </p:spPr>
      </p:pic>
      <p:cxnSp>
        <p:nvCxnSpPr>
          <p:cNvPr id="8" name="Straight Connector 7"/>
          <p:cNvCxnSpPr/>
          <p:nvPr/>
        </p:nvCxnSpPr>
        <p:spPr>
          <a:xfrm rot="5400000">
            <a:off x="-1485900" y="3619500"/>
            <a:ext cx="449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2800" y="7620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2"/>
          <a:srcRect/>
          <a:stretch>
            <a:fillRect/>
          </a:stretch>
        </p:blipFill>
        <p:spPr bwMode="auto">
          <a:xfrm>
            <a:off x="914400" y="2138362"/>
            <a:ext cx="7467600" cy="3114675"/>
          </a:xfrm>
          <a:prstGeom prst="rect">
            <a:avLst/>
          </a:prstGeom>
          <a:noFill/>
          <a:ln w="9525">
            <a:noFill/>
            <a:miter lim="800000"/>
            <a:headEnd/>
            <a:tailEnd/>
          </a:ln>
          <a:effectLst/>
        </p:spPr>
      </p:pic>
      <p:sp>
        <p:nvSpPr>
          <p:cNvPr id="6" name="TextBox 5"/>
          <p:cNvSpPr txBox="1"/>
          <p:nvPr/>
        </p:nvSpPr>
        <p:spPr>
          <a:xfrm>
            <a:off x="3352800" y="14478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3" name="Picture 3"/>
          <p:cNvPicPr>
            <a:picLocks noGrp="1" noChangeAspect="1" noChangeArrowheads="1"/>
          </p:cNvPicPr>
          <p:nvPr>
            <p:ph idx="1"/>
          </p:nvPr>
        </p:nvPicPr>
        <p:blipFill>
          <a:blip r:embed="rId2"/>
          <a:srcRect/>
          <a:stretch>
            <a:fillRect/>
          </a:stretch>
        </p:blipFill>
        <p:spPr bwMode="auto">
          <a:xfrm>
            <a:off x="685800" y="1757362"/>
            <a:ext cx="7467600" cy="3267075"/>
          </a:xfrm>
          <a:prstGeom prst="rect">
            <a:avLst/>
          </a:prstGeom>
          <a:noFill/>
          <a:ln w="9525">
            <a:noFill/>
            <a:miter lim="800000"/>
            <a:headEnd/>
            <a:tailEnd/>
          </a:ln>
          <a:effectLst/>
        </p:spPr>
      </p:pic>
      <p:cxnSp>
        <p:nvCxnSpPr>
          <p:cNvPr id="13" name="Straight Connector 12"/>
          <p:cNvCxnSpPr/>
          <p:nvPr/>
        </p:nvCxnSpPr>
        <p:spPr>
          <a:xfrm>
            <a:off x="685800" y="1752600"/>
            <a:ext cx="7467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2800" y="10668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1" name="Picture 3"/>
          <p:cNvPicPr>
            <a:picLocks noGrp="1" noChangeAspect="1" noChangeArrowheads="1"/>
          </p:cNvPicPr>
          <p:nvPr>
            <p:ph idx="1"/>
          </p:nvPr>
        </p:nvPicPr>
        <p:blipFill>
          <a:blip r:embed="rId2"/>
          <a:srcRect/>
          <a:stretch>
            <a:fillRect/>
          </a:stretch>
        </p:blipFill>
        <p:spPr bwMode="auto">
          <a:xfrm>
            <a:off x="842962" y="1564481"/>
            <a:ext cx="7229475" cy="4676775"/>
          </a:xfrm>
          <a:prstGeom prst="rect">
            <a:avLst/>
          </a:prstGeom>
          <a:noFill/>
          <a:ln w="9525">
            <a:noFill/>
            <a:miter lim="800000"/>
            <a:headEnd/>
            <a:tailEnd/>
          </a:ln>
          <a:effectLst/>
        </p:spPr>
      </p:pic>
      <p:sp>
        <p:nvSpPr>
          <p:cNvPr id="6" name="TextBox 5"/>
          <p:cNvSpPr txBox="1"/>
          <p:nvPr/>
        </p:nvSpPr>
        <p:spPr>
          <a:xfrm>
            <a:off x="3276600" y="9906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5" name="Picture 3"/>
          <p:cNvPicPr>
            <a:picLocks noGrp="1" noChangeAspect="1" noChangeArrowheads="1"/>
          </p:cNvPicPr>
          <p:nvPr>
            <p:ph idx="1"/>
          </p:nvPr>
        </p:nvPicPr>
        <p:blipFill>
          <a:blip r:embed="rId2"/>
          <a:srcRect/>
          <a:stretch>
            <a:fillRect/>
          </a:stretch>
        </p:blipFill>
        <p:spPr bwMode="auto">
          <a:xfrm>
            <a:off x="838200" y="1488281"/>
            <a:ext cx="7543800" cy="4905375"/>
          </a:xfrm>
          <a:prstGeom prst="rect">
            <a:avLst/>
          </a:prstGeom>
          <a:noFill/>
          <a:ln w="9525">
            <a:noFill/>
            <a:miter lim="800000"/>
            <a:headEnd/>
            <a:tailEnd/>
          </a:ln>
          <a:effectLst/>
        </p:spPr>
      </p:pic>
      <p:sp>
        <p:nvSpPr>
          <p:cNvPr id="6" name="TextBox 5"/>
          <p:cNvSpPr txBox="1"/>
          <p:nvPr/>
        </p:nvSpPr>
        <p:spPr>
          <a:xfrm>
            <a:off x="3352800" y="9144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9" name="Picture 3"/>
          <p:cNvPicPr>
            <a:picLocks noGrp="1" noChangeAspect="1" noChangeArrowheads="1"/>
          </p:cNvPicPr>
          <p:nvPr>
            <p:ph idx="1"/>
          </p:nvPr>
        </p:nvPicPr>
        <p:blipFill>
          <a:blip r:embed="rId2"/>
          <a:srcRect/>
          <a:stretch>
            <a:fillRect/>
          </a:stretch>
        </p:blipFill>
        <p:spPr bwMode="auto">
          <a:xfrm>
            <a:off x="934879" y="1481138"/>
            <a:ext cx="7426642" cy="4843462"/>
          </a:xfrm>
          <a:prstGeom prst="rect">
            <a:avLst/>
          </a:prstGeom>
          <a:noFill/>
          <a:ln w="9525">
            <a:noFill/>
            <a:miter lim="800000"/>
            <a:headEnd/>
            <a:tailEnd/>
          </a:ln>
          <a:effectLst/>
        </p:spPr>
      </p:pic>
      <p:sp>
        <p:nvSpPr>
          <p:cNvPr id="6" name="TextBox 5"/>
          <p:cNvSpPr txBox="1"/>
          <p:nvPr/>
        </p:nvSpPr>
        <p:spPr>
          <a:xfrm>
            <a:off x="3352800" y="9144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3" name="Picture 3"/>
          <p:cNvPicPr>
            <a:picLocks noGrp="1" noChangeAspect="1" noChangeArrowheads="1"/>
          </p:cNvPicPr>
          <p:nvPr>
            <p:ph idx="1"/>
          </p:nvPr>
        </p:nvPicPr>
        <p:blipFill>
          <a:blip r:embed="rId2"/>
          <a:srcRect/>
          <a:stretch>
            <a:fillRect/>
          </a:stretch>
        </p:blipFill>
        <p:spPr bwMode="auto">
          <a:xfrm>
            <a:off x="629153" y="1295400"/>
            <a:ext cx="7809494" cy="5029200"/>
          </a:xfrm>
          <a:prstGeom prst="rect">
            <a:avLst/>
          </a:prstGeom>
          <a:noFill/>
          <a:ln w="9525">
            <a:noFill/>
            <a:miter lim="800000"/>
            <a:headEnd/>
            <a:tailEnd/>
          </a:ln>
          <a:effectLst/>
        </p:spPr>
      </p:pic>
      <p:sp>
        <p:nvSpPr>
          <p:cNvPr id="6" name="TextBox 5"/>
          <p:cNvSpPr txBox="1"/>
          <p:nvPr/>
        </p:nvSpPr>
        <p:spPr>
          <a:xfrm>
            <a:off x="3352800" y="7620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7" name="Picture 3"/>
          <p:cNvPicPr>
            <a:picLocks noGrp="1" noChangeAspect="1" noChangeArrowheads="1"/>
          </p:cNvPicPr>
          <p:nvPr>
            <p:ph idx="1"/>
          </p:nvPr>
        </p:nvPicPr>
        <p:blipFill>
          <a:blip r:embed="rId2"/>
          <a:srcRect/>
          <a:stretch>
            <a:fillRect/>
          </a:stretch>
        </p:blipFill>
        <p:spPr bwMode="auto">
          <a:xfrm>
            <a:off x="762000" y="1308084"/>
            <a:ext cx="7543800" cy="5003832"/>
          </a:xfrm>
          <a:prstGeom prst="rect">
            <a:avLst/>
          </a:prstGeom>
          <a:noFill/>
          <a:ln w="9525">
            <a:noFill/>
            <a:miter lim="800000"/>
            <a:headEnd/>
            <a:tailEnd/>
          </a:ln>
          <a:effectLst/>
        </p:spPr>
      </p:pic>
      <p:sp>
        <p:nvSpPr>
          <p:cNvPr id="6" name="TextBox 5"/>
          <p:cNvSpPr txBox="1"/>
          <p:nvPr/>
        </p:nvSpPr>
        <p:spPr>
          <a:xfrm>
            <a:off x="3352800" y="762000"/>
            <a:ext cx="2286000" cy="369332"/>
          </a:xfrm>
          <a:prstGeom prst="rect">
            <a:avLst/>
          </a:prstGeom>
          <a:noFill/>
        </p:spPr>
        <p:txBody>
          <a:bodyPr wrap="square" rtlCol="0">
            <a:spAutoFit/>
          </a:bodyPr>
          <a:lstStyle/>
          <a:p>
            <a:r>
              <a:rPr lang="en-US" dirty="0" smtClean="0"/>
              <a:t>Table 6.7 Contd..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300" dirty="0" smtClean="0">
                <a:latin typeface="Times New Roman" pitchFamily="18" charset="0"/>
                <a:cs typeface="Times New Roman" pitchFamily="18" charset="0"/>
              </a:rPr>
              <a:t>We consider the behavior of the various methods and input types against the number of input files on which they serve.</a:t>
            </a:r>
          </a:p>
          <a:p>
            <a:r>
              <a:rPr lang="en-US" sz="2300" dirty="0" smtClean="0">
                <a:latin typeface="Times New Roman" pitchFamily="18" charset="0"/>
                <a:cs typeface="Times New Roman" pitchFamily="18" charset="0"/>
              </a:rPr>
              <a:t>To observe this, we run the methods on sets of 20, 40, 60, 80 and 100 files. </a:t>
            </a:r>
          </a:p>
          <a:p>
            <a:r>
              <a:rPr lang="en-US" sz="2300" dirty="0" smtClean="0">
                <a:latin typeface="Times New Roman" pitchFamily="18" charset="0"/>
                <a:cs typeface="Times New Roman" pitchFamily="18" charset="0"/>
              </a:rPr>
              <a:t>Get the best accuracy from each run and plot it against the input size as shown</a:t>
            </a:r>
            <a:endParaRPr lang="en-IN" sz="23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Number of input files as factor</a:t>
            </a:r>
            <a:endParaRPr lang="en-IN" sz="3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928926" y="3500438"/>
            <a:ext cx="4119570" cy="3089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lstStyle/>
          <a:p>
            <a:pPr>
              <a:buNone/>
            </a:pPr>
            <a:endParaRPr lang="en-IN" sz="3200" b="1" dirty="0" smtClean="0">
              <a:latin typeface="Times New Roman" pitchFamily="18" charset="0"/>
              <a:cs typeface="Times New Roman" pitchFamily="18" charset="0"/>
            </a:endParaRPr>
          </a:p>
          <a:p>
            <a:pPr>
              <a:buNone/>
            </a:pPr>
            <a:r>
              <a:rPr lang="en-IN" sz="3200" b="1" dirty="0" smtClean="0">
                <a:latin typeface="Times New Roman" pitchFamily="18" charset="0"/>
                <a:cs typeface="Times New Roman" pitchFamily="18" charset="0"/>
              </a:rPr>
              <a:t>Problem Statement:  </a:t>
            </a:r>
          </a:p>
          <a:p>
            <a:pPr>
              <a:buNone/>
            </a:pPr>
            <a:endParaRPr lang="en-IN" b="1" dirty="0" smtClean="0">
              <a:latin typeface="Times New Roman" pitchFamily="18" charset="0"/>
              <a:cs typeface="Times New Roman" pitchFamily="18" charset="0"/>
            </a:endParaRPr>
          </a:p>
          <a:p>
            <a:pPr>
              <a:buNone/>
            </a:pPr>
            <a:r>
              <a:rPr lang="en-IN" dirty="0" smtClean="0"/>
              <a:t> </a:t>
            </a:r>
            <a:r>
              <a:rPr lang="en-IN" dirty="0" smtClean="0">
                <a:latin typeface="Times New Roman" pitchFamily="18" charset="0"/>
                <a:cs typeface="Times New Roman" pitchFamily="18" charset="0"/>
              </a:rPr>
              <a:t>To classify given document or text into Factual or Opinionated based on an optimal approach and a threshold </a:t>
            </a:r>
            <a:r>
              <a:rPr lang="en-IN" smtClean="0">
                <a:latin typeface="Times New Roman" pitchFamily="18" charset="0"/>
                <a:cs typeface="Times New Roman" pitchFamily="18" charset="0"/>
              </a:rPr>
              <a:t>value.</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sz="2800" b="1" dirty="0" smtClean="0">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25470"/>
          </a:xfrm>
        </p:spPr>
        <p:txBody>
          <a:bodyPr/>
          <a:lstStyle/>
          <a:p>
            <a:r>
              <a:rPr lang="en-IN" dirty="0" smtClean="0"/>
              <a:t>Synopsis</a:t>
            </a:r>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572164"/>
          </a:xfrm>
        </p:spPr>
        <p:txBody>
          <a:bodyPr>
            <a:noAutofit/>
          </a:bodyPr>
          <a:lstStyle/>
          <a:p>
            <a:r>
              <a:rPr lang="en-US" sz="1800" dirty="0" smtClean="0">
                <a:latin typeface="Times New Roman" pitchFamily="18" charset="0"/>
                <a:cs typeface="Times New Roman" pitchFamily="18" charset="0"/>
              </a:rPr>
              <a:t>Text classification was attempted by various methods and the following thresholds were obtained</a:t>
            </a:r>
          </a:p>
          <a:p>
            <a:r>
              <a:rPr lang="en-IN" sz="1800" dirty="0" smtClean="0">
                <a:latin typeface="Times New Roman" pitchFamily="18" charset="0"/>
                <a:cs typeface="Times New Roman" pitchFamily="18" charset="0"/>
              </a:rPr>
              <a:t>Average threshold to classify documents:</a:t>
            </a:r>
          </a:p>
          <a:p>
            <a:pPr lvl="1"/>
            <a:r>
              <a:rPr lang="en-IN" sz="1800" dirty="0" smtClean="0">
                <a:latin typeface="Times New Roman" pitchFamily="18" charset="0"/>
                <a:cs typeface="Times New Roman" pitchFamily="18" charset="0"/>
              </a:rPr>
              <a:t>Adjective Based(tagged) full document based : 0.45</a:t>
            </a:r>
          </a:p>
          <a:p>
            <a:pPr lvl="1"/>
            <a:r>
              <a:rPr lang="en-IN" sz="1800" dirty="0" smtClean="0">
                <a:latin typeface="Times New Roman" pitchFamily="18" charset="0"/>
                <a:cs typeface="Times New Roman" pitchFamily="18" charset="0"/>
              </a:rPr>
              <a:t>Adjective Based(tagged) sentence based : 0.14375</a:t>
            </a:r>
          </a:p>
          <a:p>
            <a:pPr lvl="1"/>
            <a:r>
              <a:rPr lang="en-IN" sz="1800" dirty="0" err="1" smtClean="0">
                <a:latin typeface="Times New Roman" pitchFamily="18" charset="0"/>
                <a:cs typeface="Times New Roman" pitchFamily="18" charset="0"/>
              </a:rPr>
              <a:t>OtherPOS</a:t>
            </a:r>
            <a:r>
              <a:rPr lang="en-IN" sz="1800" dirty="0" smtClean="0">
                <a:latin typeface="Times New Roman" pitchFamily="18" charset="0"/>
                <a:cs typeface="Times New Roman" pitchFamily="18" charset="0"/>
              </a:rPr>
              <a:t> full document based : 0.78</a:t>
            </a:r>
          </a:p>
          <a:p>
            <a:pPr lvl="1"/>
            <a:r>
              <a:rPr lang="en-IN" sz="1800" dirty="0" err="1" smtClean="0">
                <a:latin typeface="Times New Roman" pitchFamily="18" charset="0"/>
                <a:cs typeface="Times New Roman" pitchFamily="18" charset="0"/>
              </a:rPr>
              <a:t>OtherPOS</a:t>
            </a:r>
            <a:r>
              <a:rPr lang="en-IN" sz="1800" dirty="0" smtClean="0">
                <a:latin typeface="Times New Roman" pitchFamily="18" charset="0"/>
                <a:cs typeface="Times New Roman" pitchFamily="18" charset="0"/>
              </a:rPr>
              <a:t> sentence based : 0.3125</a:t>
            </a:r>
          </a:p>
          <a:p>
            <a:pPr lvl="1"/>
            <a:r>
              <a:rPr lang="en-IN" sz="1800" dirty="0" smtClean="0">
                <a:latin typeface="Times New Roman" pitchFamily="18" charset="0"/>
                <a:cs typeface="Times New Roman" pitchFamily="18" charset="0"/>
              </a:rPr>
              <a:t>Voting full document based : 1.475</a:t>
            </a:r>
          </a:p>
          <a:p>
            <a:pPr lvl="1"/>
            <a:r>
              <a:rPr lang="en-IN" sz="1800" dirty="0" smtClean="0">
                <a:latin typeface="Times New Roman" pitchFamily="18" charset="0"/>
                <a:cs typeface="Times New Roman" pitchFamily="18" charset="0"/>
              </a:rPr>
              <a:t>Voting sentence based : 0.15</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number of input files as a factor has also been explored.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Maximum accuracy  of 85% has been achieved by the first, last, significant method for 20 documents at a threshold of 0.2. However the accuracy on the entire dataset of 100 documents is 82%.</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results of the research are applied on any random input given by the user and tested  and satisfactory results are obtained.</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a:xfrm>
            <a:off x="428596" y="0"/>
            <a:ext cx="8229600" cy="714356"/>
          </a:xfrm>
        </p:spPr>
        <p:txBody>
          <a:bodyPr>
            <a:normAutofit fontScale="90000"/>
          </a:bodyPr>
          <a:lstStyle/>
          <a:p>
            <a:r>
              <a:rPr lang="en-IN" dirty="0" smtClean="0"/>
              <a:t>Experimental Results</a:t>
            </a: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7183"/>
          </a:xfrm>
        </p:spPr>
        <p:txBody>
          <a:bodyPr>
            <a:normAutofit fontScale="92500" lnSpcReduction="20000"/>
          </a:bodyPr>
          <a:lstStyle/>
          <a:p>
            <a:r>
              <a:rPr lang="en-IN" dirty="0" smtClean="0">
                <a:latin typeface="Times New Roman" pitchFamily="18" charset="0"/>
                <a:cs typeface="Times New Roman" pitchFamily="18" charset="0"/>
              </a:rPr>
              <a:t>Following aspects have been successfully achieved in the project</a:t>
            </a:r>
          </a:p>
          <a:p>
            <a:pPr>
              <a:buNone/>
            </a:pPr>
            <a:endParaRPr lang="en-IN"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Collection of data</a:t>
            </a:r>
          </a:p>
          <a:p>
            <a:pPr lvl="1"/>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Implementation of Voting, Adjective Based, Cue Based and </a:t>
            </a:r>
            <a:r>
              <a:rPr lang="en-IN" sz="2200" dirty="0" err="1" smtClean="0">
                <a:latin typeface="Times New Roman" pitchFamily="18" charset="0"/>
                <a:cs typeface="Times New Roman" pitchFamily="18" charset="0"/>
              </a:rPr>
              <a:t>OtherPOS</a:t>
            </a:r>
            <a:r>
              <a:rPr lang="en-IN" sz="2200" dirty="0" smtClean="0">
                <a:latin typeface="Times New Roman" pitchFamily="18" charset="0"/>
                <a:cs typeface="Times New Roman" pitchFamily="18" charset="0"/>
              </a:rPr>
              <a:t> Method with </a:t>
            </a:r>
            <a:r>
              <a:rPr lang="en-IN" sz="2200" dirty="0" err="1" smtClean="0">
                <a:latin typeface="Times New Roman" pitchFamily="18" charset="0"/>
                <a:cs typeface="Times New Roman" pitchFamily="18" charset="0"/>
              </a:rPr>
              <a:t>FirstSentence</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LastSentence</a:t>
            </a:r>
            <a:r>
              <a:rPr lang="en-IN" sz="2200" dirty="0" smtClean="0">
                <a:latin typeface="Times New Roman" pitchFamily="18" charset="0"/>
                <a:cs typeface="Times New Roman" pitchFamily="18" charset="0"/>
              </a:rPr>
              <a:t>, Significant sentence, full document input</a:t>
            </a:r>
          </a:p>
          <a:p>
            <a:pPr lvl="1"/>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Computation of accuracies for the methods with different input</a:t>
            </a:r>
          </a:p>
          <a:p>
            <a:pPr lvl="1"/>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Visualization of results as graphs</a:t>
            </a:r>
          </a:p>
          <a:p>
            <a:pPr lvl="1"/>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Study of the results and determination of the most accurate method to classify any input text as opinion or fact</a:t>
            </a:r>
          </a:p>
          <a:p>
            <a:pPr lvl="1"/>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User interaction with the program</a:t>
            </a:r>
            <a:endParaRPr lang="en-GB" sz="22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96908"/>
          </a:xfrm>
        </p:spPr>
        <p:txBody>
          <a:bodyPr/>
          <a:lstStyle/>
          <a:p>
            <a:r>
              <a:rPr lang="en-IN" dirty="0" smtClean="0"/>
              <a:t>Conclusion</a:t>
            </a:r>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5429288"/>
          </a:xfrm>
        </p:spPr>
        <p:txBody>
          <a:bodyPr>
            <a:normAutofit fontScale="77500" lnSpcReduction="20000"/>
          </a:bodyPr>
          <a:lstStyle/>
          <a:p>
            <a:pPr>
              <a:buNone/>
            </a:pPr>
            <a:endParaRPr lang="en-IN" dirty="0" smtClean="0"/>
          </a:p>
          <a:p>
            <a:r>
              <a:rPr lang="en-IN" dirty="0" smtClean="0">
                <a:latin typeface="Times New Roman" pitchFamily="18" charset="0"/>
                <a:cs typeface="Times New Roman" pitchFamily="18" charset="0"/>
              </a:rPr>
              <a:t>The presence of quoted statements in a news article puts it in an ambiguous category. The statement may or may not express opinion and if it does, it could result in the document being classified as opinion.</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Most reviews are written in the first person and contain patterns like 'I find' etc (general pattern of 'I' followed by a verb form) These patterns can be identified using the Monty Tagger.</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Thus  </a:t>
            </a:r>
            <a:r>
              <a:rPr lang="en-IN" dirty="0" smtClean="0">
                <a:latin typeface="Times New Roman" pitchFamily="18" charset="0"/>
                <a:cs typeface="Times New Roman" pitchFamily="18" charset="0"/>
              </a:rPr>
              <a:t>we could eliminate the ambiguous quoted sentences </a:t>
            </a:r>
            <a:r>
              <a:rPr lang="en-IN" smtClean="0">
                <a:latin typeface="Times New Roman" pitchFamily="18" charset="0"/>
                <a:cs typeface="Times New Roman" pitchFamily="18" charset="0"/>
              </a:rPr>
              <a:t>and </a:t>
            </a:r>
            <a:r>
              <a:rPr lang="en-IN" smtClean="0">
                <a:latin typeface="Times New Roman" pitchFamily="18" charset="0"/>
                <a:cs typeface="Times New Roman" pitchFamily="18" charset="0"/>
              </a:rPr>
              <a:t>also</a:t>
            </a:r>
            <a:r>
              <a:rPr lang="en-IN" smtClean="0">
                <a:latin typeface="Times New Roman" pitchFamily="18" charset="0"/>
                <a:cs typeface="Times New Roman" pitchFamily="18" charset="0"/>
              </a:rPr>
              <a:t> </a:t>
            </a:r>
            <a:r>
              <a:rPr lang="en-IN" dirty="0" smtClean="0">
                <a:latin typeface="Times New Roman" pitchFamily="18" charset="0"/>
                <a:cs typeface="Times New Roman" pitchFamily="18" charset="0"/>
              </a:rPr>
              <a:t>look for the above mentioned patterns in the text to classify </a:t>
            </a:r>
            <a:r>
              <a:rPr lang="en-IN" dirty="0" smtClean="0">
                <a:latin typeface="Times New Roman" pitchFamily="18" charset="0"/>
                <a:cs typeface="Times New Roman" pitchFamily="18" charset="0"/>
              </a:rPr>
              <a:t>it.</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More cues can be added to the list of cues to make it exhaustive.</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Also we can include more words in the list of polar words.</a:t>
            </a:r>
            <a:br>
              <a:rPr lang="en-IN"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p>
            <a:endParaRPr lang="en-IN" dirty="0"/>
          </a:p>
        </p:txBody>
      </p:sp>
      <p:sp>
        <p:nvSpPr>
          <p:cNvPr id="3" name="Title 2"/>
          <p:cNvSpPr>
            <a:spLocks noGrp="1"/>
          </p:cNvSpPr>
          <p:nvPr>
            <p:ph type="title"/>
          </p:nvPr>
        </p:nvSpPr>
        <p:spPr>
          <a:xfrm>
            <a:off x="457200" y="274638"/>
            <a:ext cx="8229600" cy="1082660"/>
          </a:xfrm>
        </p:spPr>
        <p:txBody>
          <a:bodyPr>
            <a:normAutofit/>
          </a:bodyPr>
          <a:lstStyle/>
          <a:p>
            <a:r>
              <a:rPr lang="en-US" sz="3600" dirty="0" smtClean="0"/>
              <a:t>Future Enhancements</a:t>
            </a:r>
            <a:endParaRPr lang="en-IN" sz="3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It can be used in review sites to classify and use opinion documents</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 can be used in search engines to get opinionated or factual documents related to search topic</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Application in sub-component technology: to detect the parts of web pages</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To detect the flames(</a:t>
            </a:r>
            <a:r>
              <a:rPr lang="en-GB" dirty="0" smtClean="0">
                <a:latin typeface="Times New Roman" pitchFamily="18" charset="0"/>
                <a:cs typeface="Times New Roman" pitchFamily="18" charset="0"/>
              </a:rPr>
              <a:t>antagonistic language) in </a:t>
            </a:r>
            <a:r>
              <a:rPr lang="en-GB" dirty="0" err="1" smtClean="0">
                <a:latin typeface="Times New Roman" pitchFamily="18" charset="0"/>
                <a:cs typeface="Times New Roman" pitchFamily="18" charset="0"/>
              </a:rPr>
              <a:t>webpages</a:t>
            </a:r>
            <a:r>
              <a:rPr lang="en-GB" dirty="0" smtClean="0">
                <a:latin typeface="Times New Roman" pitchFamily="18" charset="0"/>
                <a:cs typeface="Times New Roman" pitchFamily="18" charset="0"/>
              </a:rPr>
              <a:t> and mails</a:t>
            </a:r>
            <a:endParaRPr lang="en-GB"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Applications</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latin typeface="Times New Roman" pitchFamily="18" charset="0"/>
                <a:cs typeface="Times New Roman" pitchFamily="18" charset="0"/>
              </a:rPr>
              <a:t>Monty Tagger:</a:t>
            </a:r>
          </a:p>
          <a:p>
            <a:pPr>
              <a:buNone/>
            </a:pPr>
            <a:r>
              <a:rPr lang="en-IN" sz="2200" dirty="0" smtClean="0">
                <a:latin typeface="Times New Roman" pitchFamily="18" charset="0"/>
                <a:cs typeface="Times New Roman" pitchFamily="18" charset="0"/>
              </a:rPr>
              <a:t> Author: Hugo Liu &lt;</a:t>
            </a:r>
            <a:r>
              <a:rPr lang="en-IN" sz="2200" dirty="0" err="1" smtClean="0">
                <a:latin typeface="Times New Roman" pitchFamily="18" charset="0"/>
                <a:cs typeface="Times New Roman" pitchFamily="18" charset="0"/>
              </a:rPr>
              <a:t>hugo</a:t>
            </a:r>
            <a:r>
              <a:rPr lang="en-IN" sz="2200" dirty="0" smtClean="0">
                <a:latin typeface="Times New Roman" pitchFamily="18" charset="0"/>
                <a:cs typeface="Times New Roman" pitchFamily="18" charset="0"/>
              </a:rPr>
              <a:t> at media dot </a:t>
            </a:r>
            <a:r>
              <a:rPr lang="en-IN" sz="2200" dirty="0" err="1" smtClean="0">
                <a:latin typeface="Times New Roman" pitchFamily="18" charset="0"/>
                <a:cs typeface="Times New Roman" pitchFamily="18" charset="0"/>
              </a:rPr>
              <a:t>mit</a:t>
            </a:r>
            <a:r>
              <a:rPr lang="en-IN" sz="2200" dirty="0" smtClean="0">
                <a:latin typeface="Times New Roman" pitchFamily="18" charset="0"/>
                <a:cs typeface="Times New Roman" pitchFamily="18" charset="0"/>
              </a:rPr>
              <a:t> dot </a:t>
            </a:r>
            <a:r>
              <a:rPr lang="en-IN" sz="2200" dirty="0" err="1" smtClean="0">
                <a:latin typeface="Times New Roman" pitchFamily="18" charset="0"/>
                <a:cs typeface="Times New Roman" pitchFamily="18" charset="0"/>
              </a:rPr>
              <a:t>edu</a:t>
            </a:r>
            <a:r>
              <a:rPr lang="en-IN" sz="2200" dirty="0" smtClean="0">
                <a:latin typeface="Times New Roman" pitchFamily="18" charset="0"/>
                <a:cs typeface="Times New Roman" pitchFamily="18" charset="0"/>
              </a:rPr>
              <a:t>&gt;</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hlinkClick r:id="rId2"/>
              </a:rPr>
              <a:t>http://web.media.mit.edu/~hugo/montytagger/</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Tang Survey – sentiment detection of reviews 2009 by </a:t>
            </a:r>
            <a:r>
              <a:rPr lang="en-US" sz="2200" dirty="0" err="1" smtClean="0">
                <a:latin typeface="Times New Roman" pitchFamily="18" charset="0"/>
                <a:cs typeface="Times New Roman" pitchFamily="18" charset="0"/>
              </a:rPr>
              <a:t>Huifeng</a:t>
            </a:r>
            <a:r>
              <a:rPr lang="en-US" sz="2200" dirty="0" smtClean="0">
                <a:latin typeface="Times New Roman" pitchFamily="18" charset="0"/>
                <a:cs typeface="Times New Roman" pitchFamily="18" charset="0"/>
              </a:rPr>
              <a:t> Tang, </a:t>
            </a:r>
            <a:r>
              <a:rPr lang="en-US" sz="2200" dirty="0" err="1" smtClean="0">
                <a:latin typeface="Times New Roman" pitchFamily="18" charset="0"/>
                <a:cs typeface="Times New Roman" pitchFamily="18" charset="0"/>
              </a:rPr>
              <a:t>Songbo</a:t>
            </a:r>
            <a:r>
              <a:rPr lang="en-US" sz="2200" dirty="0" smtClean="0">
                <a:latin typeface="Times New Roman" pitchFamily="18" charset="0"/>
                <a:cs typeface="Times New Roman" pitchFamily="18" charset="0"/>
              </a:rPr>
              <a:t> Tan, </a:t>
            </a:r>
            <a:r>
              <a:rPr lang="en-US" sz="2200" dirty="0" err="1" smtClean="0">
                <a:latin typeface="Times New Roman" pitchFamily="18" charset="0"/>
                <a:cs typeface="Times New Roman" pitchFamily="18" charset="0"/>
              </a:rPr>
              <a:t>Xueqi</a:t>
            </a:r>
            <a:r>
              <a:rPr lang="en-US" sz="2200" dirty="0" smtClean="0">
                <a:latin typeface="Times New Roman" pitchFamily="18" charset="0"/>
                <a:cs typeface="Times New Roman" pitchFamily="18" charset="0"/>
              </a:rPr>
              <a:t> Cheng </a:t>
            </a:r>
          </a:p>
          <a:p>
            <a:r>
              <a:rPr lang="en-US" sz="2200" dirty="0" smtClean="0">
                <a:latin typeface="Times New Roman" pitchFamily="18" charset="0"/>
                <a:cs typeface="Times New Roman" pitchFamily="18" charset="0"/>
              </a:rPr>
              <a:t>Opinion Mining and sentiment analysis by Bo Pang, Lillian Lee</a:t>
            </a:r>
          </a:p>
          <a:p>
            <a:r>
              <a:rPr lang="en-US" sz="2200" dirty="0" smtClean="0">
                <a:latin typeface="Times New Roman" pitchFamily="18" charset="0"/>
                <a:cs typeface="Times New Roman" pitchFamily="18" charset="0"/>
              </a:rPr>
              <a:t>Tracking point of view narrative for subjectivity classification methods by </a:t>
            </a:r>
            <a:r>
              <a:rPr lang="en-US" sz="2200" dirty="0" err="1" smtClean="0">
                <a:latin typeface="Times New Roman" pitchFamily="18" charset="0"/>
                <a:cs typeface="Times New Roman" pitchFamily="18" charset="0"/>
              </a:rPr>
              <a:t>Janyce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wiebe</a:t>
            </a:r>
            <a:r>
              <a:rPr lang="en-US" sz="2200" dirty="0" smtClean="0">
                <a:latin typeface="Times New Roman" pitchFamily="18" charset="0"/>
                <a:cs typeface="Times New Roman" pitchFamily="18" charset="0"/>
              </a:rPr>
              <a:t> http://www.cs.titt.edu/~wiebe/tubs/papers/CL94.pdf</a:t>
            </a:r>
            <a:endParaRPr lang="en-IN"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t>References:</a:t>
            </a:r>
            <a:endParaRPr lang="en-IN" sz="36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Appendix A: The POS tags assigned by the Monty Tagger</a:t>
            </a:r>
          </a:p>
          <a:p>
            <a:pPr>
              <a:buNone/>
            </a:pP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smtClean="0"/>
              <a:t>Appendix</a:t>
            </a:r>
            <a:endParaRPr lang="en-IN" sz="36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0"/>
            <a:ext cx="8229600" cy="357166"/>
          </a:xfrm>
        </p:spPr>
        <p:txBody>
          <a:bodyPr>
            <a:noAutofit/>
          </a:bodyPr>
          <a:lstStyle/>
          <a:p>
            <a:pPr algn="ctr"/>
            <a:r>
              <a:rPr lang="en-US" sz="2000" dirty="0" smtClean="0"/>
              <a:t>Appendix A</a:t>
            </a:r>
            <a:endParaRPr lang="en-IN" sz="2000" dirty="0"/>
          </a:p>
        </p:txBody>
      </p:sp>
      <p:sp>
        <p:nvSpPr>
          <p:cNvPr id="7" name="Content Placeholder 6"/>
          <p:cNvSpPr>
            <a:spLocks noGrp="1"/>
          </p:cNvSpPr>
          <p:nvPr>
            <p:ph idx="1"/>
          </p:nvPr>
        </p:nvSpPr>
        <p:spPr/>
        <p:txBody>
          <a:bodyPr/>
          <a:lstStyle/>
          <a:p>
            <a:endParaRPr lang="en-IN"/>
          </a:p>
        </p:txBody>
      </p:sp>
      <p:pic>
        <p:nvPicPr>
          <p:cNvPr id="1029" name="Picture 5"/>
          <p:cNvPicPr>
            <a:picLocks noChangeAspect="1" noChangeArrowheads="1"/>
          </p:cNvPicPr>
          <p:nvPr/>
        </p:nvPicPr>
        <p:blipFill>
          <a:blip r:embed="rId2"/>
          <a:srcRect/>
          <a:stretch>
            <a:fillRect/>
          </a:stretch>
        </p:blipFill>
        <p:spPr bwMode="auto">
          <a:xfrm>
            <a:off x="0" y="357166"/>
            <a:ext cx="9144000" cy="6500834"/>
          </a:xfrm>
          <a:prstGeom prst="rect">
            <a:avLst/>
          </a:prstGeom>
          <a:noFill/>
          <a:ln w="9525">
            <a:noFill/>
            <a:miter lim="800000"/>
            <a:headEnd/>
            <a:tailEnd/>
          </a:ln>
          <a:effectLst/>
        </p:spPr>
      </p:pic>
      <p:sp>
        <p:nvSpPr>
          <p:cNvPr id="6" name="Left Arrow 5">
            <a:hlinkClick r:id="rId3" action="ppaction://hlinksldjump"/>
          </p:cNvPr>
          <p:cNvSpPr/>
          <p:nvPr/>
        </p:nvSpPr>
        <p:spPr>
          <a:xfrm>
            <a:off x="8429652" y="214290"/>
            <a:ext cx="214314" cy="14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2857496"/>
            <a:ext cx="8229600" cy="1143000"/>
          </a:xfrm>
        </p:spPr>
        <p:txBody>
          <a:bodyPr/>
          <a:lstStyle/>
          <a:p>
            <a:pPr algn="ctr"/>
            <a:r>
              <a:rPr lang="en-IN" dirty="0" smtClean="0"/>
              <a:t>THANK YOU</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33754"/>
          </a:xfrm>
        </p:spPr>
        <p:txBody>
          <a:bodyPr>
            <a:normAutofit fontScale="92500" lnSpcReduction="20000"/>
          </a:bodyPr>
          <a:lstStyle/>
          <a:p>
            <a:r>
              <a:rPr lang="en-IN" sz="2300" dirty="0" smtClean="0">
                <a:latin typeface="Times New Roman" pitchFamily="18" charset="0"/>
                <a:cs typeface="Times New Roman" pitchFamily="18" charset="0"/>
              </a:rPr>
              <a:t>Subjectivity classification classifies a document into factual or opinionated based on polar word count, adjective word count , Parts of Speech patterns and presence of cues. </a:t>
            </a:r>
            <a:endParaRPr lang="en-GB" sz="2300" dirty="0" smtClean="0">
              <a:latin typeface="Times New Roman" pitchFamily="18" charset="0"/>
              <a:cs typeface="Times New Roman" pitchFamily="18" charset="0"/>
            </a:endParaRPr>
          </a:p>
          <a:p>
            <a:pPr>
              <a:buNone/>
            </a:pPr>
            <a:endParaRPr lang="en-IN"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The project uses opinionated and factual documents collected from the following websites</a:t>
            </a:r>
          </a:p>
          <a:p>
            <a:pPr>
              <a:buNone/>
            </a:pPr>
            <a:endParaRPr lang="en-GB" sz="2300" dirty="0" smtClean="0">
              <a:latin typeface="Times New Roman" pitchFamily="18" charset="0"/>
              <a:cs typeface="Times New Roman" pitchFamily="18" charset="0"/>
            </a:endParaRPr>
          </a:p>
          <a:p>
            <a:pPr>
              <a:buFont typeface="Arial" pitchFamily="34" charset="0"/>
              <a:buChar char="•"/>
            </a:pPr>
            <a:r>
              <a:rPr lang="en-IN" sz="2300" u="sng" dirty="0" smtClean="0">
                <a:latin typeface="Times New Roman" pitchFamily="18" charset="0"/>
                <a:cs typeface="Times New Roman" pitchFamily="18" charset="0"/>
                <a:hlinkClick r:id="rId2"/>
              </a:rPr>
              <a:t>www.epinions.com</a:t>
            </a:r>
            <a:endParaRPr lang="en-GB" sz="2300" dirty="0" smtClean="0">
              <a:latin typeface="Times New Roman" pitchFamily="18" charset="0"/>
              <a:cs typeface="Times New Roman" pitchFamily="18" charset="0"/>
            </a:endParaRPr>
          </a:p>
          <a:p>
            <a:pPr>
              <a:buFont typeface="Arial" pitchFamily="34" charset="0"/>
              <a:buChar char="•"/>
            </a:pPr>
            <a:r>
              <a:rPr lang="en-IN" sz="2300" u="sng" dirty="0" smtClean="0">
                <a:latin typeface="Times New Roman" pitchFamily="18" charset="0"/>
                <a:cs typeface="Times New Roman" pitchFamily="18" charset="0"/>
                <a:hlinkClick r:id="rId3"/>
              </a:rPr>
              <a:t>www.deccanheraldepaper.com</a:t>
            </a:r>
            <a:endParaRPr lang="en-GB" sz="2300" dirty="0" smtClean="0">
              <a:latin typeface="Times New Roman" pitchFamily="18" charset="0"/>
              <a:cs typeface="Times New Roman" pitchFamily="18" charset="0"/>
            </a:endParaRPr>
          </a:p>
          <a:p>
            <a:pPr>
              <a:buFont typeface="Arial" pitchFamily="34" charset="0"/>
              <a:buChar char="•"/>
            </a:pPr>
            <a:r>
              <a:rPr lang="en-IN" sz="2300" u="sng" dirty="0" smtClean="0">
                <a:latin typeface="Times New Roman" pitchFamily="18" charset="0"/>
                <a:cs typeface="Times New Roman" pitchFamily="18" charset="0"/>
                <a:hlinkClick r:id="rId4"/>
              </a:rPr>
              <a:t>www.thehindu.com</a:t>
            </a:r>
            <a:endParaRPr lang="en-IN" sz="2300" u="sng" dirty="0" smtClean="0">
              <a:latin typeface="Times New Roman" pitchFamily="18" charset="0"/>
              <a:cs typeface="Times New Roman" pitchFamily="18" charset="0"/>
            </a:endParaRPr>
          </a:p>
          <a:p>
            <a:pPr>
              <a:buNone/>
            </a:pPr>
            <a:endParaRPr lang="en-GB"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The documents are arranged into different input directories. </a:t>
            </a:r>
          </a:p>
          <a:p>
            <a:endParaRPr lang="en-IN"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We also experiment each method with different input types: Full text, first sentence, last sentence, significant sentence, first-last-significant sentences.</a:t>
            </a:r>
            <a:endParaRPr lang="en-GB" sz="2300" dirty="0" smtClean="0">
              <a:latin typeface="Times New Roman" pitchFamily="18" charset="0"/>
              <a:cs typeface="Times New Roman" pitchFamily="18" charset="0"/>
            </a:endParaRPr>
          </a:p>
          <a:p>
            <a:endParaRPr lang="en-GB" sz="2800" dirty="0" smtClean="0"/>
          </a:p>
          <a:p>
            <a:endParaRPr lang="en-GB" dirty="0"/>
          </a:p>
        </p:txBody>
      </p:sp>
      <p:sp>
        <p:nvSpPr>
          <p:cNvPr id="3" name="Title 2"/>
          <p:cNvSpPr>
            <a:spLocks noGrp="1"/>
          </p:cNvSpPr>
          <p:nvPr>
            <p:ph type="title"/>
          </p:nvPr>
        </p:nvSpPr>
        <p:spPr/>
        <p:txBody>
          <a:bodyPr>
            <a:normAutofit/>
          </a:bodyPr>
          <a:lstStyle/>
          <a:p>
            <a:r>
              <a:rPr lang="en-IN" sz="3400" dirty="0" smtClean="0">
                <a:latin typeface="Times New Roman" pitchFamily="18" charset="0"/>
                <a:cs typeface="Times New Roman" pitchFamily="18" charset="0"/>
              </a:rPr>
              <a:t>Scope of the project</a:t>
            </a:r>
            <a:endParaRPr lang="en-GB" sz="3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dirty="0" smtClean="0"/>
              <a:t>Literature Survey</a:t>
            </a:r>
            <a:endParaRPr lang="en-US" dirty="0"/>
          </a:p>
        </p:txBody>
      </p:sp>
      <p:sp>
        <p:nvSpPr>
          <p:cNvPr id="3" name="Content Placeholder 2"/>
          <p:cNvSpPr>
            <a:spLocks noGrp="1"/>
          </p:cNvSpPr>
          <p:nvPr>
            <p:ph idx="1"/>
          </p:nvPr>
        </p:nvSpPr>
        <p:spPr>
          <a:xfrm>
            <a:off x="500034" y="1214422"/>
            <a:ext cx="8229600" cy="5072098"/>
          </a:xfrm>
        </p:spPr>
        <p:txBody>
          <a:bodyPr>
            <a:normAutofit/>
          </a:bodyPr>
          <a:lstStyle/>
          <a:p>
            <a:r>
              <a:rPr lang="en-US" sz="2600" dirty="0" smtClean="0">
                <a:latin typeface="Times New Roman" pitchFamily="18" charset="0"/>
                <a:cs typeface="Times New Roman" pitchFamily="18" charset="0"/>
              </a:rPr>
              <a:t>Textual information can be broadly classified into two main categories, facts and opinions.</a:t>
            </a:r>
          </a:p>
          <a:p>
            <a:pPr>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Much of the existing research on text information processing has been focused on mining and retrieval of factual information, e.g., information retrieval, Web search, etc., </a:t>
            </a:r>
          </a:p>
          <a:p>
            <a:pPr>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Opinion mining is a recent sub discipline of information retrieval which is not about the topic of a document, but with the opinion it expresses</a:t>
            </a:r>
          </a:p>
          <a:p>
            <a:endParaRPr lang="en-US" sz="29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721431"/>
          </a:xfrm>
        </p:spPr>
        <p:txBody>
          <a:bodyPr>
            <a:normAutofit fontScale="85000" lnSpcReduction="20000"/>
          </a:bodyPr>
          <a:lstStyle/>
          <a:p>
            <a:r>
              <a:rPr lang="en-IN" sz="2800" dirty="0" smtClean="0">
                <a:latin typeface="Times New Roman" pitchFamily="18" charset="0"/>
                <a:cs typeface="Times New Roman" pitchFamily="18" charset="0"/>
              </a:rPr>
              <a:t>Sentiment detection dates back to the late 1990s (</a:t>
            </a:r>
            <a:r>
              <a:rPr lang="en-IN" sz="2800" dirty="0" err="1" smtClean="0">
                <a:latin typeface="Times New Roman" pitchFamily="18" charset="0"/>
                <a:cs typeface="Times New Roman" pitchFamily="18" charset="0"/>
              </a:rPr>
              <a:t>Argamon</a:t>
            </a:r>
            <a:r>
              <a:rPr lang="en-IN" sz="2800" dirty="0" smtClean="0">
                <a:latin typeface="Times New Roman" pitchFamily="18" charset="0"/>
                <a:cs typeface="Times New Roman" pitchFamily="18" charset="0"/>
              </a:rPr>
              <a:t>, </a:t>
            </a:r>
            <a:r>
              <a:rPr lang="de-DE" sz="2800" dirty="0" smtClean="0">
                <a:latin typeface="Times New Roman" pitchFamily="18" charset="0"/>
                <a:cs typeface="Times New Roman" pitchFamily="18" charset="0"/>
              </a:rPr>
              <a:t>Koppel, &amp; Avneri, 1998; Kessler, Nunberg, &amp; SchAutze, 1997; Spertus, </a:t>
            </a:r>
            <a:r>
              <a:rPr lang="en-IN" sz="2800" dirty="0" smtClean="0">
                <a:latin typeface="Times New Roman" pitchFamily="18" charset="0"/>
                <a:cs typeface="Times New Roman" pitchFamily="18" charset="0"/>
              </a:rPr>
              <a:t>1997), but only in the early 2000s did it become a major subfield </a:t>
            </a:r>
            <a:r>
              <a:rPr lang="en-GB" sz="2800" dirty="0" smtClean="0">
                <a:latin typeface="Times New Roman" pitchFamily="18" charset="0"/>
                <a:cs typeface="Times New Roman" pitchFamily="18" charset="0"/>
              </a:rPr>
              <a:t>of the information management discipline.</a:t>
            </a:r>
          </a:p>
          <a:p>
            <a:pPr>
              <a:buNone/>
            </a:pPr>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Until the early 2000s, </a:t>
            </a:r>
            <a:r>
              <a:rPr lang="en-IN" sz="2800" dirty="0" smtClean="0">
                <a:latin typeface="Times New Roman" pitchFamily="18" charset="0"/>
                <a:cs typeface="Times New Roman" pitchFamily="18" charset="0"/>
              </a:rPr>
              <a:t>the two main popular approaches to sentiment detection were based on machine learning </a:t>
            </a:r>
            <a:r>
              <a:rPr lang="en-GB" sz="2800" dirty="0" smtClean="0">
                <a:latin typeface="Times New Roman" pitchFamily="18" charset="0"/>
                <a:cs typeface="Times New Roman" pitchFamily="18" charset="0"/>
              </a:rPr>
              <a:t>techniques and based on semantic analysis techniques.</a:t>
            </a:r>
          </a:p>
          <a:p>
            <a:pPr>
              <a:buNone/>
            </a:pPr>
            <a:endParaRPr lang="en-GB"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Current-day sentiment detection is a discipline at the crossroads of NLP and IR, and as such it shares a number of characteristics with other tasks such as information extraction </a:t>
            </a:r>
            <a:r>
              <a:rPr lang="en-GB" sz="2800" dirty="0" smtClean="0">
                <a:latin typeface="Times New Roman" pitchFamily="18" charset="0"/>
                <a:cs typeface="Times New Roman" pitchFamily="18" charset="0"/>
              </a:rPr>
              <a:t>and text-mining.</a:t>
            </a:r>
            <a:endParaRPr lang="en-US" sz="2800"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lstStyle/>
          <a:p>
            <a:r>
              <a:rPr lang="en-US" dirty="0" smtClean="0"/>
              <a:t>Literature Survey</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775</TotalTime>
  <Words>2067</Words>
  <Application>Microsoft Office PowerPoint</Application>
  <PresentationFormat>On-screen Show (4:3)</PresentationFormat>
  <Paragraphs>368</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Concourse</vt:lpstr>
      <vt:lpstr>Classification of Texts</vt:lpstr>
      <vt:lpstr>Outline Of The Presentation</vt:lpstr>
      <vt:lpstr>Introduction</vt:lpstr>
      <vt:lpstr>Slide 4</vt:lpstr>
      <vt:lpstr>Slide 5</vt:lpstr>
      <vt:lpstr>Synopsis</vt:lpstr>
      <vt:lpstr>Scope of the project</vt:lpstr>
      <vt:lpstr>Literature Survey</vt:lpstr>
      <vt:lpstr>Literature Survey</vt:lpstr>
      <vt:lpstr>Literature Survey</vt:lpstr>
      <vt:lpstr>System Requirement Specification</vt:lpstr>
      <vt:lpstr>System Requirement Specification</vt:lpstr>
      <vt:lpstr>System Design</vt:lpstr>
      <vt:lpstr>System Design</vt:lpstr>
      <vt:lpstr>System Design</vt:lpstr>
      <vt:lpstr>System Design</vt:lpstr>
      <vt:lpstr>System Design</vt:lpstr>
      <vt:lpstr>System Implementation</vt:lpstr>
      <vt:lpstr>Algorithm  5.1</vt:lpstr>
      <vt:lpstr>System Implementation</vt:lpstr>
      <vt:lpstr>Algorithm 5.2</vt:lpstr>
      <vt:lpstr>System Implementation</vt:lpstr>
      <vt:lpstr>POS Patterns used</vt:lpstr>
      <vt:lpstr>Algorithm 5.3</vt:lpstr>
      <vt:lpstr>System Implementation</vt:lpstr>
      <vt:lpstr>Algorithm 5.4</vt:lpstr>
      <vt:lpstr>Other Algorithms</vt:lpstr>
      <vt:lpstr>Algorithm applied for text classification on the User Input obtained from the GUI:</vt:lpstr>
      <vt:lpstr>The User Interaction Component</vt:lpstr>
      <vt:lpstr>A view of the user interface</vt:lpstr>
      <vt:lpstr>Testing</vt:lpstr>
      <vt:lpstr>Unit testing</vt:lpstr>
      <vt:lpstr>Slide 33</vt:lpstr>
      <vt:lpstr>Integration Testing</vt:lpstr>
      <vt:lpstr>Integration Testing</vt:lpstr>
      <vt:lpstr>Test Cases for the user input classification module:</vt:lpstr>
      <vt:lpstr>Result: Test Case 1</vt:lpstr>
      <vt:lpstr>Test Case 2: Input Text:</vt:lpstr>
      <vt:lpstr>Result: Test Case 2</vt:lpstr>
      <vt:lpstr>Test Case 3: Input Text:</vt:lpstr>
      <vt:lpstr>Result: Test Case 3</vt:lpstr>
      <vt:lpstr>Test Case 4: Input Text:</vt:lpstr>
      <vt:lpstr>Result: Test Case 4</vt:lpstr>
      <vt:lpstr>Experiments and Results</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Number of input files as factor</vt:lpstr>
      <vt:lpstr>Experimental Results</vt:lpstr>
      <vt:lpstr>Conclusion</vt:lpstr>
      <vt:lpstr>Future Enhancements</vt:lpstr>
      <vt:lpstr>Applications</vt:lpstr>
      <vt:lpstr>References:</vt:lpstr>
      <vt:lpstr>Appendix</vt:lpstr>
      <vt:lpstr>Appendix 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Texts</dc:title>
  <dc:creator>Pratheeksha</dc:creator>
  <cp:lastModifiedBy>Pratheeksha</cp:lastModifiedBy>
  <cp:revision>92</cp:revision>
  <dcterms:created xsi:type="dcterms:W3CDTF">2012-06-10T15:19:46Z</dcterms:created>
  <dcterms:modified xsi:type="dcterms:W3CDTF">2012-06-14T09:18:55Z</dcterms:modified>
</cp:coreProperties>
</file>