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embeddedFontLst>
    <p:embeddedFont>
      <p:font typeface="Roboto" panose="02000000000000000000" pitchFamily="2" charset="0"/>
      <p:regular r:id="rId14"/>
      <p:bold r:id="rId15"/>
      <p:italic r:id="rId16"/>
      <p:boldItalic r:id="rId17"/>
    </p:embeddedFont>
    <p:embeddedFont>
      <p:font typeface="Trebuchet MS" panose="020B0603020202020204"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gcwCPUI4tx8Qq4smhiGjA+Dx6BJ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644" y="36"/>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customschemas.google.com/relationships/presentationmetadata" Target="meta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bu selvan" userId="73e740dcb88fff9e" providerId="LiveId" clId="{83804758-AB46-4BF2-999E-A1BAAF12BD8F}"/>
    <pc:docChg chg="modSld">
      <pc:chgData name="anbu selvan" userId="73e740dcb88fff9e" providerId="LiveId" clId="{83804758-AB46-4BF2-999E-A1BAAF12BD8F}" dt="2025-09-17T14:40:44.304" v="0" actId="14100"/>
      <pc:docMkLst>
        <pc:docMk/>
      </pc:docMkLst>
      <pc:sldChg chg="modSp mod">
        <pc:chgData name="anbu selvan" userId="73e740dcb88fff9e" providerId="LiveId" clId="{83804758-AB46-4BF2-999E-A1BAAF12BD8F}" dt="2025-09-17T14:40:44.304" v="0" actId="14100"/>
        <pc:sldMkLst>
          <pc:docMk/>
          <pc:sldMk cId="0" sldId="265"/>
        </pc:sldMkLst>
        <pc:picChg chg="mod">
          <ac:chgData name="anbu selvan" userId="73e740dcb88fff9e" providerId="LiveId" clId="{83804758-AB46-4BF2-999E-A1BAAF12BD8F}" dt="2025-09-17T14:40:44.304" v="0" actId="14100"/>
          <ac:picMkLst>
            <pc:docMk/>
            <pc:sldMk cId="0" sldId="265"/>
            <ac:picMk id="199"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13"/>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3"/>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5"/>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16"/>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6"/>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16"/>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1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2"/>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2"/>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b.sc"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1"/>
          <p:cNvSpPr txBox="1">
            <a:spLocks noGrp="1"/>
          </p:cNvSpPr>
          <p:nvPr>
            <p:ph type="ctrTitle"/>
          </p:nvPr>
        </p:nvSpPr>
        <p:spPr>
          <a:xfrm>
            <a:off x="1523999" y="19665"/>
            <a:ext cx="7629525"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i="0">
                <a:solidFill>
                  <a:srgbClr val="0F0F0F"/>
                </a:solidFill>
                <a:latin typeface="Times New Roman"/>
                <a:ea typeface="Times New Roman"/>
                <a:cs typeface="Times New Roman"/>
                <a:sym typeface="Times New Roman"/>
              </a:rPr>
              <a:t>Digital Portfolio </a:t>
            </a:r>
            <a:br>
              <a:rPr lang="en-US" b="1" i="0">
                <a:solidFill>
                  <a:srgbClr val="0F0F0F"/>
                </a:solidFill>
                <a:latin typeface="Roboto"/>
                <a:ea typeface="Roboto"/>
                <a:cs typeface="Roboto"/>
                <a:sym typeface="Roboto"/>
              </a:rPr>
            </a:br>
            <a:endParaRPr/>
          </a:p>
        </p:txBody>
      </p:sp>
      <p:pic>
        <p:nvPicPr>
          <p:cNvPr id="64" name="Google Shape;6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1"/>
          <p:cNvSpPr txBox="1"/>
          <p:nvPr/>
        </p:nvSpPr>
        <p:spPr>
          <a:xfrm>
            <a:off x="1330251" y="3157688"/>
            <a:ext cx="9834900" cy="2678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STUDENT NAME: PRATHEEBA 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REGISTER NO AND NMID: 2428B0333/</a:t>
            </a:r>
            <a:r>
              <a:rPr lang="en-US" sz="2100">
                <a:solidFill>
                  <a:srgbClr val="222222"/>
                </a:solidFill>
                <a:highlight>
                  <a:srgbClr val="FFFFFF"/>
                </a:highlight>
              </a:rPr>
              <a:t>4A435F768FCBFA4AA7E4F445C9EE00B6</a:t>
            </a:r>
            <a:endParaRPr sz="3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DEPARTMENT: </a:t>
            </a:r>
            <a:r>
              <a:rPr lang="en-US" sz="2400" u="sng">
                <a:solidFill>
                  <a:schemeClr val="hlink"/>
                </a:solidFill>
                <a:latin typeface="Calibri"/>
                <a:ea typeface="Calibri"/>
                <a:cs typeface="Calibri"/>
                <a:sym typeface="Calibri"/>
                <a:hlinkClick r:id="rId4"/>
              </a:rPr>
              <a:t>B.Sc</a:t>
            </a:r>
            <a:r>
              <a:rPr lang="en-US" sz="2400">
                <a:solidFill>
                  <a:schemeClr val="dk1"/>
                </a:solidFill>
                <a:latin typeface="Calibri"/>
                <a:ea typeface="Calibri"/>
                <a:cs typeface="Calibri"/>
                <a:sym typeface="Calibri"/>
              </a:rPr>
              <a:t> COMPUTER SCIENCE WITH DATA ANALYTICS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COLLEGE: KPR COLLEGE OF ARTS SCIENCE AND RESEARCH</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UNIVERSITY: BARATHIYAR UNIVERSITY</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90" name="Google Shape;190;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 name="Google Shape;191;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 name="Google Shape;192;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3" name="Google Shape;193;p10"/>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94" name="Google Shape;194;p10"/>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RESULTS AND SCREENSHOTS</a:t>
            </a:r>
            <a:endParaRPr sz="4250"/>
          </a:p>
        </p:txBody>
      </p:sp>
      <p:sp>
        <p:nvSpPr>
          <p:cNvPr id="195" name="Google Shape;195;p10"/>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6" name="Google Shape;196;p10"/>
          <p:cNvSpPr txBox="1"/>
          <p:nvPr/>
        </p:nvSpPr>
        <p:spPr>
          <a:xfrm>
            <a:off x="2743200" y="2354703"/>
            <a:ext cx="8534018"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197" name="Google Shape;197;p10"/>
          <p:cNvSpPr txBox="1"/>
          <p:nvPr/>
        </p:nvSpPr>
        <p:spPr>
          <a:xfrm>
            <a:off x="-313000" y="1402900"/>
            <a:ext cx="10144500" cy="1431600"/>
          </a:xfrm>
          <a:prstGeom prst="rect">
            <a:avLst/>
          </a:prstGeom>
          <a:noFill/>
          <a:ln>
            <a:noFill/>
          </a:ln>
        </p:spPr>
        <p:txBody>
          <a:bodyPr spcFirstLastPara="1" wrap="square" lIns="91425" tIns="91425" rIns="91425" bIns="91425" anchor="t" anchorCtr="0">
            <a:spAutoFit/>
          </a:bodyPr>
          <a:lstStyle/>
          <a:p>
            <a:pPr marL="596900" lvl="0" indent="-304800" algn="l" rtl="0">
              <a:lnSpc>
                <a:spcPct val="115000"/>
              </a:lnSpc>
              <a:spcBef>
                <a:spcPts val="1000"/>
              </a:spcBef>
              <a:spcAft>
                <a:spcPts val="0"/>
              </a:spcAft>
              <a:buClr>
                <a:srgbClr val="222222"/>
              </a:buClr>
              <a:buSzPts val="1200"/>
              <a:buChar char="●"/>
            </a:pPr>
            <a:r>
              <a:rPr lang="en-US" sz="1200">
                <a:solidFill>
                  <a:srgbClr val="222222"/>
                </a:solidFill>
                <a:highlight>
                  <a:srgbClr val="FFFFFF"/>
                </a:highlight>
              </a:rPr>
              <a:t>A </a:t>
            </a:r>
            <a:r>
              <a:rPr lang="en-US" sz="1200" b="1">
                <a:solidFill>
                  <a:srgbClr val="222222"/>
                </a:solidFill>
                <a:highlight>
                  <a:srgbClr val="FFFFFF"/>
                </a:highlight>
              </a:rPr>
              <a:t>fully functional creative portfolio</a:t>
            </a:r>
            <a:r>
              <a:rPr lang="en-US" sz="1200">
                <a:solidFill>
                  <a:srgbClr val="222222"/>
                </a:solidFill>
                <a:highlight>
                  <a:srgbClr val="FFFFFF"/>
                </a:highlight>
              </a:rPr>
              <a:t> that showcases writing, design, and dance works in one platform.</a:t>
            </a:r>
            <a:endParaRPr sz="1200">
              <a:solidFill>
                <a:srgbClr val="222222"/>
              </a:solidFill>
              <a:highlight>
                <a:srgbClr val="FFFFFF"/>
              </a:highlight>
            </a:endParaRPr>
          </a:p>
          <a:p>
            <a:pPr marL="596900" lvl="0" indent="-304800" algn="l" rtl="0">
              <a:lnSpc>
                <a:spcPct val="115000"/>
              </a:lnSpc>
              <a:spcBef>
                <a:spcPts val="0"/>
              </a:spcBef>
              <a:spcAft>
                <a:spcPts val="0"/>
              </a:spcAft>
              <a:buClr>
                <a:srgbClr val="222222"/>
              </a:buClr>
              <a:buSzPts val="1200"/>
              <a:buChar char="●"/>
            </a:pPr>
            <a:r>
              <a:rPr lang="en-US" sz="1200" b="1">
                <a:solidFill>
                  <a:srgbClr val="222222"/>
                </a:solidFill>
                <a:highlight>
                  <a:srgbClr val="FFFFFF"/>
                </a:highlight>
              </a:rPr>
              <a:t>Responsive design</a:t>
            </a:r>
            <a:r>
              <a:rPr lang="en-US" sz="1200">
                <a:solidFill>
                  <a:srgbClr val="222222"/>
                </a:solidFill>
                <a:highlight>
                  <a:srgbClr val="FFFFFF"/>
                </a:highlight>
              </a:rPr>
              <a:t> ensures smooth viewing on desktops, tablets, and mobile devices.</a:t>
            </a:r>
            <a:endParaRPr sz="1200">
              <a:solidFill>
                <a:srgbClr val="222222"/>
              </a:solidFill>
              <a:highlight>
                <a:srgbClr val="FFFFFF"/>
              </a:highlight>
            </a:endParaRPr>
          </a:p>
          <a:p>
            <a:pPr marL="596900" lvl="0" indent="-304800" algn="l" rtl="0">
              <a:lnSpc>
                <a:spcPct val="115000"/>
              </a:lnSpc>
              <a:spcBef>
                <a:spcPts val="0"/>
              </a:spcBef>
              <a:spcAft>
                <a:spcPts val="0"/>
              </a:spcAft>
              <a:buClr>
                <a:srgbClr val="222222"/>
              </a:buClr>
              <a:buSzPts val="1200"/>
              <a:buChar char="●"/>
            </a:pPr>
            <a:r>
              <a:rPr lang="en-US" sz="1200">
                <a:solidFill>
                  <a:srgbClr val="222222"/>
                </a:solidFill>
                <a:highlight>
                  <a:srgbClr val="FFFFFF"/>
                </a:highlight>
              </a:rPr>
              <a:t>Users can </a:t>
            </a:r>
            <a:r>
              <a:rPr lang="en-US" sz="1200" b="1">
                <a:solidFill>
                  <a:srgbClr val="222222"/>
                </a:solidFill>
                <a:highlight>
                  <a:srgbClr val="FFFFFF"/>
                </a:highlight>
              </a:rPr>
              <a:t>upload, organize, and display</a:t>
            </a:r>
            <a:r>
              <a:rPr lang="en-US" sz="1200">
                <a:solidFill>
                  <a:srgbClr val="222222"/>
                </a:solidFill>
                <a:highlight>
                  <a:srgbClr val="FFFFFF"/>
                </a:highlight>
              </a:rPr>
              <a:t> multimedia content like images, videos, and documents.</a:t>
            </a:r>
            <a:endParaRPr sz="1200">
              <a:solidFill>
                <a:srgbClr val="222222"/>
              </a:solidFill>
              <a:highlight>
                <a:srgbClr val="FFFFFF"/>
              </a:highlight>
            </a:endParaRPr>
          </a:p>
          <a:p>
            <a:pPr marL="596900" lvl="0" indent="-304800" algn="l" rtl="0">
              <a:lnSpc>
                <a:spcPct val="115000"/>
              </a:lnSpc>
              <a:spcBef>
                <a:spcPts val="0"/>
              </a:spcBef>
              <a:spcAft>
                <a:spcPts val="0"/>
              </a:spcAft>
              <a:buClr>
                <a:srgbClr val="222222"/>
              </a:buClr>
              <a:buSzPts val="1200"/>
              <a:buChar char="●"/>
            </a:pPr>
            <a:r>
              <a:rPr lang="en-US" sz="1200">
                <a:solidFill>
                  <a:srgbClr val="222222"/>
                </a:solidFill>
                <a:highlight>
                  <a:srgbClr val="FFFFFF"/>
                </a:highlight>
              </a:rPr>
              <a:t>Visitors can </a:t>
            </a:r>
            <a:r>
              <a:rPr lang="en-US" sz="1200" b="1">
                <a:solidFill>
                  <a:srgbClr val="222222"/>
                </a:solidFill>
                <a:highlight>
                  <a:srgbClr val="FFFFFF"/>
                </a:highlight>
              </a:rPr>
              <a:t>easily navigate</a:t>
            </a:r>
            <a:r>
              <a:rPr lang="en-US" sz="1200">
                <a:solidFill>
                  <a:srgbClr val="222222"/>
                </a:solidFill>
                <a:highlight>
                  <a:srgbClr val="FFFFFF"/>
                </a:highlight>
              </a:rPr>
              <a:t> through different sections and contact the creator.</a:t>
            </a:r>
            <a:endParaRPr sz="1200">
              <a:solidFill>
                <a:srgbClr val="222222"/>
              </a:solidFill>
              <a:highlight>
                <a:srgbClr val="FFFFFF"/>
              </a:highlight>
            </a:endParaRPr>
          </a:p>
          <a:p>
            <a:pPr marL="596900" lvl="0" indent="-304800" algn="l" rtl="0">
              <a:lnSpc>
                <a:spcPct val="115000"/>
              </a:lnSpc>
              <a:spcBef>
                <a:spcPts val="0"/>
              </a:spcBef>
              <a:spcAft>
                <a:spcPts val="0"/>
              </a:spcAft>
              <a:buClr>
                <a:srgbClr val="222222"/>
              </a:buClr>
              <a:buSzPts val="1200"/>
              <a:buChar char="●"/>
            </a:pPr>
            <a:r>
              <a:rPr lang="en-US" sz="1200">
                <a:solidFill>
                  <a:srgbClr val="222222"/>
                </a:solidFill>
                <a:highlight>
                  <a:srgbClr val="FFFFFF"/>
                </a:highlight>
              </a:rPr>
              <a:t>The portfolio provides a </a:t>
            </a:r>
            <a:r>
              <a:rPr lang="en-US" sz="1200" b="1">
                <a:solidFill>
                  <a:srgbClr val="222222"/>
                </a:solidFill>
                <a:highlight>
                  <a:srgbClr val="FFFFFF"/>
                </a:highlight>
              </a:rPr>
              <a:t>professional and visually appealing platform</a:t>
            </a:r>
            <a:r>
              <a:rPr lang="en-US" sz="1200">
                <a:solidFill>
                  <a:srgbClr val="222222"/>
                </a:solidFill>
                <a:highlight>
                  <a:srgbClr val="FFFFFF"/>
                </a:highlight>
              </a:rPr>
              <a:t> for creative                                                                        individuals to display their talents.</a:t>
            </a:r>
            <a:endParaRPr sz="1900">
              <a:latin typeface="Calibri"/>
              <a:ea typeface="Calibri"/>
              <a:cs typeface="Calibri"/>
              <a:sym typeface="Calibri"/>
            </a:endParaRPr>
          </a:p>
        </p:txBody>
      </p:sp>
      <p:sp>
        <p:nvSpPr>
          <p:cNvPr id="198" name="Google Shape;198;p10"/>
          <p:cNvSpPr txBox="1"/>
          <p:nvPr/>
        </p:nvSpPr>
        <p:spPr>
          <a:xfrm>
            <a:off x="2772275" y="3582700"/>
            <a:ext cx="9434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pic>
        <p:nvPicPr>
          <p:cNvPr id="199" name="Google Shape;199;p10" title="_C__Users_Anbuselvan_OneDrive_Digital%20portfolio%203.html.png"/>
          <p:cNvPicPr preferRelativeResize="0"/>
          <p:nvPr/>
        </p:nvPicPr>
        <p:blipFill>
          <a:blip r:embed="rId4">
            <a:alphaModFix/>
          </a:blip>
          <a:stretch>
            <a:fillRect/>
          </a:stretch>
        </p:blipFill>
        <p:spPr>
          <a:xfrm>
            <a:off x="6258900" y="2521819"/>
            <a:ext cx="2596342" cy="414328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 name="Google Shape;205;p1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 name="Google Shape;206;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7" name="Google Shape;207;p11"/>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8" name="Google Shape;208;p11"/>
          <p:cNvSpPr txBox="1">
            <a:spLocks noGrp="1"/>
          </p:cNvSpPr>
          <p:nvPr>
            <p:ph type="title"/>
          </p:nvPr>
        </p:nvSpPr>
        <p:spPr>
          <a:xfrm>
            <a:off x="755332" y="385444"/>
            <a:ext cx="4578668" cy="752129"/>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CONCLUSION</a:t>
            </a:r>
            <a:endParaRPr/>
          </a:p>
        </p:txBody>
      </p:sp>
      <p:sp>
        <p:nvSpPr>
          <p:cNvPr id="209" name="Google Shape;209;p11"/>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210" name="Google Shape;210;p11"/>
          <p:cNvSpPr txBox="1"/>
          <p:nvPr/>
        </p:nvSpPr>
        <p:spPr>
          <a:xfrm>
            <a:off x="374475" y="2235903"/>
            <a:ext cx="10328700" cy="2908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000"/>
              </a:spcBef>
              <a:spcAft>
                <a:spcPts val="0"/>
              </a:spcAft>
              <a:buClr>
                <a:schemeClr val="dk1"/>
              </a:buClr>
              <a:buSzPts val="1100"/>
              <a:buFont typeface="Arial"/>
              <a:buNone/>
            </a:pPr>
            <a:r>
              <a:rPr lang="en-US" sz="1500">
                <a:solidFill>
                  <a:srgbClr val="222222"/>
                </a:solidFill>
                <a:highlight>
                  <a:srgbClr val="FFFFFF"/>
                </a:highlight>
              </a:rPr>
              <a:t>The Creative Portfolio project successfully provides a </a:t>
            </a:r>
            <a:r>
              <a:rPr lang="en-US" sz="1500" b="1">
                <a:solidFill>
                  <a:srgbClr val="222222"/>
                </a:solidFill>
                <a:highlight>
                  <a:srgbClr val="FFFFFF"/>
                </a:highlight>
              </a:rPr>
              <a:t>centralized and professional platform</a:t>
            </a:r>
            <a:r>
              <a:rPr lang="en-US" sz="1500">
                <a:solidFill>
                  <a:srgbClr val="222222"/>
                </a:solidFill>
                <a:highlight>
                  <a:srgbClr val="FFFFFF"/>
                </a:highlight>
              </a:rPr>
              <a:t> for individuals                 in writing, design, and dance to showcase their talents. It helps creative individuals </a:t>
            </a:r>
            <a:r>
              <a:rPr lang="en-US" sz="1500" b="1">
                <a:solidFill>
                  <a:srgbClr val="222222"/>
                </a:solidFill>
                <a:highlight>
                  <a:srgbClr val="FFFFFF"/>
                </a:highlight>
              </a:rPr>
              <a:t>organize and present                their works</a:t>
            </a:r>
            <a:r>
              <a:rPr lang="en-US" sz="1500">
                <a:solidFill>
                  <a:srgbClr val="222222"/>
                </a:solidFill>
                <a:highlight>
                  <a:srgbClr val="FFFFFF"/>
                </a:highlight>
              </a:rPr>
              <a:t> in a visually appealing and user-friendly way.By integrating </a:t>
            </a:r>
            <a:r>
              <a:rPr lang="en-US" sz="1500" b="1">
                <a:solidFill>
                  <a:srgbClr val="222222"/>
                </a:solidFill>
                <a:highlight>
                  <a:srgbClr val="FFFFFF"/>
                </a:highlight>
              </a:rPr>
              <a:t>multimedia support,                        responsive design, and easy navigation</a:t>
            </a:r>
            <a:r>
              <a:rPr lang="en-US" sz="1500">
                <a:solidFill>
                  <a:srgbClr val="222222"/>
                </a:solidFill>
                <a:highlight>
                  <a:srgbClr val="FFFFFF"/>
                </a:highlight>
              </a:rPr>
              <a:t>, the portfolio ensures accessibility across all devices while effectively highlighting creativity. This platform not only enhances the </a:t>
            </a:r>
            <a:r>
              <a:rPr lang="en-US" sz="1500" b="1">
                <a:solidFill>
                  <a:srgbClr val="222222"/>
                </a:solidFill>
                <a:highlight>
                  <a:srgbClr val="FFFFFF"/>
                </a:highlight>
              </a:rPr>
              <a:t>visibility and recognition</a:t>
            </a:r>
            <a:r>
              <a:rPr lang="en-US" sz="1500">
                <a:solidFill>
                  <a:srgbClr val="222222"/>
                </a:solidFill>
                <a:highlight>
                  <a:srgbClr val="FFFFFF"/>
                </a:highlight>
              </a:rPr>
              <a:t> of creative professionals             but also opens up opportunities for </a:t>
            </a:r>
            <a:r>
              <a:rPr lang="en-US" sz="1500" b="1">
                <a:solidFill>
                  <a:srgbClr val="222222"/>
                </a:solidFill>
                <a:highlight>
                  <a:srgbClr val="FFFFFF"/>
                </a:highlight>
              </a:rPr>
              <a:t>collaboration, employment, and growth</a:t>
            </a:r>
            <a:r>
              <a:rPr lang="en-US" sz="1500">
                <a:solidFill>
                  <a:srgbClr val="222222"/>
                </a:solidFill>
                <a:highlight>
                  <a:srgbClr val="FFFFFF"/>
                </a:highlight>
              </a:rPr>
              <a:t> in their respective fields.Overall,             the project bridges the gap between </a:t>
            </a:r>
            <a:r>
              <a:rPr lang="en-US" sz="1500" b="1">
                <a:solidFill>
                  <a:srgbClr val="222222"/>
                </a:solidFill>
                <a:highlight>
                  <a:srgbClr val="FFFFFF"/>
                </a:highlight>
              </a:rPr>
              <a:t>creativity and professional presentation</a:t>
            </a:r>
            <a:r>
              <a:rPr lang="en-US" sz="1500">
                <a:solidFill>
                  <a:srgbClr val="222222"/>
                </a:solidFill>
                <a:highlight>
                  <a:srgbClr val="FFFFFF"/>
                </a:highlight>
              </a:rPr>
              <a:t>, making it easier for creators to      share their work with the world in a structured and impressive manner.</a:t>
            </a:r>
            <a:endParaRPr sz="1500">
              <a:solidFill>
                <a:srgbClr val="222222"/>
              </a:solidFill>
              <a:highlight>
                <a:srgbClr val="FFFFFF"/>
              </a:highlight>
            </a:endParaRPr>
          </a:p>
          <a:p>
            <a:pPr marL="0" lvl="0" indent="0" algn="l" rtl="0">
              <a:lnSpc>
                <a:spcPct val="115000"/>
              </a:lnSpc>
              <a:spcBef>
                <a:spcPts val="100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6" cy="6858466"/>
            <a:chOff x="7448612" y="0"/>
            <a:chExt cx="4743796" cy="6858466"/>
          </a:xfrm>
        </p:grpSpPr>
        <p:sp>
          <p:nvSpPr>
            <p:cNvPr id="73" name="Google Shape;73;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2"/>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2"/>
          <p:cNvSpPr txBox="1"/>
          <p:nvPr/>
        </p:nvSpPr>
        <p:spPr>
          <a:xfrm>
            <a:off x="1682350" y="2425725"/>
            <a:ext cx="9658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92" name="Google Shape;92;p2"/>
          <p:cNvSpPr txBox="1"/>
          <p:nvPr/>
        </p:nvSpPr>
        <p:spPr>
          <a:xfrm>
            <a:off x="1950650" y="3129975"/>
            <a:ext cx="96582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a:latin typeface="Calibri"/>
                <a:ea typeface="Calibri"/>
                <a:cs typeface="Calibri"/>
                <a:sym typeface="Calibri"/>
              </a:rPr>
              <a:t>CREATIVE PORTFOLIO</a:t>
            </a:r>
            <a:endParaRPr sz="3000">
              <a:latin typeface="Calibri"/>
              <a:ea typeface="Calibri"/>
              <a:cs typeface="Calibri"/>
              <a:sym typeface="Calibri"/>
            </a:endParaRPr>
          </a:p>
          <a:p>
            <a:pPr marL="0" lvl="0" indent="0" algn="l" rtl="0">
              <a:spcBef>
                <a:spcPts val="0"/>
              </a:spcBef>
              <a:spcAft>
                <a:spcPts val="0"/>
              </a:spcAft>
              <a:buNone/>
            </a:pPr>
            <a:r>
              <a:rPr lang="en-US" sz="3000">
                <a:latin typeface="Calibri"/>
                <a:ea typeface="Calibri"/>
                <a:cs typeface="Calibri"/>
                <a:sym typeface="Calibri"/>
              </a:rPr>
              <a:t>( WRITING, DESIGN, DANCE )</a:t>
            </a:r>
            <a:endParaRPr sz="30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p3"/>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8" name="Google Shape;98;p3"/>
          <p:cNvGrpSpPr/>
          <p:nvPr/>
        </p:nvGrpSpPr>
        <p:grpSpPr>
          <a:xfrm>
            <a:off x="7448612" y="0"/>
            <a:ext cx="4743796" cy="6858466"/>
            <a:chOff x="7448612" y="0"/>
            <a:chExt cx="4743796" cy="6858466"/>
          </a:xfrm>
        </p:grpSpPr>
        <p:sp>
          <p:nvSpPr>
            <p:cNvPr id="99" name="Google Shape;99;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 name="Google Shape;107;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8" name="Google Shape;108;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0" name="Google Shape;110;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2" name="Google Shape;112;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3" name="Google Shape;113;p3"/>
          <p:cNvGrpSpPr/>
          <p:nvPr/>
        </p:nvGrpSpPr>
        <p:grpSpPr>
          <a:xfrm>
            <a:off x="47625" y="3819523"/>
            <a:ext cx="4124325" cy="3009898"/>
            <a:chOff x="47625" y="3819523"/>
            <a:chExt cx="4124325" cy="3009898"/>
          </a:xfrm>
        </p:grpSpPr>
        <p:pic>
          <p:nvPicPr>
            <p:cNvPr id="114" name="Google Shape;114;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5" name="Google Shape;115;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6" name="Google Shape;116;p3"/>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7" name="Google Shape;117;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8" name="Google Shape;118;p3"/>
          <p:cNvSpPr txBox="1"/>
          <p:nvPr/>
        </p:nvSpPr>
        <p:spPr>
          <a:xfrm>
            <a:off x="2509807" y="1041533"/>
            <a:ext cx="5029200" cy="48320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Tools and Technologies</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Portfolio design and Layout</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Features and Functionality</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Screenshots</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Github Link</a:t>
            </a: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grpSp>
        <p:nvGrpSpPr>
          <p:cNvPr id="123" name="Google Shape;123;p4"/>
          <p:cNvGrpSpPr/>
          <p:nvPr/>
        </p:nvGrpSpPr>
        <p:grpSpPr>
          <a:xfrm>
            <a:off x="9010575" y="3520600"/>
            <a:ext cx="2762250" cy="3257550"/>
            <a:chOff x="7991475" y="2933700"/>
            <a:chExt cx="2762250" cy="3257550"/>
          </a:xfrm>
        </p:grpSpPr>
        <p:sp>
          <p:nvSpPr>
            <p:cNvPr id="124" name="Google Shape;124;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 name="Google Shape;125;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6" name="Google Shape;126;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7" name="Google Shape;127;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 name="Google Shape;128;p4"/>
          <p:cNvSpPr txBox="1">
            <a:spLocks noGrp="1"/>
          </p:cNvSpPr>
          <p:nvPr>
            <p:ph type="title"/>
          </p:nvPr>
        </p:nvSpPr>
        <p:spPr>
          <a:xfrm>
            <a:off x="834072" y="575055"/>
            <a:ext cx="56368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9" name="Google Shape;129;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0" name="Google Shape;130;p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1" name="Google Shape;131;p4"/>
          <p:cNvSpPr txBox="1"/>
          <p:nvPr/>
        </p:nvSpPr>
        <p:spPr>
          <a:xfrm>
            <a:off x="273875" y="2107150"/>
            <a:ext cx="10295100" cy="1800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500">
                <a:solidFill>
                  <a:srgbClr val="222222"/>
                </a:solidFill>
                <a:highlight>
                  <a:srgbClr val="FFFFFF"/>
                </a:highlight>
              </a:rPr>
              <a:t>Creative professionals in fields such as writing, design, and dance often face difficulties in presenting their </a:t>
            </a:r>
            <a:endParaRPr sz="1500">
              <a:solidFill>
                <a:srgbClr val="222222"/>
              </a:solidFill>
              <a:highlight>
                <a:srgbClr val="FFFFFF"/>
              </a:highlight>
            </a:endParaRPr>
          </a:p>
          <a:p>
            <a:pPr marL="0" lvl="0" indent="0" algn="l" rtl="0">
              <a:spcBef>
                <a:spcPts val="0"/>
              </a:spcBef>
              <a:spcAft>
                <a:spcPts val="0"/>
              </a:spcAft>
              <a:buNone/>
            </a:pPr>
            <a:r>
              <a:rPr lang="en-US" sz="1500">
                <a:solidFill>
                  <a:srgbClr val="222222"/>
                </a:solidFill>
                <a:highlight>
                  <a:srgbClr val="FFFFFF"/>
                </a:highlight>
              </a:rPr>
              <a:t>skills and achievements in a professional and organized manner. Traditional methods like resumes and </a:t>
            </a:r>
            <a:endParaRPr sz="1500">
              <a:solidFill>
                <a:srgbClr val="222222"/>
              </a:solidFill>
              <a:highlight>
                <a:srgbClr val="FFFFFF"/>
              </a:highlight>
            </a:endParaRPr>
          </a:p>
          <a:p>
            <a:pPr marL="0" lvl="0" indent="0" algn="l" rtl="0">
              <a:spcBef>
                <a:spcPts val="0"/>
              </a:spcBef>
              <a:spcAft>
                <a:spcPts val="0"/>
              </a:spcAft>
              <a:buNone/>
            </a:pPr>
            <a:r>
              <a:rPr lang="en-US" sz="1500">
                <a:solidFill>
                  <a:srgbClr val="222222"/>
                </a:solidFill>
                <a:highlight>
                  <a:srgbClr val="FFFFFF"/>
                </a:highlight>
              </a:rPr>
              <a:t>certificates fail to capture the true essence of creativity, while their works are often scattered across different</a:t>
            </a:r>
            <a:endParaRPr sz="1500">
              <a:solidFill>
                <a:srgbClr val="222222"/>
              </a:solidFill>
              <a:highlight>
                <a:srgbClr val="FFFFFF"/>
              </a:highlight>
            </a:endParaRPr>
          </a:p>
          <a:p>
            <a:pPr marL="0" lvl="0" indent="0" algn="l" rtl="0">
              <a:spcBef>
                <a:spcPts val="0"/>
              </a:spcBef>
              <a:spcAft>
                <a:spcPts val="0"/>
              </a:spcAft>
              <a:buNone/>
            </a:pPr>
            <a:r>
              <a:rPr lang="en-US" sz="1500">
                <a:solidFill>
                  <a:srgbClr val="222222"/>
                </a:solidFill>
                <a:highlight>
                  <a:srgbClr val="FFFFFF"/>
                </a:highlight>
              </a:rPr>
              <a:t> platforms, making it hard to maintain a cohesive identity. This creates challenges when showcasing talent to</a:t>
            </a:r>
            <a:endParaRPr sz="1500">
              <a:solidFill>
                <a:srgbClr val="222222"/>
              </a:solidFill>
              <a:highlight>
                <a:srgbClr val="FFFFFF"/>
              </a:highlight>
            </a:endParaRPr>
          </a:p>
          <a:p>
            <a:pPr marL="0" lvl="0" indent="0" algn="l" rtl="0">
              <a:spcBef>
                <a:spcPts val="0"/>
              </a:spcBef>
              <a:spcAft>
                <a:spcPts val="0"/>
              </a:spcAft>
              <a:buNone/>
            </a:pPr>
            <a:r>
              <a:rPr lang="en-US" sz="1500">
                <a:solidFill>
                  <a:srgbClr val="222222"/>
                </a:solidFill>
                <a:highlight>
                  <a:srgbClr val="FFFFFF"/>
                </a:highlight>
              </a:rPr>
              <a:t> potential employers, collaborators, or audiences. Therefore, there is a strong need for a centralized and visually engaging portfolio system that can effectively display creative works, highlight individual strengths, and provide opportunities for recognition and career growth.</a:t>
            </a:r>
            <a:endParaRPr sz="15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5"/>
          <p:cNvGrpSpPr/>
          <p:nvPr/>
        </p:nvGrpSpPr>
        <p:grpSpPr>
          <a:xfrm>
            <a:off x="8993575" y="3198900"/>
            <a:ext cx="3533775" cy="3810000"/>
            <a:chOff x="8658225" y="2647950"/>
            <a:chExt cx="3533775" cy="3810000"/>
          </a:xfrm>
        </p:grpSpPr>
        <p:sp>
          <p:nvSpPr>
            <p:cNvPr id="137" name="Google Shape;137;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9" name="Google Shape;139;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5"/>
          <p:cNvSpPr txBox="1">
            <a:spLocks noGrp="1"/>
          </p:cNvSpPr>
          <p:nvPr>
            <p:ph type="title"/>
          </p:nvPr>
        </p:nvSpPr>
        <p:spPr>
          <a:xfrm>
            <a:off x="739775" y="829627"/>
            <a:ext cx="526351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2" name="Google Shape;142;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4" name="Google Shape;144;p5"/>
          <p:cNvSpPr txBox="1"/>
          <p:nvPr/>
        </p:nvSpPr>
        <p:spPr>
          <a:xfrm>
            <a:off x="739775" y="2308350"/>
            <a:ext cx="8773500" cy="2683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000"/>
              </a:spcBef>
              <a:spcAft>
                <a:spcPts val="0"/>
              </a:spcAft>
              <a:buNone/>
            </a:pPr>
            <a:r>
              <a:rPr lang="en-US">
                <a:solidFill>
                  <a:srgbClr val="222222"/>
                </a:solidFill>
                <a:highlight>
                  <a:srgbClr val="FFFFFF"/>
                </a:highlight>
              </a:rPr>
              <a:t>The Creative Portfolio project is developed to provide a </a:t>
            </a:r>
            <a:r>
              <a:rPr lang="en-US" b="1">
                <a:solidFill>
                  <a:srgbClr val="222222"/>
                </a:solidFill>
                <a:highlight>
                  <a:srgbClr val="FFFFFF"/>
                </a:highlight>
              </a:rPr>
              <a:t>centralized platform</a:t>
            </a:r>
            <a:r>
              <a:rPr lang="en-US">
                <a:solidFill>
                  <a:srgbClr val="222222"/>
                </a:solidFill>
                <a:highlight>
                  <a:srgbClr val="FFFFFF"/>
                </a:highlight>
              </a:rPr>
              <a:t> for individuals in writing, design, and dance to showcase their talents in a professional and organized way. Unlike traditional resumes, this portfolio will display creativity through samples of written works, design projects, and dance performances, helping individuals highlight their unique skills.The portfolio will have a </a:t>
            </a:r>
            <a:r>
              <a:rPr lang="en-US" b="1">
                <a:solidFill>
                  <a:srgbClr val="222222"/>
                </a:solidFill>
                <a:highlight>
                  <a:srgbClr val="FFFFFF"/>
                </a:highlight>
              </a:rPr>
              <a:t>user-friendly and visually appealing layout</a:t>
            </a:r>
            <a:r>
              <a:rPr lang="en-US">
                <a:solidFill>
                  <a:srgbClr val="222222"/>
                </a:solidFill>
                <a:highlight>
                  <a:srgbClr val="FFFFFF"/>
                </a:highlight>
              </a:rPr>
              <a:t>, including sections for writing, design, and dance, along with a gallery to showcase multimedia works like images and videos. It will also include responsive design features so that the portfolio can be easily viewed on desktops, tablets, and mobile devices, ensuring wider accessibility.</a:t>
            </a:r>
            <a:endParaRPr>
              <a:solidFill>
                <a:srgbClr val="222222"/>
              </a:solidFill>
              <a:highlight>
                <a:srgbClr val="FFFFFF"/>
              </a:highlight>
            </a:endParaRPr>
          </a:p>
          <a:p>
            <a:pPr marL="0" lvl="0" indent="0" algn="l" rtl="0">
              <a:lnSpc>
                <a:spcPct val="115000"/>
              </a:lnSpc>
              <a:spcBef>
                <a:spcPts val="1000"/>
              </a:spcBef>
              <a:spcAft>
                <a:spcPts val="0"/>
              </a:spcAft>
              <a:buClr>
                <a:schemeClr val="dk1"/>
              </a:buClr>
              <a:buSzPts val="1100"/>
              <a:buFont typeface="Arial"/>
              <a:buNone/>
            </a:pPr>
            <a:endParaRPr sz="1300">
              <a:solidFill>
                <a:srgbClr val="222222"/>
              </a:solidFill>
              <a:highlight>
                <a:srgbClr val="FFFFFF"/>
              </a:highlight>
            </a:endParaRPr>
          </a:p>
          <a:p>
            <a:pPr marL="0" lvl="0" indent="0" algn="l" rtl="0">
              <a:spcBef>
                <a:spcPts val="1000"/>
              </a:spcBef>
              <a:spcAft>
                <a:spcPts val="0"/>
              </a:spcAft>
              <a:buNone/>
            </a:pP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2" name="Google Shape;152;p6"/>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3" name="Google Shape;153;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4" name="Google Shape;154;p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55" name="Google Shape;155;p6"/>
          <p:cNvSpPr txBox="1"/>
          <p:nvPr/>
        </p:nvSpPr>
        <p:spPr>
          <a:xfrm>
            <a:off x="723900" y="2706475"/>
            <a:ext cx="9811800" cy="2519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000"/>
              </a:spcBef>
              <a:spcAft>
                <a:spcPts val="0"/>
              </a:spcAft>
              <a:buNone/>
            </a:pPr>
            <a:r>
              <a:rPr lang="en-US" sz="1600" b="1">
                <a:solidFill>
                  <a:srgbClr val="222222"/>
                </a:solidFill>
                <a:highlight>
                  <a:srgbClr val="FFFFFF"/>
                </a:highlight>
              </a:rPr>
              <a:t>Writers</a:t>
            </a:r>
            <a:r>
              <a:rPr lang="en-US" sz="1600">
                <a:solidFill>
                  <a:srgbClr val="222222"/>
                </a:solidFill>
                <a:highlight>
                  <a:srgbClr val="FFFFFF"/>
                </a:highlight>
              </a:rPr>
              <a:t> – who want to showcase poems, stories, articles, or other written works.</a:t>
            </a:r>
            <a:endParaRPr sz="1600">
              <a:solidFill>
                <a:srgbClr val="222222"/>
              </a:solidFill>
              <a:highlight>
                <a:srgbClr val="FFFFFF"/>
              </a:highlight>
            </a:endParaRPr>
          </a:p>
          <a:p>
            <a:pPr marL="0" lvl="0" indent="0" algn="l" rtl="0">
              <a:lnSpc>
                <a:spcPct val="115000"/>
              </a:lnSpc>
              <a:spcBef>
                <a:spcPts val="1000"/>
              </a:spcBef>
              <a:spcAft>
                <a:spcPts val="0"/>
              </a:spcAft>
              <a:buNone/>
            </a:pPr>
            <a:r>
              <a:rPr lang="en-US" sz="1600" b="1">
                <a:solidFill>
                  <a:srgbClr val="222222"/>
                </a:solidFill>
                <a:highlight>
                  <a:srgbClr val="FFFFFF"/>
                </a:highlight>
              </a:rPr>
              <a:t>Designers</a:t>
            </a:r>
            <a:r>
              <a:rPr lang="en-US" sz="1600">
                <a:solidFill>
                  <a:srgbClr val="222222"/>
                </a:solidFill>
                <a:highlight>
                  <a:srgbClr val="FFFFFF"/>
                </a:highlight>
              </a:rPr>
              <a:t> – who need to display creative designs, artworks, graphics, or projects.</a:t>
            </a:r>
            <a:endParaRPr sz="1600">
              <a:solidFill>
                <a:srgbClr val="222222"/>
              </a:solidFill>
              <a:highlight>
                <a:srgbClr val="FFFFFF"/>
              </a:highlight>
            </a:endParaRPr>
          </a:p>
          <a:p>
            <a:pPr marL="0" lvl="0" indent="0" algn="l" rtl="0">
              <a:lnSpc>
                <a:spcPct val="115000"/>
              </a:lnSpc>
              <a:spcBef>
                <a:spcPts val="1000"/>
              </a:spcBef>
              <a:spcAft>
                <a:spcPts val="0"/>
              </a:spcAft>
              <a:buNone/>
            </a:pPr>
            <a:r>
              <a:rPr lang="en-US" sz="1600" b="1">
                <a:solidFill>
                  <a:srgbClr val="222222"/>
                </a:solidFill>
                <a:highlight>
                  <a:srgbClr val="FFFFFF"/>
                </a:highlight>
              </a:rPr>
              <a:t>Dancers</a:t>
            </a:r>
            <a:r>
              <a:rPr lang="en-US" sz="1600">
                <a:solidFill>
                  <a:srgbClr val="222222"/>
                </a:solidFill>
                <a:highlight>
                  <a:srgbClr val="FFFFFF"/>
                </a:highlight>
              </a:rPr>
              <a:t> – who wish to share performance videos, choreography, and achievements.</a:t>
            </a:r>
            <a:endParaRPr sz="1600">
              <a:solidFill>
                <a:srgbClr val="222222"/>
              </a:solidFill>
              <a:highlight>
                <a:srgbClr val="FFFFFF"/>
              </a:highlight>
            </a:endParaRPr>
          </a:p>
          <a:p>
            <a:pPr marL="0" lvl="0" indent="0" algn="l" rtl="0">
              <a:lnSpc>
                <a:spcPct val="115000"/>
              </a:lnSpc>
              <a:spcBef>
                <a:spcPts val="1000"/>
              </a:spcBef>
              <a:spcAft>
                <a:spcPts val="0"/>
              </a:spcAft>
              <a:buNone/>
            </a:pPr>
            <a:r>
              <a:rPr lang="en-US" sz="1600" b="1">
                <a:solidFill>
                  <a:srgbClr val="222222"/>
                </a:solidFill>
                <a:highlight>
                  <a:srgbClr val="FFFFFF"/>
                </a:highlight>
              </a:rPr>
              <a:t>Employers / Recruiters</a:t>
            </a:r>
            <a:r>
              <a:rPr lang="en-US" sz="1600">
                <a:solidFill>
                  <a:srgbClr val="222222"/>
                </a:solidFill>
                <a:highlight>
                  <a:srgbClr val="FFFFFF"/>
                </a:highlight>
              </a:rPr>
              <a:t> – who are looking for talented individuals in creative fields.</a:t>
            </a:r>
            <a:endParaRPr sz="1600">
              <a:solidFill>
                <a:srgbClr val="222222"/>
              </a:solidFill>
              <a:highlight>
                <a:srgbClr val="FFFFFF"/>
              </a:highlight>
            </a:endParaRPr>
          </a:p>
          <a:p>
            <a:pPr marL="0" lvl="0" indent="0" algn="l" rtl="0">
              <a:lnSpc>
                <a:spcPct val="115000"/>
              </a:lnSpc>
              <a:spcBef>
                <a:spcPts val="1000"/>
              </a:spcBef>
              <a:spcAft>
                <a:spcPts val="0"/>
              </a:spcAft>
              <a:buNone/>
            </a:pPr>
            <a:r>
              <a:rPr lang="en-US" sz="1600" b="1">
                <a:solidFill>
                  <a:srgbClr val="222222"/>
                </a:solidFill>
                <a:highlight>
                  <a:srgbClr val="FFFFFF"/>
                </a:highlight>
              </a:rPr>
              <a:t>Collaborators &amp; Audiences</a:t>
            </a:r>
            <a:r>
              <a:rPr lang="en-US" sz="1600">
                <a:solidFill>
                  <a:srgbClr val="222222"/>
                </a:solidFill>
                <a:highlight>
                  <a:srgbClr val="FFFFFF"/>
                </a:highlight>
              </a:rPr>
              <a:t> – who explore the portfolio for inspiration, partnership, or appreciation.</a:t>
            </a:r>
            <a:endParaRPr sz="1600">
              <a:solidFill>
                <a:srgbClr val="222222"/>
              </a:solidFill>
              <a:highlight>
                <a:srgbClr val="FFFFFF"/>
              </a:highlight>
            </a:endParaRPr>
          </a:p>
          <a:p>
            <a:pPr marL="0" lvl="0" indent="0" algn="l" rtl="0">
              <a:spcBef>
                <a:spcPts val="1000"/>
              </a:spcBef>
              <a:spcAft>
                <a:spcPts val="0"/>
              </a:spcAft>
              <a:buNone/>
            </a:pP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7"/>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1" name="Google Shape;161;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7"/>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TOOLS AND TECHNIQUES</a:t>
            </a:r>
            <a:endParaRPr sz="3600"/>
          </a:p>
        </p:txBody>
      </p:sp>
      <p:pic>
        <p:nvPicPr>
          <p:cNvPr id="165" name="Google Shape;165;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6" name="Google Shape;166;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7" name="Google Shape;167;p7"/>
          <p:cNvSpPr txBox="1"/>
          <p:nvPr/>
        </p:nvSpPr>
        <p:spPr>
          <a:xfrm>
            <a:off x="3275300" y="2543100"/>
            <a:ext cx="8931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sp>
        <p:nvSpPr>
          <p:cNvPr id="168" name="Google Shape;168;p7"/>
          <p:cNvSpPr txBox="1"/>
          <p:nvPr/>
        </p:nvSpPr>
        <p:spPr>
          <a:xfrm>
            <a:off x="3191450" y="2243761"/>
            <a:ext cx="9051900" cy="2979600"/>
          </a:xfrm>
          <a:prstGeom prst="rect">
            <a:avLst/>
          </a:prstGeom>
          <a:noFill/>
          <a:ln>
            <a:noFill/>
          </a:ln>
        </p:spPr>
        <p:txBody>
          <a:bodyPr spcFirstLastPara="1" wrap="square" lIns="91425" tIns="91425" rIns="91425" bIns="91425" anchor="t" anchorCtr="0">
            <a:spAutoFit/>
          </a:bodyPr>
          <a:lstStyle/>
          <a:p>
            <a:pPr marL="596900" lvl="0" indent="-323850" algn="l" rtl="0">
              <a:lnSpc>
                <a:spcPct val="115000"/>
              </a:lnSpc>
              <a:spcBef>
                <a:spcPts val="1000"/>
              </a:spcBef>
              <a:spcAft>
                <a:spcPts val="0"/>
              </a:spcAft>
              <a:buClr>
                <a:srgbClr val="222222"/>
              </a:buClr>
              <a:buSzPts val="1500"/>
              <a:buChar char="●"/>
            </a:pPr>
            <a:r>
              <a:rPr lang="en-US" sz="1500" b="1">
                <a:solidFill>
                  <a:srgbClr val="222222"/>
                </a:solidFill>
                <a:highlight>
                  <a:srgbClr val="FFFFFF"/>
                </a:highlight>
              </a:rPr>
              <a:t>HTML, CSS, JavaScript</a:t>
            </a:r>
            <a:r>
              <a:rPr lang="en-US" sz="1500">
                <a:solidFill>
                  <a:srgbClr val="222222"/>
                </a:solidFill>
                <a:highlight>
                  <a:srgbClr val="FFFFFF"/>
                </a:highlight>
              </a:rPr>
              <a:t> – for building the portfolio website.</a:t>
            </a:r>
            <a:endParaRPr sz="1500">
              <a:solidFill>
                <a:srgbClr val="222222"/>
              </a:solidFill>
              <a:highlight>
                <a:srgbClr val="FFFFFF"/>
              </a:highlight>
            </a:endParaRPr>
          </a:p>
          <a:p>
            <a:pPr marL="596900" lvl="0" indent="-323850" algn="l" rtl="0">
              <a:lnSpc>
                <a:spcPct val="115000"/>
              </a:lnSpc>
              <a:spcBef>
                <a:spcPts val="0"/>
              </a:spcBef>
              <a:spcAft>
                <a:spcPts val="0"/>
              </a:spcAft>
              <a:buClr>
                <a:srgbClr val="222222"/>
              </a:buClr>
              <a:buSzPts val="1500"/>
              <a:buChar char="●"/>
            </a:pPr>
            <a:r>
              <a:rPr lang="en-US" sz="1500" b="1">
                <a:solidFill>
                  <a:srgbClr val="222222"/>
                </a:solidFill>
                <a:highlight>
                  <a:srgbClr val="FFFFFF"/>
                </a:highlight>
              </a:rPr>
              <a:t>Bootstrap</a:t>
            </a:r>
            <a:r>
              <a:rPr lang="en-US" sz="1500">
                <a:solidFill>
                  <a:srgbClr val="222222"/>
                </a:solidFill>
                <a:highlight>
                  <a:srgbClr val="FFFFFF"/>
                </a:highlight>
              </a:rPr>
              <a:t> – for modern and responsive design.</a:t>
            </a:r>
            <a:endParaRPr sz="1500">
              <a:solidFill>
                <a:srgbClr val="222222"/>
              </a:solidFill>
              <a:highlight>
                <a:srgbClr val="FFFFFF"/>
              </a:highlight>
            </a:endParaRPr>
          </a:p>
          <a:p>
            <a:pPr marL="596900" lvl="0" indent="-323850" algn="l" rtl="0">
              <a:lnSpc>
                <a:spcPct val="115000"/>
              </a:lnSpc>
              <a:spcBef>
                <a:spcPts val="0"/>
              </a:spcBef>
              <a:spcAft>
                <a:spcPts val="0"/>
              </a:spcAft>
              <a:buClr>
                <a:srgbClr val="222222"/>
              </a:buClr>
              <a:buSzPts val="1500"/>
              <a:buChar char="●"/>
            </a:pPr>
            <a:r>
              <a:rPr lang="en-US" sz="1500" b="1">
                <a:solidFill>
                  <a:srgbClr val="222222"/>
                </a:solidFill>
                <a:highlight>
                  <a:srgbClr val="FFFFFF"/>
                </a:highlight>
              </a:rPr>
              <a:t>MySQL/SQLite</a:t>
            </a:r>
            <a:r>
              <a:rPr lang="en-US" sz="1500">
                <a:solidFill>
                  <a:srgbClr val="222222"/>
                </a:solidFill>
                <a:highlight>
                  <a:srgbClr val="FFFFFF"/>
                </a:highlight>
              </a:rPr>
              <a:t> – to store user data and creative works.</a:t>
            </a:r>
            <a:endParaRPr sz="1500">
              <a:solidFill>
                <a:srgbClr val="222222"/>
              </a:solidFill>
              <a:highlight>
                <a:srgbClr val="FFFFFF"/>
              </a:highlight>
            </a:endParaRPr>
          </a:p>
          <a:p>
            <a:pPr marL="596900" lvl="0" indent="-323850" algn="l" rtl="0">
              <a:lnSpc>
                <a:spcPct val="115000"/>
              </a:lnSpc>
              <a:spcBef>
                <a:spcPts val="0"/>
              </a:spcBef>
              <a:spcAft>
                <a:spcPts val="0"/>
              </a:spcAft>
              <a:buClr>
                <a:srgbClr val="222222"/>
              </a:buClr>
              <a:buSzPts val="1500"/>
              <a:buChar char="●"/>
            </a:pPr>
            <a:r>
              <a:rPr lang="en-US" sz="1500" b="1">
                <a:solidFill>
                  <a:srgbClr val="222222"/>
                </a:solidFill>
                <a:highlight>
                  <a:srgbClr val="FFFFFF"/>
                </a:highlight>
              </a:rPr>
              <a:t>VS Code</a:t>
            </a:r>
            <a:r>
              <a:rPr lang="en-US" sz="1500">
                <a:solidFill>
                  <a:srgbClr val="222222"/>
                </a:solidFill>
                <a:highlight>
                  <a:srgbClr val="FFFFFF"/>
                </a:highlight>
              </a:rPr>
              <a:t> – for coding and development.</a:t>
            </a:r>
            <a:endParaRPr sz="1500">
              <a:solidFill>
                <a:srgbClr val="222222"/>
              </a:solidFill>
              <a:highlight>
                <a:srgbClr val="FFFFFF"/>
              </a:highlight>
            </a:endParaRPr>
          </a:p>
          <a:p>
            <a:pPr marL="596900" lvl="0" indent="-323850" algn="l" rtl="0">
              <a:lnSpc>
                <a:spcPct val="115000"/>
              </a:lnSpc>
              <a:spcBef>
                <a:spcPts val="0"/>
              </a:spcBef>
              <a:spcAft>
                <a:spcPts val="0"/>
              </a:spcAft>
              <a:buClr>
                <a:srgbClr val="222222"/>
              </a:buClr>
              <a:buSzPts val="1500"/>
              <a:buChar char="●"/>
            </a:pPr>
            <a:r>
              <a:rPr lang="en-US" sz="1500" b="1">
                <a:solidFill>
                  <a:srgbClr val="222222"/>
                </a:solidFill>
                <a:highlight>
                  <a:srgbClr val="FFFFFF"/>
                </a:highlight>
              </a:rPr>
              <a:t>GitHub</a:t>
            </a:r>
            <a:r>
              <a:rPr lang="en-US" sz="1500">
                <a:solidFill>
                  <a:srgbClr val="222222"/>
                </a:solidFill>
                <a:highlight>
                  <a:srgbClr val="FFFFFF"/>
                </a:highlight>
              </a:rPr>
              <a:t> – for version control.</a:t>
            </a:r>
            <a:endParaRPr sz="1500" b="1">
              <a:solidFill>
                <a:srgbClr val="222222"/>
              </a:solidFill>
              <a:highlight>
                <a:srgbClr val="FFFFFF"/>
              </a:highlight>
            </a:endParaRPr>
          </a:p>
          <a:p>
            <a:pPr marL="596900" lvl="0" indent="-323850" algn="l" rtl="0">
              <a:lnSpc>
                <a:spcPct val="115000"/>
              </a:lnSpc>
              <a:spcBef>
                <a:spcPts val="0"/>
              </a:spcBef>
              <a:spcAft>
                <a:spcPts val="0"/>
              </a:spcAft>
              <a:buClr>
                <a:srgbClr val="222222"/>
              </a:buClr>
              <a:buSzPts val="1500"/>
              <a:buChar char="●"/>
            </a:pPr>
            <a:r>
              <a:rPr lang="en-US" sz="1500" b="1">
                <a:solidFill>
                  <a:srgbClr val="222222"/>
                </a:solidFill>
                <a:highlight>
                  <a:srgbClr val="FFFFFF"/>
                </a:highlight>
              </a:rPr>
              <a:t>Responsive Design</a:t>
            </a:r>
            <a:r>
              <a:rPr lang="en-US" sz="1500">
                <a:solidFill>
                  <a:srgbClr val="222222"/>
                </a:solidFill>
                <a:highlight>
                  <a:srgbClr val="FFFFFF"/>
                </a:highlight>
              </a:rPr>
              <a:t> – portfolio works on all devices.</a:t>
            </a:r>
            <a:endParaRPr sz="1500">
              <a:solidFill>
                <a:srgbClr val="222222"/>
              </a:solidFill>
              <a:highlight>
                <a:srgbClr val="FFFFFF"/>
              </a:highlight>
            </a:endParaRPr>
          </a:p>
          <a:p>
            <a:pPr marL="596900" lvl="0" indent="-323850" algn="l" rtl="0">
              <a:lnSpc>
                <a:spcPct val="115000"/>
              </a:lnSpc>
              <a:spcBef>
                <a:spcPts val="0"/>
              </a:spcBef>
              <a:spcAft>
                <a:spcPts val="0"/>
              </a:spcAft>
              <a:buClr>
                <a:srgbClr val="222222"/>
              </a:buClr>
              <a:buSzPts val="1500"/>
              <a:buChar char="●"/>
            </a:pPr>
            <a:r>
              <a:rPr lang="en-US" sz="1500" b="1">
                <a:solidFill>
                  <a:srgbClr val="222222"/>
                </a:solidFill>
                <a:highlight>
                  <a:srgbClr val="FFFFFF"/>
                </a:highlight>
              </a:rPr>
              <a:t>UI/UX Design</a:t>
            </a:r>
            <a:r>
              <a:rPr lang="en-US" sz="1500">
                <a:solidFill>
                  <a:srgbClr val="222222"/>
                </a:solidFill>
                <a:highlight>
                  <a:srgbClr val="FFFFFF"/>
                </a:highlight>
              </a:rPr>
              <a:t> – simple, user-friendly interface.</a:t>
            </a:r>
            <a:endParaRPr sz="1500">
              <a:solidFill>
                <a:srgbClr val="222222"/>
              </a:solidFill>
              <a:highlight>
                <a:srgbClr val="FFFFFF"/>
              </a:highlight>
            </a:endParaRPr>
          </a:p>
          <a:p>
            <a:pPr marL="596900" lvl="0" indent="-323850" algn="l" rtl="0">
              <a:lnSpc>
                <a:spcPct val="115000"/>
              </a:lnSpc>
              <a:spcBef>
                <a:spcPts val="0"/>
              </a:spcBef>
              <a:spcAft>
                <a:spcPts val="0"/>
              </a:spcAft>
              <a:buClr>
                <a:srgbClr val="222222"/>
              </a:buClr>
              <a:buSzPts val="1500"/>
              <a:buChar char="●"/>
            </a:pPr>
            <a:r>
              <a:rPr lang="en-US" sz="1500" b="1">
                <a:solidFill>
                  <a:srgbClr val="222222"/>
                </a:solidFill>
                <a:highlight>
                  <a:srgbClr val="FFFFFF"/>
                </a:highlight>
              </a:rPr>
              <a:t>Multimedia Integration</a:t>
            </a:r>
            <a:r>
              <a:rPr lang="en-US" sz="1500">
                <a:solidFill>
                  <a:srgbClr val="222222"/>
                </a:solidFill>
                <a:highlight>
                  <a:srgbClr val="FFFFFF"/>
                </a:highlight>
              </a:rPr>
              <a:t> – include text, images, and videos.</a:t>
            </a:r>
            <a:endParaRPr sz="1500">
              <a:solidFill>
                <a:srgbClr val="222222"/>
              </a:solidFill>
              <a:highlight>
                <a:srgbClr val="FFFFFF"/>
              </a:highlight>
            </a:endParaRPr>
          </a:p>
          <a:p>
            <a:pPr marL="596900" lvl="0" indent="-323850" algn="l" rtl="0">
              <a:lnSpc>
                <a:spcPct val="115000"/>
              </a:lnSpc>
              <a:spcBef>
                <a:spcPts val="0"/>
              </a:spcBef>
              <a:spcAft>
                <a:spcPts val="0"/>
              </a:spcAft>
              <a:buClr>
                <a:srgbClr val="222222"/>
              </a:buClr>
              <a:buSzPts val="1500"/>
              <a:buChar char="●"/>
            </a:pPr>
            <a:r>
              <a:rPr lang="en-US" sz="1500" b="1">
                <a:solidFill>
                  <a:srgbClr val="222222"/>
                </a:solidFill>
                <a:highlight>
                  <a:srgbClr val="FFFFFF"/>
                </a:highlight>
              </a:rPr>
              <a:t>Testing &amp; Debugging</a:t>
            </a:r>
            <a:r>
              <a:rPr lang="en-US" sz="1500">
                <a:solidFill>
                  <a:srgbClr val="222222"/>
                </a:solidFill>
                <a:highlight>
                  <a:srgbClr val="FFFFFF"/>
                </a:highlight>
              </a:rPr>
              <a:t> – ensure smooth performance and no errors.</a:t>
            </a:r>
            <a:endParaRPr sz="1500">
              <a:solidFill>
                <a:srgbClr val="222222"/>
              </a:solidFill>
              <a:highlight>
                <a:srgbClr val="FFFFFF"/>
              </a:highlight>
            </a:endParaRPr>
          </a:p>
          <a:p>
            <a:pPr marL="0" lvl="0" indent="0" algn="l" rtl="0">
              <a:spcBef>
                <a:spcPts val="1000"/>
              </a:spcBef>
              <a:spcAft>
                <a:spcPts val="0"/>
              </a:spcAft>
              <a:buNone/>
            </a:pPr>
            <a:endParaRPr sz="1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74" name="Google Shape;174;p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75" name="Google Shape;175;p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176" name="Google Shape;176;p8"/>
          <p:cNvSpPr txBox="1"/>
          <p:nvPr/>
        </p:nvSpPr>
        <p:spPr>
          <a:xfrm>
            <a:off x="739775" y="291147"/>
            <a:ext cx="8794750" cy="629018"/>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000" b="1">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77" name="Google Shape;177;p8"/>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 name="Google Shape;178;p8"/>
          <p:cNvSpPr txBox="1"/>
          <p:nvPr/>
        </p:nvSpPr>
        <p:spPr>
          <a:xfrm>
            <a:off x="458325" y="1738250"/>
            <a:ext cx="9939600" cy="2519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000"/>
              </a:spcBef>
              <a:spcAft>
                <a:spcPts val="0"/>
              </a:spcAft>
              <a:buNone/>
            </a:pPr>
            <a:r>
              <a:rPr lang="en-US" sz="1600" b="1">
                <a:solidFill>
                  <a:srgbClr val="222222"/>
                </a:solidFill>
                <a:highlight>
                  <a:srgbClr val="FFFFFF"/>
                </a:highlight>
              </a:rPr>
              <a:t>Clean and Organized Layout</a:t>
            </a:r>
            <a:r>
              <a:rPr lang="en-US" sz="1600">
                <a:solidFill>
                  <a:srgbClr val="222222"/>
                </a:solidFill>
                <a:highlight>
                  <a:srgbClr val="FFFFFF"/>
                </a:highlight>
              </a:rPr>
              <a:t> – Sections for Writing, Design, and Dance to showcase works clearly.                                                                                                                                                                                                                                                          </a:t>
            </a:r>
            <a:endParaRPr sz="1600">
              <a:solidFill>
                <a:srgbClr val="222222"/>
              </a:solidFill>
              <a:highlight>
                <a:srgbClr val="FFFFFF"/>
              </a:highlight>
            </a:endParaRPr>
          </a:p>
          <a:p>
            <a:pPr marL="0" lvl="0" indent="0" algn="l" rtl="0">
              <a:lnSpc>
                <a:spcPct val="115000"/>
              </a:lnSpc>
              <a:spcBef>
                <a:spcPts val="1000"/>
              </a:spcBef>
              <a:spcAft>
                <a:spcPts val="0"/>
              </a:spcAft>
              <a:buNone/>
            </a:pPr>
            <a:r>
              <a:rPr lang="en-US" sz="1600" b="1">
                <a:solidFill>
                  <a:srgbClr val="222222"/>
                </a:solidFill>
                <a:highlight>
                  <a:srgbClr val="FFFFFF"/>
                </a:highlight>
              </a:rPr>
              <a:t>Homepage</a:t>
            </a:r>
            <a:r>
              <a:rPr lang="en-US" sz="1600">
                <a:solidFill>
                  <a:srgbClr val="222222"/>
                </a:solidFill>
                <a:highlight>
                  <a:srgbClr val="FFFFFF"/>
                </a:highlight>
              </a:rPr>
              <a:t> – Introduction and navigation to all sections.</a:t>
            </a:r>
            <a:endParaRPr sz="1600">
              <a:solidFill>
                <a:srgbClr val="222222"/>
              </a:solidFill>
              <a:highlight>
                <a:srgbClr val="FFFFFF"/>
              </a:highlight>
            </a:endParaRPr>
          </a:p>
          <a:p>
            <a:pPr marL="0" lvl="0" indent="0" algn="l" rtl="0">
              <a:lnSpc>
                <a:spcPct val="115000"/>
              </a:lnSpc>
              <a:spcBef>
                <a:spcPts val="1000"/>
              </a:spcBef>
              <a:spcAft>
                <a:spcPts val="0"/>
              </a:spcAft>
              <a:buNone/>
            </a:pPr>
            <a:r>
              <a:rPr lang="en-US" sz="1600" b="1">
                <a:solidFill>
                  <a:srgbClr val="222222"/>
                </a:solidFill>
                <a:highlight>
                  <a:srgbClr val="FFFFFF"/>
                </a:highlight>
              </a:rPr>
              <a:t>Gallery/Media Section</a:t>
            </a:r>
            <a:r>
              <a:rPr lang="en-US" sz="1600">
                <a:solidFill>
                  <a:srgbClr val="222222"/>
                </a:solidFill>
                <a:highlight>
                  <a:srgbClr val="FFFFFF"/>
                </a:highlight>
              </a:rPr>
              <a:t> – Display images, videos, and creative samples.</a:t>
            </a:r>
            <a:endParaRPr sz="1600">
              <a:solidFill>
                <a:srgbClr val="222222"/>
              </a:solidFill>
              <a:highlight>
                <a:srgbClr val="FFFFFF"/>
              </a:highlight>
            </a:endParaRPr>
          </a:p>
          <a:p>
            <a:pPr marL="0" lvl="0" indent="0" algn="l" rtl="0">
              <a:lnSpc>
                <a:spcPct val="115000"/>
              </a:lnSpc>
              <a:spcBef>
                <a:spcPts val="1000"/>
              </a:spcBef>
              <a:spcAft>
                <a:spcPts val="0"/>
              </a:spcAft>
              <a:buNone/>
            </a:pPr>
            <a:r>
              <a:rPr lang="en-US" sz="1600" b="1">
                <a:solidFill>
                  <a:srgbClr val="222222"/>
                </a:solidFill>
                <a:highlight>
                  <a:srgbClr val="FFFFFF"/>
                </a:highlight>
              </a:rPr>
              <a:t>Contact Section</a:t>
            </a:r>
            <a:r>
              <a:rPr lang="en-US" sz="1600">
                <a:solidFill>
                  <a:srgbClr val="222222"/>
                </a:solidFill>
                <a:highlight>
                  <a:srgbClr val="FFFFFF"/>
                </a:highlight>
              </a:rPr>
              <a:t> – For connecting with employers, collaborators, or audiences.</a:t>
            </a:r>
            <a:endParaRPr sz="1600">
              <a:solidFill>
                <a:srgbClr val="222222"/>
              </a:solidFill>
              <a:highlight>
                <a:srgbClr val="FFFFFF"/>
              </a:highlight>
            </a:endParaRPr>
          </a:p>
          <a:p>
            <a:pPr marL="0" lvl="0" indent="0" algn="l" rtl="0">
              <a:lnSpc>
                <a:spcPct val="115000"/>
              </a:lnSpc>
              <a:spcBef>
                <a:spcPts val="1000"/>
              </a:spcBef>
              <a:spcAft>
                <a:spcPts val="0"/>
              </a:spcAft>
              <a:buNone/>
            </a:pPr>
            <a:r>
              <a:rPr lang="en-US" sz="1600" b="1">
                <a:solidFill>
                  <a:srgbClr val="222222"/>
                </a:solidFill>
                <a:highlight>
                  <a:srgbClr val="FFFFFF"/>
                </a:highlight>
              </a:rPr>
              <a:t>Responsive Design</a:t>
            </a:r>
            <a:r>
              <a:rPr lang="en-US" sz="1600">
                <a:solidFill>
                  <a:srgbClr val="222222"/>
                </a:solidFill>
                <a:highlight>
                  <a:srgbClr val="FFFFFF"/>
                </a:highlight>
              </a:rPr>
              <a:t> – Works smoothly on desktops, tablets, and mobile devices.</a:t>
            </a:r>
            <a:endParaRPr sz="1600">
              <a:solidFill>
                <a:srgbClr val="222222"/>
              </a:solidFill>
              <a:highlight>
                <a:srgbClr val="FFFFFF"/>
              </a:highlight>
            </a:endParaRPr>
          </a:p>
          <a:p>
            <a:pPr marL="0" lvl="0" indent="0" algn="l" rtl="0">
              <a:spcBef>
                <a:spcPts val="1000"/>
              </a:spcBef>
              <a:spcAft>
                <a:spcPts val="0"/>
              </a:spcAft>
              <a:buNone/>
            </a:pPr>
            <a:endParaRPr sz="18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FEATURES AND FUNCTIONALITY</a:t>
            </a:r>
            <a:endParaRPr/>
          </a:p>
        </p:txBody>
      </p:sp>
      <p:sp>
        <p:nvSpPr>
          <p:cNvPr id="184" name="Google Shape;184;p9"/>
          <p:cNvSpPr txBox="1"/>
          <p:nvPr/>
        </p:nvSpPr>
        <p:spPr>
          <a:xfrm>
            <a:off x="307400" y="1989775"/>
            <a:ext cx="10211700" cy="40368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1000"/>
              </a:spcBef>
              <a:spcAft>
                <a:spcPts val="0"/>
              </a:spcAft>
              <a:buNone/>
            </a:pPr>
            <a:r>
              <a:rPr lang="en-US" sz="1600" b="1">
                <a:solidFill>
                  <a:srgbClr val="222222"/>
                </a:solidFill>
                <a:highlight>
                  <a:srgbClr val="FFFFFF"/>
                </a:highlight>
              </a:rPr>
              <a:t>Showcase Multiple Creative Works</a:t>
            </a:r>
            <a:r>
              <a:rPr lang="en-US" sz="1600">
                <a:solidFill>
                  <a:srgbClr val="222222"/>
                </a:solidFill>
                <a:highlight>
                  <a:srgbClr val="FFFFFF"/>
                </a:highlight>
              </a:rPr>
              <a:t> – Sections for writing, design, and dance to display all types           of creative content.</a:t>
            </a:r>
            <a:endParaRPr sz="1600">
              <a:solidFill>
                <a:srgbClr val="222222"/>
              </a:solidFill>
              <a:highlight>
                <a:srgbClr val="FFFFFF"/>
              </a:highlight>
            </a:endParaRPr>
          </a:p>
          <a:p>
            <a:pPr marL="457200" lvl="0" indent="0" algn="l" rtl="0">
              <a:lnSpc>
                <a:spcPct val="115000"/>
              </a:lnSpc>
              <a:spcBef>
                <a:spcPts val="1000"/>
              </a:spcBef>
              <a:spcAft>
                <a:spcPts val="0"/>
              </a:spcAft>
              <a:buNone/>
            </a:pPr>
            <a:r>
              <a:rPr lang="en-US" sz="1600" b="1">
                <a:solidFill>
                  <a:srgbClr val="222222"/>
                </a:solidFill>
                <a:highlight>
                  <a:srgbClr val="FFFFFF"/>
                </a:highlight>
              </a:rPr>
              <a:t>Multimedia Support</a:t>
            </a:r>
            <a:r>
              <a:rPr lang="en-US" sz="1600">
                <a:solidFill>
                  <a:srgbClr val="222222"/>
                </a:solidFill>
                <a:highlight>
                  <a:srgbClr val="FFFFFF"/>
                </a:highlight>
              </a:rPr>
              <a:t> – Upload images, videos, and documents to present work effectively.</a:t>
            </a:r>
            <a:endParaRPr sz="1600">
              <a:solidFill>
                <a:srgbClr val="222222"/>
              </a:solidFill>
              <a:highlight>
                <a:srgbClr val="FFFFFF"/>
              </a:highlight>
            </a:endParaRPr>
          </a:p>
          <a:p>
            <a:pPr marL="457200" lvl="0" indent="0" algn="l" rtl="0">
              <a:lnSpc>
                <a:spcPct val="115000"/>
              </a:lnSpc>
              <a:spcBef>
                <a:spcPts val="1000"/>
              </a:spcBef>
              <a:spcAft>
                <a:spcPts val="0"/>
              </a:spcAft>
              <a:buNone/>
            </a:pPr>
            <a:r>
              <a:rPr lang="en-US" sz="1600" b="1">
                <a:solidFill>
                  <a:srgbClr val="222222"/>
                </a:solidFill>
                <a:highlight>
                  <a:srgbClr val="FFFFFF"/>
                </a:highlight>
              </a:rPr>
              <a:t>User-Friendly Interface</a:t>
            </a:r>
            <a:r>
              <a:rPr lang="en-US" sz="1600">
                <a:solidFill>
                  <a:srgbClr val="222222"/>
                </a:solidFill>
                <a:highlight>
                  <a:srgbClr val="FFFFFF"/>
                </a:highlight>
              </a:rPr>
              <a:t> – Simple navigation and clean layout for smooth browsing.</a:t>
            </a:r>
            <a:endParaRPr sz="1600">
              <a:solidFill>
                <a:srgbClr val="222222"/>
              </a:solidFill>
              <a:highlight>
                <a:srgbClr val="FFFFFF"/>
              </a:highlight>
            </a:endParaRPr>
          </a:p>
          <a:p>
            <a:pPr marL="457200" lvl="0" indent="0" algn="l" rtl="0">
              <a:lnSpc>
                <a:spcPct val="115000"/>
              </a:lnSpc>
              <a:spcBef>
                <a:spcPts val="1000"/>
              </a:spcBef>
              <a:spcAft>
                <a:spcPts val="0"/>
              </a:spcAft>
              <a:buNone/>
            </a:pPr>
            <a:r>
              <a:rPr lang="en-US" sz="1600" b="1">
                <a:solidFill>
                  <a:srgbClr val="222222"/>
                </a:solidFill>
                <a:highlight>
                  <a:srgbClr val="FFFFFF"/>
                </a:highlight>
              </a:rPr>
              <a:t>Responsive Design</a:t>
            </a:r>
            <a:r>
              <a:rPr lang="en-US" sz="1600">
                <a:solidFill>
                  <a:srgbClr val="222222"/>
                </a:solidFill>
                <a:highlight>
                  <a:srgbClr val="FFFFFF"/>
                </a:highlight>
              </a:rPr>
              <a:t> – Portfolio works on desktops, tablets, and mobile devices.</a:t>
            </a:r>
            <a:endParaRPr sz="1600">
              <a:solidFill>
                <a:srgbClr val="222222"/>
              </a:solidFill>
              <a:highlight>
                <a:srgbClr val="FFFFFF"/>
              </a:highlight>
            </a:endParaRPr>
          </a:p>
          <a:p>
            <a:pPr marL="457200" lvl="0" indent="0" algn="l" rtl="0">
              <a:lnSpc>
                <a:spcPct val="115000"/>
              </a:lnSpc>
              <a:spcBef>
                <a:spcPts val="1000"/>
              </a:spcBef>
              <a:spcAft>
                <a:spcPts val="0"/>
              </a:spcAft>
              <a:buNone/>
            </a:pPr>
            <a:r>
              <a:rPr lang="en-US" sz="1600" b="1">
                <a:solidFill>
                  <a:srgbClr val="222222"/>
                </a:solidFill>
                <a:highlight>
                  <a:srgbClr val="FFFFFF"/>
                </a:highlight>
              </a:rPr>
              <a:t>Contact &amp; Social Integration</a:t>
            </a:r>
            <a:r>
              <a:rPr lang="en-US" sz="1600">
                <a:solidFill>
                  <a:srgbClr val="222222"/>
                </a:solidFill>
                <a:highlight>
                  <a:srgbClr val="FFFFFF"/>
                </a:highlight>
              </a:rPr>
              <a:t> – Easy communication with employers, collaborators, or audiences.</a:t>
            </a:r>
            <a:endParaRPr sz="1600">
              <a:solidFill>
                <a:srgbClr val="222222"/>
              </a:solidFill>
              <a:highlight>
                <a:srgbClr val="FFFFFF"/>
              </a:highlight>
            </a:endParaRPr>
          </a:p>
          <a:p>
            <a:pPr marL="457200" lvl="0" indent="0" algn="l" rtl="0">
              <a:lnSpc>
                <a:spcPct val="115000"/>
              </a:lnSpc>
              <a:spcBef>
                <a:spcPts val="1000"/>
              </a:spcBef>
              <a:spcAft>
                <a:spcPts val="0"/>
              </a:spcAft>
              <a:buNone/>
            </a:pPr>
            <a:r>
              <a:rPr lang="en-US" sz="1600" b="1">
                <a:solidFill>
                  <a:srgbClr val="222222"/>
                </a:solidFill>
                <a:highlight>
                  <a:srgbClr val="FFFFFF"/>
                </a:highlight>
              </a:rPr>
              <a:t>Secure Data Storage</a:t>
            </a:r>
            <a:r>
              <a:rPr lang="en-US" sz="1600">
                <a:solidFill>
                  <a:srgbClr val="222222"/>
                </a:solidFill>
                <a:highlight>
                  <a:srgbClr val="FFFFFF"/>
                </a:highlight>
              </a:rPr>
              <a:t> – Store user information and creative works safely using a database.</a:t>
            </a:r>
            <a:endParaRPr sz="1600">
              <a:solidFill>
                <a:srgbClr val="222222"/>
              </a:solidFill>
              <a:highlight>
                <a:srgbClr val="FFFFFF"/>
              </a:highlight>
            </a:endParaRPr>
          </a:p>
          <a:p>
            <a:pPr marL="457200" lvl="0" indent="0" algn="l" rtl="0">
              <a:lnSpc>
                <a:spcPct val="115000"/>
              </a:lnSpc>
              <a:spcBef>
                <a:spcPts val="1000"/>
              </a:spcBef>
              <a:spcAft>
                <a:spcPts val="0"/>
              </a:spcAft>
              <a:buNone/>
            </a:pPr>
            <a:r>
              <a:rPr lang="en-US" sz="1600" b="1">
                <a:solidFill>
                  <a:srgbClr val="222222"/>
                </a:solidFill>
                <a:highlight>
                  <a:srgbClr val="FFFFFF"/>
                </a:highlight>
              </a:rPr>
              <a:t>Search and Filter Options</a:t>
            </a:r>
            <a:r>
              <a:rPr lang="en-US" sz="1600">
                <a:solidFill>
                  <a:srgbClr val="222222"/>
                </a:solidFill>
                <a:highlight>
                  <a:srgbClr val="FFFFFF"/>
                </a:highlight>
              </a:rPr>
              <a:t> – Helps viewers quickly find specific works or sections.</a:t>
            </a:r>
            <a:endParaRPr sz="1600">
              <a:solidFill>
                <a:srgbClr val="222222"/>
              </a:solidFill>
              <a:highlight>
                <a:srgbClr val="FFFFFF"/>
              </a:highlight>
            </a:endParaRPr>
          </a:p>
          <a:p>
            <a:pPr marL="457200" lvl="0" indent="0" algn="l" rtl="0">
              <a:lnSpc>
                <a:spcPct val="115000"/>
              </a:lnSpc>
              <a:spcBef>
                <a:spcPts val="1000"/>
              </a:spcBef>
              <a:spcAft>
                <a:spcPts val="0"/>
              </a:spcAft>
              <a:buNone/>
            </a:pPr>
            <a:r>
              <a:rPr lang="en-US" sz="1600" b="1">
                <a:solidFill>
                  <a:srgbClr val="222222"/>
                </a:solidFill>
                <a:highlight>
                  <a:srgbClr val="FFFFFF"/>
                </a:highlight>
              </a:rPr>
              <a:t>Interactive Elements</a:t>
            </a:r>
            <a:r>
              <a:rPr lang="en-US" sz="1600">
                <a:solidFill>
                  <a:srgbClr val="222222"/>
                </a:solidFill>
                <a:highlight>
                  <a:srgbClr val="FFFFFF"/>
                </a:highlight>
              </a:rPr>
              <a:t> – Galleries, sliders, and buttons to make the portfolio engaging.</a:t>
            </a:r>
            <a:endParaRPr sz="1600">
              <a:solidFill>
                <a:srgbClr val="222222"/>
              </a:solidFill>
              <a:highlight>
                <a:srgbClr val="FFFFFF"/>
              </a:highlight>
            </a:endParaRPr>
          </a:p>
          <a:p>
            <a:pPr marL="0" lvl="0" indent="0" algn="l" rtl="0">
              <a:spcBef>
                <a:spcPts val="1000"/>
              </a:spcBef>
              <a:spcAft>
                <a:spcPts val="0"/>
              </a:spcAft>
              <a:buNone/>
            </a:pPr>
            <a:endParaRPr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910</Words>
  <Application>Microsoft Office PowerPoint</Application>
  <PresentationFormat>Widescreen</PresentationFormat>
  <Paragraphs>81</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Trebuchet MS</vt:lpstr>
      <vt:lpstr>Calibri</vt:lpstr>
      <vt:lpstr>Arial</vt:lpstr>
      <vt:lpstr>Times New Roman</vt:lpstr>
      <vt:lpstr>Roboto</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Konduru Narasimha</dc:creator>
  <cp:lastModifiedBy>anbu selvan</cp:lastModifiedBy>
  <cp:revision>1</cp:revision>
  <dcterms:created xsi:type="dcterms:W3CDTF">2024-03-29T15:07:22Z</dcterms:created>
  <dcterms:modified xsi:type="dcterms:W3CDTF">2025-09-17T14:40:54Z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