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956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131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995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817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027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315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281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283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433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609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873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648708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3362"/>
          </a:xfrm>
        </p:spPr>
        <p:txBody>
          <a:bodyPr>
            <a:normAutofit/>
          </a:bodyPr>
          <a:lstStyle/>
          <a:p>
            <a:r>
              <a:rPr lang="en-US" dirty="0" smtClean="0">
                <a:latin typeface="Times New Roman" pitchFamily="18" charset="0"/>
                <a:cs typeface="Times New Roman" pitchFamily="18" charset="0"/>
              </a:rPr>
              <a:t>PREDICTING THE POTENTIAL LOCATIONS FOR SPORTS SHOPS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8242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latin typeface="Times New Roman" pitchFamily="18" charset="0"/>
                <a:cs typeface="Times New Roman" pitchFamily="18" charset="0"/>
              </a:rPr>
              <a:t>CONCLUSIONS AND FUTURE DIRECTIONS</a:t>
            </a:r>
            <a:endParaRPr lang="en-US" dirty="0"/>
          </a:p>
        </p:txBody>
      </p:sp>
      <p:sp>
        <p:nvSpPr>
          <p:cNvPr id="3" name="Content Placeholder 2"/>
          <p:cNvSpPr>
            <a:spLocks noGrp="1"/>
          </p:cNvSpPr>
          <p:nvPr>
            <p:ph idx="1"/>
          </p:nvPr>
        </p:nvSpPr>
        <p:spPr>
          <a:xfrm>
            <a:off x="76200" y="1189037"/>
            <a:ext cx="3352800" cy="5287963"/>
          </a:xfrm>
        </p:spPr>
        <p:txBody>
          <a:bodyPr>
            <a:noAutofit/>
          </a:bodyPr>
          <a:lstStyle/>
          <a:p>
            <a:r>
              <a:rPr lang="en-US" sz="2700" dirty="0" smtClean="0">
                <a:latin typeface="Times New Roman" pitchFamily="18" charset="0"/>
                <a:cs typeface="Times New Roman" pitchFamily="18" charset="0"/>
              </a:rPr>
              <a:t>In this project, the factor of close by competitors was not considered as on closer inspection of close by shops (figure) like SKECHERS showroom may boost businesses, but can be added when done for other problems.</a:t>
            </a:r>
          </a:p>
          <a:p>
            <a:endParaRPr lang="en-US" sz="2700" dirty="0"/>
          </a:p>
        </p:txBody>
      </p:sp>
      <p:pic>
        <p:nvPicPr>
          <p:cNvPr id="4098" name="Picture 2" descr="C:\Users\user\Desktop\Captu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5505450" cy="46672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4648200" y="6324600"/>
            <a:ext cx="228600" cy="228600"/>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7010400" y="6307282"/>
            <a:ext cx="228600" cy="22860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4800600" y="6248400"/>
            <a:ext cx="1981200" cy="369332"/>
          </a:xfrm>
          <a:prstGeom prst="rect">
            <a:avLst/>
          </a:prstGeom>
          <a:noFill/>
        </p:spPr>
        <p:txBody>
          <a:bodyPr wrap="square" rtlCol="0">
            <a:spAutoFit/>
          </a:bodyPr>
          <a:lstStyle/>
          <a:p>
            <a:r>
              <a:rPr lang="en-US" dirty="0" smtClean="0"/>
              <a:t>Potential locations</a:t>
            </a:r>
            <a:endParaRPr lang="en-US" dirty="0"/>
          </a:p>
        </p:txBody>
      </p:sp>
      <p:sp>
        <p:nvSpPr>
          <p:cNvPr id="8" name="TextBox 7"/>
          <p:cNvSpPr txBox="1"/>
          <p:nvPr/>
        </p:nvSpPr>
        <p:spPr>
          <a:xfrm>
            <a:off x="7162800" y="6248400"/>
            <a:ext cx="1981200" cy="369332"/>
          </a:xfrm>
          <a:prstGeom prst="rect">
            <a:avLst/>
          </a:prstGeom>
          <a:noFill/>
        </p:spPr>
        <p:txBody>
          <a:bodyPr wrap="square" rtlCol="0">
            <a:spAutoFit/>
          </a:bodyPr>
          <a:lstStyle/>
          <a:p>
            <a:r>
              <a:rPr lang="en-US" dirty="0" smtClean="0"/>
              <a:t>Close-by shops</a:t>
            </a:r>
            <a:endParaRPr lang="en-US" dirty="0"/>
          </a:p>
        </p:txBody>
      </p:sp>
    </p:spTree>
    <p:extLst>
      <p:ext uri="{BB962C8B-B14F-4D97-AF65-F5344CB8AC3E}">
        <p14:creationId xmlns:p14="http://schemas.microsoft.com/office/powerpoint/2010/main" val="1411489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583362"/>
          </a:xfrm>
        </p:spPr>
        <p:txBody>
          <a:bodyPr/>
          <a:lstStyle/>
          <a:p>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0519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Sports is something that will always be in demand. So opening a sports store seems like the right thing to do.</a:t>
            </a:r>
          </a:p>
          <a:p>
            <a:endParaRPr lang="en-US" sz="2800" dirty="0" smtClean="0">
              <a:latin typeface="Times New Roman" pitchFamily="18" charset="0"/>
              <a:cs typeface="Times New Roman" pitchFamily="18" charset="0"/>
            </a:endParaRPr>
          </a:p>
          <a:p>
            <a:r>
              <a:rPr lang="en-US" sz="2800" b="1" dirty="0">
                <a:latin typeface="Times New Roman" pitchFamily="18" charset="0"/>
                <a:cs typeface="Times New Roman" pitchFamily="18" charset="0"/>
              </a:rPr>
              <a:t>Problem</a:t>
            </a:r>
            <a:r>
              <a:rPr lang="en-US" sz="2800" dirty="0">
                <a:latin typeface="Times New Roman" pitchFamily="18" charset="0"/>
                <a:cs typeface="Times New Roman" pitchFamily="18" charset="0"/>
              </a:rPr>
              <a:t> : </a:t>
            </a:r>
            <a:r>
              <a:rPr lang="en-US" sz="2800">
                <a:latin typeface="Times New Roman" pitchFamily="18" charset="0"/>
                <a:cs typeface="Times New Roman" pitchFamily="18" charset="0"/>
              </a:rPr>
              <a:t>A </a:t>
            </a:r>
            <a:r>
              <a:rPr lang="en-US" sz="2800" smtClean="0">
                <a:latin typeface="Times New Roman" pitchFamily="18" charset="0"/>
                <a:cs typeface="Times New Roman" pitchFamily="18" charset="0"/>
              </a:rPr>
              <a:t>company </a:t>
            </a:r>
            <a:r>
              <a:rPr lang="en-US" sz="2800" dirty="0">
                <a:latin typeface="Times New Roman" pitchFamily="18" charset="0"/>
                <a:cs typeface="Times New Roman" pitchFamily="18" charset="0"/>
              </a:rPr>
              <a:t>wants to start a sports shop which supplies sports equipment in Manhattan</a:t>
            </a:r>
            <a:r>
              <a:rPr lang="en-US" sz="2800" dirty="0" smtClean="0">
                <a:latin typeface="Times New Roman" pitchFamily="18" charset="0"/>
                <a:cs typeface="Times New Roman" pitchFamily="18" charset="0"/>
              </a:rPr>
              <a:t>, New York, so this project helps in generating potential locations</a:t>
            </a:r>
          </a:p>
          <a:p>
            <a:endParaRPr lang="en-US" sz="2800"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Condition</a:t>
            </a:r>
            <a:r>
              <a:rPr lang="en-US" sz="2800" dirty="0" smtClean="0">
                <a:latin typeface="Times New Roman" pitchFamily="18" charset="0"/>
                <a:cs typeface="Times New Roman" pitchFamily="18" charset="0"/>
              </a:rPr>
              <a:t>: These locations were generated based on potential customer bases in and around the locality</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71540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DATA ACQUISITION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Data of </a:t>
            </a:r>
            <a:r>
              <a:rPr lang="en-US" sz="2800" b="1" dirty="0" smtClean="0">
                <a:latin typeface="Times New Roman" pitchFamily="18" charset="0"/>
                <a:cs typeface="Times New Roman" pitchFamily="18" charset="0"/>
              </a:rPr>
              <a:t>Manhattan, New York </a:t>
            </a:r>
            <a:r>
              <a:rPr lang="en-US" sz="2800" dirty="0" smtClean="0">
                <a:latin typeface="Times New Roman" pitchFamily="18" charset="0"/>
                <a:cs typeface="Times New Roman" pitchFamily="18" charset="0"/>
              </a:rPr>
              <a:t>was taken from newyork_data</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json file.</a:t>
            </a:r>
          </a:p>
          <a:p>
            <a:r>
              <a:rPr lang="en-US" sz="2800" dirty="0" smtClean="0">
                <a:latin typeface="Times New Roman" pitchFamily="18" charset="0"/>
                <a:cs typeface="Times New Roman" pitchFamily="18" charset="0"/>
              </a:rPr>
              <a:t>Data of </a:t>
            </a:r>
            <a:r>
              <a:rPr lang="en-US" sz="2800" b="1" dirty="0" smtClean="0">
                <a:latin typeface="Times New Roman" pitchFamily="18" charset="0"/>
                <a:cs typeface="Times New Roman" pitchFamily="18" charset="0"/>
              </a:rPr>
              <a:t>potential customer bases </a:t>
            </a:r>
            <a:r>
              <a:rPr lang="en-US" sz="2800" dirty="0" smtClean="0">
                <a:latin typeface="Times New Roman" pitchFamily="18" charset="0"/>
                <a:cs typeface="Times New Roman" pitchFamily="18" charset="0"/>
              </a:rPr>
              <a:t>including coordinates were obtained using Foursquare API.</a:t>
            </a:r>
          </a:p>
          <a:p>
            <a:r>
              <a:rPr lang="en-US" sz="2800" b="1" dirty="0" smtClean="0">
                <a:latin typeface="Times New Roman" pitchFamily="18" charset="0"/>
                <a:cs typeface="Times New Roman" pitchFamily="18" charset="0"/>
              </a:rPr>
              <a:t>Addresses of the potential locations</a:t>
            </a:r>
            <a:r>
              <a:rPr lang="en-US" sz="2800" dirty="0" smtClean="0">
                <a:latin typeface="Times New Roman" pitchFamily="18" charset="0"/>
                <a:cs typeface="Times New Roman" pitchFamily="18" charset="0"/>
              </a:rPr>
              <a:t> were obtained using </a:t>
            </a:r>
            <a:r>
              <a:rPr lang="en-US" sz="2800" dirty="0">
                <a:latin typeface="Times New Roman" pitchFamily="18" charset="0"/>
                <a:cs typeface="Times New Roman" pitchFamily="18" charset="0"/>
              </a:rPr>
              <a:t> LocationIQ API reverse geocoding</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25928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POTENTIAL CUSTOMERS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Colleges and Universities</a:t>
            </a:r>
          </a:p>
          <a:p>
            <a:r>
              <a:rPr lang="en-US" sz="2800" dirty="0" smtClean="0">
                <a:latin typeface="Times New Roman" pitchFamily="18" charset="0"/>
                <a:cs typeface="Times New Roman" pitchFamily="18" charset="0"/>
              </a:rPr>
              <a:t>Elementary schools</a:t>
            </a:r>
          </a:p>
          <a:p>
            <a:r>
              <a:rPr lang="en-US" sz="2800" dirty="0" smtClean="0">
                <a:latin typeface="Times New Roman" pitchFamily="18" charset="0"/>
                <a:cs typeface="Times New Roman" pitchFamily="18" charset="0"/>
              </a:rPr>
              <a:t>Middle schools</a:t>
            </a:r>
          </a:p>
          <a:p>
            <a:r>
              <a:rPr lang="en-US" sz="2800" dirty="0" smtClean="0">
                <a:latin typeface="Times New Roman" pitchFamily="18" charset="0"/>
                <a:cs typeface="Times New Roman" pitchFamily="18" charset="0"/>
              </a:rPr>
              <a:t>High Schools</a:t>
            </a:r>
          </a:p>
          <a:p>
            <a:r>
              <a:rPr lang="en-US" sz="2800" dirty="0" smtClean="0">
                <a:latin typeface="Times New Roman" pitchFamily="18" charset="0"/>
                <a:cs typeface="Times New Roman" pitchFamily="18" charset="0"/>
              </a:rPr>
              <a:t>Private Schools</a:t>
            </a:r>
          </a:p>
          <a:p>
            <a:r>
              <a:rPr lang="en-US" sz="2800" dirty="0" smtClean="0">
                <a:latin typeface="Times New Roman" pitchFamily="18" charset="0"/>
                <a:cs typeface="Times New Roman" pitchFamily="18" charset="0"/>
              </a:rPr>
              <a:t>Rec centers</a:t>
            </a:r>
          </a:p>
          <a:p>
            <a:r>
              <a:rPr lang="en-US" sz="2800" dirty="0" smtClean="0">
                <a:latin typeface="Times New Roman" pitchFamily="18" charset="0"/>
                <a:cs typeface="Times New Roman" pitchFamily="18" charset="0"/>
              </a:rPr>
              <a:t>Stadiums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68290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dirty="0" smtClean="0">
                <a:latin typeface="Times New Roman" pitchFamily="18" charset="0"/>
                <a:cs typeface="Times New Roman" pitchFamily="18" charset="0"/>
              </a:rPr>
              <a:t>DATA CLEANING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1"/>
            <a:ext cx="4343400" cy="5743574"/>
          </a:xfrm>
        </p:spPr>
        <p:txBody>
          <a:bodyPr>
            <a:normAutofit lnSpcReduction="10000"/>
          </a:bodyPr>
          <a:lstStyle/>
          <a:p>
            <a:r>
              <a:rPr lang="en-US" sz="2800" dirty="0" smtClean="0">
                <a:latin typeface="Times New Roman" pitchFamily="18" charset="0"/>
                <a:cs typeface="Times New Roman" pitchFamily="18" charset="0"/>
              </a:rPr>
              <a:t>From each category of potential customers, the data had to be individually inspected and cleaned to see what was available and what should be taken.</a:t>
            </a:r>
          </a:p>
          <a:p>
            <a:r>
              <a:rPr lang="en-US" sz="2800" dirty="0" smtClean="0">
                <a:latin typeface="Times New Roman" pitchFamily="18" charset="0"/>
                <a:cs typeface="Times New Roman" pitchFamily="18" charset="0"/>
              </a:rPr>
              <a:t>An example is shown here of how many categories were there in ‘</a:t>
            </a:r>
            <a:r>
              <a:rPr lang="en-US" sz="2800" b="1" dirty="0" smtClean="0">
                <a:latin typeface="Times New Roman" pitchFamily="18" charset="0"/>
                <a:cs typeface="Times New Roman" pitchFamily="18" charset="0"/>
              </a:rPr>
              <a:t>colleges</a:t>
            </a:r>
            <a:r>
              <a:rPr lang="en-US" sz="2800" dirty="0" smtClean="0">
                <a:latin typeface="Times New Roman" pitchFamily="18" charset="0"/>
                <a:cs typeface="Times New Roman" pitchFamily="18" charset="0"/>
              </a:rPr>
              <a:t>’ itself.</a:t>
            </a:r>
          </a:p>
          <a:p>
            <a:r>
              <a:rPr lang="en-US" sz="2800" dirty="0" smtClean="0">
                <a:latin typeface="Times New Roman" pitchFamily="18" charset="0"/>
                <a:cs typeface="Times New Roman" pitchFamily="18" charset="0"/>
              </a:rPr>
              <a:t>After this all the data was combined into a data frame and total venues obtained was </a:t>
            </a:r>
            <a:r>
              <a:rPr lang="en-US" sz="2800" b="1" dirty="0" smtClean="0">
                <a:latin typeface="Times New Roman" pitchFamily="18" charset="0"/>
                <a:cs typeface="Times New Roman" pitchFamily="18" charset="0"/>
              </a:rPr>
              <a:t>1316.</a:t>
            </a:r>
          </a:p>
        </p:txBody>
      </p:sp>
      <p:pic>
        <p:nvPicPr>
          <p:cNvPr id="1026" name="Picture 2" descr="C:\Users\user\Desktop\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143000"/>
            <a:ext cx="3314700"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818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dirty="0" smtClean="0">
                <a:latin typeface="Times New Roman" pitchFamily="18" charset="0"/>
                <a:cs typeface="Times New Roman" pitchFamily="18" charset="0"/>
              </a:rPr>
              <a:t>ANALYSIS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4525963"/>
          </a:xfrm>
        </p:spPr>
        <p:txBody>
          <a:bodyPr>
            <a:normAutofit/>
          </a:bodyPr>
          <a:lstStyle/>
          <a:p>
            <a:r>
              <a:rPr lang="en-US" sz="2800" dirty="0" smtClean="0">
                <a:latin typeface="Times New Roman" pitchFamily="18" charset="0"/>
                <a:cs typeface="Times New Roman" pitchFamily="18" charset="0"/>
              </a:rPr>
              <a:t>The co-ordinates were obtained and plotted on a map.</a:t>
            </a:r>
            <a:endParaRPr lang="en-US" sz="2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600200"/>
            <a:ext cx="8458200" cy="5095875"/>
          </a:xfrm>
          <a:prstGeom prst="rect">
            <a:avLst/>
          </a:prstGeom>
        </p:spPr>
      </p:pic>
    </p:spTree>
    <p:extLst>
      <p:ext uri="{BB962C8B-B14F-4D97-AF65-F5344CB8AC3E}">
        <p14:creationId xmlns:p14="http://schemas.microsoft.com/office/powerpoint/2010/main" val="2995381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dirty="0" smtClean="0">
                <a:latin typeface="Times New Roman" pitchFamily="18" charset="0"/>
                <a:cs typeface="Times New Roman" pitchFamily="18" charset="0"/>
              </a:rPr>
              <a:t>ANALYSIS</a:t>
            </a:r>
            <a:endParaRPr lang="en-US" dirty="0"/>
          </a:p>
        </p:txBody>
      </p:sp>
      <p:sp>
        <p:nvSpPr>
          <p:cNvPr id="3" name="Content Placeholder 2"/>
          <p:cNvSpPr>
            <a:spLocks noGrp="1"/>
          </p:cNvSpPr>
          <p:nvPr>
            <p:ph idx="1"/>
          </p:nvPr>
        </p:nvSpPr>
        <p:spPr>
          <a:xfrm>
            <a:off x="457200" y="838200"/>
            <a:ext cx="8229600" cy="4525963"/>
          </a:xfrm>
        </p:spPr>
        <p:txBody>
          <a:bodyPr>
            <a:normAutofit/>
          </a:bodyPr>
          <a:lstStyle/>
          <a:p>
            <a:r>
              <a:rPr lang="en-US" sz="2800" dirty="0" smtClean="0">
                <a:latin typeface="Times New Roman" pitchFamily="18" charset="0"/>
                <a:cs typeface="Times New Roman" pitchFamily="18" charset="0"/>
              </a:rPr>
              <a:t>These points were then clustered using k-means clustering.</a:t>
            </a:r>
            <a:endParaRPr lang="en-US" sz="2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 y="1781175"/>
            <a:ext cx="8448675" cy="5076825"/>
          </a:xfrm>
          <a:prstGeom prst="rect">
            <a:avLst/>
          </a:prstGeom>
        </p:spPr>
      </p:pic>
    </p:spTree>
    <p:extLst>
      <p:ext uri="{BB962C8B-B14F-4D97-AF65-F5344CB8AC3E}">
        <p14:creationId xmlns:p14="http://schemas.microsoft.com/office/powerpoint/2010/main" val="221777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dirty="0" smtClean="0">
                <a:latin typeface="Times New Roman" pitchFamily="18" charset="0"/>
                <a:cs typeface="Times New Roman" pitchFamily="18" charset="0"/>
              </a:rPr>
              <a:t>ANALYSIS</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smtClean="0">
                <a:latin typeface="Times New Roman" pitchFamily="18" charset="0"/>
                <a:cs typeface="Times New Roman" pitchFamily="18" charset="0"/>
              </a:rPr>
              <a:t>The centers of these clusters are taken and the reverse geocoded to obtain the addresses of these locations.</a:t>
            </a:r>
            <a:endParaRPr lang="en-US" sz="2800" dirty="0">
              <a:latin typeface="Times New Roman" pitchFamily="18" charset="0"/>
              <a:cs typeface="Times New Roman" pitchFamily="18" charset="0"/>
            </a:endParaRPr>
          </a:p>
        </p:txBody>
      </p:sp>
      <p:pic>
        <p:nvPicPr>
          <p:cNvPr id="2050" name="Picture 2" descr="C:\Users\user\Desktop\Capture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54308"/>
            <a:ext cx="7553325" cy="4175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551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CONCLUSIONS AND FUTURE DIRECTIONS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Potential locations were generated based on customer bases for the stakeholders.</a:t>
            </a:r>
          </a:p>
          <a:p>
            <a:r>
              <a:rPr lang="en-US" sz="2800" dirty="0" smtClean="0">
                <a:latin typeface="Times New Roman" pitchFamily="18" charset="0"/>
                <a:cs typeface="Times New Roman" pitchFamily="18" charset="0"/>
              </a:rPr>
              <a:t>More locations can be used for analysis depending on objective.</a:t>
            </a:r>
          </a:p>
          <a:p>
            <a:r>
              <a:rPr lang="en-US" sz="2800" dirty="0" smtClean="0">
                <a:latin typeface="Times New Roman" pitchFamily="18" charset="0"/>
                <a:cs typeface="Times New Roman" pitchFamily="18" charset="0"/>
              </a:rPr>
              <a:t>More conditions can be used to filter the locations used for clustering depending what type of shops is going to be set up.</a:t>
            </a:r>
          </a:p>
        </p:txBody>
      </p:sp>
    </p:spTree>
    <p:extLst>
      <p:ext uri="{BB962C8B-B14F-4D97-AF65-F5344CB8AC3E}">
        <p14:creationId xmlns:p14="http://schemas.microsoft.com/office/powerpoint/2010/main" val="3417202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TotalTime>
  <Words>291</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PREDICTING THE POTENTIAL LOCATIONS FOR SPORTS SHOPS</vt:lpstr>
      <vt:lpstr>INTRODUCTION</vt:lpstr>
      <vt:lpstr>DATA ACQUISITION</vt:lpstr>
      <vt:lpstr>POTENTIAL CUSTOMERS</vt:lpstr>
      <vt:lpstr>DATA CLEANING</vt:lpstr>
      <vt:lpstr>ANALYSIS</vt:lpstr>
      <vt:lpstr>ANALYSIS</vt:lpstr>
      <vt:lpstr>ANALYSIS</vt:lpstr>
      <vt:lpstr>CONCLUSIONS AND FUTURE DIRECTIONS</vt:lpstr>
      <vt:lpstr>CONCLUSIONS AND FUTURE DIRECTIONS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potential locations for Sports shops</dc:title>
  <dc:creator>user</dc:creator>
  <cp:lastModifiedBy>user</cp:lastModifiedBy>
  <cp:revision>9</cp:revision>
  <dcterms:created xsi:type="dcterms:W3CDTF">2006-08-16T00:00:00Z</dcterms:created>
  <dcterms:modified xsi:type="dcterms:W3CDTF">2020-06-16T15:25:40Z</dcterms:modified>
</cp:coreProperties>
</file>