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ustomXml" Target="../customXml/item1.xml"/><Relationship Id="rId20" Type="http://schemas.openxmlformats.org/officeDocument/2006/relationships/customXmlProps" Target="../customXml/itemProps1.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Black" panose="020B0A04020102020204" pitchFamily="34" charset="0"/>
                <a:cs typeface="Arial"/>
              </a:rPr>
              <a:t>CAPSTONE PROJECT</a:t>
            </a:r>
          </a:p>
        </p:txBody>
      </p:sp>
      <p:sp>
        <p:nvSpPr>
          <p:cNvPr id="1048591" name="TextBox 3"/>
          <p:cNvSpPr txBox="1"/>
          <p:nvPr/>
        </p:nvSpPr>
        <p:spPr>
          <a:xfrm>
            <a:off x="1769805" y="4635526"/>
            <a:ext cx="8868697" cy="802640"/>
          </a:xfrm>
          <a:prstGeom prst="rect"/>
          <a:noFill/>
        </p:spPr>
        <p:txBody>
          <a:bodyPr anchor="t" bIns="45720" lIns="91440" rIns="91440" rtlCol="0" tIns="45720" wrap="square">
            <a:spAutoFit/>
          </a:bodyPr>
          <a:p>
            <a:r>
              <a:rPr b="1" dirty="0" sz="2400" lang="en-US">
                <a:solidFill>
                  <a:schemeClr val="accent1">
                    <a:lumMod val="75000"/>
                  </a:schemeClr>
                </a:solidFill>
                <a:latin typeface="Lucida Bright" panose="02040602050505020304" pitchFamily="18" charset="0"/>
                <a:cs typeface="Arial" pitchFamily="34" charset="0"/>
              </a:rPr>
              <a:t>Presented by:</a:t>
            </a:r>
          </a:p>
          <a:p>
            <a:r>
              <a:rPr b="1" sz="2400" lang="en-US">
                <a:solidFill>
                  <a:schemeClr val="accent1">
                    <a:lumMod val="75000"/>
                  </a:schemeClr>
                </a:solidFill>
                <a:latin typeface="Lucida Bright" panose="02040602050505020304" pitchFamily="18" charset="0"/>
                <a:cs typeface="Arial" pitchFamily="34" charset="0"/>
              </a:rPr>
              <a:t>PRATHEEP .M DMI </a:t>
            </a:r>
            <a:r>
              <a:rPr b="1" dirty="0" sz="2400" lang="en-US">
                <a:solidFill>
                  <a:schemeClr val="accent1">
                    <a:lumMod val="75000"/>
                  </a:schemeClr>
                </a:solidFill>
                <a:latin typeface="Lucida Bright" panose="02040602050505020304" pitchFamily="18" charset="0"/>
                <a:cs typeface="Arial" pitchFamily="34" charset="0"/>
              </a:rPr>
              <a:t>COLLEGE OF ENGINEERING –BE.CSE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dirty="0" sz="4400" lang="en-US">
                <a:solidFill>
                  <a:schemeClr val="accent1"/>
                </a:solidFill>
                <a:ea typeface="+mj-lt"/>
                <a:cs typeface="Arial"/>
              </a:rPr>
              <a:t>Conclusion</a:t>
            </a:r>
            <a:endParaRPr dirty="0" lang="en-US"/>
          </a:p>
        </p:txBody>
      </p:sp>
      <p:sp>
        <p:nvSpPr>
          <p:cNvPr id="1048611" name="Content Placeholder 1"/>
          <p:cNvSpPr>
            <a:spLocks noGrp="1"/>
          </p:cNvSpPr>
          <p:nvPr>
            <p:ph idx="1"/>
          </p:nvPr>
        </p:nvSpPr>
        <p:spPr/>
        <p:txBody>
          <a:bodyPr>
            <a:normAutofit/>
          </a:bodyPr>
          <a:p>
            <a:pPr indent="-305435" marL="305435"/>
            <a:r>
              <a:rPr b="1" dirty="0" sz="2400" lang="en-GB">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b="1" dirty="0" sz="2400" lang="en-IN">
                <a:solidFill>
                  <a:srgbClr val="0F0F0F"/>
                </a:solidFill>
                <a:ea typeface="+mn-lt"/>
                <a:cs typeface="Times New Roman" panose="02020603050405020304" pitchFamily="18" charset="0"/>
              </a:rPr>
              <a:t>.</a:t>
            </a:r>
            <a:endParaRPr b="1" dirty="0" sz="2400" lang="en-IN">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Content Placeholder 2"/>
          <p:cNvSpPr>
            <a:spLocks noGrp="1"/>
          </p:cNvSpPr>
          <p:nvPr>
            <p:ph idx="1"/>
          </p:nvPr>
        </p:nvSpPr>
        <p:spPr>
          <a:xfrm>
            <a:off x="581192" y="1041400"/>
            <a:ext cx="11029615" cy="5168900"/>
          </a:xfrm>
        </p:spPr>
        <p:txBody>
          <a:bodyPr>
            <a:normAutofit/>
          </a:bodyPr>
          <a:p>
            <a:r>
              <a:rPr b="1" dirty="0" sz="2000" lang="en-US">
                <a:cs typeface="Times New Roman" panose="02020603050405020304" pitchFamily="18" charset="0"/>
              </a:rPr>
              <a:t>Real-time Keylogger Detection: Implement algorithms for immediate detection of keylogger activities, including signature-based identification and behavioral analysis.</a:t>
            </a:r>
          </a:p>
          <a:p>
            <a:r>
              <a:rPr b="1" dirty="0" sz="2000" lang="en-US">
                <a:cs typeface="Times New Roman" panose="02020603050405020304" pitchFamily="18" charset="0"/>
              </a:rPr>
              <a:t>Keystroke Encryption: Develop encryption mechanisms to secure keystrokes from interception by potential keylogging software.</a:t>
            </a:r>
          </a:p>
          <a:p>
            <a:r>
              <a:rPr b="1" dirty="0" sz="2000" lang="en-US">
                <a:cs typeface="Times New Roman" panose="02020603050405020304" pitchFamily="18" charset="0"/>
              </a:rPr>
              <a:t>User-Friendly Interface: Design an intuitive interface for easy configuration and monitoring of the anti-keylogger system, enhancing usability for administrators and end-users.</a:t>
            </a:r>
          </a:p>
          <a:p>
            <a:r>
              <a:rPr b="1" dirty="0" sz="2000" lang="en-US">
                <a:cs typeface="Times New Roman" panose="02020603050405020304" pitchFamily="18" charset="0"/>
              </a:rPr>
              <a:t>Minimal System Impact: Ensure the system operates with minimal resource usage to avoid affecting overall device performance.</a:t>
            </a:r>
          </a:p>
          <a:p>
            <a:r>
              <a:rPr b="1" dirty="0" sz="2000" lang="en-US">
                <a:cs typeface="Times New Roman" panose="02020603050405020304" pitchFamily="18" charset="0"/>
              </a:rPr>
              <a:t>Continuous Updates: Incorporate mechanisms for regular updates to adapt to evolving keylogger threats and integrate new security measures.</a:t>
            </a:r>
            <a:endParaRPr b="1" dirty="0" sz="1800" lang="en-US">
              <a:cs typeface="Times New Roman" panose="02020603050405020304" pitchFamily="18" charset="0"/>
            </a:endParaRPr>
          </a:p>
        </p:txBody>
      </p:sp>
      <p:sp>
        <p:nvSpPr>
          <p:cNvPr id="1048613" name="Title 4"/>
          <p:cNvSpPr txBox="1"/>
          <p:nvPr/>
        </p:nvSpPr>
        <p:spPr>
          <a:xfrm>
            <a:off x="535670" y="762001"/>
            <a:ext cx="11029616" cy="419100"/>
          </a:xfrm>
          <a:prstGeom prst="rect"/>
        </p:spPr>
        <p:txBody>
          <a:bodyPr anchor="b" bIns="45720" lIns="91440" rIns="91440" rtlCol="0" tIns="45720" vert="horz">
            <a:no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000" lang="en-US">
                <a:solidFill>
                  <a:schemeClr val="accent1"/>
                </a:solidFill>
                <a:cs typeface="Arial"/>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dirty="0" sz="4400" lang="en-US">
                <a:solidFill>
                  <a:schemeClr val="accent1"/>
                </a:solidFill>
                <a:ea typeface="+mj-lt"/>
                <a:cs typeface="Arial"/>
              </a:rPr>
              <a:t>References</a:t>
            </a:r>
            <a:endParaRPr dirty="0" lang="en-US"/>
          </a:p>
        </p:txBody>
      </p:sp>
      <p:sp>
        <p:nvSpPr>
          <p:cNvPr id="1048615" name="Content Placeholder 1"/>
          <p:cNvSpPr>
            <a:spLocks noGrp="1"/>
          </p:cNvSpPr>
          <p:nvPr>
            <p:ph idx="1"/>
          </p:nvPr>
        </p:nvSpPr>
        <p:spPr>
          <a:xfrm>
            <a:off x="581192" y="1302026"/>
            <a:ext cx="11029615" cy="4853818"/>
          </a:xfrm>
        </p:spPr>
        <p:txBody>
          <a:bodyPr>
            <a:normAutofit fontScale="91667" lnSpcReduction="20000"/>
          </a:bodyPr>
          <a:p>
            <a:pPr indent="-305435" marL="305435"/>
            <a:r>
              <a:rPr b="1" dirty="0" sz="2400" lang="en-GB">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indent="-305435" marL="305435"/>
            <a:r>
              <a:rPr b="1" dirty="0" sz="2400" lang="en-GB">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indent="-305435" marL="305435"/>
            <a:r>
              <a:rPr b="1" dirty="0" sz="2400" lang="en-GB">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indent="-305435" marL="305435"/>
            <a:r>
              <a:rPr b="1" dirty="0" sz="2400" lang="en-GB">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indent="-305435" marL="305435"/>
            <a:r>
              <a:rPr b="1" dirty="0" sz="2400" lang="en-GB">
                <a:solidFill>
                  <a:srgbClr val="0F0F0F"/>
                </a:solidFill>
                <a:ea typeface="+mn-lt"/>
                <a:cs typeface="Times New Roman" panose="02020603050405020304" pitchFamily="18" charset="0"/>
              </a:rPr>
              <a:t>Symantec. (2020). Keylogging: The Inside Story of the Hackers' </a:t>
            </a:r>
            <a:r>
              <a:rPr b="1" dirty="0" sz="2400" lang="en-GB" err="1">
                <a:solidFill>
                  <a:srgbClr val="0F0F0F"/>
                </a:solidFill>
                <a:ea typeface="+mn-lt"/>
                <a:cs typeface="Times New Roman" panose="02020603050405020304" pitchFamily="18" charset="0"/>
              </a:rPr>
              <a:t>Favorite</a:t>
            </a:r>
            <a:r>
              <a:rPr b="1" dirty="0" sz="2400" lang="en-GB">
                <a:solidFill>
                  <a:srgbClr val="0F0F0F"/>
                </a:solidFill>
                <a:ea typeface="+mn-lt"/>
                <a:cs typeface="Times New Roman" panose="02020603050405020304" pitchFamily="18" charset="0"/>
              </a:rPr>
              <a:t> Malware. Retrieved from: https://www.symantec.com/blogs/threat-intelligence/keylogger-inside-story-hackers-favorite-malware</a:t>
            </a:r>
            <a:endParaRPr b="1" dirty="0" sz="2400" lang="en-IN">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dirty="0" lang="en-US">
                <a:solidFill>
                  <a:srgbClr val="002060"/>
                </a:solidFill>
                <a:latin typeface="Sitka Banner Semibold" pitchFamily="2" charset="0"/>
                <a:cs typeface="Times New Roman" panose="02020603050405020304"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ea typeface="+mn-lt"/>
                <a:cs typeface="Arial"/>
              </a:rPr>
              <a:t>Problem Statement </a:t>
            </a:r>
            <a:r>
              <a:rPr dirty="0" sz="2000" lang="en-US">
                <a:ea typeface="+mn-lt"/>
                <a:cs typeface="Arial"/>
              </a:rPr>
              <a:t>(Should not include solution)</a:t>
            </a:r>
            <a:endParaRPr dirty="0" lang="en-US">
              <a:cs typeface="Arial"/>
            </a:endParaRPr>
          </a:p>
          <a:p>
            <a:pPr indent="-305435" marL="305435"/>
            <a:r>
              <a:rPr b="1" dirty="0" sz="2000" lang="en-US">
                <a:ea typeface="+mn-lt"/>
                <a:cs typeface="Arial"/>
              </a:rPr>
              <a:t>Proposed System/Solution</a:t>
            </a:r>
            <a:endParaRPr dirty="0" lang="en-US">
              <a:cs typeface="Arial"/>
            </a:endParaRPr>
          </a:p>
          <a:p>
            <a:pPr indent="-305435" marL="305435"/>
            <a:r>
              <a:rPr b="1" dirty="0" sz="2000" lang="en-US">
                <a:ea typeface="+mn-lt"/>
                <a:cs typeface="Calibri"/>
              </a:rPr>
              <a:t>System </a:t>
            </a:r>
            <a:r>
              <a:rPr b="1" dirty="0" sz="2000" lang="en-US">
                <a:ea typeface="+mn-lt"/>
                <a:cs typeface="+mn-lt"/>
              </a:rPr>
              <a:t>Development Approach </a:t>
            </a:r>
            <a:r>
              <a:rPr dirty="0" sz="2000" lang="en-US">
                <a:ea typeface="+mn-lt"/>
                <a:cs typeface="+mn-lt"/>
              </a:rPr>
              <a:t>(Technology Used) </a:t>
            </a:r>
            <a:endParaRPr dirty="0" lang="en-US">
              <a:ea typeface="+mn-lt"/>
              <a:cs typeface="+mn-lt"/>
            </a:endParaRPr>
          </a:p>
          <a:p>
            <a:pPr indent="-305435" marL="305435"/>
            <a:r>
              <a:rPr b="1" dirty="0" sz="2000" lang="en-US">
                <a:ea typeface="+mn-lt"/>
                <a:cs typeface="+mn-lt"/>
              </a:rPr>
              <a:t>Algorithm &amp; Deployment  </a:t>
            </a:r>
            <a:endParaRPr dirty="0" lang="en-US">
              <a:cs typeface="Calibri"/>
            </a:endParaRPr>
          </a:p>
          <a:p>
            <a:pPr indent="-305435" marL="305435"/>
            <a:r>
              <a:rPr b="1" dirty="0" sz="2000" lang="en-US">
                <a:ea typeface="+mn-lt"/>
                <a:cs typeface="Arial"/>
              </a:rPr>
              <a:t>Result (Output Image)</a:t>
            </a:r>
          </a:p>
          <a:p>
            <a:pPr indent="-305435" marL="305435"/>
            <a:r>
              <a:rPr b="1" dirty="0" sz="2000" lang="en-US">
                <a:ea typeface="+mn-lt"/>
                <a:cs typeface="Arial"/>
              </a:rPr>
              <a:t>Conclusion</a:t>
            </a:r>
            <a:endParaRPr dirty="0" lang="en-US">
              <a:cs typeface="Arial"/>
            </a:endParaRPr>
          </a:p>
          <a:p>
            <a:pPr indent="-305435" marL="305435"/>
            <a:r>
              <a:rPr b="1" dirty="0" sz="2000" lang="en-US">
                <a:ea typeface="+mn-lt"/>
                <a:cs typeface="Arial"/>
              </a:rPr>
              <a:t>Future Scope</a:t>
            </a:r>
          </a:p>
          <a:p>
            <a:pPr indent="-305435" marL="305435"/>
            <a:r>
              <a:rPr b="1" dirty="0" sz="2000" lang="en-US">
                <a:ea typeface="+mn-lt"/>
                <a:cs typeface="Arial"/>
              </a:rPr>
              <a:t>References</a:t>
            </a:r>
            <a:endParaRPr dirty="0" lang="en-US">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Problem</a:t>
            </a:r>
            <a:r>
              <a:rPr b="1" dirty="0" sz="4400" lang="en-US">
                <a:solidFill>
                  <a:schemeClr val="accent1"/>
                </a:solidFill>
                <a:latin typeface="Arial" panose="020B0604020202020204" pitchFamily="34" charset="0"/>
                <a:cs typeface="Arial" panose="020B0604020202020204" pitchFamily="34" charset="0"/>
              </a:rPr>
              <a:t> Statement</a:t>
            </a:r>
            <a:endParaRPr dirty="0" sz="4400" lang="en-US"/>
          </a:p>
        </p:txBody>
      </p:sp>
      <p:sp>
        <p:nvSpPr>
          <p:cNvPr id="1048598" name="Content Placeholder 1"/>
          <p:cNvSpPr>
            <a:spLocks noGrp="1"/>
          </p:cNvSpPr>
          <p:nvPr>
            <p:ph idx="1"/>
          </p:nvPr>
        </p:nvSpPr>
        <p:spPr>
          <a:xfrm>
            <a:off x="452403" y="1232452"/>
            <a:ext cx="11029615" cy="4800048"/>
          </a:xfrm>
        </p:spPr>
        <p:txBody>
          <a:bodyPr>
            <a:normAutofit/>
          </a:bodyPr>
          <a:p>
            <a:pPr indent="-305435" marL="305435"/>
            <a:r>
              <a:rPr b="1" dirty="0" sz="2400" lang="en-US"/>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indent="-305435" marL="305435"/>
            <a:r>
              <a:rPr b="1" dirty="0" sz="2400" lang="en-US"/>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702156"/>
            <a:ext cx="11613485" cy="6244744"/>
          </a:xfrm>
        </p:spPr>
        <p:txBody>
          <a:bodyPr anchor="ctr" bIns="45720" lIns="91440" rIns="91440" rtlCol="0" tIns="45720" vert="horz">
            <a:noAutofit/>
          </a:bodyPr>
          <a:p>
            <a:pPr algn="just" indent="-305435" marL="305435"/>
            <a:r>
              <a:rPr b="1" dirty="0" sz="1500" lang="en-IN">
                <a:latin typeface="Calibri"/>
                <a:ea typeface="+mn-lt"/>
                <a:cs typeface="+mn-lt"/>
              </a:rPr>
              <a:t>The </a:t>
            </a:r>
            <a:r>
              <a:rPr b="1" dirty="0" sz="1500" lang="en-US">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algn="just" indent="-305435" marL="305435"/>
            <a:r>
              <a:rPr b="1" dirty="0" sz="1500" lang="en-IN">
                <a:latin typeface="Calibri"/>
                <a:ea typeface="+mn-lt"/>
                <a:cs typeface="+mn-lt"/>
              </a:rPr>
              <a:t>Encryption:</a:t>
            </a:r>
            <a:endParaRPr b="1" dirty="0" sz="1500" lang="en-IN">
              <a:latin typeface="Calibri"/>
              <a:cs typeface="Calibri"/>
            </a:endParaRPr>
          </a:p>
          <a:p>
            <a:pPr algn="just" indent="-305435" lvl="1" marL="629920"/>
            <a:r>
              <a:rPr b="1" dirty="0" sz="1500" lang="en-US">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algn="just" indent="-305435" lvl="1" marL="629920"/>
            <a:r>
              <a:rPr b="1" dirty="0" sz="1500" lang="en-US">
                <a:latin typeface="Calibri"/>
                <a:cs typeface="Calibri"/>
              </a:rPr>
              <a:t>The keystrokes can be encoded using encryption algorithms like AES (Advanced Encryption Standard), making them unintelligible to anyone lacking the necessary decryption key.</a:t>
            </a:r>
            <a:endParaRPr b="1" dirty="0" sz="1500" lang="en-IN">
              <a:latin typeface="Calibri"/>
              <a:cs typeface="Calibri"/>
            </a:endParaRPr>
          </a:p>
          <a:p>
            <a:pPr algn="just" indent="-305435" marL="305435"/>
            <a:r>
              <a:rPr b="1" dirty="0" sz="1500" lang="en-IN">
                <a:latin typeface="Calibri"/>
                <a:ea typeface="+mn-lt"/>
                <a:cs typeface="+mn-lt"/>
              </a:rPr>
              <a:t>Authentication:</a:t>
            </a:r>
            <a:endParaRPr b="1" dirty="0" sz="1500" lang="en-IN">
              <a:latin typeface="Calibri"/>
              <a:cs typeface="Calibri"/>
            </a:endParaRPr>
          </a:p>
          <a:p>
            <a:pPr algn="just" indent="-305435" lvl="1" marL="629920"/>
            <a:r>
              <a:rPr b="1" dirty="0" sz="1500" lang="en-US">
                <a:latin typeface="Calibri"/>
                <a:ea typeface="+mn-lt"/>
                <a:cs typeface="+mn-lt"/>
              </a:rPr>
              <a:t>Even in the case that keylogging attempts are undertaken, the implementation of robust authentication procedures can aid in preventing unauthorized access to sensitive systems or applications.</a:t>
            </a:r>
          </a:p>
          <a:p>
            <a:pPr algn="just" indent="-305435" lvl="1" marL="629920"/>
            <a:r>
              <a:rPr b="1" dirty="0" sz="1500" lang="en-US">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b="1" dirty="0" sz="1500" lang="en-IN">
              <a:latin typeface="Calibri"/>
              <a:ea typeface="+mn-lt"/>
              <a:cs typeface="+mn-lt"/>
            </a:endParaRPr>
          </a:p>
          <a:p>
            <a:pPr algn="just" indent="-305435" marL="305435"/>
            <a:r>
              <a:rPr b="1" dirty="0" sz="1500" lang="en-IN">
                <a:latin typeface="Calibri"/>
                <a:ea typeface="+mn-lt"/>
                <a:cs typeface="+mn-lt"/>
              </a:rPr>
              <a:t>Behavioural Analysis:</a:t>
            </a:r>
            <a:endParaRPr b="1" dirty="0" sz="1500" lang="en-IN">
              <a:latin typeface="Calibri"/>
              <a:cs typeface="Calibri"/>
            </a:endParaRPr>
          </a:p>
          <a:p>
            <a:pPr algn="just" indent="-305435" lvl="1" marL="629920"/>
            <a:r>
              <a:rPr b="1" dirty="0" sz="1500" lang="en-US">
                <a:latin typeface="Calibri"/>
                <a:ea typeface="+mn-lt"/>
                <a:cs typeface="+mn-lt"/>
              </a:rPr>
              <a:t>By applying behavioral analysis tools, one can identify unusual or suspicious activity that can point to the existence of a keylogger. </a:t>
            </a:r>
          </a:p>
          <a:p>
            <a:pPr algn="just" indent="-305435" lvl="1" marL="629920"/>
            <a:r>
              <a:rPr b="1" dirty="0" sz="1500" lang="en-US">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p:txBody>
          <a:bodyPr>
            <a:normAutofit fontScale="90000"/>
          </a:bodyPr>
          <a:p>
            <a:r>
              <a:rPr b="1" dirty="0" sz="4400" lang="en-US">
                <a:solidFill>
                  <a:schemeClr val="accent1"/>
                </a:solidFill>
                <a:cs typeface="Arial" panose="020B0604020202020204" pitchFamily="34" charset="0"/>
              </a:rPr>
              <a:t>Proposed Solution</a:t>
            </a:r>
            <a:endParaRPr dirty="0" sz="4400" lang="en-US"/>
          </a:p>
        </p:txBody>
      </p:sp>
      <p:sp>
        <p:nvSpPr>
          <p:cNvPr id="1048602" name="Content Placeholder 1"/>
          <p:cNvSpPr>
            <a:spLocks noGrp="1"/>
          </p:cNvSpPr>
          <p:nvPr>
            <p:ph idx="1"/>
          </p:nvPr>
        </p:nvSpPr>
        <p:spPr>
          <a:xfrm>
            <a:off x="441671" y="812800"/>
            <a:ext cx="11613485" cy="5930900"/>
          </a:xfrm>
        </p:spPr>
        <p:txBody>
          <a:bodyPr anchor="ctr" bIns="45720" lIns="91440" rIns="91440" rtlCol="0" tIns="45720" vert="horz">
            <a:noAutofit/>
          </a:bodyPr>
          <a:p>
            <a:pPr indent="-305435" marL="305435"/>
            <a:r>
              <a:rPr b="1" dirty="0" sz="1500" lang="en-IN">
                <a:latin typeface="Calibri"/>
                <a:ea typeface="+mn-lt"/>
                <a:cs typeface="+mn-lt"/>
              </a:rPr>
              <a:t>End point security:</a:t>
            </a:r>
            <a:endParaRPr b="1" dirty="0" sz="1500" lang="en-IN">
              <a:latin typeface="Calibri"/>
              <a:cs typeface="Calibri"/>
            </a:endParaRPr>
          </a:p>
          <a:p>
            <a:pPr indent="-305435" lvl="1" marL="629920"/>
            <a:r>
              <a:rPr b="1" dirty="0" sz="1500" lang="en-US">
                <a:latin typeface="Calibri"/>
                <a:cs typeface="Calibri"/>
              </a:rPr>
              <a:t>Implementing comprehensive endpoint security solutions can help detect and mitigate keylogging threats at the device level. </a:t>
            </a:r>
          </a:p>
          <a:p>
            <a:pPr indent="-305435" lvl="1" marL="629920"/>
            <a:r>
              <a:rPr b="1" dirty="0" sz="1500" lang="en-US">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indent="-305435" marL="305435"/>
            <a:r>
              <a:rPr b="1" dirty="0" sz="1500" lang="en-IN">
                <a:latin typeface="Calibri"/>
                <a:ea typeface="+mn-lt"/>
                <a:cs typeface="+mn-lt"/>
              </a:rPr>
              <a:t>Regular updates and Patch Management:</a:t>
            </a:r>
            <a:endParaRPr b="1" dirty="0" sz="1500" lang="en-IN">
              <a:latin typeface="Calibri"/>
              <a:cs typeface="Calibri"/>
            </a:endParaRPr>
          </a:p>
          <a:p>
            <a:pPr indent="-305435" lvl="1" marL="629920"/>
            <a:r>
              <a:rPr b="1" dirty="0" sz="1500" lang="en-US">
                <a:latin typeface="Calibri"/>
                <a:ea typeface="+mn-lt"/>
                <a:cs typeface="+mn-lt"/>
              </a:rPr>
              <a:t> Ensuring that systems and software are regularly updated with the latest security patches and fixes is crucial for mitigating keylogging threats.</a:t>
            </a:r>
          </a:p>
          <a:p>
            <a:pPr indent="-305435" lvl="1" marL="629920"/>
            <a:r>
              <a:rPr b="1" dirty="0" sz="1500" lang="en-US">
                <a:latin typeface="Calibri"/>
                <a:ea typeface="+mn-lt"/>
                <a:cs typeface="+mn-lt"/>
              </a:rPr>
              <a:t>Software vendors often release patches to </a:t>
            </a:r>
            <a:r>
              <a:rPr b="1" dirty="0" sz="1500" lang="en-US">
                <a:latin typeface="Times New Roman" panose="02020603050405020304" pitchFamily="18" charset="0"/>
                <a:ea typeface="+mn-lt"/>
                <a:cs typeface="Times New Roman" panose="02020603050405020304" pitchFamily="18" charset="0"/>
              </a:rPr>
              <a:t>address</a:t>
            </a:r>
            <a:r>
              <a:rPr b="1" dirty="0" sz="1500" lang="en-US">
                <a:latin typeface="Calibri"/>
                <a:ea typeface="+mn-lt"/>
                <a:cs typeface="+mn-lt"/>
              </a:rPr>
              <a:t> known vulnerabilities that could be exploited by keyloggers and other malware. By promptly applying these updates, organizations can reduce their exposure to keylogging and other security risks.</a:t>
            </a:r>
          </a:p>
          <a:p>
            <a:pPr indent="-305435" marL="305435"/>
            <a:r>
              <a:rPr b="1" dirty="0" sz="1500" lang="en-IN">
                <a:latin typeface="Calibri"/>
                <a:ea typeface="+mn-lt"/>
                <a:cs typeface="+mn-lt"/>
              </a:rPr>
              <a:t>User Education and Awareness:</a:t>
            </a:r>
            <a:endParaRPr b="1" dirty="0" sz="1500" lang="en-IN">
              <a:latin typeface="Calibri"/>
              <a:cs typeface="Calibri"/>
            </a:endParaRPr>
          </a:p>
          <a:p>
            <a:pPr indent="-305435" lvl="1" marL="629920"/>
            <a:r>
              <a:rPr b="1" dirty="0" sz="1500" lang="en-US">
                <a:latin typeface="Calibri"/>
                <a:ea typeface="+mn-lt"/>
                <a:cs typeface="+mn-lt"/>
              </a:rPr>
              <a:t>Educating users about the risks associated with keyloggers and providing guidance on how to recognize and respond to potential threats is essential for effective security.</a:t>
            </a:r>
          </a:p>
          <a:p>
            <a:pPr indent="-305435" lvl="1" marL="629920"/>
            <a:r>
              <a:rPr b="1" dirty="0" sz="1500" lang="en-US">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b="1" dirty="0" sz="1500" lang="en-IN">
              <a:latin typeface="Calibri"/>
              <a:cs typeface="Calibri"/>
            </a:endParaRPr>
          </a:p>
          <a:p>
            <a:pPr indent="-305435" marL="305435"/>
            <a:r>
              <a:rPr b="1" dirty="0" sz="1500" lang="en-US">
                <a:latin typeface="Calibri"/>
                <a:ea typeface="+mn-lt"/>
                <a:cs typeface="+mn-lt"/>
              </a:rPr>
              <a:t>By implementing this comprehensive approach organizations can effectively mitigate the risks posed by keyloggers and enhance overall security posture.</a:t>
            </a:r>
            <a:endParaRPr dirty="0" sz="15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ea typeface="+mj-lt"/>
                <a:cs typeface="Arial"/>
              </a:rPr>
              <a:t>System  Approach</a:t>
            </a:r>
            <a:endParaRPr dirty="0" sz="4400" lang="en-US">
              <a:solidFill>
                <a:schemeClr val="accent1"/>
              </a:solidFill>
              <a:cs typeface="Calibri Light"/>
            </a:endParaRPr>
          </a:p>
        </p:txBody>
      </p:sp>
      <p:sp>
        <p:nvSpPr>
          <p:cNvPr id="1048604" name="Content Placeholder 1"/>
          <p:cNvSpPr>
            <a:spLocks noGrp="1"/>
          </p:cNvSpPr>
          <p:nvPr>
            <p:ph idx="1"/>
          </p:nvPr>
        </p:nvSpPr>
        <p:spPr/>
        <p:txBody>
          <a:bodyPr/>
          <a:p>
            <a:pPr>
              <a:buFont typeface="Wingdings" panose="05000000000000000000" pitchFamily="2" charset="2"/>
              <a:buChar char="§"/>
            </a:pPr>
            <a:r>
              <a:rPr b="1" dirty="0" sz="1800" lang="en-GB">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b="1" dirty="0" sz="1800" lang="en-IN">
              <a:solidFill>
                <a:srgbClr val="0F0F0F"/>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dirty="0" sz="4400" lang="en-US">
                <a:solidFill>
                  <a:schemeClr val="accent1"/>
                </a:solidFill>
                <a:ea typeface="+mj-lt"/>
                <a:cs typeface="Arial"/>
              </a:rPr>
              <a:t>Algorithm &amp; Deployment</a:t>
            </a:r>
            <a:endParaRPr dirty="0" lang="en-US"/>
          </a:p>
        </p:txBody>
      </p:sp>
      <p:sp>
        <p:nvSpPr>
          <p:cNvPr id="1048606" name="Content Placeholder 1"/>
          <p:cNvSpPr>
            <a:spLocks noGrp="1"/>
          </p:cNvSpPr>
          <p:nvPr>
            <p:ph idx="1"/>
          </p:nvPr>
        </p:nvSpPr>
        <p:spPr>
          <a:xfrm>
            <a:off x="581192" y="1302026"/>
            <a:ext cx="11029615" cy="4420348"/>
          </a:xfrm>
        </p:spPr>
        <p:txBody>
          <a:bodyPr>
            <a:normAutofit/>
          </a:bodyPr>
          <a:p>
            <a:pPr algn="l"/>
            <a:r>
              <a:rPr b="1" dirty="0" sz="2400" i="0" lang="en-IN">
                <a:solidFill>
                  <a:srgbClr val="0D0D0D"/>
                </a:solidFill>
                <a:effectLst/>
              </a:rPr>
              <a:t>Event Handling: </a:t>
            </a:r>
          </a:p>
          <a:p>
            <a:pPr lvl="1"/>
            <a:r>
              <a:rPr b="0" dirty="0" sz="1800" i="0" lang="en-IN" err="1">
                <a:solidFill>
                  <a:srgbClr val="0D0D0D"/>
                </a:solidFill>
                <a:effectLst/>
              </a:rPr>
              <a:t>on_press</a:t>
            </a:r>
            <a:r>
              <a:rPr b="0" dirty="0" sz="1800" i="0" lang="en-IN">
                <a:solidFill>
                  <a:srgbClr val="0D0D0D"/>
                </a:solidFill>
                <a:effectLst/>
              </a:rPr>
              <a:t>(key): Register keys pressed and held.</a:t>
            </a:r>
          </a:p>
          <a:p>
            <a:pPr lvl="1"/>
            <a:r>
              <a:rPr b="0" dirty="0" sz="1800" i="0" lang="en-IN" err="1">
                <a:solidFill>
                  <a:srgbClr val="0D0D0D"/>
                </a:solidFill>
                <a:effectLst/>
              </a:rPr>
              <a:t>on_release</a:t>
            </a:r>
            <a:r>
              <a:rPr b="0" dirty="0" sz="1800" i="0" lang="en-IN">
                <a:solidFill>
                  <a:srgbClr val="0D0D0D"/>
                </a:solidFill>
                <a:effectLst/>
              </a:rPr>
              <a:t>(key): Record released keys and handle flag state.</a:t>
            </a:r>
          </a:p>
          <a:p>
            <a:pPr algn="l"/>
            <a:r>
              <a:rPr b="1" dirty="0" sz="2400" i="0" lang="en-IN">
                <a:solidFill>
                  <a:srgbClr val="0D0D0D"/>
                </a:solidFill>
                <a:effectLst/>
              </a:rPr>
              <a:t>Logging:</a:t>
            </a:r>
          </a:p>
          <a:p>
            <a:pPr lvl="1"/>
            <a:r>
              <a:rPr b="0" dirty="0" sz="1800" i="0" lang="en-IN">
                <a:solidFill>
                  <a:srgbClr val="0D0D0D"/>
                </a:solidFill>
                <a:effectLst/>
              </a:rPr>
              <a:t> </a:t>
            </a:r>
            <a:r>
              <a:rPr b="0" dirty="0" sz="1800" i="0" lang="en-IN" err="1">
                <a:solidFill>
                  <a:srgbClr val="0D0D0D"/>
                </a:solidFill>
                <a:effectLst/>
              </a:rPr>
              <a:t>generate_text_log</a:t>
            </a:r>
            <a:r>
              <a:rPr b="0" dirty="0" sz="1800" i="0" lang="en-IN">
                <a:solidFill>
                  <a:srgbClr val="0D0D0D"/>
                </a:solidFill>
                <a:effectLst/>
              </a:rPr>
              <a:t>(key): Store keystrokes in a text file.</a:t>
            </a:r>
          </a:p>
          <a:p>
            <a:pPr lvl="1"/>
            <a:r>
              <a:rPr b="0" dirty="0" sz="1800" i="0" lang="en-IN" err="1">
                <a:solidFill>
                  <a:srgbClr val="0D0D0D"/>
                </a:solidFill>
                <a:effectLst/>
              </a:rPr>
              <a:t>generate_json_file</a:t>
            </a:r>
            <a:r>
              <a:rPr b="0" dirty="0" sz="1800" i="0" lang="en-IN">
                <a:solidFill>
                  <a:srgbClr val="0D0D0D"/>
                </a:solidFill>
                <a:effectLst/>
              </a:rPr>
              <a:t>(</a:t>
            </a:r>
            <a:r>
              <a:rPr b="0" dirty="0" sz="1800" i="0" lang="en-IN" err="1">
                <a:solidFill>
                  <a:srgbClr val="0D0D0D"/>
                </a:solidFill>
                <a:effectLst/>
              </a:rPr>
              <a:t>keys_used</a:t>
            </a:r>
            <a:r>
              <a:rPr b="0" dirty="0" sz="1800" i="0" lang="en-IN">
                <a:solidFill>
                  <a:srgbClr val="0D0D0D"/>
                </a:solidFill>
                <a:effectLst/>
              </a:rPr>
              <a:t>): Preserve keystrokes in a JSON file.</a:t>
            </a:r>
          </a:p>
          <a:p>
            <a:pPr algn="l"/>
            <a:r>
              <a:rPr b="1" dirty="0" sz="2400" i="0" lang="en-IN">
                <a:solidFill>
                  <a:srgbClr val="0D0D0D"/>
                </a:solidFill>
                <a:effectLst/>
              </a:rPr>
              <a:t>Keylogger Control: </a:t>
            </a:r>
          </a:p>
          <a:p>
            <a:pPr lvl="1"/>
            <a:r>
              <a:rPr b="0" dirty="0" sz="1800" i="0" lang="en-IN" err="1">
                <a:solidFill>
                  <a:srgbClr val="0D0D0D"/>
                </a:solidFill>
                <a:effectLst/>
              </a:rPr>
              <a:t>start_keylogger</a:t>
            </a:r>
            <a:r>
              <a:rPr b="0" dirty="0" sz="1800" i="0" lang="en-IN">
                <a:solidFill>
                  <a:srgbClr val="0D0D0D"/>
                </a:solidFill>
                <a:effectLst/>
              </a:rPr>
              <a:t>(): Begin the keylogging process.</a:t>
            </a:r>
          </a:p>
          <a:p>
            <a:pPr lvl="1"/>
            <a:r>
              <a:rPr b="0" dirty="0" sz="1800" i="0" lang="en-IN" err="1">
                <a:solidFill>
                  <a:srgbClr val="0D0D0D"/>
                </a:solidFill>
                <a:effectLst/>
              </a:rPr>
              <a:t>stop_keylogger</a:t>
            </a:r>
            <a:r>
              <a:rPr b="0" dirty="0" sz="1800" i="0" lang="en-IN">
                <a:solidFill>
                  <a:srgbClr val="0D0D0D"/>
                </a:solidFill>
                <a:effectLst/>
              </a:rPr>
              <a:t>(): Cease keylogging.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ea typeface="+mj-lt"/>
                <a:cs typeface="Arial"/>
              </a:rPr>
              <a:t>Result</a:t>
            </a:r>
            <a:endParaRPr dirty="0" lang="en-US"/>
          </a:p>
        </p:txBody>
      </p:sp>
      <p:sp>
        <p:nvSpPr>
          <p:cNvPr id="1048608" name="Content Placeholder 1"/>
          <p:cNvSpPr>
            <a:spLocks noGrp="1"/>
          </p:cNvSpPr>
          <p:nvPr>
            <p:ph idx="1"/>
          </p:nvPr>
        </p:nvSpPr>
        <p:spPr>
          <a:xfrm>
            <a:off x="581192" y="1302026"/>
            <a:ext cx="11029615" cy="1627987"/>
          </a:xfrm>
        </p:spPr>
        <p:txBody>
          <a:bodyPr>
            <a:normAutofit fontScale="94444" lnSpcReduction="20000"/>
          </a:bodyPr>
          <a:p>
            <a:r>
              <a:rPr b="1" dirty="0" sz="1800" lang="en-US"/>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2097153" name="Picture 2"/>
          <p:cNvPicPr>
            <a:picLocks noChangeAspect="1"/>
          </p:cNvPicPr>
          <p:nvPr/>
        </p:nvPicPr>
        <p:blipFill>
          <a:blip xmlns:r="http://schemas.openxmlformats.org/officeDocument/2006/relationships" r:embed="rId1"/>
          <a:stretch>
            <a:fillRect/>
          </a:stretch>
        </p:blipFill>
        <p:spPr>
          <a:xfrm>
            <a:off x="1296526" y="3123346"/>
            <a:ext cx="2362405" cy="2636748"/>
          </a:xfrm>
          <a:prstGeom prst="rect"/>
        </p:spPr>
      </p:pic>
      <p:pic>
        <p:nvPicPr>
          <p:cNvPr id="2097154" name="Picture 3"/>
          <p:cNvPicPr>
            <a:picLocks noChangeAspect="1"/>
          </p:cNvPicPr>
          <p:nvPr/>
        </p:nvPicPr>
        <p:blipFill>
          <a:blip xmlns:r="http://schemas.openxmlformats.org/officeDocument/2006/relationships" r:embed="rId2"/>
          <a:stretch>
            <a:fillRect/>
          </a:stretch>
        </p:blipFill>
        <p:spPr>
          <a:xfrm>
            <a:off x="8145495" y="3194876"/>
            <a:ext cx="2385267" cy="2629128"/>
          </a:xfrm>
          <a:prstGeom prst="rect"/>
        </p:spPr>
      </p:pic>
      <p:pic>
        <p:nvPicPr>
          <p:cNvPr id="2097155" name="Picture 5"/>
          <p:cNvPicPr>
            <a:picLocks noChangeAspect="1"/>
          </p:cNvPicPr>
          <p:nvPr/>
        </p:nvPicPr>
        <p:blipFill>
          <a:blip xmlns:r="http://schemas.openxmlformats.org/officeDocument/2006/relationships" r:embed="rId3"/>
          <a:stretch>
            <a:fillRect/>
          </a:stretch>
        </p:blipFill>
        <p:spPr>
          <a:xfrm>
            <a:off x="4463127" y="3206307"/>
            <a:ext cx="2400508" cy="260626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56" name="Content Placeholder 6"/>
          <p:cNvPicPr>
            <a:picLocks noChangeAspect="1" noGrp="1"/>
          </p:cNvPicPr>
          <p:nvPr>
            <p:ph idx="1"/>
          </p:nvPr>
        </p:nvPicPr>
        <p:blipFill>
          <a:blip xmlns:r="http://schemas.openxmlformats.org/officeDocument/2006/relationships" r:embed="rId1"/>
          <a:stretch>
            <a:fillRect/>
          </a:stretch>
        </p:blipFill>
        <p:spPr>
          <a:xfrm>
            <a:off x="6590957" y="1365660"/>
            <a:ext cx="5020018" cy="4673600"/>
          </a:xfrm>
        </p:spPr>
      </p:pic>
      <p:sp>
        <p:nvSpPr>
          <p:cNvPr id="1048609" name="Title 4"/>
          <p:cNvSpPr>
            <a:spLocks noGrp="1"/>
          </p:cNvSpPr>
          <p:nvPr>
            <p:ph type="title"/>
          </p:nvPr>
        </p:nvSpPr>
        <p:spPr>
          <a:xfrm>
            <a:off x="581025" y="701675"/>
            <a:ext cx="11029950" cy="530225"/>
          </a:xfrm>
        </p:spPr>
        <p:txBody>
          <a:bodyPr>
            <a:normAutofit fontScale="90000"/>
          </a:bodyPr>
          <a:p>
            <a:r>
              <a:rPr b="1" dirty="0" sz="4400" lang="en-US" err="1">
                <a:solidFill>
                  <a:schemeClr val="accent1"/>
                </a:solidFill>
                <a:ea typeface="+mj-lt"/>
                <a:cs typeface="Arial"/>
              </a:rPr>
              <a:t>OUTPUt</a:t>
            </a:r>
            <a:endParaRPr dirty="0" lang="en-US"/>
          </a:p>
        </p:txBody>
      </p:sp>
      <p:pic>
        <p:nvPicPr>
          <p:cNvPr id="2097157" name="Picture 8"/>
          <p:cNvPicPr>
            <a:picLocks noChangeAspect="1"/>
          </p:cNvPicPr>
          <p:nvPr/>
        </p:nvPicPr>
        <p:blipFill>
          <a:blip xmlns:r="http://schemas.openxmlformats.org/officeDocument/2006/relationships" r:embed="rId2"/>
          <a:stretch>
            <a:fillRect/>
          </a:stretch>
        </p:blipFill>
        <p:spPr>
          <a:xfrm>
            <a:off x="581025" y="1365660"/>
            <a:ext cx="5245370" cy="4896102"/>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Monesh N</cp:lastModifiedBy>
  <dcterms:created xsi:type="dcterms:W3CDTF">2021-05-26T05:50:10Z</dcterms:created>
  <dcterms:modified xsi:type="dcterms:W3CDTF">2024-04-04T13:44:44Z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