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8893e5ee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8893e5ee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8893e5eed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8893e5eed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8893e5eed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8893e5eed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8893e5eed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8893e5eed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8893e5eed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8893e5eed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8893e5eed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8893e5eed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893e5ee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8893e5ee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8893e5eed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8893e5eed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8893e5eed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8893e5eed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c61fef3a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c61fef3a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893e5ee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893e5ee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8840c0997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8840c099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884adeeea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884adeeea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884adeeea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884adeeea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c61fef3a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c61fef3a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884adeeea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884adeeea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8893e5eed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8893e5eed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8893e5eed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8893e5eed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regsdennis.github.io/Manatee.Json/usage/pointer.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Kubernetes basics</a:t>
            </a:r>
            <a:endParaRPr/>
          </a:p>
        </p:txBody>
      </p:sp>
      <p:sp>
        <p:nvSpPr>
          <p:cNvPr id="55" name="Google Shape;55;p13"/>
          <p:cNvSpPr txBox="1"/>
          <p:nvPr>
            <p:ph idx="1" type="subTitle"/>
          </p:nvPr>
        </p:nvSpPr>
        <p:spPr>
          <a:xfrm>
            <a:off x="6563475" y="4275725"/>
            <a:ext cx="2418600" cy="710100"/>
          </a:xfrm>
          <a:prstGeom prst="rect">
            <a:avLst/>
          </a:prstGeom>
        </p:spPr>
        <p:txBody>
          <a:bodyPr anchorCtr="0" anchor="t" bIns="91425" lIns="91425" spcFirstLastPara="1" rIns="91425" wrap="square" tIns="91425">
            <a:normAutofit fontScale="77500" lnSpcReduction="20000"/>
          </a:bodyPr>
          <a:lstStyle/>
          <a:p>
            <a:pPr indent="0" lvl="0" marL="0" rtl="0" algn="ctr">
              <a:lnSpc>
                <a:spcPct val="90000"/>
              </a:lnSpc>
              <a:spcBef>
                <a:spcPts val="0"/>
              </a:spcBef>
              <a:spcAft>
                <a:spcPts val="0"/>
              </a:spcAft>
              <a:buNone/>
            </a:pPr>
            <a:r>
              <a:rPr lang="en-GB" sz="2000"/>
              <a:t>Presented by</a:t>
            </a:r>
            <a:br>
              <a:rPr lang="en-GB" sz="2000"/>
            </a:br>
            <a:br>
              <a:rPr lang="en-GB" sz="2000"/>
            </a:br>
            <a:r>
              <a:rPr lang="en-GB" sz="2000"/>
              <a:t>Pratheesh Russell</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Storage</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a:t>PersistentVolumes</a:t>
            </a:r>
            <a:endParaRPr b="1"/>
          </a:p>
          <a:p>
            <a:pPr indent="-317182" lvl="0" marL="457200" rtl="0" algn="l">
              <a:spcBef>
                <a:spcPts val="1200"/>
              </a:spcBef>
              <a:spcAft>
                <a:spcPts val="0"/>
              </a:spcAft>
              <a:buSzPct val="100000"/>
              <a:buChar char="-"/>
            </a:pPr>
            <a:r>
              <a:rPr lang="en-GB"/>
              <a:t>A cluster resource representing a pre-provisioned storage in the cluster</a:t>
            </a:r>
            <a:endParaRPr/>
          </a:p>
          <a:p>
            <a:pPr indent="-317182" lvl="0" marL="457200" rtl="0" algn="l">
              <a:spcBef>
                <a:spcPts val="0"/>
              </a:spcBef>
              <a:spcAft>
                <a:spcPts val="0"/>
              </a:spcAft>
              <a:buSzPct val="100000"/>
              <a:buChar char="-"/>
            </a:pPr>
            <a:r>
              <a:rPr lang="en-GB"/>
              <a:t>Non namespaced resource</a:t>
            </a:r>
            <a:endParaRPr/>
          </a:p>
          <a:p>
            <a:pPr indent="0" lvl="0" marL="0" rtl="0" algn="l">
              <a:spcBef>
                <a:spcPts val="1200"/>
              </a:spcBef>
              <a:spcAft>
                <a:spcPts val="0"/>
              </a:spcAft>
              <a:buNone/>
            </a:pPr>
            <a:r>
              <a:rPr b="1" lang="en-GB"/>
              <a:t>PersistentVolumeClaims</a:t>
            </a:r>
            <a:endParaRPr b="1"/>
          </a:p>
          <a:p>
            <a:pPr indent="-317182" lvl="0" marL="457200" rtl="0" algn="l">
              <a:spcBef>
                <a:spcPts val="1200"/>
              </a:spcBef>
              <a:spcAft>
                <a:spcPts val="0"/>
              </a:spcAft>
              <a:buSzPct val="100000"/>
              <a:buChar char="-"/>
            </a:pPr>
            <a:r>
              <a:rPr lang="en-GB"/>
              <a:t>A request for storage by an app (pod)</a:t>
            </a:r>
            <a:endParaRPr/>
          </a:p>
          <a:p>
            <a:pPr indent="0" lvl="0" marL="0" rtl="0" algn="l">
              <a:spcBef>
                <a:spcPts val="1200"/>
              </a:spcBef>
              <a:spcAft>
                <a:spcPts val="0"/>
              </a:spcAft>
              <a:buNone/>
            </a:pPr>
            <a:r>
              <a:rPr b="1" lang="en-GB"/>
              <a:t>StorageClass</a:t>
            </a:r>
            <a:endParaRPr b="1"/>
          </a:p>
          <a:p>
            <a:pPr indent="-317182" lvl="0" marL="457200" rtl="0" algn="l">
              <a:spcBef>
                <a:spcPts val="1200"/>
              </a:spcBef>
              <a:spcAft>
                <a:spcPts val="0"/>
              </a:spcAft>
              <a:buSzPct val="100000"/>
              <a:buChar char="-"/>
            </a:pPr>
            <a:r>
              <a:rPr lang="en-GB"/>
              <a:t>Used for dynamic provisioning of PV</a:t>
            </a:r>
            <a:endParaRPr/>
          </a:p>
          <a:p>
            <a:pPr indent="-317182" lvl="0" marL="457200" rtl="0" algn="l">
              <a:spcBef>
                <a:spcPts val="0"/>
              </a:spcBef>
              <a:spcAft>
                <a:spcPts val="0"/>
              </a:spcAft>
              <a:buSzPct val="100000"/>
              <a:buChar char="-"/>
            </a:pPr>
            <a:r>
              <a:rPr lang="en-GB"/>
              <a:t>StorageClasses are configured to use a specific CSI driver is a  standard plugin interface that allows Kubernetes to use external storage systems (cloud providers, NAS, etc.)</a:t>
            </a:r>
            <a:endParaRPr/>
          </a:p>
          <a:p>
            <a:pPr indent="-317182" lvl="0" marL="457200" rtl="0" algn="l">
              <a:spcBef>
                <a:spcPts val="0"/>
              </a:spcBef>
              <a:spcAft>
                <a:spcPts val="0"/>
              </a:spcAft>
              <a:buSzPct val="100000"/>
              <a:buChar char="-"/>
            </a:pPr>
            <a:r>
              <a:rPr lang="en-GB"/>
              <a:t>If a PVC has a storageclass attached and does not find a pre-made PV to bind to, the relevant CSI driver sees the claim and automatically provisions the actual storage (e.g., a new fileshare in azure) and creates the corresponding PV object to bind to the PVC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Jobs and Daemonsets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t>Job</a:t>
            </a:r>
            <a:endParaRPr b="1"/>
          </a:p>
          <a:p>
            <a:pPr indent="-342900" lvl="0" marL="457200" rtl="0" algn="l">
              <a:spcBef>
                <a:spcPts val="1200"/>
              </a:spcBef>
              <a:spcAft>
                <a:spcPts val="0"/>
              </a:spcAft>
              <a:buSzPts val="1800"/>
              <a:buChar char="-"/>
            </a:pPr>
            <a:r>
              <a:rPr lang="en-GB"/>
              <a:t>A controller that creates one or more Pods to perform a specific task</a:t>
            </a:r>
            <a:endParaRPr/>
          </a:p>
          <a:p>
            <a:pPr indent="-342900" lvl="0" marL="457200" rtl="0" algn="l">
              <a:spcBef>
                <a:spcPts val="0"/>
              </a:spcBef>
              <a:spcAft>
                <a:spcPts val="0"/>
              </a:spcAft>
              <a:buSzPts val="1800"/>
              <a:buChar char="-"/>
            </a:pPr>
            <a:r>
              <a:rPr lang="en-GB"/>
              <a:t>Runs a Pod until a successful termination (exit code 0).</a:t>
            </a:r>
            <a:endParaRPr/>
          </a:p>
          <a:p>
            <a:pPr indent="0" lvl="0" marL="0" rtl="0" algn="l">
              <a:spcBef>
                <a:spcPts val="1200"/>
              </a:spcBef>
              <a:spcAft>
                <a:spcPts val="0"/>
              </a:spcAft>
              <a:buNone/>
            </a:pPr>
            <a:r>
              <a:rPr b="1" lang="en-GB"/>
              <a:t>CronJob</a:t>
            </a:r>
            <a:endParaRPr b="1"/>
          </a:p>
          <a:p>
            <a:pPr indent="-342900" lvl="0" marL="457200" rtl="0" algn="l">
              <a:spcBef>
                <a:spcPts val="1200"/>
              </a:spcBef>
              <a:spcAft>
                <a:spcPts val="0"/>
              </a:spcAft>
              <a:buSzPts val="1800"/>
              <a:buChar char="-"/>
            </a:pPr>
            <a:r>
              <a:rPr lang="en-GB"/>
              <a:t>A higher-level controller that manages Jobs based on a time-based schedule</a:t>
            </a:r>
            <a:endParaRPr/>
          </a:p>
          <a:p>
            <a:pPr indent="0" lvl="0" marL="0" rtl="0" algn="l">
              <a:spcBef>
                <a:spcPts val="1200"/>
              </a:spcBef>
              <a:spcAft>
                <a:spcPts val="0"/>
              </a:spcAft>
              <a:buNone/>
            </a:pPr>
            <a:r>
              <a:rPr b="1" lang="en-GB"/>
              <a:t>Daemonset</a:t>
            </a:r>
            <a:endParaRPr b="1"/>
          </a:p>
          <a:p>
            <a:pPr indent="-342900" lvl="0" marL="457200" rtl="0" algn="l">
              <a:spcBef>
                <a:spcPts val="1200"/>
              </a:spcBef>
              <a:spcAft>
                <a:spcPts val="0"/>
              </a:spcAft>
              <a:buSzPts val="1800"/>
              <a:buChar char="-"/>
            </a:pPr>
            <a:r>
              <a:rPr lang="en-GB"/>
              <a:t>A controller that ensures a copy of a Pod is running on all Nodes in the cluster</a:t>
            </a:r>
            <a:endParaRPr/>
          </a:p>
          <a:p>
            <a:pPr indent="-342900" lvl="0" marL="457200" rtl="0" algn="l">
              <a:spcBef>
                <a:spcPts val="0"/>
              </a:spcBef>
              <a:spcAft>
                <a:spcPts val="0"/>
              </a:spcAft>
              <a:buSzPts val="1800"/>
              <a:buChar char="-"/>
            </a:pPr>
            <a:r>
              <a:rPr lang="en-GB"/>
              <a:t>Used by logging agents like promtail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RBAC Resources</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ServiceAccount:</a:t>
            </a:r>
            <a:r>
              <a:rPr lang="en-GB"/>
              <a:t> Provides an identity for processes running inside a Pod</a:t>
            </a:r>
            <a:endParaRPr/>
          </a:p>
          <a:p>
            <a:pPr indent="0" lvl="0" marL="0" rtl="0" algn="l">
              <a:spcBef>
                <a:spcPts val="1200"/>
              </a:spcBef>
              <a:spcAft>
                <a:spcPts val="0"/>
              </a:spcAft>
              <a:buNone/>
            </a:pPr>
            <a:r>
              <a:rPr b="1" lang="en-GB"/>
              <a:t>Role:</a:t>
            </a:r>
            <a:r>
              <a:rPr lang="en-GB"/>
              <a:t> A set of rules that define permissions, what actions are allowed on which resources. Allow access within namespace</a:t>
            </a:r>
            <a:endParaRPr/>
          </a:p>
          <a:p>
            <a:pPr indent="0" lvl="0" marL="0" rtl="0" algn="l">
              <a:spcBef>
                <a:spcPts val="1200"/>
              </a:spcBef>
              <a:spcAft>
                <a:spcPts val="0"/>
              </a:spcAft>
              <a:buNone/>
            </a:pPr>
            <a:r>
              <a:rPr b="1" lang="en-GB"/>
              <a:t>RoleBinding:</a:t>
            </a:r>
            <a:r>
              <a:rPr lang="en-GB"/>
              <a:t> Binds Role to ServiceAccount</a:t>
            </a:r>
            <a:endParaRPr/>
          </a:p>
          <a:p>
            <a:pPr indent="0" lvl="0" marL="0" rtl="0" algn="l">
              <a:spcBef>
                <a:spcPts val="1200"/>
              </a:spcBef>
              <a:spcAft>
                <a:spcPts val="0"/>
              </a:spcAft>
              <a:buNone/>
            </a:pPr>
            <a:r>
              <a:rPr b="1" lang="en-GB"/>
              <a:t>ClusterRole:</a:t>
            </a:r>
            <a:r>
              <a:rPr lang="en-GB"/>
              <a:t> Same as roles but cluster wide</a:t>
            </a:r>
            <a:endParaRPr/>
          </a:p>
          <a:p>
            <a:pPr indent="0" lvl="0" marL="0" rtl="0" algn="l">
              <a:spcBef>
                <a:spcPts val="1200"/>
              </a:spcBef>
              <a:spcAft>
                <a:spcPts val="1200"/>
              </a:spcAft>
              <a:buNone/>
            </a:pPr>
            <a:r>
              <a:rPr b="1" lang="en-GB"/>
              <a:t>ClusterRoleBinding:</a:t>
            </a:r>
            <a:r>
              <a:rPr lang="en-GB"/>
              <a:t> Same as role binding but clusterwide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Other resources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are a lot of other resources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You can list the available resources with the command </a:t>
            </a:r>
            <a:endParaRPr/>
          </a:p>
          <a:p>
            <a:pPr indent="0" lvl="0" marL="0" rtl="0" algn="l">
              <a:spcBef>
                <a:spcPts val="1200"/>
              </a:spcBef>
              <a:spcAft>
                <a:spcPts val="0"/>
              </a:spcAft>
              <a:buNone/>
            </a:pPr>
            <a:r>
              <a:rPr b="1" lang="en-GB" sz="1050">
                <a:solidFill>
                  <a:srgbClr val="222222"/>
                </a:solidFill>
                <a:highlight>
                  <a:srgbClr val="F8F9FA"/>
                </a:highlight>
                <a:latin typeface="Courier New"/>
                <a:ea typeface="Courier New"/>
                <a:cs typeface="Courier New"/>
                <a:sym typeface="Courier New"/>
              </a:rPr>
              <a:t>kubectl api-resources -o wide</a:t>
            </a:r>
            <a:endParaRPr b="1" sz="1050">
              <a:solidFill>
                <a:srgbClr val="222222"/>
              </a:solidFill>
              <a:highlight>
                <a:srgbClr val="F8F9FA"/>
              </a:highlight>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Operators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Operators use Custom Resource Definitions (CRDs) to create new object types (e.g., Percona operator). Operators are designed for applications (stateful apps) with intricate lifecycles, such as databases (e.g., PostgreSQL)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32352"/>
              </a:lnSpc>
              <a:spcBef>
                <a:spcPts val="2100"/>
              </a:spcBef>
              <a:spcAft>
                <a:spcPts val="0"/>
              </a:spcAft>
              <a:buNone/>
            </a:pPr>
            <a:r>
              <a:rPr b="1" lang="en-GB" sz="1800">
                <a:solidFill>
                  <a:srgbClr val="242424"/>
                </a:solidFill>
                <a:highlight>
                  <a:srgbClr val="FFFFFF"/>
                </a:highlight>
              </a:rPr>
              <a:t>Organizing with Kustomize</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Kustomize is a configuration management tool built into kubectl</a:t>
            </a:r>
            <a:endParaRPr/>
          </a:p>
          <a:p>
            <a:pPr indent="-342900" lvl="0" marL="457200" rtl="0" algn="l">
              <a:spcBef>
                <a:spcPts val="0"/>
              </a:spcBef>
              <a:spcAft>
                <a:spcPts val="0"/>
              </a:spcAft>
              <a:buSzPts val="1800"/>
              <a:buChar char="-"/>
            </a:pPr>
            <a:r>
              <a:rPr lang="en-GB"/>
              <a:t>configMapGenerator/SecretGenerator to build config and secrets from literals/files</a:t>
            </a:r>
            <a:endParaRPr/>
          </a:p>
          <a:p>
            <a:pPr indent="-342900" lvl="0" marL="457200" rtl="0" algn="l">
              <a:spcBef>
                <a:spcPts val="0"/>
              </a:spcBef>
              <a:spcAft>
                <a:spcPts val="0"/>
              </a:spcAft>
              <a:buSzPts val="1800"/>
              <a:buChar char="-"/>
            </a:pPr>
            <a:r>
              <a:rPr lang="en-GB"/>
              <a:t>Helps separate base (common manifests) and overlays (env-specific configs)</a:t>
            </a:r>
            <a:endParaRPr/>
          </a:p>
          <a:p>
            <a:pPr indent="-342900" lvl="0" marL="457200" rtl="0" algn="l">
              <a:spcBef>
                <a:spcPts val="0"/>
              </a:spcBef>
              <a:spcAft>
                <a:spcPts val="0"/>
              </a:spcAft>
              <a:buSzPts val="1800"/>
              <a:buChar char="-"/>
            </a:pPr>
            <a:r>
              <a:rPr lang="en-GB"/>
              <a:t>Patches: modify replicas, images, ingress, etc. specifically for different env</a:t>
            </a:r>
            <a:endParaRPr/>
          </a:p>
          <a:p>
            <a:pPr indent="-342900" lvl="0" marL="457200" rtl="0" algn="l">
              <a:spcBef>
                <a:spcPts val="0"/>
              </a:spcBef>
              <a:spcAft>
                <a:spcPts val="0"/>
              </a:spcAft>
              <a:buSzPts val="1800"/>
              <a:buChar char="-"/>
            </a:pPr>
            <a:r>
              <a:rPr lang="en-GB"/>
              <a:t>Each folder has a kustomization.yaml that acts as an index and defines the resources in the folder that are added or patched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4602900" cy="572700"/>
          </a:xfrm>
          <a:prstGeom prst="rect">
            <a:avLst/>
          </a:prstGeom>
        </p:spPr>
        <p:txBody>
          <a:bodyPr anchorCtr="0" anchor="t" bIns="91425" lIns="91425" spcFirstLastPara="1" rIns="91425" wrap="square" tIns="91425">
            <a:normAutofit/>
          </a:bodyPr>
          <a:lstStyle/>
          <a:p>
            <a:pPr indent="0" lvl="0" marL="0" rtl="0" algn="l">
              <a:lnSpc>
                <a:spcPct val="132352"/>
              </a:lnSpc>
              <a:spcBef>
                <a:spcPts val="2100"/>
              </a:spcBef>
              <a:spcAft>
                <a:spcPts val="0"/>
              </a:spcAft>
              <a:buClr>
                <a:schemeClr val="dk1"/>
              </a:buClr>
              <a:buSzPts val="1100"/>
              <a:buFont typeface="Arial"/>
              <a:buNone/>
            </a:pPr>
            <a:r>
              <a:rPr b="1" lang="en-GB" sz="1800">
                <a:solidFill>
                  <a:srgbClr val="242424"/>
                </a:solidFill>
                <a:highlight>
                  <a:schemeClr val="lt1"/>
                </a:highlight>
              </a:rPr>
              <a:t>Base overlay pattern</a:t>
            </a:r>
            <a:endParaRPr/>
          </a:p>
        </p:txBody>
      </p:sp>
      <p:sp>
        <p:nvSpPr>
          <p:cNvPr id="145" name="Google Shape;145;p28"/>
          <p:cNvSpPr txBox="1"/>
          <p:nvPr>
            <p:ph idx="1" type="body"/>
          </p:nvPr>
        </p:nvSpPr>
        <p:spPr>
          <a:xfrm>
            <a:off x="311700" y="1152475"/>
            <a:ext cx="46029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Consider that, we want to deploy applications to Kubernetes and there are multiple environments i.e. dev, uat, prod etc and in each environment, the deployment configurations are different. The simple solution to this problem is to create three separate directories, one for each environment, and add all the Kubernetes manifest in respective folders but it is not a scalable solution</a:t>
            </a:r>
            <a:endParaRPr/>
          </a:p>
          <a:p>
            <a:pPr indent="0" lvl="0" marL="0" rtl="0" algn="l">
              <a:spcBef>
                <a:spcPts val="1200"/>
              </a:spcBef>
              <a:spcAft>
                <a:spcPts val="1200"/>
              </a:spcAft>
              <a:buNone/>
            </a:pPr>
            <a:r>
              <a:rPr lang="en-GB"/>
              <a:t>With Kustomize we can reuse the base files (common YAMLs) across all environments and overlay (patches) specifications for each of those environments</a:t>
            </a:r>
            <a:endParaRPr/>
          </a:p>
        </p:txBody>
      </p:sp>
      <p:pic>
        <p:nvPicPr>
          <p:cNvPr id="146" name="Google Shape;146;p28"/>
          <p:cNvPicPr preferRelativeResize="0"/>
          <p:nvPr/>
        </p:nvPicPr>
        <p:blipFill>
          <a:blip r:embed="rId3">
            <a:alphaModFix/>
          </a:blip>
          <a:stretch>
            <a:fillRect/>
          </a:stretch>
        </p:blipFill>
        <p:spPr>
          <a:xfrm>
            <a:off x="4964450" y="128800"/>
            <a:ext cx="4026900" cy="44400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Demo app</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3" name="Google Shape;153;p29"/>
          <p:cNvPicPr preferRelativeResize="0"/>
          <p:nvPr/>
        </p:nvPicPr>
        <p:blipFill>
          <a:blip r:embed="rId3">
            <a:alphaModFix/>
          </a:blip>
          <a:stretch>
            <a:fillRect/>
          </a:stretch>
        </p:blipFill>
        <p:spPr>
          <a:xfrm>
            <a:off x="0" y="1017736"/>
            <a:ext cx="9144000" cy="352317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Patches</a:t>
            </a:r>
            <a:endParaRPr/>
          </a:p>
        </p:txBody>
      </p:sp>
      <p:sp>
        <p:nvSpPr>
          <p:cNvPr id="159" name="Google Shape;15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Patches are used for Env specific tweaks</a:t>
            </a:r>
            <a:endParaRPr/>
          </a:p>
          <a:p>
            <a:pPr indent="-342900" lvl="0" marL="457200" rtl="0" algn="l">
              <a:spcBef>
                <a:spcPts val="0"/>
              </a:spcBef>
              <a:spcAft>
                <a:spcPts val="0"/>
              </a:spcAft>
              <a:buSzPts val="1800"/>
              <a:buChar char="-"/>
            </a:pPr>
            <a:r>
              <a:rPr lang="en-GB"/>
              <a:t>The patches file uses the </a:t>
            </a:r>
            <a:r>
              <a:rPr lang="en-GB" u="sng">
                <a:solidFill>
                  <a:schemeClr val="hlink"/>
                </a:solidFill>
                <a:hlinkClick r:id="rId3"/>
              </a:rPr>
              <a:t>JSON Pointer</a:t>
            </a:r>
            <a:r>
              <a:rPr lang="en-GB"/>
              <a:t> syntax, which lets you surgically add, replace, or delete specific parts of your YAML using exact paths</a:t>
            </a:r>
            <a:endParaRPr/>
          </a:p>
          <a:p>
            <a:pPr indent="-323850" lvl="0" marL="457200" rtl="0" algn="l">
              <a:spcBef>
                <a:spcPts val="0"/>
              </a:spcBef>
              <a:spcAft>
                <a:spcPts val="0"/>
              </a:spcAft>
              <a:buClr>
                <a:srgbClr val="242424"/>
              </a:buClr>
              <a:buSzPts val="1500"/>
              <a:buFont typeface="Georgia"/>
              <a:buChar char="-"/>
            </a:pPr>
            <a:r>
              <a:rPr lang="en-GB"/>
              <a:t>Commonly used ops: add, replace, remove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Debugging 101</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Check if pod status using get command</a:t>
            </a:r>
            <a:endParaRPr/>
          </a:p>
          <a:p>
            <a:pPr indent="-342900" lvl="0" marL="457200" rtl="0" algn="l">
              <a:spcBef>
                <a:spcPts val="0"/>
              </a:spcBef>
              <a:spcAft>
                <a:spcPts val="0"/>
              </a:spcAft>
              <a:buSzPts val="1800"/>
              <a:buChar char="-"/>
            </a:pPr>
            <a:r>
              <a:rPr lang="en-GB"/>
              <a:t>Check logs - if pods are restarting use –previous option</a:t>
            </a:r>
            <a:endParaRPr/>
          </a:p>
          <a:p>
            <a:pPr indent="-342900" lvl="0" marL="457200" rtl="0" algn="l">
              <a:spcBef>
                <a:spcPts val="0"/>
              </a:spcBef>
              <a:spcAft>
                <a:spcPts val="0"/>
              </a:spcAft>
              <a:buSzPts val="1800"/>
              <a:buChar char="-"/>
            </a:pPr>
            <a:r>
              <a:rPr lang="en-GB"/>
              <a:t>Check events</a:t>
            </a:r>
            <a:endParaRPr/>
          </a:p>
          <a:p>
            <a:pPr indent="-342900" lvl="0" marL="457200" rtl="0" algn="l">
              <a:spcBef>
                <a:spcPts val="0"/>
              </a:spcBef>
              <a:spcAft>
                <a:spcPts val="0"/>
              </a:spcAft>
              <a:buSzPts val="1800"/>
              <a:buChar char="-"/>
            </a:pPr>
            <a:r>
              <a:rPr lang="en-GB"/>
              <a:t>Describe resources</a:t>
            </a:r>
            <a:endParaRPr/>
          </a:p>
          <a:p>
            <a:pPr indent="-342900" lvl="0" marL="457200" rtl="0" algn="l">
              <a:spcBef>
                <a:spcPts val="0"/>
              </a:spcBef>
              <a:spcAft>
                <a:spcPts val="0"/>
              </a:spcAft>
              <a:buSzPts val="1800"/>
              <a:buChar char="-"/>
            </a:pPr>
            <a:r>
              <a:rPr lang="en-GB"/>
              <a:t>Exec into containers if needed</a:t>
            </a:r>
            <a:endParaRPr/>
          </a:p>
          <a:p>
            <a:pPr indent="-342900" lvl="0" marL="457200" rtl="0" algn="l">
              <a:spcBef>
                <a:spcPts val="0"/>
              </a:spcBef>
              <a:spcAft>
                <a:spcPts val="0"/>
              </a:spcAft>
              <a:buSzPts val="1800"/>
              <a:buChar char="-"/>
            </a:pPr>
            <a:r>
              <a:rPr lang="en-GB"/>
              <a:t>Use t</a:t>
            </a:r>
            <a:r>
              <a:rPr lang="en-GB"/>
              <a:t>emporary debug pods to connect and check DB</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Kubernetes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Kubernetes (K8s) is an open-source container orchestration platform that automates the deployment, scaling, and management of containerized applications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Cluster Architecture</a:t>
            </a:r>
            <a:endParaRPr/>
          </a:p>
        </p:txBody>
      </p:sp>
      <p:pic>
        <p:nvPicPr>
          <p:cNvPr id="67" name="Google Shape;67;p15"/>
          <p:cNvPicPr preferRelativeResize="0"/>
          <p:nvPr/>
        </p:nvPicPr>
        <p:blipFill>
          <a:blip r:embed="rId3">
            <a:alphaModFix/>
          </a:blip>
          <a:stretch>
            <a:fillRect/>
          </a:stretch>
        </p:blipFill>
        <p:spPr>
          <a:xfrm>
            <a:off x="1359375" y="1162225"/>
            <a:ext cx="6073702"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Kind for local cluster setup</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Kind (Kubernetes IN Docker) creates the cluster as a Docker container</a:t>
            </a:r>
            <a:endParaRPr/>
          </a:p>
          <a:p>
            <a:pPr indent="-342900" lvl="0" marL="457200" rtl="0" algn="l">
              <a:spcBef>
                <a:spcPts val="0"/>
              </a:spcBef>
              <a:spcAft>
                <a:spcPts val="0"/>
              </a:spcAft>
              <a:buSzPts val="1800"/>
              <a:buChar char="-"/>
            </a:pPr>
            <a:r>
              <a:rPr lang="en-GB"/>
              <a:t>Both control plane and node are created in the same container</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a:t>NOTE:</a:t>
            </a:r>
            <a:endParaRPr b="1"/>
          </a:p>
          <a:p>
            <a:pPr indent="0" lvl="0" marL="0" rtl="0" algn="l">
              <a:spcBef>
                <a:spcPts val="1200"/>
              </a:spcBef>
              <a:spcAft>
                <a:spcPts val="1200"/>
              </a:spcAft>
              <a:buNone/>
            </a:pPr>
            <a:r>
              <a:rPr lang="en-GB"/>
              <a:t>Even if ports and folders are exposed to a node(like a nodeport), it won’t be exposed in our local since the node is inside a container and the container must inturn expose these ports, set it up use extraPortMappings and extraMounts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Kubectl context</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Contexts in Kubernetes define which cluster, which user, and which namespace your kubectl commands interact with. They’re stored in your kubeconfig file (usually ~/.kube/config)</a:t>
            </a:r>
            <a:endParaRPr/>
          </a:p>
          <a:p>
            <a:pPr indent="0" lvl="0" marL="0" rtl="0" algn="l">
              <a:spcBef>
                <a:spcPts val="1200"/>
              </a:spcBef>
              <a:spcAft>
                <a:spcPts val="0"/>
              </a:spcAft>
              <a:buNone/>
            </a:pPr>
            <a:r>
              <a:rPr lang="en-GB"/>
              <a:t>Adding to this is managed by kind (or az in case on using aks)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Resources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Resources can be namespaced (pods, deployments, pvc, ingress etc) or non-namespaced (pv, ingressclass, storageclass, clusterroles etc)</a:t>
            </a:r>
            <a:endParaRPr/>
          </a:p>
          <a:p>
            <a:pPr indent="-342900" lvl="0" marL="457200" rtl="0" algn="l">
              <a:spcBef>
                <a:spcPts val="0"/>
              </a:spcBef>
              <a:spcAft>
                <a:spcPts val="0"/>
              </a:spcAft>
              <a:buSzPts val="1800"/>
              <a:buChar char="-"/>
            </a:pPr>
            <a:r>
              <a:rPr lang="en-GB"/>
              <a:t>Custom </a:t>
            </a:r>
            <a:r>
              <a:rPr lang="en-GB"/>
              <a:t>resources</a:t>
            </a:r>
            <a:r>
              <a:rPr lang="en-GB"/>
              <a:t> can be added (percona, argocd, external secrets, sealed secrets etc)</a:t>
            </a:r>
            <a:endParaRPr/>
          </a:p>
          <a:p>
            <a:pPr indent="-342900" lvl="0" marL="457200" rtl="0" algn="l">
              <a:spcBef>
                <a:spcPts val="0"/>
              </a:spcBef>
              <a:spcAft>
                <a:spcPts val="0"/>
              </a:spcAft>
              <a:buSzPts val="1800"/>
              <a:buChar char="-"/>
            </a:pPr>
            <a:r>
              <a:rPr lang="en-GB"/>
              <a:t>To check the resource definition use the explain resource command</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Workload Resources</a:t>
            </a:r>
            <a:endParaRPr/>
          </a:p>
        </p:txBody>
      </p:sp>
      <p:sp>
        <p:nvSpPr>
          <p:cNvPr id="91" name="Google Shape;91;p19"/>
          <p:cNvSpPr txBox="1"/>
          <p:nvPr>
            <p:ph idx="1" type="body"/>
          </p:nvPr>
        </p:nvSpPr>
        <p:spPr>
          <a:xfrm>
            <a:off x="311700" y="1152475"/>
            <a:ext cx="8520600" cy="3659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a:t>Pod</a:t>
            </a:r>
            <a:r>
              <a:rPr lang="en-GB"/>
              <a:t> </a:t>
            </a:r>
            <a:endParaRPr/>
          </a:p>
          <a:p>
            <a:pPr indent="-325755" lvl="0" marL="457200" rtl="0" algn="l">
              <a:spcBef>
                <a:spcPts val="1200"/>
              </a:spcBef>
              <a:spcAft>
                <a:spcPts val="0"/>
              </a:spcAft>
              <a:buSzPct val="100000"/>
              <a:buChar char="-"/>
            </a:pPr>
            <a:r>
              <a:rPr lang="en-GB"/>
              <a:t>the smallest unit in kubernetes </a:t>
            </a:r>
            <a:endParaRPr/>
          </a:p>
          <a:p>
            <a:pPr indent="-325755" lvl="0" marL="457200" rtl="0" algn="l">
              <a:spcBef>
                <a:spcPts val="0"/>
              </a:spcBef>
              <a:spcAft>
                <a:spcPts val="0"/>
              </a:spcAft>
              <a:buSzPct val="100000"/>
              <a:buChar char="-"/>
            </a:pPr>
            <a:r>
              <a:rPr lang="en-GB"/>
              <a:t>A host for one or more tightly coupled application containers</a:t>
            </a:r>
            <a:endParaRPr/>
          </a:p>
          <a:p>
            <a:pPr indent="-325755" lvl="0" marL="457200" rtl="0" algn="l">
              <a:spcBef>
                <a:spcPts val="0"/>
              </a:spcBef>
              <a:spcAft>
                <a:spcPts val="0"/>
              </a:spcAft>
              <a:buSzPct val="100000"/>
              <a:buChar char="-"/>
            </a:pPr>
            <a:r>
              <a:rPr lang="en-GB"/>
              <a:t>Not durable as they are created and destroyed easily. If a Pod dies, it is gone forever, it is not recreate itself</a:t>
            </a:r>
            <a:endParaRPr/>
          </a:p>
          <a:p>
            <a:pPr indent="0" lvl="0" marL="0" rtl="0" algn="l">
              <a:spcBef>
                <a:spcPts val="1200"/>
              </a:spcBef>
              <a:spcAft>
                <a:spcPts val="0"/>
              </a:spcAft>
              <a:buNone/>
            </a:pPr>
            <a:r>
              <a:rPr b="1" lang="en-GB"/>
              <a:t>Replica sets</a:t>
            </a:r>
            <a:r>
              <a:rPr lang="en-GB"/>
              <a:t> </a:t>
            </a:r>
            <a:endParaRPr/>
          </a:p>
          <a:p>
            <a:pPr indent="-325755" lvl="0" marL="457200" rtl="0" algn="l">
              <a:spcBef>
                <a:spcPts val="1200"/>
              </a:spcBef>
              <a:spcAft>
                <a:spcPts val="0"/>
              </a:spcAft>
              <a:buSzPct val="100000"/>
              <a:buChar char="-"/>
            </a:pPr>
            <a:r>
              <a:rPr lang="en-GB"/>
              <a:t>A controller that defines a Pod template and ensures a specified number of identical Pods are always running</a:t>
            </a:r>
            <a:endParaRPr/>
          </a:p>
          <a:p>
            <a:pPr indent="0" lvl="0" marL="0" rtl="0" algn="l">
              <a:spcBef>
                <a:spcPts val="1200"/>
              </a:spcBef>
              <a:spcAft>
                <a:spcPts val="0"/>
              </a:spcAft>
              <a:buNone/>
            </a:pPr>
            <a:r>
              <a:rPr b="1" lang="en-GB"/>
              <a:t>Deployment</a:t>
            </a:r>
            <a:r>
              <a:rPr lang="en-GB"/>
              <a:t> </a:t>
            </a:r>
            <a:endParaRPr/>
          </a:p>
          <a:p>
            <a:pPr indent="-325755" lvl="0" marL="457200" rtl="0" algn="l">
              <a:spcBef>
                <a:spcPts val="1200"/>
              </a:spcBef>
              <a:spcAft>
                <a:spcPts val="0"/>
              </a:spcAft>
              <a:buSzPct val="100000"/>
              <a:buChar char="-"/>
            </a:pPr>
            <a:r>
              <a:rPr lang="en-GB"/>
              <a:t>manages ReplicaSets and Pods</a:t>
            </a:r>
            <a:endParaRPr/>
          </a:p>
          <a:p>
            <a:pPr indent="-325755" lvl="0" marL="457200" rtl="0" algn="l">
              <a:spcBef>
                <a:spcPts val="0"/>
              </a:spcBef>
              <a:spcAft>
                <a:spcPts val="0"/>
              </a:spcAft>
              <a:buSzPct val="100000"/>
              <a:buChar char="-"/>
            </a:pPr>
            <a:r>
              <a:rPr lang="en-GB"/>
              <a:t>deploys/rollsback versions of your app incrementally, replacing old Pods with new ones without downtime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Configuration &amp; Secrets</a:t>
            </a:r>
            <a:endParaRPr/>
          </a:p>
        </p:txBody>
      </p:sp>
      <p:sp>
        <p:nvSpPr>
          <p:cNvPr id="97" name="Google Shape;97;p20"/>
          <p:cNvSpPr txBox="1"/>
          <p:nvPr>
            <p:ph idx="1" type="body"/>
          </p:nvPr>
        </p:nvSpPr>
        <p:spPr>
          <a:xfrm>
            <a:off x="311700" y="1152475"/>
            <a:ext cx="8520600" cy="37623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a:t>ConfigMaps</a:t>
            </a:r>
            <a:endParaRPr b="1"/>
          </a:p>
          <a:p>
            <a:pPr indent="-317182" lvl="0" marL="457200" rtl="0" algn="l">
              <a:spcBef>
                <a:spcPts val="1200"/>
              </a:spcBef>
              <a:spcAft>
                <a:spcPts val="0"/>
              </a:spcAft>
              <a:buSzPct val="100000"/>
              <a:buChar char="-"/>
            </a:pPr>
            <a:r>
              <a:rPr lang="en-GB"/>
              <a:t>An object used to store non-confidential configuration data in key-value pairs</a:t>
            </a:r>
            <a:endParaRPr/>
          </a:p>
          <a:p>
            <a:pPr indent="-317182" lvl="0" marL="457200" rtl="0" algn="l">
              <a:spcBef>
                <a:spcPts val="0"/>
              </a:spcBef>
              <a:spcAft>
                <a:spcPts val="0"/>
              </a:spcAft>
              <a:buSzPct val="100000"/>
              <a:buChar char="-"/>
            </a:pPr>
            <a:r>
              <a:rPr lang="en-GB"/>
              <a:t>It can store Environment variables these are exposed as environment variables within a container</a:t>
            </a:r>
            <a:endParaRPr/>
          </a:p>
          <a:p>
            <a:pPr indent="-317182" lvl="0" marL="457200" rtl="0" algn="l">
              <a:spcBef>
                <a:spcPts val="0"/>
              </a:spcBef>
              <a:spcAft>
                <a:spcPts val="0"/>
              </a:spcAft>
              <a:buSzPct val="100000"/>
              <a:buChar char="-"/>
            </a:pPr>
            <a:r>
              <a:rPr lang="en-GB"/>
              <a:t>It can also store Configuration files (e.g., nginx.conf, properties files). Mounted as volumes inside a container</a:t>
            </a:r>
            <a:endParaRPr/>
          </a:p>
          <a:p>
            <a:pPr indent="0" lvl="0" marL="0" rtl="0" algn="l">
              <a:spcBef>
                <a:spcPts val="1200"/>
              </a:spcBef>
              <a:spcAft>
                <a:spcPts val="0"/>
              </a:spcAft>
              <a:buNone/>
            </a:pPr>
            <a:r>
              <a:rPr b="1" lang="en-GB"/>
              <a:t>Secrets</a:t>
            </a:r>
            <a:endParaRPr b="1"/>
          </a:p>
          <a:p>
            <a:pPr indent="-317182" lvl="0" marL="457200" rtl="0" algn="l">
              <a:spcBef>
                <a:spcPts val="1200"/>
              </a:spcBef>
              <a:spcAft>
                <a:spcPts val="0"/>
              </a:spcAft>
              <a:buSzPct val="100000"/>
              <a:buChar char="-"/>
            </a:pPr>
            <a:r>
              <a:rPr lang="en-GB"/>
              <a:t>An object used to store sensitive information</a:t>
            </a:r>
            <a:endParaRPr/>
          </a:p>
          <a:p>
            <a:pPr indent="-317182" lvl="0" marL="457200" rtl="0" algn="l">
              <a:spcBef>
                <a:spcPts val="0"/>
              </a:spcBef>
              <a:spcAft>
                <a:spcPts val="0"/>
              </a:spcAft>
              <a:buSzPct val="100000"/>
              <a:buChar char="-"/>
            </a:pPr>
            <a:r>
              <a:rPr lang="en-GB"/>
              <a:t>Various types are available the most common are opaque(arbitrary user-defined data like DB passwords), dockerconfigjson (store credentials for authenticating to a Docker registry) and tls (to store certificates)</a:t>
            </a:r>
            <a:endParaRPr/>
          </a:p>
          <a:p>
            <a:pPr indent="-317182" lvl="0" marL="457200" rtl="0" algn="l">
              <a:spcBef>
                <a:spcPts val="0"/>
              </a:spcBef>
              <a:spcAft>
                <a:spcPts val="0"/>
              </a:spcAft>
              <a:buSzPct val="100000"/>
              <a:buChar char="-"/>
            </a:pPr>
            <a:r>
              <a:rPr lang="en-GB"/>
              <a:t>Base64-encoded by default. For better security use External Secrets or sealed secrets that will create the secrets at runtime</a:t>
            </a:r>
            <a:endParaRPr/>
          </a:p>
          <a:p>
            <a:pPr indent="-317182" lvl="0" marL="457200" rtl="0" algn="l">
              <a:spcBef>
                <a:spcPts val="0"/>
              </a:spcBef>
              <a:spcAft>
                <a:spcPts val="0"/>
              </a:spcAft>
              <a:buSzPct val="100000"/>
              <a:buChar char="-"/>
            </a:pPr>
            <a:r>
              <a:rPr lang="en-GB"/>
              <a:t>Can be mounted as volumes or exposed as env vars like configmaps</a:t>
            </a:r>
            <a:endParaRPr/>
          </a:p>
          <a:p>
            <a:pPr indent="0" lvl="0" marL="0" rtl="0" algn="l">
              <a:spcBef>
                <a:spcPts val="1200"/>
              </a:spcBef>
              <a:spcAft>
                <a:spcPts val="1200"/>
              </a:spcAft>
              <a:buNone/>
            </a:pPr>
            <a:r>
              <a:rPr lang="en-GB"/>
              <a:t>Use configMapGenerator and secretGenerator in kustomize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Networking in Kubernetes</a:t>
            </a:r>
            <a:endParaRPr/>
          </a:p>
        </p:txBody>
      </p:sp>
      <p:sp>
        <p:nvSpPr>
          <p:cNvPr id="103" name="Google Shape;103;p21"/>
          <p:cNvSpPr txBox="1"/>
          <p:nvPr>
            <p:ph idx="1" type="body"/>
          </p:nvPr>
        </p:nvSpPr>
        <p:spPr>
          <a:xfrm>
            <a:off x="311700" y="1152475"/>
            <a:ext cx="8520600" cy="3793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GB"/>
              <a:t>Services</a:t>
            </a:r>
            <a:endParaRPr b="1"/>
          </a:p>
          <a:p>
            <a:pPr indent="-317182" lvl="0" marL="457200" rtl="0" algn="l">
              <a:spcBef>
                <a:spcPts val="1200"/>
              </a:spcBef>
              <a:spcAft>
                <a:spcPts val="0"/>
              </a:spcAft>
              <a:buSzPct val="100000"/>
              <a:buChar char="-"/>
            </a:pPr>
            <a:r>
              <a:rPr lang="en-GB"/>
              <a:t>Stable Network Access to Pods. A Service provides a stable IP address, DNS name, and load-balancing for a group of Pods</a:t>
            </a:r>
            <a:endParaRPr/>
          </a:p>
          <a:p>
            <a:pPr indent="-317182" lvl="0" marL="457200" rtl="0" algn="l">
              <a:spcBef>
                <a:spcPts val="0"/>
              </a:spcBef>
              <a:spcAft>
                <a:spcPts val="0"/>
              </a:spcAft>
              <a:buSzPct val="100000"/>
              <a:buChar char="-"/>
            </a:pPr>
            <a:r>
              <a:rPr lang="en-GB"/>
              <a:t>Common types are </a:t>
            </a:r>
            <a:r>
              <a:rPr lang="en-GB" u="sng"/>
              <a:t>ClusterIP</a:t>
            </a:r>
            <a:r>
              <a:rPr lang="en-GB"/>
              <a:t> (Exposes the Service on a cluster-internal IP, only reachable inside cluster), </a:t>
            </a:r>
            <a:r>
              <a:rPr lang="en-GB" u="sng"/>
              <a:t>NodePort</a:t>
            </a:r>
            <a:r>
              <a:rPr lang="en-GB"/>
              <a:t> (Exposes the Service on the IP address of each Node at a static port), LoadBalancer (Integrates with cloud provider like aks, eks)</a:t>
            </a:r>
            <a:endParaRPr/>
          </a:p>
          <a:p>
            <a:pPr indent="0" lvl="0" marL="0" rtl="0" algn="l">
              <a:spcBef>
                <a:spcPts val="1200"/>
              </a:spcBef>
              <a:spcAft>
                <a:spcPts val="0"/>
              </a:spcAft>
              <a:buNone/>
            </a:pPr>
            <a:r>
              <a:rPr b="1" lang="en-GB"/>
              <a:t>Ingress </a:t>
            </a:r>
            <a:endParaRPr b="1"/>
          </a:p>
          <a:p>
            <a:pPr indent="-317182" lvl="0" marL="457200" rtl="0" algn="l">
              <a:spcBef>
                <a:spcPts val="1200"/>
              </a:spcBef>
              <a:spcAft>
                <a:spcPts val="0"/>
              </a:spcAft>
              <a:buSzPct val="100000"/>
              <a:buChar char="-"/>
            </a:pPr>
            <a:r>
              <a:rPr lang="en-GB"/>
              <a:t>Acts as a reverse proxy and forwards to clusterip services. That handles the request from the nodeport/loadbalancer</a:t>
            </a:r>
            <a:endParaRPr/>
          </a:p>
          <a:p>
            <a:pPr indent="-317182" lvl="0" marL="457200" rtl="0" algn="l">
              <a:spcBef>
                <a:spcPts val="0"/>
              </a:spcBef>
              <a:spcAft>
                <a:spcPts val="0"/>
              </a:spcAft>
              <a:buSzPct val="100000"/>
              <a:buChar char="-"/>
            </a:pPr>
            <a:r>
              <a:rPr lang="en-GB"/>
              <a:t>Ingress Resource are a set of rules written on how to route</a:t>
            </a:r>
            <a:endParaRPr/>
          </a:p>
          <a:p>
            <a:pPr indent="-317182" lvl="0" marL="457200" rtl="0" algn="l">
              <a:spcBef>
                <a:spcPts val="0"/>
              </a:spcBef>
              <a:spcAft>
                <a:spcPts val="0"/>
              </a:spcAft>
              <a:buSzPct val="100000"/>
              <a:buChar char="-"/>
            </a:pPr>
            <a:r>
              <a:rPr lang="en-GB"/>
              <a:t>Ingress Controller is the actual running software that fulfills the rules set by the Ingress Resource (e.g., Nginx, Traefik, HAProxy etc). This is not added by kubernetes and should be added manually. Managed services like aks implement their own ingress controllers</a:t>
            </a:r>
            <a:endParaRPr/>
          </a:p>
          <a:p>
            <a:pPr indent="-317182" lvl="0" marL="457200" rtl="0" algn="l">
              <a:spcBef>
                <a:spcPts val="0"/>
              </a:spcBef>
              <a:spcAft>
                <a:spcPts val="0"/>
              </a:spcAft>
              <a:buSzPct val="100000"/>
              <a:buChar char="-"/>
            </a:pPr>
            <a:r>
              <a:rPr lang="en-GB"/>
              <a:t>IngressClass is a resource that allows you to specify which Ingress Controller should handle a specific Ingress resource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