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869e96bc_1_0:notes"/>
          <p:cNvSpPr/>
          <p:nvPr>
            <p:ph idx="2" type="sldImg"/>
          </p:nvPr>
        </p:nvSpPr>
        <p:spPr>
          <a:xfrm>
            <a:off x="423539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869e96bc_1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c1e886a9d_1_7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c1e886a9d_1_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f3762c392_0_46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f3762c392_0_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3fe3bf3d4_0_2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3fe3bf3d4_0_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3fe3bf3d4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3fe3bf3d4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3fe3bf3d4_0_3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3fe3bf3d4_0_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3fe3bf3d4_0_3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3fe3bf3d4_0_3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45e71d06c_0_7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45e71d06c_0_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45e71d06c_0_12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45e71d06c_0_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45e71d06c_0_17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45e71d06c_0_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45e71d06c_0_24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45e71d06c_0_2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3fe3bf3d4_0_1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3fe3bf3d4_0_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45e71d06c_0_2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45e71d06c_0_2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6736a8dcd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6736a8dcd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45e71d06c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45e71d06c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5557fdc33_0_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5557fdc33_0_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d9af04063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d9af04063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3fe3bf3d4_0_4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3fe3bf3d4_0_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45e71d06c_0_35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45e71d06c_0_3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3762c392_0_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f3762c392_0_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3762c392_0_22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3762c392_0_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3762c392_0_3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3762c392_0_3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c1e886a9d_1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c1e886a9d_1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fe3bf3d4_0_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3fe3bf3d4_0_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f3762c392_0_34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f3762c392_0_3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Background">
  <p:cSld name="CUSTOM_8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57200" y="4406309"/>
            <a:ext cx="8229600" cy="5199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Background">
  <p:cSld name="CUSTOM_8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822960" y="2057400"/>
            <a:ext cx="7498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645920" y="3086100"/>
            <a:ext cx="5852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74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4846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74320" y="4526280"/>
            <a:ext cx="859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93700" lvl="0" marL="4572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.dev/interactive/#how-lighthouse-determines-your-tti-score" TargetMode="External"/><Relationship Id="rId4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pratheeshrussell/webvitals-testing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/>
        </p:nvSpPr>
        <p:spPr>
          <a:xfrm>
            <a:off x="1616350" y="1651925"/>
            <a:ext cx="326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76" name="Google Shape;76;p23"/>
          <p:cNvSpPr txBox="1"/>
          <p:nvPr>
            <p:ph type="ctrTitle"/>
          </p:nvPr>
        </p:nvSpPr>
        <p:spPr>
          <a:xfrm>
            <a:off x="685800" y="1343067"/>
            <a:ext cx="7772400" cy="11598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Vitals</a:t>
            </a:r>
            <a:endParaRPr/>
          </a:p>
        </p:txBody>
      </p:sp>
      <p:sp>
        <p:nvSpPr>
          <p:cNvPr id="77" name="Google Shape;77;p23"/>
          <p:cNvSpPr txBox="1"/>
          <p:nvPr>
            <p:ph idx="1" type="subTitle"/>
          </p:nvPr>
        </p:nvSpPr>
        <p:spPr>
          <a:xfrm>
            <a:off x="4738025" y="3876250"/>
            <a:ext cx="3765300" cy="784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Pratheesh Russell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 CLS</a:t>
            </a:r>
            <a:endParaRPr/>
          </a:p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457200" y="1200150"/>
            <a:ext cx="8229600" cy="29823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Add dimensions to images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&lt;img src="puppy.jpg" width="640" height="360" alt="Puppy with balloons" /&gt;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Add placeholders to content that load later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Avoid inserting new content above existing content, unless in response to a user interaction. This ensures any layout shifts that occur are expected</a:t>
            </a:r>
            <a:endParaRPr sz="1500"/>
          </a:p>
        </p:txBody>
      </p:sp>
      <p:sp>
        <p:nvSpPr>
          <p:cNvPr id="136" name="Google Shape;136;p32"/>
          <p:cNvSpPr txBox="1"/>
          <p:nvPr/>
        </p:nvSpPr>
        <p:spPr>
          <a:xfrm>
            <a:off x="555650" y="4512775"/>
            <a:ext cx="30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Refer: https://web.dev/optimize-cls/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Input Delay</a:t>
            </a:r>
            <a:r>
              <a:rPr lang="en-US"/>
              <a:t> (FID)</a:t>
            </a:r>
            <a:endParaRPr/>
          </a:p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FID is a core webvital that </a:t>
            </a:r>
            <a:r>
              <a:rPr b="1" lang="en-US" sz="1500"/>
              <a:t>can not</a:t>
            </a:r>
            <a:r>
              <a:rPr lang="en-US" sz="1500"/>
              <a:t> be measured directly in Lighthouse.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FID measures the time from when a user first interacts with a page (i.e. when they click a link, tap on a button, or use a custom, JavaScript-powered control) to the time when the browser is actually able to begin processing event handlers in response to that interaction.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Anything below 100ms is considered good and over 300ms is bad.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Since FID requires field data and thus cannot be measured in the lab. The Total Blocking Time (TBT) which is lab-measurable, correlates well with FID in the field, and also captures issues that affect interactivity. Optimizations that improve TBT in the lab should also improve FID.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Blocking Time (TBT)</a:t>
            </a:r>
            <a:endParaRPr/>
          </a:p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is the lab equivalent of FID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We will get back to TBT once we understand FCP and TTI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Contentful Paint (FCP)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200150"/>
            <a:ext cx="8229600" cy="36882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FCP is not a core web vital - however, it is used to calculate TBT which is a lab equivalent to FID.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The First Contentful Paint (FCP) metric measures the time from when the page starts loading to when any part of the page's content(independent of viewport) is rendered on the screen.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FCP accounts for 10%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Warning:</a:t>
            </a:r>
            <a:r>
              <a:rPr lang="en-US" sz="1500"/>
              <a:t> In the document it has been mentioned that </a:t>
            </a:r>
            <a:r>
              <a:rPr lang="en-US" sz="1400"/>
              <a:t>any value below 1.8s is good and anything over 3s is bad, this maybe for a previous version. Lighthouse version 9 scores FCP differently, ie., anything below 950 ms is good and over 1600 ms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Lighthouse scoring calculator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Note:</a:t>
            </a:r>
            <a:r>
              <a:rPr lang="en-US" sz="1500"/>
              <a:t> We can use a performanceObserver to get the value programmatically (check demo).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Interactive (TTI)</a:t>
            </a:r>
            <a:endParaRPr/>
          </a:p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215175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TTI </a:t>
            </a:r>
            <a:r>
              <a:rPr lang="en-US" sz="1400"/>
              <a:t>is not a core web vital - however, it is used to calculate TBT which is a lab equivalent to FID.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TTI measures how long it takes a page to become fully interactive. </a:t>
            </a:r>
            <a:r>
              <a:rPr lang="en-US" sz="1500"/>
              <a:t>TTI is a point when the last Long Task(greater than 50ms) finishes and is followed by 5 seconds of inactivity on the main thread</a:t>
            </a:r>
            <a:r>
              <a:rPr lang="en-US" sz="1400"/>
              <a:t>.(Refer Demo)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TTI accounts for 10%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Warning:</a:t>
            </a:r>
            <a:r>
              <a:rPr lang="en-US" sz="1500"/>
              <a:t> In the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web.dev document</a:t>
            </a:r>
            <a:r>
              <a:rPr lang="en-US" sz="1500"/>
              <a:t> it has been mentioned that </a:t>
            </a:r>
            <a:r>
              <a:rPr lang="en-US" sz="1400"/>
              <a:t>any value below 3.8s is good and anything over 7.3s is bad, this seems to be for version 5. Lighthouse version 9 scores TTI differently, ie., anything below 2468 ms is good and over 4500 ms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Lighthouse scoring calculator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TTI</a:t>
            </a:r>
            <a:endParaRPr/>
          </a:p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75" y="1247700"/>
            <a:ext cx="8094451" cy="185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75" y="3191675"/>
            <a:ext cx="8094451" cy="1857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TTI</a:t>
            </a:r>
            <a:endParaRPr/>
          </a:p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In both the case seen in the previous slides the TTI should be almost the same, although the tasks in case 2 were not continuous, as in case 1, and the page would have been interactive.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You can also notice that there were smaller tasks that run after TTI within the 5second delay but are not considered.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if a tasks starts after a delay of 5s, it will not contribute to TTI (or TBT as we will see in the next topic)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Blocking Time (TBT)</a:t>
            </a:r>
            <a:endParaRPr/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is not a core web vital - however, it is a lab replacement for FID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measures the total amount of time that a page is blocked from responding to user input, such as mouse clicks, screen taps, or keyboard presses from FCP to TTI.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TBT sums up the blocking time for all long tasks that occur between FCP and TTI.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Any task that executes for more than 50 ms is a long task.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amount of time after 50 ms is the blocking time.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TBT accounts for 30%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As per Lighthouse version 9 a TBT value below 150 ms is good and over 350 ms is bad.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TBT</a:t>
            </a:r>
            <a:endParaRPr/>
          </a:p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25" y="1161025"/>
            <a:ext cx="7761826" cy="16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5" y="2974851"/>
            <a:ext cx="7761826" cy="184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TBT</a:t>
            </a:r>
            <a:endParaRPr/>
          </a:p>
        </p:txBody>
      </p:sp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In both the cases seen in previous slide the difference between FCP and TTI is almost the same. However, the way the tasks are executed are different, in case 1 the task is continuous however in case 2, multiple smaller tasks are executed and hence the TBT will be low.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if a tasks starts after a delay of 5s, it will not contribute to TBT. Since TBT considers tasks between FCP and TTI, and tasks with a delay of 5s won’t be taken into account for TTI it won’t be considered for TBT as well.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27150" y="1063375"/>
            <a:ext cx="8229600" cy="38700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Throughout this training session, I will be using Google Lighthouse to demonstrate the various webvital metrics.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Turn off chrome extensions or run Lighthouse in incognito (or via command line) to avoid unwanted script injections.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Turn off antivirus if any before running Lighthouse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By Lighthouse I mean Lighthouse </a:t>
            </a:r>
            <a:r>
              <a:rPr b="1" lang="en-US" sz="1500"/>
              <a:t>version 9</a:t>
            </a:r>
            <a:r>
              <a:rPr lang="en-US" sz="1500"/>
              <a:t>. Metrics and weightage may vary for other versions.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Some webvital metrics are dependant on viewport (LCP, CLS, SI). Take care where you dock the webtools panel.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 have changed the throttling setting to </a:t>
            </a:r>
            <a:r>
              <a:rPr i="1" lang="en-US" sz="1200">
                <a:solidFill>
                  <a:srgbClr val="24292F"/>
                </a:solidFill>
                <a:highlight>
                  <a:srgbClr val="FFFFFF"/>
                </a:highlight>
              </a:rPr>
              <a:t>DevTools Throttling</a:t>
            </a:r>
            <a:r>
              <a:rPr lang="en-US" sz="1500"/>
              <a:t> (this is required only for the demo and not otherwise)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Refer the following link for details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https://github.com/pratheeshrussell/webvitals-testing/blob/main/doc/lighthouse_setting.png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Speed Index (SI)</a:t>
            </a:r>
            <a:endParaRPr/>
          </a:p>
        </p:txBody>
      </p:sp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SI</a:t>
            </a:r>
            <a:r>
              <a:rPr lang="en-US" sz="1500"/>
              <a:t> is not a core web vital - however it is tracked by Lighthouse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On a high level, Lighthouse first captures a video of the page loading in the browser and computes the visual progression between frames. Lighthouse then uses the Speedline Node.js module to generate the Speed Index score.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SI accounts for 10%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As per Lighthouse version 9 a SI value below 1.3s is good and over 2.3s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Speed Index</a:t>
            </a:r>
            <a:endParaRPr/>
          </a:p>
        </p:txBody>
      </p:sp>
      <p:pic>
        <p:nvPicPr>
          <p:cNvPr id="206" name="Google Shape;2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00" y="1156850"/>
            <a:ext cx="2708450" cy="2708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725" y="1156850"/>
            <a:ext cx="2761025" cy="2761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43"/>
          <p:cNvSpPr txBox="1"/>
          <p:nvPr/>
        </p:nvSpPr>
        <p:spPr>
          <a:xfrm>
            <a:off x="633600" y="3958775"/>
            <a:ext cx="787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plots the %loaded(Y) with respect to time(X) and calculates the area above the curve to find the SI.</a:t>
            </a:r>
            <a:endParaRPr/>
          </a:p>
        </p:txBody>
      </p:sp>
      <p:sp>
        <p:nvSpPr>
          <p:cNvPr id="209" name="Google Shape;209;p43"/>
          <p:cNvSpPr txBox="1"/>
          <p:nvPr/>
        </p:nvSpPr>
        <p:spPr>
          <a:xfrm>
            <a:off x="457200" y="4550300"/>
            <a:ext cx="80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Refer: https://github.com/WPO-Foundation/webpagetest-docs/blob/main/src/metrics/SpeedIndex.md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Webvitals</a:t>
            </a:r>
            <a:endParaRPr/>
          </a:p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457200" y="1063375"/>
            <a:ext cx="8229600" cy="34254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First Byte* (TTFB)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Interaction To Next Paint* (INP)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last byte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title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start render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DNS lookup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Connection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Overall weight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Overall asset 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Error 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Bounce 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Top pages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Conversion rate</a:t>
            </a:r>
            <a:endParaRPr sz="1500"/>
          </a:p>
        </p:txBody>
      </p:sp>
      <p:sp>
        <p:nvSpPr>
          <p:cNvPr id="216" name="Google Shape;216;p44"/>
          <p:cNvSpPr txBox="1"/>
          <p:nvPr/>
        </p:nvSpPr>
        <p:spPr>
          <a:xfrm>
            <a:off x="329975" y="4542800"/>
            <a:ext cx="818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Refer - https://www.keycdn.com/blog/website-performance-metrics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3306300" y="2143050"/>
            <a:ext cx="25314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the Demo</a:t>
            </a:r>
            <a:endParaRPr/>
          </a:p>
        </p:txBody>
      </p:sp>
      <p:sp>
        <p:nvSpPr>
          <p:cNvPr id="227" name="Google Shape;227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Getting the code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Go to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https://github.com/pratheeshrussell/webvitals-testing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Add a </a:t>
            </a:r>
            <a:r>
              <a:rPr b="1" lang="en-US" sz="1800" u="sng"/>
              <a:t>star</a:t>
            </a:r>
            <a:r>
              <a:rPr lang="en-US" sz="1800"/>
              <a:t> to the repo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Clone or download as zip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Running it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Start the back end.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In web-vital-api folder run npm install and npm run start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Run the relevant files from web-vital-fe folder with something like live server.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NOTE:</a:t>
            </a:r>
            <a:r>
              <a:rPr lang="en-US" sz="1800"/>
              <a:t> The frontend assumes the backend is always listening on port 3000</a:t>
            </a:r>
            <a:endParaRPr sz="1800"/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575" y="1990663"/>
            <a:ext cx="647700" cy="27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out later</a:t>
            </a:r>
            <a:endParaRPr/>
          </a:p>
        </p:txBody>
      </p:sp>
      <p:sp>
        <p:nvSpPr>
          <p:cNvPr id="234" name="Google Shape;234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https://github.com/GoogleChrome/web-vitals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data vs Field data</a:t>
            </a:r>
            <a:endParaRPr/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457200" y="1200150"/>
            <a:ext cx="8229600" cy="23064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Lab data is performance data collected within a controlled environment with predefined device and network settings, while Field data is performance data collected from real page loads experienced by your users in the wild.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Lab Data is collected using tools like LightHouse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Field data (aka Real User Monitoring) is obtained from Chrome User Experience Report (CrUX) report (basically data recorded from real browsers)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" name="Google Shape;90;p25"/>
          <p:cNvSpPr txBox="1"/>
          <p:nvPr/>
        </p:nvSpPr>
        <p:spPr>
          <a:xfrm>
            <a:off x="225275" y="4557800"/>
            <a:ext cx="7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https://web.dev/how-to-measure-speed/#lab-data-vs-field-data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WebVitals</a:t>
            </a:r>
            <a:endParaRPr/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57200" y="124520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The 3 core web vitals are determined based on 3 major aspects of user experience (Loading,Visual Stability,Interactivity)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Largest Contentful Paint (LCP)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Cumulative Layout Shift (CLS)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First Input Delay (FID)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Equivalent Lab Data: Total Blocking Time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Largest Contentful Paint (</a:t>
            </a:r>
            <a:r>
              <a:rPr lang="en-US"/>
              <a:t>LCP)</a:t>
            </a:r>
            <a:endParaRPr/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457200" y="1200150"/>
            <a:ext cx="8229600" cy="33726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This is a core webvital that can be measured directly in Lighthouse.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The Largest Contentful Paint metric reports the render time of the largest image or text block visible within the </a:t>
            </a:r>
            <a:r>
              <a:rPr b="1" lang="en-US" sz="1500" u="sng"/>
              <a:t>viewport</a:t>
            </a:r>
            <a:r>
              <a:rPr lang="en-US" sz="1500"/>
              <a:t>, relative to when the page first started loading.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LCP accounts for 25% of overall score in Lighthouse(ver 9).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Warning:</a:t>
            </a:r>
            <a:r>
              <a:rPr lang="en-US" sz="1500"/>
              <a:t> In the document it has been mentioned that </a:t>
            </a:r>
            <a:r>
              <a:rPr lang="en-US" sz="1400"/>
              <a:t>any value below 2.5s is good and anything over 4s is bad, this is for version 5. Lighthouse version 9 scores LCP differently, ie., anything below 1.2s is good and over 2.4s is bad (Compare with 2.5s - mentioned in doc :) 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Lighthouse scoring calculator</a:t>
            </a:r>
            <a:endParaRPr sz="1400"/>
          </a:p>
        </p:txBody>
      </p:sp>
      <p:sp>
        <p:nvSpPr>
          <p:cNvPr id="103" name="Google Shape;103;p27"/>
          <p:cNvSpPr txBox="1"/>
          <p:nvPr/>
        </p:nvSpPr>
        <p:spPr>
          <a:xfrm>
            <a:off x="457200" y="4649475"/>
            <a:ext cx="5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https://web.dev/lcp/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Largest Contentful Paint (LCP)</a:t>
            </a:r>
            <a:endParaRPr/>
          </a:p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457200" y="1200150"/>
            <a:ext cx="8229600" cy="30348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Elements considered for LCP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&lt;img&gt; elements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&lt;image&gt; elements inside an &lt;svg&gt; element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&lt;video&gt; elements (the poster image is used)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An element with a background image loaded via the url() function (as opposed to a CSS gradient)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Block-level elements containing text nodes or other inline-level text elements children.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We can use a performanceObserver to get the value programmatically (check demo).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28"/>
          <p:cNvSpPr txBox="1"/>
          <p:nvPr/>
        </p:nvSpPr>
        <p:spPr>
          <a:xfrm>
            <a:off x="457200" y="4649475"/>
            <a:ext cx="5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https://web.dev/lcp/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 LCP</a:t>
            </a:r>
            <a:endParaRPr/>
          </a:p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457200" y="1200150"/>
            <a:ext cx="8229600" cy="29598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1500"/>
              <a:t>Preload Lcp resources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&lt;link rel="preload" href="/styles/other.css" as="style"&gt;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&lt;link rel="preload" as="image" href="important.png"&gt;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1500"/>
              <a:t>Increase fetch priority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	&lt;img fetchpriority="high" src="/path/to/hero-image.webp"&gt;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1500"/>
              <a:t>Defer non critical css/js (inline supercritical ones)</a:t>
            </a:r>
            <a:endParaRPr sz="1500"/>
          </a:p>
        </p:txBody>
      </p:sp>
      <p:sp>
        <p:nvSpPr>
          <p:cNvPr id="117" name="Google Shape;117;p29"/>
          <p:cNvSpPr txBox="1"/>
          <p:nvPr/>
        </p:nvSpPr>
        <p:spPr>
          <a:xfrm>
            <a:off x="668275" y="4400125"/>
            <a:ext cx="44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Refer: https://web.dev/optimize-lcp/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LCP-Demo</a:t>
            </a:r>
            <a:endParaRPr/>
          </a:p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Notice how the metric is dependent on viewport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Layout Shift (CLS)</a:t>
            </a:r>
            <a:endParaRPr/>
          </a:p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457200" y="1200150"/>
            <a:ext cx="8229600" cy="34629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This is a core webvital that can be measured directly in Lighthouse.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It is the measure of the largest layout shift that occurs during page load.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CLS accounts for 15% of overall score in Lighthouse(ver 9).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Anything below 0.1 is good and over 0.25 is bad.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Calculated based on 2 parameter impact fraction and distance fraction. (Refer Demo for details)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We can use a performanceObserver to get the value programmatically (check demo).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