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8" r:id="rId5"/>
    <p:sldId id="3624" r:id="rId6"/>
    <p:sldId id="3751" r:id="rId7"/>
    <p:sldId id="295" r:id="rId8"/>
    <p:sldId id="3617" r:id="rId9"/>
    <p:sldId id="3756" r:id="rId10"/>
    <p:sldId id="3752" r:id="rId11"/>
    <p:sldId id="3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57298-80D7-4F34-92A1-5125BBF0F671}" v="3" dt="2021-05-19T16:47:0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479D9-2DD1-4E48-B1E8-9C9F34F445A4}" type="datetimeFigureOut">
              <a:rPr lang="en-GB" smtClean="0"/>
              <a:t>19/05/2021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D88A9-08FD-4A0F-8941-79241EEB7A88}" type="slidenum">
              <a:rPr lang="en-GB" smtClean="0"/>
              <a:t>‹#›</a:t>
            </a:fld>
            <a:endParaRPr lang="en-GB"/>
          </a:p>
        </p:txBody>
      </p:sp>
    </p:spTree>
    <p:extLst>
      <p:ext uri="{BB962C8B-B14F-4D97-AF65-F5344CB8AC3E}">
        <p14:creationId xmlns:p14="http://schemas.microsoft.com/office/powerpoint/2010/main" val="65783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310238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3</a:t>
            </a:fld>
            <a:endParaRPr lang="en-US"/>
          </a:p>
        </p:txBody>
      </p:sp>
    </p:spTree>
    <p:extLst>
      <p:ext uri="{BB962C8B-B14F-4D97-AF65-F5344CB8AC3E}">
        <p14:creationId xmlns:p14="http://schemas.microsoft.com/office/powerpoint/2010/main" val="281185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4</a:t>
            </a:fld>
            <a:endParaRPr lang="en-US"/>
          </a:p>
        </p:txBody>
      </p:sp>
    </p:spTree>
    <p:extLst>
      <p:ext uri="{BB962C8B-B14F-4D97-AF65-F5344CB8AC3E}">
        <p14:creationId xmlns:p14="http://schemas.microsoft.com/office/powerpoint/2010/main" val="381092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5F2D3714-B553-A044-BA72-366907BA36B5}" type="slidenum">
              <a:rPr lang="en-US" smtClean="0"/>
              <a:t>5</a:t>
            </a:fld>
            <a:endParaRPr lang="en-US"/>
          </a:p>
        </p:txBody>
      </p:sp>
    </p:spTree>
    <p:extLst>
      <p:ext uri="{BB962C8B-B14F-4D97-AF65-F5344CB8AC3E}">
        <p14:creationId xmlns:p14="http://schemas.microsoft.com/office/powerpoint/2010/main" val="1891681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6</a:t>
            </a:fld>
            <a:endParaRPr lang="en-US"/>
          </a:p>
        </p:txBody>
      </p:sp>
    </p:spTree>
    <p:extLst>
      <p:ext uri="{BB962C8B-B14F-4D97-AF65-F5344CB8AC3E}">
        <p14:creationId xmlns:p14="http://schemas.microsoft.com/office/powerpoint/2010/main" val="7362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3D7B9D4F-5F19-438C-92E8-037C6AE8F87D}" type="slidenum">
              <a:rPr lang="en-US" smtClean="0"/>
              <a:t>7</a:t>
            </a:fld>
            <a:endParaRPr lang="en-US"/>
          </a:p>
        </p:txBody>
      </p:sp>
    </p:spTree>
    <p:extLst>
      <p:ext uri="{BB962C8B-B14F-4D97-AF65-F5344CB8AC3E}">
        <p14:creationId xmlns:p14="http://schemas.microsoft.com/office/powerpoint/2010/main" val="2678898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FAA0-B57D-497D-AF16-7E1D725AD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F0AA65-CB22-44C2-9195-8C1483AB9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CB9E7CA-922E-4C9D-9E7E-5D24151D35DA}"/>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4D00BED5-3E79-4F55-8344-766CA666C4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37F2BE-494A-47D9-B614-D8568CB2347F}"/>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40727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B777-9790-481F-8658-8FA83BEB9F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2A6805-21BA-4E17-A10F-F04418523F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83B83B-B684-4D5C-A90F-CA4A8BA3D55D}"/>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911B51DA-7633-4787-8DA5-CFF5E85799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0C1B4E-EB0D-4DED-8098-288B0E6D5EF8}"/>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251205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584EF-C57F-4EAB-9605-E8B2CC707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FDF091-A850-486C-98B7-C7767915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63DE3-0014-459D-BB58-92632D619A4D}"/>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4E5A9886-0994-40A2-B389-B8F8B9F02C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4A853E-3BAF-41ED-A30E-005CAD84531F}"/>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229072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8410882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0703155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7521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Cover Slide - Whit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29"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69"/>
            <a:ext cx="12192000" cy="6892369"/>
          </a:xfrm>
          <a:prstGeom prst="rect">
            <a:avLst/>
          </a:prstGeom>
        </p:spPr>
      </p:pic>
      <p:sp>
        <p:nvSpPr>
          <p:cNvPr id="14" name="Text Placeholder 14"/>
          <p:cNvSpPr>
            <a:spLocks noGrp="1"/>
          </p:cNvSpPr>
          <p:nvPr>
            <p:ph type="body" sz="quarter" idx="14" hasCustomPrompt="1"/>
          </p:nvPr>
        </p:nvSpPr>
        <p:spPr>
          <a:xfrm>
            <a:off x="6230388" y="2800750"/>
            <a:ext cx="6110240" cy="467692"/>
          </a:xfrm>
          <a:prstGeom prst="rect">
            <a:avLst/>
          </a:prstGeom>
        </p:spPr>
        <p:txBody>
          <a:bodyPr wrap="square">
            <a:spAutoFit/>
          </a:bodyPr>
          <a:lstStyle>
            <a:lvl1pPr marL="0" indent="0" algn="ctr">
              <a:lnSpc>
                <a:spcPct val="100000"/>
              </a:lnSpc>
              <a:buNone/>
              <a:defRPr sz="2439" b="1" baseline="0">
                <a:solidFill>
                  <a:schemeClr val="bg1"/>
                </a:solidFill>
                <a:latin typeface="Calibri" panose="020F0502020204030204" pitchFamily="34" charset="0"/>
                <a:cs typeface="Calibri" panose="020F0502020204030204" pitchFamily="34" charset="0"/>
              </a:defRPr>
            </a:lvl1pPr>
            <a:lvl2pPr marL="464521" indent="0">
              <a:buNone/>
              <a:defRPr/>
            </a:lvl2pPr>
            <a:lvl3pPr marL="929043" indent="0">
              <a:buNone/>
              <a:defRPr/>
            </a:lvl3pPr>
            <a:lvl4pPr marL="1393562" indent="0">
              <a:buNone/>
              <a:defRPr/>
            </a:lvl4pPr>
            <a:lvl5pPr marL="1858084" indent="0">
              <a:buNone/>
              <a:defRPr/>
            </a:lvl5pPr>
          </a:lstStyle>
          <a:p>
            <a:pPr lvl="0"/>
            <a:r>
              <a:rPr lang="en-US" dirty="0"/>
              <a:t>TITLE GOES HERE</a:t>
            </a:r>
          </a:p>
        </p:txBody>
      </p:sp>
      <p:sp>
        <p:nvSpPr>
          <p:cNvPr id="8" name="TextBox 7"/>
          <p:cNvSpPr txBox="1"/>
          <p:nvPr userDrawn="1"/>
        </p:nvSpPr>
        <p:spPr>
          <a:xfrm>
            <a:off x="223309" y="6478366"/>
            <a:ext cx="4291444" cy="217432"/>
          </a:xfrm>
          <a:prstGeom prst="rect">
            <a:avLst/>
          </a:prstGeom>
          <a:noFill/>
        </p:spPr>
        <p:txBody>
          <a:bodyPr wrap="square" rtlCol="0">
            <a:spAutoFit/>
          </a:bodyPr>
          <a:lstStyle/>
          <a:p>
            <a:pPr marL="0" algn="l" defTabSz="464521" rtl="0" eaLnBrk="0" latinLnBrk="0" hangingPunct="0">
              <a:defRPr/>
            </a:pPr>
            <a:r>
              <a:rPr lang="en-US" sz="813" kern="1200" dirty="0">
                <a:solidFill>
                  <a:schemeClr val="bg1"/>
                </a:solidFill>
                <a:latin typeface="Calibri" panose="020F0502020204030204" pitchFamily="34" charset="0"/>
                <a:ea typeface="+mn-ea"/>
                <a:cs typeface="Calibri" panose="020F0502020204030204" pitchFamily="34" charset="0"/>
              </a:rPr>
              <a:t>© 2017,  Cognizant Technology Solutions.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9501" y="165104"/>
            <a:ext cx="1852008" cy="364845"/>
          </a:xfrm>
          <a:prstGeom prst="rect">
            <a:avLst/>
          </a:prstGeom>
        </p:spPr>
      </p:pic>
    </p:spTree>
    <p:extLst>
      <p:ext uri="{BB962C8B-B14F-4D97-AF65-F5344CB8AC3E}">
        <p14:creationId xmlns:p14="http://schemas.microsoft.com/office/powerpoint/2010/main" val="4164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F881-4A9A-43C3-B155-B3AFC444D3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9EF41A-8353-491E-B274-9A2A2200AC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6CB5D1-2340-47F6-A9E1-0398F47A9C2B}"/>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D9DD028C-4D7F-4C33-BCD2-48C31AED73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B8A8-D61E-4754-A975-E1CE31461A5C}"/>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228377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BBA3-EF15-4989-A256-4DAB22D60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B291E43-C35A-4884-8066-E9287D5E3B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4B626D-C110-4618-A2A7-FDB920115E9A}"/>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27D5C782-0B26-43C2-B9C2-E2626B190D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605BD7-7533-4D49-8A6F-E1217AB5F749}"/>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303449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BFAE-D727-4652-AA02-29B74666E2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FFF67-316E-4272-B470-8860C9E518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0E3AA4-5CD4-4E25-B824-078820F809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ACF701-7EB3-440B-B5DF-AF8B24C7236C}"/>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6" name="Footer Placeholder 5">
            <a:extLst>
              <a:ext uri="{FF2B5EF4-FFF2-40B4-BE49-F238E27FC236}">
                <a16:creationId xmlns:a16="http://schemas.microsoft.com/office/drawing/2014/main" id="{8DDCF89D-E413-4000-ADF3-2DB8B24D49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7DD9E-C42D-4384-9D18-FF2017283C13}"/>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340699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93B5-526C-4585-B944-EE0B234AD7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2E3799-D674-4482-B621-692428373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8959FB-0AA3-4E41-910E-16B0728F11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DB60A7-4FC9-4DC6-B654-416847BEB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4C6F65-8E3D-4246-BE53-ABF09D8A19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0B1AAF-3DA2-4915-92E4-1EEB8C8A0A25}"/>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8" name="Footer Placeholder 7">
            <a:extLst>
              <a:ext uri="{FF2B5EF4-FFF2-40B4-BE49-F238E27FC236}">
                <a16:creationId xmlns:a16="http://schemas.microsoft.com/office/drawing/2014/main" id="{14E486A0-9942-48D0-8F9A-2EC684711A7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3B1E7D-6D43-4640-B2D8-606CE5236AD8}"/>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29922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E279-37ED-40F1-AAC6-67C3EEC9425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A1F624-CBA3-4529-8D31-81EA4C7BC2BF}"/>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4" name="Footer Placeholder 3">
            <a:extLst>
              <a:ext uri="{FF2B5EF4-FFF2-40B4-BE49-F238E27FC236}">
                <a16:creationId xmlns:a16="http://schemas.microsoft.com/office/drawing/2014/main" id="{89085CFC-1995-4DB6-AF64-6D3365CC28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C80EE6-E009-4346-B03D-B5E96840C12D}"/>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308083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39330-B63C-403F-95C5-F66E9FCC60C3}"/>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3" name="Footer Placeholder 2">
            <a:extLst>
              <a:ext uri="{FF2B5EF4-FFF2-40B4-BE49-F238E27FC236}">
                <a16:creationId xmlns:a16="http://schemas.microsoft.com/office/drawing/2014/main" id="{20607EC1-BA3E-4DBC-A424-8B940FA9D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3330B8-0F66-4E4E-9683-60773DB111FD}"/>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155524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71BE-B004-409B-89EA-1F67BA685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F4269CC-59D2-427A-BB43-9E7D8F371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30BD0A-793B-46C2-A730-80047E11A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5F8FE-7AA2-473E-A71F-AAB3E7DC9266}"/>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6" name="Footer Placeholder 5">
            <a:extLst>
              <a:ext uri="{FF2B5EF4-FFF2-40B4-BE49-F238E27FC236}">
                <a16:creationId xmlns:a16="http://schemas.microsoft.com/office/drawing/2014/main" id="{1CD1FC54-038F-4402-829F-3AB081FF85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425267-8ACD-4D2E-B1B4-9565E60FB59A}"/>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385790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CAFC3-3D50-4C98-AA1D-2B2087B19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45CE69-B9BE-4DF9-A2F8-A9FADE13F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A6DB3E-9A4D-46F9-A386-4FC86E484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2AB34B-0E77-40F0-99BC-199960C574B5}"/>
              </a:ext>
            </a:extLst>
          </p:cNvPr>
          <p:cNvSpPr>
            <a:spLocks noGrp="1"/>
          </p:cNvSpPr>
          <p:nvPr>
            <p:ph type="dt" sz="half" idx="10"/>
          </p:nvPr>
        </p:nvSpPr>
        <p:spPr/>
        <p:txBody>
          <a:bodyPr/>
          <a:lstStyle/>
          <a:p>
            <a:fld id="{2B62ED24-0552-4EB2-8849-AE0F813942F4}" type="datetimeFigureOut">
              <a:rPr lang="en-GB" smtClean="0"/>
              <a:t>19/05/2021</a:t>
            </a:fld>
            <a:endParaRPr lang="en-GB"/>
          </a:p>
        </p:txBody>
      </p:sp>
      <p:sp>
        <p:nvSpPr>
          <p:cNvPr id="6" name="Footer Placeholder 5">
            <a:extLst>
              <a:ext uri="{FF2B5EF4-FFF2-40B4-BE49-F238E27FC236}">
                <a16:creationId xmlns:a16="http://schemas.microsoft.com/office/drawing/2014/main" id="{22422EC5-9457-4C91-AE79-A00EB58DD1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94C78E-1520-48C0-AD07-A1552A08DDA2}"/>
              </a:ext>
            </a:extLst>
          </p:cNvPr>
          <p:cNvSpPr>
            <a:spLocks noGrp="1"/>
          </p:cNvSpPr>
          <p:nvPr>
            <p:ph type="sldNum" sz="quarter" idx="12"/>
          </p:nvPr>
        </p:nvSpPr>
        <p:spPr/>
        <p:txBody>
          <a:bodyPr/>
          <a:lstStyle/>
          <a:p>
            <a:fld id="{7C1B8D6A-FCE5-41E2-88B9-7964036EF1B1}" type="slidenum">
              <a:rPr lang="en-GB" smtClean="0"/>
              <a:t>‹#›</a:t>
            </a:fld>
            <a:endParaRPr lang="en-GB"/>
          </a:p>
        </p:txBody>
      </p:sp>
    </p:spTree>
    <p:extLst>
      <p:ext uri="{BB962C8B-B14F-4D97-AF65-F5344CB8AC3E}">
        <p14:creationId xmlns:p14="http://schemas.microsoft.com/office/powerpoint/2010/main" val="3921992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6FD71-76E0-4615-8E04-F087745B9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03F70A-47E7-4A11-8EE9-9435272C4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B0E7FB-2C9F-434D-8F9C-49E2350F4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2ED24-0552-4EB2-8849-AE0F813942F4}" type="datetimeFigureOut">
              <a:rPr lang="en-GB" smtClean="0"/>
              <a:t>19/05/2021</a:t>
            </a:fld>
            <a:endParaRPr lang="en-GB"/>
          </a:p>
        </p:txBody>
      </p:sp>
      <p:sp>
        <p:nvSpPr>
          <p:cNvPr id="5" name="Footer Placeholder 4">
            <a:extLst>
              <a:ext uri="{FF2B5EF4-FFF2-40B4-BE49-F238E27FC236}">
                <a16:creationId xmlns:a16="http://schemas.microsoft.com/office/drawing/2014/main" id="{E4888FAD-D207-4A84-A367-C8A9EB0919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4B91B2-1294-4522-B886-A13210ECE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B8D6A-FCE5-41E2-88B9-7964036EF1B1}" type="slidenum">
              <a:rPr lang="en-GB" smtClean="0"/>
              <a:t>‹#›</a:t>
            </a:fld>
            <a:endParaRPr lang="en-GB"/>
          </a:p>
        </p:txBody>
      </p:sp>
    </p:spTree>
    <p:extLst>
      <p:ext uri="{BB962C8B-B14F-4D97-AF65-F5344CB8AC3E}">
        <p14:creationId xmlns:p14="http://schemas.microsoft.com/office/powerpoint/2010/main" val="77324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 id="2147483669"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svg"/><Relationship Id="rId10" Type="http://schemas.openxmlformats.org/officeDocument/2006/relationships/image" Target="../media/image7.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5.pn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7" y="6467180"/>
            <a:ext cx="12187575" cy="388330"/>
          </a:xfrm>
          <a:custGeom>
            <a:avLst/>
            <a:gdLst/>
            <a:ahLst/>
            <a:cxnLst/>
            <a:rect l="l" t="t" r="r" b="b"/>
            <a:pathLst>
              <a:path w="12435840" h="396240">
                <a:moveTo>
                  <a:pt x="12435840" y="0"/>
                </a:moveTo>
                <a:lnTo>
                  <a:pt x="0" y="0"/>
                </a:lnTo>
                <a:lnTo>
                  <a:pt x="0" y="396240"/>
                </a:lnTo>
                <a:lnTo>
                  <a:pt x="12435840" y="396240"/>
                </a:lnTo>
                <a:lnTo>
                  <a:pt x="12435840" y="0"/>
                </a:lnTo>
                <a:close/>
              </a:path>
            </a:pathLst>
          </a:custGeom>
          <a:solidFill>
            <a:srgbClr val="EAEAEA"/>
          </a:solidFill>
        </p:spPr>
        <p:txBody>
          <a:bodyPr wrap="square" lIns="0" tIns="0" rIns="0" bIns="0" rtlCol="0"/>
          <a:lstStyle/>
          <a:p>
            <a:endParaRPr sz="1764"/>
          </a:p>
        </p:txBody>
      </p:sp>
      <p:sp>
        <p:nvSpPr>
          <p:cNvPr id="3" name="object 3"/>
          <p:cNvSpPr txBox="1"/>
          <p:nvPr/>
        </p:nvSpPr>
        <p:spPr>
          <a:xfrm>
            <a:off x="1059702" y="1536464"/>
            <a:ext cx="4591499" cy="4161474"/>
          </a:xfrm>
          <a:prstGeom prst="rect">
            <a:avLst/>
          </a:prstGeom>
        </p:spPr>
        <p:txBody>
          <a:bodyPr vert="horz" wrap="square" lIns="0" tIns="11824" rIns="0" bIns="0" rtlCol="0">
            <a:spAutoFit/>
          </a:bodyPr>
          <a:lstStyle/>
          <a:p>
            <a:pPr marL="12446">
              <a:spcBef>
                <a:spcPts val="93"/>
              </a:spcBef>
            </a:pPr>
            <a:r>
              <a:rPr sz="3920" spc="-10" dirty="0">
                <a:solidFill>
                  <a:srgbClr val="0078D6"/>
                </a:solidFill>
                <a:latin typeface="Segoe UI"/>
                <a:cs typeface="Segoe UI"/>
              </a:rPr>
              <a:t>#AzureDevOps</a:t>
            </a:r>
            <a:endParaRPr sz="3920">
              <a:latin typeface="Segoe UI"/>
              <a:cs typeface="Segoe UI"/>
            </a:endParaRPr>
          </a:p>
          <a:p>
            <a:pPr marL="713156" marR="4978">
              <a:lnSpc>
                <a:spcPts val="7056"/>
              </a:lnSpc>
              <a:spcBef>
                <a:spcPts val="466"/>
              </a:spcBef>
            </a:pPr>
            <a:r>
              <a:rPr sz="1960" spc="-5" dirty="0">
                <a:solidFill>
                  <a:srgbClr val="5B5B5B"/>
                </a:solidFill>
                <a:latin typeface="Segoe UI"/>
                <a:cs typeface="Segoe UI"/>
              </a:rPr>
              <a:t>https://azure.com/devops </a:t>
            </a:r>
            <a:r>
              <a:rPr sz="1960" dirty="0">
                <a:solidFill>
                  <a:srgbClr val="5B5B5B"/>
                </a:solidFill>
                <a:latin typeface="Segoe UI"/>
                <a:cs typeface="Segoe UI"/>
              </a:rPr>
              <a:t> </a:t>
            </a:r>
            <a:r>
              <a:rPr sz="1960" spc="-5" dirty="0">
                <a:solidFill>
                  <a:srgbClr val="5B5B5B"/>
                </a:solidFill>
                <a:latin typeface="Segoe UI"/>
                <a:cs typeface="Segoe UI"/>
              </a:rPr>
              <a:t>@AzureDevOps </a:t>
            </a:r>
            <a:r>
              <a:rPr sz="1960" dirty="0">
                <a:solidFill>
                  <a:srgbClr val="5B5B5B"/>
                </a:solidFill>
                <a:latin typeface="Segoe UI"/>
                <a:cs typeface="Segoe UI"/>
              </a:rPr>
              <a:t> </a:t>
            </a:r>
            <a:r>
              <a:rPr sz="1960" spc="-5" dirty="0">
                <a:solidFill>
                  <a:srgbClr val="5B5B5B"/>
                </a:solidFill>
                <a:latin typeface="Segoe UI"/>
                <a:cs typeface="Segoe UI"/>
              </a:rPr>
              <a:t>https://aka.ms/AzureDevOpsForum </a:t>
            </a:r>
            <a:r>
              <a:rPr sz="1960" spc="-524" dirty="0">
                <a:solidFill>
                  <a:srgbClr val="5B5B5B"/>
                </a:solidFill>
                <a:latin typeface="Segoe UI"/>
                <a:cs typeface="Segoe UI"/>
              </a:rPr>
              <a:t> </a:t>
            </a:r>
            <a:r>
              <a:rPr sz="1960" spc="-5" dirty="0">
                <a:solidFill>
                  <a:srgbClr val="5B5B5B"/>
                </a:solidFill>
                <a:latin typeface="Segoe UI"/>
                <a:cs typeface="Segoe UI"/>
              </a:rPr>
              <a:t>https://aka.ms/DevOpsBlog/</a:t>
            </a:r>
            <a:endParaRPr sz="1960">
              <a:latin typeface="Segoe UI"/>
              <a:cs typeface="Segoe UI"/>
            </a:endParaRPr>
          </a:p>
        </p:txBody>
      </p:sp>
      <p:sp>
        <p:nvSpPr>
          <p:cNvPr id="4" name="object 4"/>
          <p:cNvSpPr txBox="1">
            <a:spLocks noGrp="1"/>
          </p:cNvSpPr>
          <p:nvPr>
            <p:ph type="title"/>
          </p:nvPr>
        </p:nvSpPr>
        <p:spPr>
          <a:xfrm>
            <a:off x="417303" y="305623"/>
            <a:ext cx="2697770" cy="562580"/>
          </a:xfrm>
          <a:prstGeom prst="rect">
            <a:avLst/>
          </a:prstGeom>
        </p:spPr>
        <p:txBody>
          <a:bodyPr vert="horz" wrap="square" lIns="0" tIns="12446" rIns="0" bIns="0" rtlCol="0" anchor="ctr">
            <a:spAutoFit/>
          </a:bodyPr>
          <a:lstStyle/>
          <a:p>
            <a:pPr marL="12446">
              <a:lnSpc>
                <a:spcPct val="100000"/>
              </a:lnSpc>
              <a:spcBef>
                <a:spcPts val="98"/>
              </a:spcBef>
            </a:pPr>
            <a:r>
              <a:rPr sz="3528" spc="-162" dirty="0">
                <a:solidFill>
                  <a:srgbClr val="0078D6"/>
                </a:solidFill>
                <a:latin typeface="Segoe UI Semibold"/>
                <a:cs typeface="Segoe UI Semibold"/>
              </a:rPr>
              <a:t>A</a:t>
            </a:r>
            <a:r>
              <a:rPr sz="3528" spc="-157" dirty="0">
                <a:solidFill>
                  <a:srgbClr val="0078D6"/>
                </a:solidFill>
                <a:latin typeface="Segoe UI Semibold"/>
                <a:cs typeface="Segoe UI Semibold"/>
              </a:rPr>
              <a:t>zu</a:t>
            </a:r>
            <a:r>
              <a:rPr sz="3528" spc="-191" dirty="0">
                <a:solidFill>
                  <a:srgbClr val="0078D6"/>
                </a:solidFill>
                <a:latin typeface="Segoe UI Semibold"/>
                <a:cs typeface="Segoe UI Semibold"/>
              </a:rPr>
              <a:t>r</a:t>
            </a:r>
            <a:r>
              <a:rPr sz="3528" dirty="0">
                <a:solidFill>
                  <a:srgbClr val="0078D6"/>
                </a:solidFill>
                <a:latin typeface="Segoe UI Semibold"/>
                <a:cs typeface="Segoe UI Semibold"/>
              </a:rPr>
              <a:t>e</a:t>
            </a:r>
            <a:r>
              <a:rPr sz="3528" spc="-260" dirty="0">
                <a:solidFill>
                  <a:srgbClr val="0078D6"/>
                </a:solidFill>
                <a:latin typeface="Segoe UI Semibold"/>
                <a:cs typeface="Segoe UI Semibold"/>
              </a:rPr>
              <a:t> </a:t>
            </a:r>
            <a:r>
              <a:rPr sz="3528" spc="-157" dirty="0">
                <a:solidFill>
                  <a:srgbClr val="0078D6"/>
                </a:solidFill>
                <a:latin typeface="Segoe UI Semibold"/>
                <a:cs typeface="Segoe UI Semibold"/>
              </a:rPr>
              <a:t>D</a:t>
            </a:r>
            <a:r>
              <a:rPr sz="3528" spc="-162" dirty="0">
                <a:solidFill>
                  <a:srgbClr val="0078D6"/>
                </a:solidFill>
                <a:latin typeface="Segoe UI Semibold"/>
                <a:cs typeface="Segoe UI Semibold"/>
              </a:rPr>
              <a:t>e</a:t>
            </a:r>
            <a:r>
              <a:rPr sz="3528" spc="-157" dirty="0">
                <a:solidFill>
                  <a:srgbClr val="0078D6"/>
                </a:solidFill>
                <a:latin typeface="Segoe UI Semibold"/>
                <a:cs typeface="Segoe UI Semibold"/>
              </a:rPr>
              <a:t>v</a:t>
            </a:r>
            <a:r>
              <a:rPr sz="3528" spc="-152" dirty="0">
                <a:solidFill>
                  <a:srgbClr val="0078D6"/>
                </a:solidFill>
                <a:latin typeface="Segoe UI Semibold"/>
                <a:cs typeface="Segoe UI Semibold"/>
              </a:rPr>
              <a:t>Op</a:t>
            </a:r>
            <a:r>
              <a:rPr sz="3528" dirty="0">
                <a:solidFill>
                  <a:srgbClr val="0078D6"/>
                </a:solidFill>
                <a:latin typeface="Segoe UI Semibold"/>
                <a:cs typeface="Segoe UI Semibold"/>
              </a:rPr>
              <a:t>s</a:t>
            </a:r>
            <a:endParaRPr sz="3528">
              <a:latin typeface="Segoe UI Semibold"/>
              <a:cs typeface="Segoe UI Semibold"/>
            </a:endParaRPr>
          </a:p>
        </p:txBody>
      </p:sp>
      <p:grpSp>
        <p:nvGrpSpPr>
          <p:cNvPr id="5" name="object 5"/>
          <p:cNvGrpSpPr/>
          <p:nvPr/>
        </p:nvGrpSpPr>
        <p:grpSpPr>
          <a:xfrm>
            <a:off x="1013114" y="3500940"/>
            <a:ext cx="543910" cy="543910"/>
            <a:chOff x="1030224" y="3572255"/>
            <a:chExt cx="554990" cy="554990"/>
          </a:xfrm>
        </p:grpSpPr>
        <p:sp>
          <p:nvSpPr>
            <p:cNvPr id="6" name="object 6"/>
            <p:cNvSpPr/>
            <p:nvPr/>
          </p:nvSpPr>
          <p:spPr>
            <a:xfrm>
              <a:off x="1030224" y="3572255"/>
              <a:ext cx="554990" cy="554990"/>
            </a:xfrm>
            <a:custGeom>
              <a:avLst/>
              <a:gdLst/>
              <a:ahLst/>
              <a:cxnLst/>
              <a:rect l="l" t="t" r="r" b="b"/>
              <a:pathLst>
                <a:path w="554990" h="554989">
                  <a:moveTo>
                    <a:pt x="277368" y="0"/>
                  </a:moveTo>
                  <a:lnTo>
                    <a:pt x="227510" y="4468"/>
                  </a:lnTo>
                  <a:lnTo>
                    <a:pt x="180584" y="17352"/>
                  </a:lnTo>
                  <a:lnTo>
                    <a:pt x="137374" y="37868"/>
                  </a:lnTo>
                  <a:lnTo>
                    <a:pt x="98662" y="65233"/>
                  </a:lnTo>
                  <a:lnTo>
                    <a:pt x="65233" y="98662"/>
                  </a:lnTo>
                  <a:lnTo>
                    <a:pt x="37868" y="137374"/>
                  </a:lnTo>
                  <a:lnTo>
                    <a:pt x="17352" y="180584"/>
                  </a:lnTo>
                  <a:lnTo>
                    <a:pt x="4468" y="227510"/>
                  </a:lnTo>
                  <a:lnTo>
                    <a:pt x="0" y="277367"/>
                  </a:lnTo>
                  <a:lnTo>
                    <a:pt x="4468" y="327225"/>
                  </a:lnTo>
                  <a:lnTo>
                    <a:pt x="17352" y="374151"/>
                  </a:lnTo>
                  <a:lnTo>
                    <a:pt x="37868" y="417361"/>
                  </a:lnTo>
                  <a:lnTo>
                    <a:pt x="65233" y="456073"/>
                  </a:lnTo>
                  <a:lnTo>
                    <a:pt x="98662" y="489502"/>
                  </a:lnTo>
                  <a:lnTo>
                    <a:pt x="137374" y="516867"/>
                  </a:lnTo>
                  <a:lnTo>
                    <a:pt x="180584" y="537383"/>
                  </a:lnTo>
                  <a:lnTo>
                    <a:pt x="227510" y="550267"/>
                  </a:lnTo>
                  <a:lnTo>
                    <a:pt x="277368" y="554735"/>
                  </a:lnTo>
                  <a:lnTo>
                    <a:pt x="327225" y="550267"/>
                  </a:lnTo>
                  <a:lnTo>
                    <a:pt x="374151" y="537383"/>
                  </a:lnTo>
                  <a:lnTo>
                    <a:pt x="417361" y="516867"/>
                  </a:lnTo>
                  <a:lnTo>
                    <a:pt x="456073" y="489502"/>
                  </a:lnTo>
                  <a:lnTo>
                    <a:pt x="489502" y="456073"/>
                  </a:lnTo>
                  <a:lnTo>
                    <a:pt x="516867" y="417361"/>
                  </a:lnTo>
                  <a:lnTo>
                    <a:pt x="537383" y="374151"/>
                  </a:lnTo>
                  <a:lnTo>
                    <a:pt x="550267" y="327225"/>
                  </a:lnTo>
                  <a:lnTo>
                    <a:pt x="554736" y="277367"/>
                  </a:lnTo>
                  <a:lnTo>
                    <a:pt x="550267" y="227510"/>
                  </a:lnTo>
                  <a:lnTo>
                    <a:pt x="537383" y="180584"/>
                  </a:lnTo>
                  <a:lnTo>
                    <a:pt x="516867" y="137374"/>
                  </a:lnTo>
                  <a:lnTo>
                    <a:pt x="489502" y="98662"/>
                  </a:lnTo>
                  <a:lnTo>
                    <a:pt x="456073" y="65233"/>
                  </a:lnTo>
                  <a:lnTo>
                    <a:pt x="417361" y="37868"/>
                  </a:lnTo>
                  <a:lnTo>
                    <a:pt x="374151" y="17352"/>
                  </a:lnTo>
                  <a:lnTo>
                    <a:pt x="327225" y="4468"/>
                  </a:lnTo>
                  <a:lnTo>
                    <a:pt x="277368" y="0"/>
                  </a:lnTo>
                  <a:close/>
                </a:path>
              </a:pathLst>
            </a:custGeom>
            <a:solidFill>
              <a:srgbClr val="EAEAEA"/>
            </a:solidFill>
          </p:spPr>
          <p:txBody>
            <a:bodyPr wrap="square" lIns="0" tIns="0" rIns="0" bIns="0" rtlCol="0"/>
            <a:lstStyle/>
            <a:p>
              <a:endParaRPr sz="1764"/>
            </a:p>
          </p:txBody>
        </p:sp>
        <p:sp>
          <p:nvSpPr>
            <p:cNvPr id="7" name="object 7"/>
            <p:cNvSpPr/>
            <p:nvPr/>
          </p:nvSpPr>
          <p:spPr>
            <a:xfrm>
              <a:off x="1139797" y="3704548"/>
              <a:ext cx="366395" cy="297815"/>
            </a:xfrm>
            <a:custGeom>
              <a:avLst/>
              <a:gdLst/>
              <a:ahLst/>
              <a:cxnLst/>
              <a:rect l="l" t="t" r="r" b="b"/>
              <a:pathLst>
                <a:path w="366394" h="297814">
                  <a:moveTo>
                    <a:pt x="115137" y="297786"/>
                  </a:moveTo>
                  <a:lnTo>
                    <a:pt x="83924" y="295509"/>
                  </a:lnTo>
                  <a:lnTo>
                    <a:pt x="54125" y="288899"/>
                  </a:lnTo>
                  <a:lnTo>
                    <a:pt x="26048" y="278291"/>
                  </a:lnTo>
                  <a:lnTo>
                    <a:pt x="0" y="264017"/>
                  </a:lnTo>
                  <a:lnTo>
                    <a:pt x="5879" y="264713"/>
                  </a:lnTo>
                  <a:lnTo>
                    <a:pt x="11862" y="265058"/>
                  </a:lnTo>
                  <a:lnTo>
                    <a:pt x="17917" y="265058"/>
                  </a:lnTo>
                  <a:lnTo>
                    <a:pt x="43727" y="262866"/>
                  </a:lnTo>
                  <a:lnTo>
                    <a:pt x="68120" y="256531"/>
                  </a:lnTo>
                  <a:lnTo>
                    <a:pt x="90733" y="246416"/>
                  </a:lnTo>
                  <a:lnTo>
                    <a:pt x="111206" y="232880"/>
                  </a:lnTo>
                  <a:lnTo>
                    <a:pt x="87717" y="228665"/>
                  </a:lnTo>
                  <a:lnTo>
                    <a:pt x="67380" y="217745"/>
                  </a:lnTo>
                  <a:lnTo>
                    <a:pt x="51414" y="201339"/>
                  </a:lnTo>
                  <a:lnTo>
                    <a:pt x="41040" y="180665"/>
                  </a:lnTo>
                  <a:lnTo>
                    <a:pt x="45616" y="181545"/>
                  </a:lnTo>
                  <a:lnTo>
                    <a:pt x="50324" y="182021"/>
                  </a:lnTo>
                  <a:lnTo>
                    <a:pt x="62009" y="182021"/>
                  </a:lnTo>
                  <a:lnTo>
                    <a:pt x="68650" y="181097"/>
                  </a:lnTo>
                  <a:lnTo>
                    <a:pt x="74962" y="179375"/>
                  </a:lnTo>
                  <a:lnTo>
                    <a:pt x="51047" y="170074"/>
                  </a:lnTo>
                  <a:lnTo>
                    <a:pt x="31944" y="153597"/>
                  </a:lnTo>
                  <a:lnTo>
                    <a:pt x="19285" y="131586"/>
                  </a:lnTo>
                  <a:lnTo>
                    <a:pt x="14702" y="105681"/>
                  </a:lnTo>
                  <a:lnTo>
                    <a:pt x="14713" y="104721"/>
                  </a:lnTo>
                  <a:lnTo>
                    <a:pt x="22565" y="108514"/>
                  </a:lnTo>
                  <a:lnTo>
                    <a:pt x="30896" y="111393"/>
                  </a:lnTo>
                  <a:lnTo>
                    <a:pt x="39640" y="113286"/>
                  </a:lnTo>
                  <a:lnTo>
                    <a:pt x="48732" y="114124"/>
                  </a:lnTo>
                  <a:lnTo>
                    <a:pt x="35002" y="102331"/>
                  </a:lnTo>
                  <a:lnTo>
                    <a:pt x="24457" y="87565"/>
                  </a:lnTo>
                  <a:lnTo>
                    <a:pt x="17694" y="70434"/>
                  </a:lnTo>
                  <a:lnTo>
                    <a:pt x="15307" y="51547"/>
                  </a:lnTo>
                  <a:lnTo>
                    <a:pt x="15989" y="41396"/>
                  </a:lnTo>
                  <a:lnTo>
                    <a:pt x="17973" y="31657"/>
                  </a:lnTo>
                  <a:lnTo>
                    <a:pt x="21167" y="22416"/>
                  </a:lnTo>
                  <a:lnTo>
                    <a:pt x="25477" y="13762"/>
                  </a:lnTo>
                  <a:lnTo>
                    <a:pt x="56516" y="44782"/>
                  </a:lnTo>
                  <a:lnTo>
                    <a:pt x="93368" y="68913"/>
                  </a:lnTo>
                  <a:lnTo>
                    <a:pt x="134981" y="85105"/>
                  </a:lnTo>
                  <a:lnTo>
                    <a:pt x="180299" y="92307"/>
                  </a:lnTo>
                  <a:lnTo>
                    <a:pt x="179010" y="86804"/>
                  </a:lnTo>
                  <a:lnTo>
                    <a:pt x="178352" y="81065"/>
                  </a:lnTo>
                  <a:lnTo>
                    <a:pt x="178352" y="75166"/>
                  </a:lnTo>
                  <a:lnTo>
                    <a:pt x="184255" y="45913"/>
                  </a:lnTo>
                  <a:lnTo>
                    <a:pt x="200355" y="22020"/>
                  </a:lnTo>
                  <a:lnTo>
                    <a:pt x="224231" y="5908"/>
                  </a:lnTo>
                  <a:lnTo>
                    <a:pt x="253467" y="0"/>
                  </a:lnTo>
                  <a:lnTo>
                    <a:pt x="269221" y="1656"/>
                  </a:lnTo>
                  <a:lnTo>
                    <a:pt x="283843" y="6395"/>
                  </a:lnTo>
                  <a:lnTo>
                    <a:pt x="296983" y="13874"/>
                  </a:lnTo>
                  <a:lnTo>
                    <a:pt x="308293" y="23750"/>
                  </a:lnTo>
                  <a:lnTo>
                    <a:pt x="320924" y="20685"/>
                  </a:lnTo>
                  <a:lnTo>
                    <a:pt x="333115" y="16589"/>
                  </a:lnTo>
                  <a:lnTo>
                    <a:pt x="344820" y="11512"/>
                  </a:lnTo>
                  <a:lnTo>
                    <a:pt x="355989" y="5503"/>
                  </a:lnTo>
                  <a:lnTo>
                    <a:pt x="350639" y="18096"/>
                  </a:lnTo>
                  <a:lnTo>
                    <a:pt x="343183" y="29385"/>
                  </a:lnTo>
                  <a:lnTo>
                    <a:pt x="333872" y="39129"/>
                  </a:lnTo>
                  <a:lnTo>
                    <a:pt x="322959" y="47084"/>
                  </a:lnTo>
                  <a:lnTo>
                    <a:pt x="334216" y="45310"/>
                  </a:lnTo>
                  <a:lnTo>
                    <a:pt x="345177" y="42730"/>
                  </a:lnTo>
                  <a:lnTo>
                    <a:pt x="355812" y="39368"/>
                  </a:lnTo>
                  <a:lnTo>
                    <a:pt x="366093" y="35249"/>
                  </a:lnTo>
                  <a:lnTo>
                    <a:pt x="358060" y="46199"/>
                  </a:lnTo>
                  <a:lnTo>
                    <a:pt x="349089" y="56386"/>
                  </a:lnTo>
                  <a:lnTo>
                    <a:pt x="339254" y="65737"/>
                  </a:lnTo>
                  <a:lnTo>
                    <a:pt x="328626" y="74176"/>
                  </a:lnTo>
                  <a:lnTo>
                    <a:pt x="328773" y="77401"/>
                  </a:lnTo>
                  <a:lnTo>
                    <a:pt x="328838" y="80640"/>
                  </a:lnTo>
                  <a:lnTo>
                    <a:pt x="328838" y="83895"/>
                  </a:lnTo>
                  <a:lnTo>
                    <a:pt x="324250" y="127020"/>
                  </a:lnTo>
                  <a:lnTo>
                    <a:pt x="310638" y="169740"/>
                  </a:lnTo>
                  <a:lnTo>
                    <a:pt x="288228" y="209783"/>
                  </a:lnTo>
                  <a:lnTo>
                    <a:pt x="257246" y="244879"/>
                  </a:lnTo>
                  <a:lnTo>
                    <a:pt x="217919" y="272759"/>
                  </a:lnTo>
                  <a:lnTo>
                    <a:pt x="170473" y="291151"/>
                  </a:lnTo>
                  <a:lnTo>
                    <a:pt x="115133" y="297786"/>
                  </a:lnTo>
                  <a:close/>
                </a:path>
              </a:pathLst>
            </a:custGeom>
            <a:solidFill>
              <a:srgbClr val="797979"/>
            </a:solidFill>
          </p:spPr>
          <p:txBody>
            <a:bodyPr wrap="square" lIns="0" tIns="0" rIns="0" bIns="0" rtlCol="0"/>
            <a:lstStyle/>
            <a:p>
              <a:endParaRPr sz="1764"/>
            </a:p>
          </p:txBody>
        </p:sp>
      </p:grpSp>
      <p:grpSp>
        <p:nvGrpSpPr>
          <p:cNvPr id="8" name="object 8"/>
          <p:cNvGrpSpPr/>
          <p:nvPr/>
        </p:nvGrpSpPr>
        <p:grpSpPr>
          <a:xfrm>
            <a:off x="1013114" y="2603301"/>
            <a:ext cx="543910" cy="545155"/>
            <a:chOff x="1030224" y="2656331"/>
            <a:chExt cx="554990" cy="556260"/>
          </a:xfrm>
        </p:grpSpPr>
        <p:sp>
          <p:nvSpPr>
            <p:cNvPr id="9" name="object 9"/>
            <p:cNvSpPr/>
            <p:nvPr/>
          </p:nvSpPr>
          <p:spPr>
            <a:xfrm>
              <a:off x="1030224" y="2656331"/>
              <a:ext cx="554990" cy="556260"/>
            </a:xfrm>
            <a:custGeom>
              <a:avLst/>
              <a:gdLst/>
              <a:ahLst/>
              <a:cxnLst/>
              <a:rect l="l" t="t" r="r" b="b"/>
              <a:pathLst>
                <a:path w="554990" h="556260">
                  <a:moveTo>
                    <a:pt x="277368" y="0"/>
                  </a:moveTo>
                  <a:lnTo>
                    <a:pt x="232377" y="3640"/>
                  </a:lnTo>
                  <a:lnTo>
                    <a:pt x="189697" y="14179"/>
                  </a:lnTo>
                  <a:lnTo>
                    <a:pt x="149900" y="31044"/>
                  </a:lnTo>
                  <a:lnTo>
                    <a:pt x="113557" y="53663"/>
                  </a:lnTo>
                  <a:lnTo>
                    <a:pt x="81238" y="81462"/>
                  </a:lnTo>
                  <a:lnTo>
                    <a:pt x="53515" y="113870"/>
                  </a:lnTo>
                  <a:lnTo>
                    <a:pt x="30959" y="150313"/>
                  </a:lnTo>
                  <a:lnTo>
                    <a:pt x="14140" y="190219"/>
                  </a:lnTo>
                  <a:lnTo>
                    <a:pt x="3630" y="233015"/>
                  </a:lnTo>
                  <a:lnTo>
                    <a:pt x="0" y="278129"/>
                  </a:lnTo>
                  <a:lnTo>
                    <a:pt x="3630" y="323244"/>
                  </a:lnTo>
                  <a:lnTo>
                    <a:pt x="14140" y="366040"/>
                  </a:lnTo>
                  <a:lnTo>
                    <a:pt x="30959" y="405946"/>
                  </a:lnTo>
                  <a:lnTo>
                    <a:pt x="53515" y="442389"/>
                  </a:lnTo>
                  <a:lnTo>
                    <a:pt x="81238" y="474797"/>
                  </a:lnTo>
                  <a:lnTo>
                    <a:pt x="113557" y="502596"/>
                  </a:lnTo>
                  <a:lnTo>
                    <a:pt x="149900" y="525215"/>
                  </a:lnTo>
                  <a:lnTo>
                    <a:pt x="189697" y="542080"/>
                  </a:lnTo>
                  <a:lnTo>
                    <a:pt x="232377" y="552619"/>
                  </a:lnTo>
                  <a:lnTo>
                    <a:pt x="277368" y="556259"/>
                  </a:lnTo>
                  <a:lnTo>
                    <a:pt x="322358" y="552619"/>
                  </a:lnTo>
                  <a:lnTo>
                    <a:pt x="365038" y="542080"/>
                  </a:lnTo>
                  <a:lnTo>
                    <a:pt x="404835" y="525215"/>
                  </a:lnTo>
                  <a:lnTo>
                    <a:pt x="441178" y="502596"/>
                  </a:lnTo>
                  <a:lnTo>
                    <a:pt x="473497" y="474797"/>
                  </a:lnTo>
                  <a:lnTo>
                    <a:pt x="501220" y="442389"/>
                  </a:lnTo>
                  <a:lnTo>
                    <a:pt x="523776" y="405946"/>
                  </a:lnTo>
                  <a:lnTo>
                    <a:pt x="540595" y="366040"/>
                  </a:lnTo>
                  <a:lnTo>
                    <a:pt x="551105" y="323244"/>
                  </a:lnTo>
                  <a:lnTo>
                    <a:pt x="554736" y="278129"/>
                  </a:lnTo>
                  <a:lnTo>
                    <a:pt x="551105" y="233015"/>
                  </a:lnTo>
                  <a:lnTo>
                    <a:pt x="540595" y="190219"/>
                  </a:lnTo>
                  <a:lnTo>
                    <a:pt x="523776" y="150313"/>
                  </a:lnTo>
                  <a:lnTo>
                    <a:pt x="501220" y="113870"/>
                  </a:lnTo>
                  <a:lnTo>
                    <a:pt x="473497" y="81462"/>
                  </a:lnTo>
                  <a:lnTo>
                    <a:pt x="441178" y="53663"/>
                  </a:lnTo>
                  <a:lnTo>
                    <a:pt x="404835" y="31044"/>
                  </a:lnTo>
                  <a:lnTo>
                    <a:pt x="365038" y="14179"/>
                  </a:lnTo>
                  <a:lnTo>
                    <a:pt x="322358" y="3640"/>
                  </a:lnTo>
                  <a:lnTo>
                    <a:pt x="277368" y="0"/>
                  </a:lnTo>
                  <a:close/>
                </a:path>
              </a:pathLst>
            </a:custGeom>
            <a:solidFill>
              <a:srgbClr val="EAEAEA"/>
            </a:solidFill>
          </p:spPr>
          <p:txBody>
            <a:bodyPr wrap="square" lIns="0" tIns="0" rIns="0" bIns="0" rtlCol="0"/>
            <a:lstStyle/>
            <a:p>
              <a:endParaRPr sz="1764"/>
            </a:p>
          </p:txBody>
        </p:sp>
        <p:sp>
          <p:nvSpPr>
            <p:cNvPr id="10" name="object 10"/>
            <p:cNvSpPr/>
            <p:nvPr/>
          </p:nvSpPr>
          <p:spPr>
            <a:xfrm>
              <a:off x="1109554" y="2736534"/>
              <a:ext cx="391795" cy="391160"/>
            </a:xfrm>
            <a:custGeom>
              <a:avLst/>
              <a:gdLst/>
              <a:ahLst/>
              <a:cxnLst/>
              <a:rect l="l" t="t" r="r" b="b"/>
              <a:pathLst>
                <a:path w="391794" h="391160">
                  <a:moveTo>
                    <a:pt x="209192" y="391159"/>
                  </a:moveTo>
                  <a:lnTo>
                    <a:pt x="182455" y="391159"/>
                  </a:lnTo>
                  <a:lnTo>
                    <a:pt x="169327" y="389889"/>
                  </a:lnTo>
                  <a:lnTo>
                    <a:pt x="131476" y="380999"/>
                  </a:lnTo>
                  <a:lnTo>
                    <a:pt x="96962" y="364489"/>
                  </a:lnTo>
                  <a:lnTo>
                    <a:pt x="57167" y="334009"/>
                  </a:lnTo>
                  <a:lnTo>
                    <a:pt x="26569" y="294639"/>
                  </a:lnTo>
                  <a:lnTo>
                    <a:pt x="6890" y="247649"/>
                  </a:lnTo>
                  <a:lnTo>
                    <a:pt x="432" y="209549"/>
                  </a:lnTo>
                  <a:lnTo>
                    <a:pt x="0" y="195579"/>
                  </a:lnTo>
                  <a:lnTo>
                    <a:pt x="432" y="181609"/>
                  </a:lnTo>
                  <a:lnTo>
                    <a:pt x="6890" y="143509"/>
                  </a:lnTo>
                  <a:lnTo>
                    <a:pt x="20607" y="107949"/>
                  </a:lnTo>
                  <a:lnTo>
                    <a:pt x="48588" y="66039"/>
                  </a:lnTo>
                  <a:lnTo>
                    <a:pt x="86298" y="33019"/>
                  </a:lnTo>
                  <a:lnTo>
                    <a:pt x="131377" y="10159"/>
                  </a:lnTo>
                  <a:lnTo>
                    <a:pt x="169195" y="1269"/>
                  </a:lnTo>
                  <a:lnTo>
                    <a:pt x="182378" y="0"/>
                  </a:lnTo>
                  <a:lnTo>
                    <a:pt x="209192" y="0"/>
                  </a:lnTo>
                  <a:lnTo>
                    <a:pt x="247852" y="6349"/>
                  </a:lnTo>
                  <a:lnTo>
                    <a:pt x="283581" y="20319"/>
                  </a:lnTo>
                  <a:lnTo>
                    <a:pt x="290242" y="24129"/>
                  </a:lnTo>
                  <a:lnTo>
                    <a:pt x="189575" y="24129"/>
                  </a:lnTo>
                  <a:lnTo>
                    <a:pt x="183706" y="25399"/>
                  </a:lnTo>
                  <a:lnTo>
                    <a:pt x="178217" y="29209"/>
                  </a:lnTo>
                  <a:lnTo>
                    <a:pt x="172874" y="33019"/>
                  </a:lnTo>
                  <a:lnTo>
                    <a:pt x="139794" y="33019"/>
                  </a:lnTo>
                  <a:lnTo>
                    <a:pt x="131844" y="36829"/>
                  </a:lnTo>
                  <a:lnTo>
                    <a:pt x="124064" y="39369"/>
                  </a:lnTo>
                  <a:lnTo>
                    <a:pt x="116449" y="43179"/>
                  </a:lnTo>
                  <a:lnTo>
                    <a:pt x="108991" y="48259"/>
                  </a:lnTo>
                  <a:lnTo>
                    <a:pt x="101765" y="52069"/>
                  </a:lnTo>
                  <a:lnTo>
                    <a:pt x="94802" y="57149"/>
                  </a:lnTo>
                  <a:lnTo>
                    <a:pt x="64025" y="86359"/>
                  </a:lnTo>
                  <a:lnTo>
                    <a:pt x="53738" y="100329"/>
                  </a:lnTo>
                  <a:lnTo>
                    <a:pt x="49145" y="106679"/>
                  </a:lnTo>
                  <a:lnTo>
                    <a:pt x="44935" y="114299"/>
                  </a:lnTo>
                  <a:lnTo>
                    <a:pt x="41109" y="121919"/>
                  </a:lnTo>
                  <a:lnTo>
                    <a:pt x="377217" y="121919"/>
                  </a:lnTo>
                  <a:lnTo>
                    <a:pt x="380758" y="130809"/>
                  </a:lnTo>
                  <a:lnTo>
                    <a:pt x="384581" y="143509"/>
                  </a:lnTo>
                  <a:lnTo>
                    <a:pt x="385198" y="146049"/>
                  </a:lnTo>
                  <a:lnTo>
                    <a:pt x="31561" y="146049"/>
                  </a:lnTo>
                  <a:lnTo>
                    <a:pt x="28457" y="158749"/>
                  </a:lnTo>
                  <a:lnTo>
                    <a:pt x="26240" y="170179"/>
                  </a:lnTo>
                  <a:lnTo>
                    <a:pt x="24910" y="182879"/>
                  </a:lnTo>
                  <a:lnTo>
                    <a:pt x="24466" y="195579"/>
                  </a:lnTo>
                  <a:lnTo>
                    <a:pt x="24910" y="208279"/>
                  </a:lnTo>
                  <a:lnTo>
                    <a:pt x="26240" y="220979"/>
                  </a:lnTo>
                  <a:lnTo>
                    <a:pt x="28457" y="232409"/>
                  </a:lnTo>
                  <a:lnTo>
                    <a:pt x="31561" y="245109"/>
                  </a:lnTo>
                  <a:lnTo>
                    <a:pt x="385198" y="245109"/>
                  </a:lnTo>
                  <a:lnTo>
                    <a:pt x="384581" y="247649"/>
                  </a:lnTo>
                  <a:lnTo>
                    <a:pt x="380758" y="260349"/>
                  </a:lnTo>
                  <a:lnTo>
                    <a:pt x="377217" y="269239"/>
                  </a:lnTo>
                  <a:lnTo>
                    <a:pt x="41109" y="269239"/>
                  </a:lnTo>
                  <a:lnTo>
                    <a:pt x="44935" y="276859"/>
                  </a:lnTo>
                  <a:lnTo>
                    <a:pt x="49145" y="284479"/>
                  </a:lnTo>
                  <a:lnTo>
                    <a:pt x="53738" y="290829"/>
                  </a:lnTo>
                  <a:lnTo>
                    <a:pt x="58714" y="298449"/>
                  </a:lnTo>
                  <a:lnTo>
                    <a:pt x="64025" y="304799"/>
                  </a:lnTo>
                  <a:lnTo>
                    <a:pt x="69619" y="311149"/>
                  </a:lnTo>
                  <a:lnTo>
                    <a:pt x="75499" y="317499"/>
                  </a:lnTo>
                  <a:lnTo>
                    <a:pt x="81663" y="322579"/>
                  </a:lnTo>
                  <a:lnTo>
                    <a:pt x="88101" y="328929"/>
                  </a:lnTo>
                  <a:lnTo>
                    <a:pt x="94802" y="334009"/>
                  </a:lnTo>
                  <a:lnTo>
                    <a:pt x="101765" y="339089"/>
                  </a:lnTo>
                  <a:lnTo>
                    <a:pt x="108991" y="342899"/>
                  </a:lnTo>
                  <a:lnTo>
                    <a:pt x="116449" y="347979"/>
                  </a:lnTo>
                  <a:lnTo>
                    <a:pt x="124064" y="351789"/>
                  </a:lnTo>
                  <a:lnTo>
                    <a:pt x="131844" y="354329"/>
                  </a:lnTo>
                  <a:lnTo>
                    <a:pt x="139794" y="358139"/>
                  </a:lnTo>
                  <a:lnTo>
                    <a:pt x="172874" y="358139"/>
                  </a:lnTo>
                  <a:lnTo>
                    <a:pt x="178217" y="361949"/>
                  </a:lnTo>
                  <a:lnTo>
                    <a:pt x="183706" y="365759"/>
                  </a:lnTo>
                  <a:lnTo>
                    <a:pt x="189575" y="367029"/>
                  </a:lnTo>
                  <a:lnTo>
                    <a:pt x="290242" y="367029"/>
                  </a:lnTo>
                  <a:lnTo>
                    <a:pt x="283581" y="370839"/>
                  </a:lnTo>
                  <a:lnTo>
                    <a:pt x="272078" y="375919"/>
                  </a:lnTo>
                  <a:lnTo>
                    <a:pt x="260170" y="380999"/>
                  </a:lnTo>
                  <a:lnTo>
                    <a:pt x="247852" y="384809"/>
                  </a:lnTo>
                  <a:lnTo>
                    <a:pt x="222319" y="389889"/>
                  </a:lnTo>
                  <a:lnTo>
                    <a:pt x="209192" y="391159"/>
                  </a:lnTo>
                  <a:close/>
                </a:path>
                <a:path w="391794" h="391160">
                  <a:moveTo>
                    <a:pt x="286859" y="121919"/>
                  </a:moveTo>
                  <a:lnTo>
                    <a:pt x="261808" y="121919"/>
                  </a:lnTo>
                  <a:lnTo>
                    <a:pt x="260786" y="116839"/>
                  </a:lnTo>
                  <a:lnTo>
                    <a:pt x="259326" y="110489"/>
                  </a:lnTo>
                  <a:lnTo>
                    <a:pt x="244261" y="68579"/>
                  </a:lnTo>
                  <a:lnTo>
                    <a:pt x="240582" y="62229"/>
                  </a:lnTo>
                  <a:lnTo>
                    <a:pt x="236991" y="54609"/>
                  </a:lnTo>
                  <a:lnTo>
                    <a:pt x="232932" y="48259"/>
                  </a:lnTo>
                  <a:lnTo>
                    <a:pt x="223735" y="36829"/>
                  </a:lnTo>
                  <a:lnTo>
                    <a:pt x="218713" y="33019"/>
                  </a:lnTo>
                  <a:lnTo>
                    <a:pt x="213224" y="29209"/>
                  </a:lnTo>
                  <a:lnTo>
                    <a:pt x="207881" y="25399"/>
                  </a:lnTo>
                  <a:lnTo>
                    <a:pt x="202071" y="24129"/>
                  </a:lnTo>
                  <a:lnTo>
                    <a:pt x="290242" y="24129"/>
                  </a:lnTo>
                  <a:lnTo>
                    <a:pt x="294684" y="26669"/>
                  </a:lnTo>
                  <a:lnTo>
                    <a:pt x="305337" y="33019"/>
                  </a:lnTo>
                  <a:lnTo>
                    <a:pt x="251852" y="33019"/>
                  </a:lnTo>
                  <a:lnTo>
                    <a:pt x="256436" y="39369"/>
                  </a:lnTo>
                  <a:lnTo>
                    <a:pt x="260582" y="46989"/>
                  </a:lnTo>
                  <a:lnTo>
                    <a:pt x="267969" y="60959"/>
                  </a:lnTo>
                  <a:lnTo>
                    <a:pt x="271239" y="68579"/>
                  </a:lnTo>
                  <a:lnTo>
                    <a:pt x="274041" y="76199"/>
                  </a:lnTo>
                  <a:lnTo>
                    <a:pt x="276961" y="83819"/>
                  </a:lnTo>
                  <a:lnTo>
                    <a:pt x="279443" y="91439"/>
                  </a:lnTo>
                  <a:lnTo>
                    <a:pt x="283530" y="106679"/>
                  </a:lnTo>
                  <a:lnTo>
                    <a:pt x="285311" y="114299"/>
                  </a:lnTo>
                  <a:lnTo>
                    <a:pt x="286859" y="121919"/>
                  </a:lnTo>
                  <a:close/>
                </a:path>
                <a:path w="391794" h="391160">
                  <a:moveTo>
                    <a:pt x="129838" y="121919"/>
                  </a:moveTo>
                  <a:lnTo>
                    <a:pt x="104787" y="121919"/>
                  </a:lnTo>
                  <a:lnTo>
                    <a:pt x="106335" y="114299"/>
                  </a:lnTo>
                  <a:lnTo>
                    <a:pt x="117429" y="76199"/>
                  </a:lnTo>
                  <a:lnTo>
                    <a:pt x="135210" y="39369"/>
                  </a:lnTo>
                  <a:lnTo>
                    <a:pt x="139794" y="33019"/>
                  </a:lnTo>
                  <a:lnTo>
                    <a:pt x="172874" y="33019"/>
                  </a:lnTo>
                  <a:lnTo>
                    <a:pt x="167911" y="36829"/>
                  </a:lnTo>
                  <a:lnTo>
                    <a:pt x="158714" y="48259"/>
                  </a:lnTo>
                  <a:lnTo>
                    <a:pt x="154568" y="54609"/>
                  </a:lnTo>
                  <a:lnTo>
                    <a:pt x="150889" y="62229"/>
                  </a:lnTo>
                  <a:lnTo>
                    <a:pt x="147327" y="68579"/>
                  </a:lnTo>
                  <a:lnTo>
                    <a:pt x="132320" y="110489"/>
                  </a:lnTo>
                  <a:lnTo>
                    <a:pt x="130860" y="116839"/>
                  </a:lnTo>
                  <a:lnTo>
                    <a:pt x="129838" y="121919"/>
                  </a:lnTo>
                  <a:close/>
                </a:path>
                <a:path w="391794" h="391160">
                  <a:moveTo>
                    <a:pt x="377217" y="121919"/>
                  </a:moveTo>
                  <a:lnTo>
                    <a:pt x="350537" y="121919"/>
                  </a:lnTo>
                  <a:lnTo>
                    <a:pt x="346711" y="114299"/>
                  </a:lnTo>
                  <a:lnTo>
                    <a:pt x="342501" y="106679"/>
                  </a:lnTo>
                  <a:lnTo>
                    <a:pt x="337908" y="100329"/>
                  </a:lnTo>
                  <a:lnTo>
                    <a:pt x="332932" y="92709"/>
                  </a:lnTo>
                  <a:lnTo>
                    <a:pt x="327621" y="86359"/>
                  </a:lnTo>
                  <a:lnTo>
                    <a:pt x="296844" y="57149"/>
                  </a:lnTo>
                  <a:lnTo>
                    <a:pt x="282655" y="48259"/>
                  </a:lnTo>
                  <a:lnTo>
                    <a:pt x="275198" y="43179"/>
                  </a:lnTo>
                  <a:lnTo>
                    <a:pt x="267582" y="39369"/>
                  </a:lnTo>
                  <a:lnTo>
                    <a:pt x="259802" y="36829"/>
                  </a:lnTo>
                  <a:lnTo>
                    <a:pt x="251852" y="33019"/>
                  </a:lnTo>
                  <a:lnTo>
                    <a:pt x="305337" y="33019"/>
                  </a:lnTo>
                  <a:lnTo>
                    <a:pt x="315486" y="40639"/>
                  </a:lnTo>
                  <a:lnTo>
                    <a:pt x="350921" y="76199"/>
                  </a:lnTo>
                  <a:lnTo>
                    <a:pt x="376205" y="119379"/>
                  </a:lnTo>
                  <a:lnTo>
                    <a:pt x="377217" y="121919"/>
                  </a:lnTo>
                  <a:close/>
                </a:path>
                <a:path w="391794" h="391160">
                  <a:moveTo>
                    <a:pt x="125634" y="245109"/>
                  </a:moveTo>
                  <a:lnTo>
                    <a:pt x="100962" y="245109"/>
                  </a:lnTo>
                  <a:lnTo>
                    <a:pt x="99940" y="236219"/>
                  </a:lnTo>
                  <a:lnTo>
                    <a:pt x="99181" y="228599"/>
                  </a:lnTo>
                  <a:lnTo>
                    <a:pt x="98159" y="212089"/>
                  </a:lnTo>
                  <a:lnTo>
                    <a:pt x="98043" y="182879"/>
                  </a:lnTo>
                  <a:lnTo>
                    <a:pt x="98159" y="179069"/>
                  </a:lnTo>
                  <a:lnTo>
                    <a:pt x="98685" y="171449"/>
                  </a:lnTo>
                  <a:lnTo>
                    <a:pt x="99181" y="162559"/>
                  </a:lnTo>
                  <a:lnTo>
                    <a:pt x="99940" y="154939"/>
                  </a:lnTo>
                  <a:lnTo>
                    <a:pt x="100962" y="146049"/>
                  </a:lnTo>
                  <a:lnTo>
                    <a:pt x="125634" y="146049"/>
                  </a:lnTo>
                  <a:lnTo>
                    <a:pt x="124612" y="154939"/>
                  </a:lnTo>
                  <a:lnTo>
                    <a:pt x="123794" y="162559"/>
                  </a:lnTo>
                  <a:lnTo>
                    <a:pt x="123152" y="171449"/>
                  </a:lnTo>
                  <a:lnTo>
                    <a:pt x="122656" y="179069"/>
                  </a:lnTo>
                  <a:lnTo>
                    <a:pt x="122393" y="186689"/>
                  </a:lnTo>
                  <a:lnTo>
                    <a:pt x="122393" y="203199"/>
                  </a:lnTo>
                  <a:lnTo>
                    <a:pt x="122656" y="212089"/>
                  </a:lnTo>
                  <a:lnTo>
                    <a:pt x="123335" y="222249"/>
                  </a:lnTo>
                  <a:lnTo>
                    <a:pt x="123794" y="228599"/>
                  </a:lnTo>
                  <a:lnTo>
                    <a:pt x="124612" y="236219"/>
                  </a:lnTo>
                  <a:lnTo>
                    <a:pt x="125634" y="245109"/>
                  </a:lnTo>
                  <a:close/>
                </a:path>
                <a:path w="391794" h="391160">
                  <a:moveTo>
                    <a:pt x="290684" y="245109"/>
                  </a:moveTo>
                  <a:lnTo>
                    <a:pt x="266012" y="245109"/>
                  </a:lnTo>
                  <a:lnTo>
                    <a:pt x="267034" y="236219"/>
                  </a:lnTo>
                  <a:lnTo>
                    <a:pt x="267793" y="228599"/>
                  </a:lnTo>
                  <a:lnTo>
                    <a:pt x="268290" y="219709"/>
                  </a:lnTo>
                  <a:lnTo>
                    <a:pt x="268932" y="212089"/>
                  </a:lnTo>
                  <a:lnTo>
                    <a:pt x="269253" y="203199"/>
                  </a:lnTo>
                  <a:lnTo>
                    <a:pt x="269253" y="186689"/>
                  </a:lnTo>
                  <a:lnTo>
                    <a:pt x="268932" y="179069"/>
                  </a:lnTo>
                  <a:lnTo>
                    <a:pt x="268290" y="171449"/>
                  </a:lnTo>
                  <a:lnTo>
                    <a:pt x="267793" y="162559"/>
                  </a:lnTo>
                  <a:lnTo>
                    <a:pt x="267034" y="154939"/>
                  </a:lnTo>
                  <a:lnTo>
                    <a:pt x="266012" y="146049"/>
                  </a:lnTo>
                  <a:lnTo>
                    <a:pt x="290684" y="146049"/>
                  </a:lnTo>
                  <a:lnTo>
                    <a:pt x="291706" y="154939"/>
                  </a:lnTo>
                  <a:lnTo>
                    <a:pt x="292465" y="162559"/>
                  </a:lnTo>
                  <a:lnTo>
                    <a:pt x="292961" y="171449"/>
                  </a:lnTo>
                  <a:lnTo>
                    <a:pt x="293487" y="179069"/>
                  </a:lnTo>
                  <a:lnTo>
                    <a:pt x="293749" y="186689"/>
                  </a:lnTo>
                  <a:lnTo>
                    <a:pt x="293749" y="203199"/>
                  </a:lnTo>
                  <a:lnTo>
                    <a:pt x="293487" y="212089"/>
                  </a:lnTo>
                  <a:lnTo>
                    <a:pt x="292465" y="228599"/>
                  </a:lnTo>
                  <a:lnTo>
                    <a:pt x="291706" y="236219"/>
                  </a:lnTo>
                  <a:lnTo>
                    <a:pt x="290684" y="245109"/>
                  </a:lnTo>
                  <a:close/>
                </a:path>
                <a:path w="391794" h="391160">
                  <a:moveTo>
                    <a:pt x="385198" y="245109"/>
                  </a:moveTo>
                  <a:lnTo>
                    <a:pt x="360085" y="245109"/>
                  </a:lnTo>
                  <a:lnTo>
                    <a:pt x="363189" y="232409"/>
                  </a:lnTo>
                  <a:lnTo>
                    <a:pt x="365406" y="220979"/>
                  </a:lnTo>
                  <a:lnTo>
                    <a:pt x="366736" y="208279"/>
                  </a:lnTo>
                  <a:lnTo>
                    <a:pt x="367180" y="195579"/>
                  </a:lnTo>
                  <a:lnTo>
                    <a:pt x="366736" y="182879"/>
                  </a:lnTo>
                  <a:lnTo>
                    <a:pt x="365406" y="170179"/>
                  </a:lnTo>
                  <a:lnTo>
                    <a:pt x="363189" y="158749"/>
                  </a:lnTo>
                  <a:lnTo>
                    <a:pt x="360085" y="146049"/>
                  </a:lnTo>
                  <a:lnTo>
                    <a:pt x="385198" y="146049"/>
                  </a:lnTo>
                  <a:lnTo>
                    <a:pt x="387668" y="156209"/>
                  </a:lnTo>
                  <a:lnTo>
                    <a:pt x="389877" y="168909"/>
                  </a:lnTo>
                  <a:lnTo>
                    <a:pt x="391204" y="181609"/>
                  </a:lnTo>
                  <a:lnTo>
                    <a:pt x="391647" y="195579"/>
                  </a:lnTo>
                  <a:lnTo>
                    <a:pt x="391204" y="208279"/>
                  </a:lnTo>
                  <a:lnTo>
                    <a:pt x="389877" y="222249"/>
                  </a:lnTo>
                  <a:lnTo>
                    <a:pt x="387668" y="234949"/>
                  </a:lnTo>
                  <a:lnTo>
                    <a:pt x="385198" y="245109"/>
                  </a:lnTo>
                  <a:close/>
                </a:path>
                <a:path w="391794" h="391160">
                  <a:moveTo>
                    <a:pt x="172874" y="358139"/>
                  </a:moveTo>
                  <a:lnTo>
                    <a:pt x="139794" y="358139"/>
                  </a:lnTo>
                  <a:lnTo>
                    <a:pt x="135210" y="351789"/>
                  </a:lnTo>
                  <a:lnTo>
                    <a:pt x="131064" y="344169"/>
                  </a:lnTo>
                  <a:lnTo>
                    <a:pt x="127356" y="337819"/>
                  </a:lnTo>
                  <a:lnTo>
                    <a:pt x="112203" y="299719"/>
                  </a:lnTo>
                  <a:lnTo>
                    <a:pt x="104787" y="269239"/>
                  </a:lnTo>
                  <a:lnTo>
                    <a:pt x="129838" y="269239"/>
                  </a:lnTo>
                  <a:lnTo>
                    <a:pt x="130860" y="274319"/>
                  </a:lnTo>
                  <a:lnTo>
                    <a:pt x="132320" y="279399"/>
                  </a:lnTo>
                  <a:lnTo>
                    <a:pt x="147327" y="322579"/>
                  </a:lnTo>
                  <a:lnTo>
                    <a:pt x="150889" y="328929"/>
                  </a:lnTo>
                  <a:lnTo>
                    <a:pt x="154568" y="336549"/>
                  </a:lnTo>
                  <a:lnTo>
                    <a:pt x="158714" y="342899"/>
                  </a:lnTo>
                  <a:lnTo>
                    <a:pt x="167911" y="354329"/>
                  </a:lnTo>
                  <a:lnTo>
                    <a:pt x="172874" y="358139"/>
                  </a:lnTo>
                  <a:close/>
                </a:path>
                <a:path w="391794" h="391160">
                  <a:moveTo>
                    <a:pt x="290242" y="367029"/>
                  </a:moveTo>
                  <a:lnTo>
                    <a:pt x="202071" y="367029"/>
                  </a:lnTo>
                  <a:lnTo>
                    <a:pt x="207881" y="365759"/>
                  </a:lnTo>
                  <a:lnTo>
                    <a:pt x="213224" y="361949"/>
                  </a:lnTo>
                  <a:lnTo>
                    <a:pt x="244261" y="322579"/>
                  </a:lnTo>
                  <a:lnTo>
                    <a:pt x="259326" y="279399"/>
                  </a:lnTo>
                  <a:lnTo>
                    <a:pt x="260786" y="274319"/>
                  </a:lnTo>
                  <a:lnTo>
                    <a:pt x="261808" y="269239"/>
                  </a:lnTo>
                  <a:lnTo>
                    <a:pt x="286859" y="269239"/>
                  </a:lnTo>
                  <a:lnTo>
                    <a:pt x="276961" y="307339"/>
                  </a:lnTo>
                  <a:lnTo>
                    <a:pt x="274041" y="314959"/>
                  </a:lnTo>
                  <a:lnTo>
                    <a:pt x="271239" y="322579"/>
                  </a:lnTo>
                  <a:lnTo>
                    <a:pt x="267969" y="330199"/>
                  </a:lnTo>
                  <a:lnTo>
                    <a:pt x="264290" y="337819"/>
                  </a:lnTo>
                  <a:lnTo>
                    <a:pt x="260582" y="344169"/>
                  </a:lnTo>
                  <a:lnTo>
                    <a:pt x="256436" y="351789"/>
                  </a:lnTo>
                  <a:lnTo>
                    <a:pt x="251852" y="358139"/>
                  </a:lnTo>
                  <a:lnTo>
                    <a:pt x="305337" y="358139"/>
                  </a:lnTo>
                  <a:lnTo>
                    <a:pt x="294684" y="364489"/>
                  </a:lnTo>
                  <a:lnTo>
                    <a:pt x="290242" y="367029"/>
                  </a:lnTo>
                  <a:close/>
                </a:path>
                <a:path w="391794" h="391160">
                  <a:moveTo>
                    <a:pt x="305337" y="358139"/>
                  </a:moveTo>
                  <a:lnTo>
                    <a:pt x="251852" y="358139"/>
                  </a:lnTo>
                  <a:lnTo>
                    <a:pt x="259802" y="354329"/>
                  </a:lnTo>
                  <a:lnTo>
                    <a:pt x="267582" y="351789"/>
                  </a:lnTo>
                  <a:lnTo>
                    <a:pt x="275198" y="347979"/>
                  </a:lnTo>
                  <a:lnTo>
                    <a:pt x="282655" y="342899"/>
                  </a:lnTo>
                  <a:lnTo>
                    <a:pt x="289881" y="339089"/>
                  </a:lnTo>
                  <a:lnTo>
                    <a:pt x="296844" y="334009"/>
                  </a:lnTo>
                  <a:lnTo>
                    <a:pt x="303545" y="328929"/>
                  </a:lnTo>
                  <a:lnTo>
                    <a:pt x="309983" y="322579"/>
                  </a:lnTo>
                  <a:lnTo>
                    <a:pt x="316147" y="317499"/>
                  </a:lnTo>
                  <a:lnTo>
                    <a:pt x="322027" y="311149"/>
                  </a:lnTo>
                  <a:lnTo>
                    <a:pt x="327621" y="304799"/>
                  </a:lnTo>
                  <a:lnTo>
                    <a:pt x="332932" y="298449"/>
                  </a:lnTo>
                  <a:lnTo>
                    <a:pt x="337908" y="290829"/>
                  </a:lnTo>
                  <a:lnTo>
                    <a:pt x="342501" y="284479"/>
                  </a:lnTo>
                  <a:lnTo>
                    <a:pt x="346711" y="276859"/>
                  </a:lnTo>
                  <a:lnTo>
                    <a:pt x="350537" y="269239"/>
                  </a:lnTo>
                  <a:lnTo>
                    <a:pt x="377217" y="269239"/>
                  </a:lnTo>
                  <a:lnTo>
                    <a:pt x="358232" y="304799"/>
                  </a:lnTo>
                  <a:lnTo>
                    <a:pt x="325132" y="342899"/>
                  </a:lnTo>
                  <a:lnTo>
                    <a:pt x="315486" y="350519"/>
                  </a:lnTo>
                  <a:lnTo>
                    <a:pt x="305337" y="358139"/>
                  </a:lnTo>
                  <a:close/>
                </a:path>
              </a:pathLst>
            </a:custGeom>
            <a:solidFill>
              <a:srgbClr val="797979"/>
            </a:solidFill>
          </p:spPr>
          <p:txBody>
            <a:bodyPr wrap="square" lIns="0" tIns="0" rIns="0" bIns="0" rtlCol="0"/>
            <a:lstStyle/>
            <a:p>
              <a:endParaRPr sz="1764"/>
            </a:p>
          </p:txBody>
        </p:sp>
      </p:grpSp>
      <p:grpSp>
        <p:nvGrpSpPr>
          <p:cNvPr id="11" name="object 11"/>
          <p:cNvGrpSpPr/>
          <p:nvPr/>
        </p:nvGrpSpPr>
        <p:grpSpPr>
          <a:xfrm>
            <a:off x="1013114" y="4397085"/>
            <a:ext cx="543910" cy="543910"/>
            <a:chOff x="1030224" y="4486655"/>
            <a:chExt cx="554990" cy="554990"/>
          </a:xfrm>
        </p:grpSpPr>
        <p:sp>
          <p:nvSpPr>
            <p:cNvPr id="12" name="object 12"/>
            <p:cNvSpPr/>
            <p:nvPr/>
          </p:nvSpPr>
          <p:spPr>
            <a:xfrm>
              <a:off x="1030224" y="4486655"/>
              <a:ext cx="554990" cy="554990"/>
            </a:xfrm>
            <a:custGeom>
              <a:avLst/>
              <a:gdLst/>
              <a:ahLst/>
              <a:cxnLst/>
              <a:rect l="l" t="t" r="r" b="b"/>
              <a:pathLst>
                <a:path w="554990" h="554989">
                  <a:moveTo>
                    <a:pt x="277368" y="0"/>
                  </a:moveTo>
                  <a:lnTo>
                    <a:pt x="227510" y="4468"/>
                  </a:lnTo>
                  <a:lnTo>
                    <a:pt x="180584" y="17352"/>
                  </a:lnTo>
                  <a:lnTo>
                    <a:pt x="137374" y="37868"/>
                  </a:lnTo>
                  <a:lnTo>
                    <a:pt x="98662" y="65233"/>
                  </a:lnTo>
                  <a:lnTo>
                    <a:pt x="65233" y="98662"/>
                  </a:lnTo>
                  <a:lnTo>
                    <a:pt x="37868" y="137374"/>
                  </a:lnTo>
                  <a:lnTo>
                    <a:pt x="17352" y="180584"/>
                  </a:lnTo>
                  <a:lnTo>
                    <a:pt x="4468" y="227510"/>
                  </a:lnTo>
                  <a:lnTo>
                    <a:pt x="0" y="277367"/>
                  </a:lnTo>
                  <a:lnTo>
                    <a:pt x="4468" y="327225"/>
                  </a:lnTo>
                  <a:lnTo>
                    <a:pt x="17352" y="374151"/>
                  </a:lnTo>
                  <a:lnTo>
                    <a:pt x="37868" y="417361"/>
                  </a:lnTo>
                  <a:lnTo>
                    <a:pt x="65233" y="456073"/>
                  </a:lnTo>
                  <a:lnTo>
                    <a:pt x="98662" y="489502"/>
                  </a:lnTo>
                  <a:lnTo>
                    <a:pt x="137374" y="516867"/>
                  </a:lnTo>
                  <a:lnTo>
                    <a:pt x="180584" y="537383"/>
                  </a:lnTo>
                  <a:lnTo>
                    <a:pt x="227510" y="550267"/>
                  </a:lnTo>
                  <a:lnTo>
                    <a:pt x="277368" y="554735"/>
                  </a:lnTo>
                  <a:lnTo>
                    <a:pt x="327225" y="550267"/>
                  </a:lnTo>
                  <a:lnTo>
                    <a:pt x="374151" y="537383"/>
                  </a:lnTo>
                  <a:lnTo>
                    <a:pt x="417361" y="516867"/>
                  </a:lnTo>
                  <a:lnTo>
                    <a:pt x="456073" y="489502"/>
                  </a:lnTo>
                  <a:lnTo>
                    <a:pt x="489502" y="456073"/>
                  </a:lnTo>
                  <a:lnTo>
                    <a:pt x="516867" y="417361"/>
                  </a:lnTo>
                  <a:lnTo>
                    <a:pt x="537383" y="374151"/>
                  </a:lnTo>
                  <a:lnTo>
                    <a:pt x="550267" y="327225"/>
                  </a:lnTo>
                  <a:lnTo>
                    <a:pt x="554736" y="277367"/>
                  </a:lnTo>
                  <a:lnTo>
                    <a:pt x="550267" y="227510"/>
                  </a:lnTo>
                  <a:lnTo>
                    <a:pt x="537383" y="180584"/>
                  </a:lnTo>
                  <a:lnTo>
                    <a:pt x="516867" y="137374"/>
                  </a:lnTo>
                  <a:lnTo>
                    <a:pt x="489502" y="98662"/>
                  </a:lnTo>
                  <a:lnTo>
                    <a:pt x="456073" y="65233"/>
                  </a:lnTo>
                  <a:lnTo>
                    <a:pt x="417361" y="37868"/>
                  </a:lnTo>
                  <a:lnTo>
                    <a:pt x="374151" y="17352"/>
                  </a:lnTo>
                  <a:lnTo>
                    <a:pt x="327225" y="4468"/>
                  </a:lnTo>
                  <a:lnTo>
                    <a:pt x="277368" y="0"/>
                  </a:lnTo>
                  <a:close/>
                </a:path>
              </a:pathLst>
            </a:custGeom>
            <a:solidFill>
              <a:srgbClr val="EAEAEA"/>
            </a:solidFill>
          </p:spPr>
          <p:txBody>
            <a:bodyPr wrap="square" lIns="0" tIns="0" rIns="0" bIns="0" rtlCol="0"/>
            <a:lstStyle/>
            <a:p>
              <a:endParaRPr sz="1764"/>
            </a:p>
          </p:txBody>
        </p:sp>
        <p:sp>
          <p:nvSpPr>
            <p:cNvPr id="13" name="object 13"/>
            <p:cNvSpPr/>
            <p:nvPr/>
          </p:nvSpPr>
          <p:spPr>
            <a:xfrm>
              <a:off x="1159763" y="4628388"/>
              <a:ext cx="307340" cy="329565"/>
            </a:xfrm>
            <a:custGeom>
              <a:avLst/>
              <a:gdLst/>
              <a:ahLst/>
              <a:cxnLst/>
              <a:rect l="l" t="t" r="r" b="b"/>
              <a:pathLst>
                <a:path w="307340" h="329564">
                  <a:moveTo>
                    <a:pt x="84627" y="328960"/>
                  </a:moveTo>
                  <a:lnTo>
                    <a:pt x="84627" y="244067"/>
                  </a:lnTo>
                  <a:lnTo>
                    <a:pt x="21156" y="244067"/>
                  </a:lnTo>
                  <a:lnTo>
                    <a:pt x="12921" y="242399"/>
                  </a:lnTo>
                  <a:lnTo>
                    <a:pt x="6196" y="237851"/>
                  </a:lnTo>
                  <a:lnTo>
                    <a:pt x="1662" y="231105"/>
                  </a:lnTo>
                  <a:lnTo>
                    <a:pt x="0" y="222844"/>
                  </a:lnTo>
                  <a:lnTo>
                    <a:pt x="0" y="21223"/>
                  </a:lnTo>
                  <a:lnTo>
                    <a:pt x="1662" y="12962"/>
                  </a:lnTo>
                  <a:lnTo>
                    <a:pt x="6196" y="6216"/>
                  </a:lnTo>
                  <a:lnTo>
                    <a:pt x="12921" y="1667"/>
                  </a:lnTo>
                  <a:lnTo>
                    <a:pt x="21156" y="0"/>
                  </a:lnTo>
                  <a:lnTo>
                    <a:pt x="285617" y="0"/>
                  </a:lnTo>
                  <a:lnTo>
                    <a:pt x="293851" y="1667"/>
                  </a:lnTo>
                  <a:lnTo>
                    <a:pt x="300576" y="6216"/>
                  </a:lnTo>
                  <a:lnTo>
                    <a:pt x="305111" y="12962"/>
                  </a:lnTo>
                  <a:lnTo>
                    <a:pt x="306773" y="21223"/>
                  </a:lnTo>
                  <a:lnTo>
                    <a:pt x="306773" y="222844"/>
                  </a:lnTo>
                  <a:lnTo>
                    <a:pt x="305111" y="231105"/>
                  </a:lnTo>
                  <a:lnTo>
                    <a:pt x="300576" y="237851"/>
                  </a:lnTo>
                  <a:lnTo>
                    <a:pt x="293851" y="242399"/>
                  </a:lnTo>
                  <a:lnTo>
                    <a:pt x="285617" y="244067"/>
                  </a:lnTo>
                  <a:lnTo>
                    <a:pt x="169254" y="244067"/>
                  </a:lnTo>
                  <a:lnTo>
                    <a:pt x="84627" y="328960"/>
                  </a:lnTo>
                  <a:close/>
                </a:path>
              </a:pathLst>
            </a:custGeom>
            <a:solidFill>
              <a:srgbClr val="797979"/>
            </a:solidFill>
          </p:spPr>
          <p:txBody>
            <a:bodyPr wrap="square" lIns="0" tIns="0" rIns="0" bIns="0" rtlCol="0"/>
            <a:lstStyle/>
            <a:p>
              <a:endParaRPr sz="1764"/>
            </a:p>
          </p:txBody>
        </p:sp>
      </p:grpSp>
      <p:grpSp>
        <p:nvGrpSpPr>
          <p:cNvPr id="14" name="object 14"/>
          <p:cNvGrpSpPr/>
          <p:nvPr/>
        </p:nvGrpSpPr>
        <p:grpSpPr>
          <a:xfrm>
            <a:off x="1013114" y="5326089"/>
            <a:ext cx="543910" cy="543910"/>
            <a:chOff x="1030224" y="5434583"/>
            <a:chExt cx="554990" cy="554990"/>
          </a:xfrm>
        </p:grpSpPr>
        <p:sp>
          <p:nvSpPr>
            <p:cNvPr id="15" name="object 15"/>
            <p:cNvSpPr/>
            <p:nvPr/>
          </p:nvSpPr>
          <p:spPr>
            <a:xfrm>
              <a:off x="1030224" y="5434583"/>
              <a:ext cx="554990" cy="554990"/>
            </a:xfrm>
            <a:custGeom>
              <a:avLst/>
              <a:gdLst/>
              <a:ahLst/>
              <a:cxnLst/>
              <a:rect l="l" t="t" r="r" b="b"/>
              <a:pathLst>
                <a:path w="554990" h="554989">
                  <a:moveTo>
                    <a:pt x="277368" y="0"/>
                  </a:moveTo>
                  <a:lnTo>
                    <a:pt x="227510" y="4468"/>
                  </a:lnTo>
                  <a:lnTo>
                    <a:pt x="180584" y="17352"/>
                  </a:lnTo>
                  <a:lnTo>
                    <a:pt x="137374" y="37868"/>
                  </a:lnTo>
                  <a:lnTo>
                    <a:pt x="98662" y="65233"/>
                  </a:lnTo>
                  <a:lnTo>
                    <a:pt x="65233" y="98662"/>
                  </a:lnTo>
                  <a:lnTo>
                    <a:pt x="37868" y="137374"/>
                  </a:lnTo>
                  <a:lnTo>
                    <a:pt x="17352" y="180584"/>
                  </a:lnTo>
                  <a:lnTo>
                    <a:pt x="4468" y="227510"/>
                  </a:lnTo>
                  <a:lnTo>
                    <a:pt x="0" y="277367"/>
                  </a:lnTo>
                  <a:lnTo>
                    <a:pt x="4468" y="327225"/>
                  </a:lnTo>
                  <a:lnTo>
                    <a:pt x="17352" y="374151"/>
                  </a:lnTo>
                  <a:lnTo>
                    <a:pt x="37868" y="417361"/>
                  </a:lnTo>
                  <a:lnTo>
                    <a:pt x="65233" y="456073"/>
                  </a:lnTo>
                  <a:lnTo>
                    <a:pt x="98662" y="489502"/>
                  </a:lnTo>
                  <a:lnTo>
                    <a:pt x="137374" y="516867"/>
                  </a:lnTo>
                  <a:lnTo>
                    <a:pt x="180584" y="537383"/>
                  </a:lnTo>
                  <a:lnTo>
                    <a:pt x="227510" y="550267"/>
                  </a:lnTo>
                  <a:lnTo>
                    <a:pt x="277368" y="554735"/>
                  </a:lnTo>
                  <a:lnTo>
                    <a:pt x="327225" y="550267"/>
                  </a:lnTo>
                  <a:lnTo>
                    <a:pt x="374151" y="537383"/>
                  </a:lnTo>
                  <a:lnTo>
                    <a:pt x="417361" y="516867"/>
                  </a:lnTo>
                  <a:lnTo>
                    <a:pt x="456073" y="489502"/>
                  </a:lnTo>
                  <a:lnTo>
                    <a:pt x="489502" y="456073"/>
                  </a:lnTo>
                  <a:lnTo>
                    <a:pt x="516867" y="417361"/>
                  </a:lnTo>
                  <a:lnTo>
                    <a:pt x="537383" y="374151"/>
                  </a:lnTo>
                  <a:lnTo>
                    <a:pt x="550267" y="327225"/>
                  </a:lnTo>
                  <a:lnTo>
                    <a:pt x="554736" y="277367"/>
                  </a:lnTo>
                  <a:lnTo>
                    <a:pt x="550267" y="227510"/>
                  </a:lnTo>
                  <a:lnTo>
                    <a:pt x="537383" y="180584"/>
                  </a:lnTo>
                  <a:lnTo>
                    <a:pt x="516867" y="137374"/>
                  </a:lnTo>
                  <a:lnTo>
                    <a:pt x="489502" y="98662"/>
                  </a:lnTo>
                  <a:lnTo>
                    <a:pt x="456073" y="65233"/>
                  </a:lnTo>
                  <a:lnTo>
                    <a:pt x="417361" y="37868"/>
                  </a:lnTo>
                  <a:lnTo>
                    <a:pt x="374151" y="17352"/>
                  </a:lnTo>
                  <a:lnTo>
                    <a:pt x="327225" y="4468"/>
                  </a:lnTo>
                  <a:lnTo>
                    <a:pt x="277368" y="0"/>
                  </a:lnTo>
                  <a:close/>
                </a:path>
              </a:pathLst>
            </a:custGeom>
            <a:solidFill>
              <a:srgbClr val="EAEAEA"/>
            </a:solidFill>
          </p:spPr>
          <p:txBody>
            <a:bodyPr wrap="square" lIns="0" tIns="0" rIns="0" bIns="0" rtlCol="0"/>
            <a:lstStyle/>
            <a:p>
              <a:endParaRPr sz="1764"/>
            </a:p>
          </p:txBody>
        </p:sp>
        <p:sp>
          <p:nvSpPr>
            <p:cNvPr id="16" name="object 16"/>
            <p:cNvSpPr/>
            <p:nvPr/>
          </p:nvSpPr>
          <p:spPr>
            <a:xfrm>
              <a:off x="1133859" y="5545839"/>
              <a:ext cx="355600" cy="312420"/>
            </a:xfrm>
            <a:custGeom>
              <a:avLst/>
              <a:gdLst/>
              <a:ahLst/>
              <a:cxnLst/>
              <a:rect l="l" t="t" r="r" b="b"/>
              <a:pathLst>
                <a:path w="355600" h="312420">
                  <a:moveTo>
                    <a:pt x="155041" y="0"/>
                  </a:moveTo>
                  <a:lnTo>
                    <a:pt x="29997" y="0"/>
                  </a:lnTo>
                  <a:lnTo>
                    <a:pt x="18982" y="1809"/>
                  </a:lnTo>
                  <a:lnTo>
                    <a:pt x="9374" y="6926"/>
                  </a:lnTo>
                  <a:lnTo>
                    <a:pt x="2577" y="14878"/>
                  </a:lnTo>
                  <a:lnTo>
                    <a:pt x="0" y="25196"/>
                  </a:lnTo>
                  <a:lnTo>
                    <a:pt x="0" y="282181"/>
                  </a:lnTo>
                  <a:lnTo>
                    <a:pt x="2577" y="293281"/>
                  </a:lnTo>
                  <a:lnTo>
                    <a:pt x="9374" y="302968"/>
                  </a:lnTo>
                  <a:lnTo>
                    <a:pt x="18982" y="309820"/>
                  </a:lnTo>
                  <a:lnTo>
                    <a:pt x="29997" y="312419"/>
                  </a:lnTo>
                  <a:lnTo>
                    <a:pt x="220052" y="312419"/>
                  </a:lnTo>
                  <a:lnTo>
                    <a:pt x="231069" y="309820"/>
                  </a:lnTo>
                  <a:lnTo>
                    <a:pt x="240682" y="302968"/>
                  </a:lnTo>
                  <a:lnTo>
                    <a:pt x="247483" y="293281"/>
                  </a:lnTo>
                  <a:lnTo>
                    <a:pt x="250062" y="282181"/>
                  </a:lnTo>
                  <a:lnTo>
                    <a:pt x="29997" y="282181"/>
                  </a:lnTo>
                  <a:lnTo>
                    <a:pt x="29997" y="25196"/>
                  </a:lnTo>
                  <a:lnTo>
                    <a:pt x="176045" y="25196"/>
                  </a:lnTo>
                  <a:lnTo>
                    <a:pt x="160032" y="10071"/>
                  </a:lnTo>
                  <a:lnTo>
                    <a:pt x="155041" y="0"/>
                  </a:lnTo>
                  <a:close/>
                </a:path>
                <a:path w="355600" h="312420">
                  <a:moveTo>
                    <a:pt x="200050" y="0"/>
                  </a:moveTo>
                  <a:lnTo>
                    <a:pt x="185038" y="0"/>
                  </a:lnTo>
                  <a:lnTo>
                    <a:pt x="265061" y="75577"/>
                  </a:lnTo>
                  <a:lnTo>
                    <a:pt x="268736" y="83138"/>
                  </a:lnTo>
                  <a:lnTo>
                    <a:pt x="271943" y="90703"/>
                  </a:lnTo>
                  <a:lnTo>
                    <a:pt x="274209" y="98255"/>
                  </a:lnTo>
                  <a:lnTo>
                    <a:pt x="275069" y="105816"/>
                  </a:lnTo>
                  <a:lnTo>
                    <a:pt x="275069" y="287223"/>
                  </a:lnTo>
                  <a:lnTo>
                    <a:pt x="274209" y="293990"/>
                  </a:lnTo>
                  <a:lnTo>
                    <a:pt x="271941" y="299816"/>
                  </a:lnTo>
                  <a:lnTo>
                    <a:pt x="268736" y="305645"/>
                  </a:lnTo>
                  <a:lnTo>
                    <a:pt x="265061" y="312419"/>
                  </a:lnTo>
                  <a:lnTo>
                    <a:pt x="275069" y="312419"/>
                  </a:lnTo>
                  <a:lnTo>
                    <a:pt x="285304" y="309820"/>
                  </a:lnTo>
                  <a:lnTo>
                    <a:pt x="293196" y="302968"/>
                  </a:lnTo>
                  <a:lnTo>
                    <a:pt x="298277" y="293281"/>
                  </a:lnTo>
                  <a:lnTo>
                    <a:pt x="300075" y="282181"/>
                  </a:lnTo>
                  <a:lnTo>
                    <a:pt x="300075" y="95732"/>
                  </a:lnTo>
                  <a:lnTo>
                    <a:pt x="235051" y="15112"/>
                  </a:lnTo>
                  <a:lnTo>
                    <a:pt x="205521" y="236"/>
                  </a:lnTo>
                  <a:lnTo>
                    <a:pt x="200050" y="0"/>
                  </a:lnTo>
                  <a:close/>
                </a:path>
                <a:path w="355600" h="312420">
                  <a:moveTo>
                    <a:pt x="260057" y="0"/>
                  </a:moveTo>
                  <a:lnTo>
                    <a:pt x="250062" y="0"/>
                  </a:lnTo>
                  <a:lnTo>
                    <a:pt x="325081" y="75577"/>
                  </a:lnTo>
                  <a:lnTo>
                    <a:pt x="325003" y="293990"/>
                  </a:lnTo>
                  <a:lnTo>
                    <a:pt x="324456" y="299816"/>
                  </a:lnTo>
                  <a:lnTo>
                    <a:pt x="322970" y="305645"/>
                  </a:lnTo>
                  <a:lnTo>
                    <a:pt x="320078" y="312419"/>
                  </a:lnTo>
                  <a:lnTo>
                    <a:pt x="325081" y="312419"/>
                  </a:lnTo>
                  <a:lnTo>
                    <a:pt x="336098" y="309820"/>
                  </a:lnTo>
                  <a:lnTo>
                    <a:pt x="345711" y="302968"/>
                  </a:lnTo>
                  <a:lnTo>
                    <a:pt x="352512" y="293281"/>
                  </a:lnTo>
                  <a:lnTo>
                    <a:pt x="355091" y="282181"/>
                  </a:lnTo>
                  <a:lnTo>
                    <a:pt x="355091" y="80619"/>
                  </a:lnTo>
                  <a:lnTo>
                    <a:pt x="295071" y="15112"/>
                  </a:lnTo>
                  <a:lnTo>
                    <a:pt x="267641" y="236"/>
                  </a:lnTo>
                  <a:lnTo>
                    <a:pt x="260057" y="0"/>
                  </a:lnTo>
                  <a:close/>
                </a:path>
                <a:path w="355600" h="312420">
                  <a:moveTo>
                    <a:pt x="140030" y="25196"/>
                  </a:moveTo>
                  <a:lnTo>
                    <a:pt x="115023" y="25196"/>
                  </a:lnTo>
                  <a:lnTo>
                    <a:pt x="115023" y="105816"/>
                  </a:lnTo>
                  <a:lnTo>
                    <a:pt x="116821" y="116916"/>
                  </a:lnTo>
                  <a:lnTo>
                    <a:pt x="121902" y="126603"/>
                  </a:lnTo>
                  <a:lnTo>
                    <a:pt x="129795" y="133455"/>
                  </a:lnTo>
                  <a:lnTo>
                    <a:pt x="140030" y="136055"/>
                  </a:lnTo>
                  <a:lnTo>
                    <a:pt x="220052" y="136055"/>
                  </a:lnTo>
                  <a:lnTo>
                    <a:pt x="220052" y="282181"/>
                  </a:lnTo>
                  <a:lnTo>
                    <a:pt x="250062" y="282181"/>
                  </a:lnTo>
                  <a:lnTo>
                    <a:pt x="250062" y="105816"/>
                  </a:lnTo>
                  <a:lnTo>
                    <a:pt x="140030" y="105816"/>
                  </a:lnTo>
                  <a:lnTo>
                    <a:pt x="140030" y="25196"/>
                  </a:lnTo>
                  <a:close/>
                </a:path>
                <a:path w="355600" h="312420">
                  <a:moveTo>
                    <a:pt x="176045" y="25196"/>
                  </a:moveTo>
                  <a:lnTo>
                    <a:pt x="140030" y="25196"/>
                  </a:lnTo>
                  <a:lnTo>
                    <a:pt x="220052" y="105816"/>
                  </a:lnTo>
                  <a:lnTo>
                    <a:pt x="245059" y="105816"/>
                  </a:lnTo>
                  <a:lnTo>
                    <a:pt x="245059" y="90703"/>
                  </a:lnTo>
                  <a:lnTo>
                    <a:pt x="240055" y="90703"/>
                  </a:lnTo>
                  <a:lnTo>
                    <a:pt x="240055" y="85661"/>
                  </a:lnTo>
                  <a:lnTo>
                    <a:pt x="176045" y="25196"/>
                  </a:lnTo>
                  <a:close/>
                </a:path>
              </a:pathLst>
            </a:custGeom>
            <a:solidFill>
              <a:srgbClr val="797979"/>
            </a:solidFill>
          </p:spPr>
          <p:txBody>
            <a:bodyPr wrap="square" lIns="0" tIns="0" rIns="0" bIns="0" rtlCol="0"/>
            <a:lstStyle/>
            <a:p>
              <a:endParaRPr sz="1764"/>
            </a:p>
          </p:txBody>
        </p:sp>
      </p:grpSp>
      <p:pic>
        <p:nvPicPr>
          <p:cNvPr id="17" name="object 17"/>
          <p:cNvPicPr/>
          <p:nvPr/>
        </p:nvPicPr>
        <p:blipFill>
          <a:blip r:embed="rId2" cstate="print"/>
          <a:stretch>
            <a:fillRect/>
          </a:stretch>
        </p:blipFill>
        <p:spPr>
          <a:xfrm>
            <a:off x="5580467" y="1714625"/>
            <a:ext cx="6305874" cy="4910875"/>
          </a:xfrm>
          <a:prstGeom prst="rect">
            <a:avLst/>
          </a:prstGeom>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67758-A408-481B-A88D-85B8E25EA98D}"/>
              </a:ext>
            </a:extLst>
          </p:cNvPr>
          <p:cNvSpPr>
            <a:spLocks noGrp="1"/>
          </p:cNvSpPr>
          <p:nvPr>
            <p:ph type="title"/>
          </p:nvPr>
        </p:nvSpPr>
        <p:spPr>
          <a:xfrm>
            <a:off x="115766" y="295033"/>
            <a:ext cx="10320338" cy="194226"/>
          </a:xfrm>
        </p:spPr>
        <p:txBody>
          <a:bodyPr>
            <a:noAutofit/>
          </a:bodyPr>
          <a:lstStyle/>
          <a:p>
            <a:r>
              <a:rPr lang="en-US" sz="3600" dirty="0"/>
              <a:t>Introducing Azure DevOps</a:t>
            </a:r>
          </a:p>
        </p:txBody>
      </p:sp>
      <p:sp>
        <p:nvSpPr>
          <p:cNvPr id="20" name="TextBox 19">
            <a:extLst>
              <a:ext uri="{FF2B5EF4-FFF2-40B4-BE49-F238E27FC236}">
                <a16:creationId xmlns:a16="http://schemas.microsoft.com/office/drawing/2014/main" id="{A0A4A143-27D4-49CE-ACD0-037EABF28846}"/>
              </a:ext>
            </a:extLst>
          </p:cNvPr>
          <p:cNvSpPr txBox="1"/>
          <p:nvPr/>
        </p:nvSpPr>
        <p:spPr>
          <a:xfrm>
            <a:off x="588263" y="2901496"/>
            <a:ext cx="3029680" cy="1255182"/>
          </a:xfrm>
          <a:prstGeom prst="rect">
            <a:avLst/>
          </a:prstGeom>
          <a:noFill/>
        </p:spPr>
        <p:txBody>
          <a:bodyPr wrap="square" lIns="0" tIns="143428" rIns="0" bIns="143428" rtlCol="0" anchor="t">
            <a:spAutoFit/>
          </a:bodyPr>
          <a:lstStyle/>
          <a:p>
            <a:pPr>
              <a:spcAft>
                <a:spcPts val="588"/>
              </a:spcAft>
            </a:pPr>
            <a:r>
              <a:rPr lang="en-GB" sz="1568" dirty="0">
                <a:solidFill>
                  <a:schemeClr val="tx2"/>
                </a:solidFill>
              </a:rPr>
              <a:t>Deliver value to your users faster using proven agile tools to plan, track, and discuss work across your teams.</a:t>
            </a:r>
            <a:endParaRPr lang="en-US" sz="1568" dirty="0">
              <a:solidFill>
                <a:schemeClr val="tx2"/>
              </a:solidFill>
              <a:cs typeface="Segoe UI"/>
            </a:endParaRPr>
          </a:p>
        </p:txBody>
      </p:sp>
      <p:sp>
        <p:nvSpPr>
          <p:cNvPr id="22" name="TextBox 21">
            <a:extLst>
              <a:ext uri="{FF2B5EF4-FFF2-40B4-BE49-F238E27FC236}">
                <a16:creationId xmlns:a16="http://schemas.microsoft.com/office/drawing/2014/main" id="{A75A09E4-D0A3-4556-9C0F-105DF4577D44}"/>
              </a:ext>
            </a:extLst>
          </p:cNvPr>
          <p:cNvSpPr txBox="1"/>
          <p:nvPr/>
        </p:nvSpPr>
        <p:spPr>
          <a:xfrm>
            <a:off x="4439425" y="2901495"/>
            <a:ext cx="3403600" cy="1496078"/>
          </a:xfrm>
          <a:prstGeom prst="rect">
            <a:avLst/>
          </a:prstGeom>
          <a:noFill/>
        </p:spPr>
        <p:txBody>
          <a:bodyPr wrap="square" lIns="0" tIns="143428" rIns="0" bIns="143428" rtlCol="0" anchor="t">
            <a:spAutoFit/>
          </a:bodyPr>
          <a:lstStyle/>
          <a:p>
            <a:pPr>
              <a:spcAft>
                <a:spcPts val="588"/>
              </a:spcAft>
            </a:pPr>
            <a:r>
              <a:rPr lang="en-GB" sz="1568">
                <a:solidFill>
                  <a:schemeClr val="tx2"/>
                </a:solidFill>
              </a:rPr>
              <a:t>Build, test, and deploy with CI/CD that works with any language, platform, and cloud. Connect to GitHub or any other Git provider and deploy continuously.</a:t>
            </a:r>
            <a:endParaRPr lang="en-US" sz="1568">
              <a:solidFill>
                <a:schemeClr val="tx2"/>
              </a:solidFill>
              <a:cs typeface="Segoe UI"/>
            </a:endParaRPr>
          </a:p>
        </p:txBody>
      </p:sp>
      <p:sp>
        <p:nvSpPr>
          <p:cNvPr id="23" name="TextBox 22">
            <a:extLst>
              <a:ext uri="{FF2B5EF4-FFF2-40B4-BE49-F238E27FC236}">
                <a16:creationId xmlns:a16="http://schemas.microsoft.com/office/drawing/2014/main" id="{7ABC2ECF-9D16-4093-A397-AC9C75D0D69F}"/>
              </a:ext>
            </a:extLst>
          </p:cNvPr>
          <p:cNvSpPr txBox="1"/>
          <p:nvPr/>
        </p:nvSpPr>
        <p:spPr>
          <a:xfrm>
            <a:off x="8498308" y="2901495"/>
            <a:ext cx="3036600" cy="1496563"/>
          </a:xfrm>
          <a:prstGeom prst="rect">
            <a:avLst/>
          </a:prstGeom>
          <a:noFill/>
        </p:spPr>
        <p:txBody>
          <a:bodyPr wrap="square" lIns="0" tIns="143428" rIns="0" bIns="143428" rtlCol="0" anchor="t">
            <a:spAutoFit/>
          </a:bodyPr>
          <a:lstStyle/>
          <a:p>
            <a:pPr>
              <a:spcAft>
                <a:spcPts val="588"/>
              </a:spcAft>
            </a:pPr>
            <a:r>
              <a:rPr lang="en-GB" sz="1568">
                <a:solidFill>
                  <a:schemeClr val="tx2"/>
                </a:solidFill>
              </a:rPr>
              <a:t>Get unlimited, cloud-hosted private Git repos and collaborate to build better code with pull requests and advanced file management.</a:t>
            </a:r>
            <a:endParaRPr lang="en-US" sz="1568">
              <a:solidFill>
                <a:schemeClr val="tx2"/>
              </a:solidFill>
              <a:cs typeface="Segoe UI"/>
            </a:endParaRPr>
          </a:p>
        </p:txBody>
      </p:sp>
      <p:sp>
        <p:nvSpPr>
          <p:cNvPr id="24" name="TextBox 23">
            <a:extLst>
              <a:ext uri="{FF2B5EF4-FFF2-40B4-BE49-F238E27FC236}">
                <a16:creationId xmlns:a16="http://schemas.microsoft.com/office/drawing/2014/main" id="{F6FCEA51-5644-4108-8529-B8070762AC30}"/>
              </a:ext>
            </a:extLst>
          </p:cNvPr>
          <p:cNvSpPr txBox="1"/>
          <p:nvPr/>
        </p:nvSpPr>
        <p:spPr>
          <a:xfrm>
            <a:off x="588263" y="5549167"/>
            <a:ext cx="2930638" cy="1013800"/>
          </a:xfrm>
          <a:prstGeom prst="rect">
            <a:avLst/>
          </a:prstGeom>
          <a:noFill/>
        </p:spPr>
        <p:txBody>
          <a:bodyPr wrap="square" lIns="0" tIns="143428" rIns="0" bIns="143428" rtlCol="0" anchor="t">
            <a:spAutoFit/>
          </a:bodyPr>
          <a:lstStyle/>
          <a:p>
            <a:pPr>
              <a:spcAft>
                <a:spcPts val="588"/>
              </a:spcAft>
            </a:pPr>
            <a:r>
              <a:rPr lang="en-GB" sz="1568">
                <a:solidFill>
                  <a:schemeClr val="tx2"/>
                </a:solidFill>
              </a:rPr>
              <a:t>Test and ship with confidence using manual and exploratory testing tools.</a:t>
            </a:r>
            <a:endParaRPr lang="en-US" sz="1568">
              <a:solidFill>
                <a:schemeClr val="tx2"/>
              </a:solidFill>
              <a:cs typeface="Segoe UI"/>
            </a:endParaRPr>
          </a:p>
        </p:txBody>
      </p:sp>
      <p:sp>
        <p:nvSpPr>
          <p:cNvPr id="25" name="TextBox 24">
            <a:extLst>
              <a:ext uri="{FF2B5EF4-FFF2-40B4-BE49-F238E27FC236}">
                <a16:creationId xmlns:a16="http://schemas.microsoft.com/office/drawing/2014/main" id="{A333F065-998E-4214-AEF0-1D4D56125E51}"/>
              </a:ext>
            </a:extLst>
          </p:cNvPr>
          <p:cNvSpPr txBox="1"/>
          <p:nvPr/>
        </p:nvSpPr>
        <p:spPr>
          <a:xfrm>
            <a:off x="4439425" y="5549167"/>
            <a:ext cx="3367638" cy="1013800"/>
          </a:xfrm>
          <a:prstGeom prst="rect">
            <a:avLst/>
          </a:prstGeom>
          <a:noFill/>
        </p:spPr>
        <p:txBody>
          <a:bodyPr wrap="square" lIns="0" tIns="143428" rIns="0" bIns="143428" rtlCol="0" anchor="t">
            <a:spAutoFit/>
          </a:bodyPr>
          <a:lstStyle/>
          <a:p>
            <a:pPr>
              <a:spcAft>
                <a:spcPts val="588"/>
              </a:spcAft>
            </a:pPr>
            <a:r>
              <a:rPr lang="en-GB" sz="1568">
                <a:solidFill>
                  <a:schemeClr val="tx2"/>
                </a:solidFill>
              </a:rPr>
              <a:t>Create, host, and share packages with your team, and add </a:t>
            </a:r>
            <a:r>
              <a:rPr lang="en-GB" sz="1568" err="1">
                <a:solidFill>
                  <a:schemeClr val="tx2"/>
                </a:solidFill>
              </a:rPr>
              <a:t>artifacts</a:t>
            </a:r>
            <a:r>
              <a:rPr lang="en-GB" sz="1568">
                <a:solidFill>
                  <a:schemeClr val="tx2"/>
                </a:solidFill>
              </a:rPr>
              <a:t> to your CI/CD pipelines with a single click.</a:t>
            </a:r>
            <a:endParaRPr lang="en-US" sz="1568">
              <a:solidFill>
                <a:schemeClr val="tx2"/>
              </a:solidFill>
              <a:cs typeface="Segoe UI"/>
            </a:endParaRPr>
          </a:p>
        </p:txBody>
      </p:sp>
      <p:pic>
        <p:nvPicPr>
          <p:cNvPr id="14" name="Picture 4" descr="A picture containing object&#10;&#10;Description generated with very high confidence">
            <a:extLst>
              <a:ext uri="{FF2B5EF4-FFF2-40B4-BE49-F238E27FC236}">
                <a16:creationId xmlns:a16="http://schemas.microsoft.com/office/drawing/2014/main" id="{AC2AB146-06C0-4E0D-8899-5ADB9DA17233}"/>
              </a:ext>
            </a:extLst>
          </p:cNvPr>
          <p:cNvPicPr>
            <a:picLocks noChangeAspect="1"/>
          </p:cNvPicPr>
          <p:nvPr/>
        </p:nvPicPr>
        <p:blipFill>
          <a:blip r:embed="rId3"/>
          <a:stretch>
            <a:fillRect/>
          </a:stretch>
        </p:blipFill>
        <p:spPr>
          <a:xfrm>
            <a:off x="4439425" y="1855817"/>
            <a:ext cx="708572" cy="705846"/>
          </a:xfrm>
          <a:prstGeom prst="rect">
            <a:avLst/>
          </a:prstGeom>
        </p:spPr>
      </p:pic>
      <p:pic>
        <p:nvPicPr>
          <p:cNvPr id="15" name="Picture 6">
            <a:extLst>
              <a:ext uri="{FF2B5EF4-FFF2-40B4-BE49-F238E27FC236}">
                <a16:creationId xmlns:a16="http://schemas.microsoft.com/office/drawing/2014/main" id="{4F632D14-7C31-47CA-BC92-820474ACB39A}"/>
              </a:ext>
            </a:extLst>
          </p:cNvPr>
          <p:cNvPicPr>
            <a:picLocks noChangeAspect="1"/>
          </p:cNvPicPr>
          <p:nvPr/>
        </p:nvPicPr>
        <p:blipFill>
          <a:blip r:embed="rId4"/>
          <a:stretch>
            <a:fillRect/>
          </a:stretch>
        </p:blipFill>
        <p:spPr>
          <a:xfrm>
            <a:off x="4439425" y="4523706"/>
            <a:ext cx="722061" cy="705846"/>
          </a:xfrm>
          <a:prstGeom prst="rect">
            <a:avLst/>
          </a:prstGeom>
        </p:spPr>
      </p:pic>
      <p:pic>
        <p:nvPicPr>
          <p:cNvPr id="16" name="Picture 8" descr="A picture containing object&#10;&#10;Description generated with very high confidence">
            <a:extLst>
              <a:ext uri="{FF2B5EF4-FFF2-40B4-BE49-F238E27FC236}">
                <a16:creationId xmlns:a16="http://schemas.microsoft.com/office/drawing/2014/main" id="{228FD8FB-8B6C-4A6D-BCA2-229F0890F98C}"/>
              </a:ext>
            </a:extLst>
          </p:cNvPr>
          <p:cNvPicPr>
            <a:picLocks noChangeAspect="1"/>
          </p:cNvPicPr>
          <p:nvPr/>
        </p:nvPicPr>
        <p:blipFill>
          <a:blip r:embed="rId5"/>
          <a:stretch>
            <a:fillRect/>
          </a:stretch>
        </p:blipFill>
        <p:spPr>
          <a:xfrm>
            <a:off x="588263" y="1855817"/>
            <a:ext cx="722434" cy="705846"/>
          </a:xfrm>
          <a:prstGeom prst="rect">
            <a:avLst/>
          </a:prstGeom>
        </p:spPr>
      </p:pic>
      <p:pic>
        <p:nvPicPr>
          <p:cNvPr id="17" name="Picture 10" descr="A picture containing stop, sign, outdoor, sitting&#10;&#10;Description generated with very high confidence">
            <a:extLst>
              <a:ext uri="{FF2B5EF4-FFF2-40B4-BE49-F238E27FC236}">
                <a16:creationId xmlns:a16="http://schemas.microsoft.com/office/drawing/2014/main" id="{6406FE2F-92A4-4316-B249-0BFC11B2E2B5}"/>
              </a:ext>
            </a:extLst>
          </p:cNvPr>
          <p:cNvPicPr>
            <a:picLocks noChangeAspect="1"/>
          </p:cNvPicPr>
          <p:nvPr/>
        </p:nvPicPr>
        <p:blipFill>
          <a:blip r:embed="rId6"/>
          <a:stretch>
            <a:fillRect/>
          </a:stretch>
        </p:blipFill>
        <p:spPr>
          <a:xfrm>
            <a:off x="8498308" y="1855817"/>
            <a:ext cx="714748" cy="705846"/>
          </a:xfrm>
          <a:prstGeom prst="rect">
            <a:avLst/>
          </a:prstGeom>
        </p:spPr>
      </p:pic>
      <p:pic>
        <p:nvPicPr>
          <p:cNvPr id="32" name="Picture 12">
            <a:extLst>
              <a:ext uri="{FF2B5EF4-FFF2-40B4-BE49-F238E27FC236}">
                <a16:creationId xmlns:a16="http://schemas.microsoft.com/office/drawing/2014/main" id="{0B3C4841-DF3A-4896-9BC5-D1CFA36142CD}"/>
              </a:ext>
            </a:extLst>
          </p:cNvPr>
          <p:cNvPicPr>
            <a:picLocks noChangeAspect="1"/>
          </p:cNvPicPr>
          <p:nvPr/>
        </p:nvPicPr>
        <p:blipFill>
          <a:blip r:embed="rId7"/>
          <a:stretch>
            <a:fillRect/>
          </a:stretch>
        </p:blipFill>
        <p:spPr>
          <a:xfrm>
            <a:off x="588263" y="4523706"/>
            <a:ext cx="697690" cy="705846"/>
          </a:xfrm>
          <a:prstGeom prst="rect">
            <a:avLst/>
          </a:prstGeom>
        </p:spPr>
      </p:pic>
      <p:sp>
        <p:nvSpPr>
          <p:cNvPr id="34" name="TextBox 33">
            <a:extLst>
              <a:ext uri="{FF2B5EF4-FFF2-40B4-BE49-F238E27FC236}">
                <a16:creationId xmlns:a16="http://schemas.microsoft.com/office/drawing/2014/main" id="{E014A36B-D94A-41AA-ABC4-706C13E17949}"/>
              </a:ext>
            </a:extLst>
          </p:cNvPr>
          <p:cNvSpPr txBox="1"/>
          <p:nvPr/>
        </p:nvSpPr>
        <p:spPr>
          <a:xfrm>
            <a:off x="588263" y="2540381"/>
            <a:ext cx="1347994"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00B294"/>
                </a:solidFill>
                <a:latin typeface="+mj-lt"/>
              </a:rPr>
              <a:t>Azure Boards</a:t>
            </a:r>
            <a:endParaRPr lang="en-US">
              <a:solidFill>
                <a:srgbClr val="00B294"/>
              </a:solidFill>
              <a:latin typeface="+mj-lt"/>
              <a:cs typeface="Segoe UI"/>
            </a:endParaRPr>
          </a:p>
        </p:txBody>
      </p:sp>
      <p:sp>
        <p:nvSpPr>
          <p:cNvPr id="38" name="TextBox 37">
            <a:extLst>
              <a:ext uri="{FF2B5EF4-FFF2-40B4-BE49-F238E27FC236}">
                <a16:creationId xmlns:a16="http://schemas.microsoft.com/office/drawing/2014/main" id="{26723BC6-71C2-4778-A910-FC4F6D0C92B6}"/>
              </a:ext>
            </a:extLst>
          </p:cNvPr>
          <p:cNvSpPr txBox="1"/>
          <p:nvPr/>
        </p:nvSpPr>
        <p:spPr>
          <a:xfrm>
            <a:off x="8498308" y="2540381"/>
            <a:ext cx="164713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D83B01"/>
                </a:solidFill>
                <a:latin typeface="+mj-lt"/>
              </a:rPr>
              <a:t>Azure </a:t>
            </a:r>
            <a:r>
              <a:rPr lang="en-US">
                <a:solidFill>
                  <a:srgbClr val="D83B01"/>
                </a:solidFill>
                <a:latin typeface="+mj-lt"/>
                <a:cs typeface="Segoe UI"/>
              </a:rPr>
              <a:t>Repos</a:t>
            </a:r>
          </a:p>
        </p:txBody>
      </p:sp>
      <p:sp>
        <p:nvSpPr>
          <p:cNvPr id="40" name="TextBox 39">
            <a:extLst>
              <a:ext uri="{FF2B5EF4-FFF2-40B4-BE49-F238E27FC236}">
                <a16:creationId xmlns:a16="http://schemas.microsoft.com/office/drawing/2014/main" id="{C45923DE-E387-4F99-A087-AD2AB3104B2B}"/>
              </a:ext>
            </a:extLst>
          </p:cNvPr>
          <p:cNvSpPr txBox="1"/>
          <p:nvPr/>
        </p:nvSpPr>
        <p:spPr>
          <a:xfrm>
            <a:off x="4439426" y="2540381"/>
            <a:ext cx="1909952"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2560E0"/>
                </a:solidFill>
                <a:latin typeface="+mj-lt"/>
              </a:rPr>
              <a:t>Azure Pipelines</a:t>
            </a:r>
            <a:endParaRPr lang="en-US">
              <a:solidFill>
                <a:srgbClr val="2560E0"/>
              </a:solidFill>
              <a:latin typeface="+mj-lt"/>
              <a:cs typeface="Segoe UI"/>
            </a:endParaRPr>
          </a:p>
        </p:txBody>
      </p:sp>
      <p:sp>
        <p:nvSpPr>
          <p:cNvPr id="42" name="TextBox 41">
            <a:extLst>
              <a:ext uri="{FF2B5EF4-FFF2-40B4-BE49-F238E27FC236}">
                <a16:creationId xmlns:a16="http://schemas.microsoft.com/office/drawing/2014/main" id="{1858EA85-8972-478E-99E1-97FBD1FE21B6}"/>
              </a:ext>
            </a:extLst>
          </p:cNvPr>
          <p:cNvSpPr txBox="1"/>
          <p:nvPr/>
        </p:nvSpPr>
        <p:spPr>
          <a:xfrm>
            <a:off x="588263" y="5178237"/>
            <a:ext cx="180520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854CC7"/>
                </a:solidFill>
                <a:latin typeface="+mj-lt"/>
              </a:rPr>
              <a:t>Azure Test</a:t>
            </a:r>
            <a:r>
              <a:rPr lang="en-US">
                <a:solidFill>
                  <a:srgbClr val="854CC7"/>
                </a:solidFill>
                <a:latin typeface="+mj-lt"/>
                <a:cs typeface="Segoe UI"/>
              </a:rPr>
              <a:t> Plans</a:t>
            </a:r>
          </a:p>
        </p:txBody>
      </p:sp>
      <p:sp>
        <p:nvSpPr>
          <p:cNvPr id="44" name="TextBox 43">
            <a:extLst>
              <a:ext uri="{FF2B5EF4-FFF2-40B4-BE49-F238E27FC236}">
                <a16:creationId xmlns:a16="http://schemas.microsoft.com/office/drawing/2014/main" id="{D16F3FDE-2095-49A1-AA0D-572CE3108B96}"/>
              </a:ext>
            </a:extLst>
          </p:cNvPr>
          <p:cNvSpPr txBox="1"/>
          <p:nvPr/>
        </p:nvSpPr>
        <p:spPr>
          <a:xfrm>
            <a:off x="4439426" y="5178237"/>
            <a:ext cx="2014841"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r>
              <a:rPr lang="en-US">
                <a:solidFill>
                  <a:srgbClr val="CB2E6D"/>
                </a:solidFill>
                <a:latin typeface="+mj-lt"/>
              </a:rPr>
              <a:t>Azure Artifacts</a:t>
            </a:r>
            <a:endParaRPr lang="en-US">
              <a:solidFill>
                <a:srgbClr val="CB2E6D"/>
              </a:solidFill>
              <a:latin typeface="+mj-lt"/>
              <a:cs typeface="Segoe UI"/>
            </a:endParaRPr>
          </a:p>
        </p:txBody>
      </p:sp>
    </p:spTree>
    <p:extLst>
      <p:ext uri="{BB962C8B-B14F-4D97-AF65-F5344CB8AC3E}">
        <p14:creationId xmlns:p14="http://schemas.microsoft.com/office/powerpoint/2010/main" val="90254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E7A8EE9-9640-4565-80A6-EA6A1DFD5F7A}"/>
              </a:ext>
            </a:extLst>
          </p:cNvPr>
          <p:cNvSpPr/>
          <p:nvPr/>
        </p:nvSpPr>
        <p:spPr bwMode="auto">
          <a:xfrm>
            <a:off x="1599419" y="5086945"/>
            <a:ext cx="9113410" cy="1365587"/>
          </a:xfrm>
          <a:prstGeom prst="roundRect">
            <a:avLst/>
          </a:prstGeom>
          <a:solidFill>
            <a:schemeClr val="bg1">
              <a:lumMod val="95000"/>
            </a:schemeClr>
          </a:solidFill>
          <a:ln>
            <a:solidFill>
              <a:schemeClr val="bg1">
                <a:lumMod val="6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102FB662-117F-4EE8-A726-BB37A2A2AA38}"/>
              </a:ext>
            </a:extLst>
          </p:cNvPr>
          <p:cNvSpPr txBox="1"/>
          <p:nvPr/>
        </p:nvSpPr>
        <p:spPr>
          <a:xfrm>
            <a:off x="9879773" y="1727404"/>
            <a:ext cx="2021176" cy="2330170"/>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r>
              <a:rPr lang="en-US">
                <a:solidFill>
                  <a:schemeClr val="tx1">
                    <a:lumMod val="65000"/>
                    <a:lumOff val="35000"/>
                  </a:schemeClr>
                </a:solidFill>
              </a:rPr>
              <a:t>Mix and match to create </a:t>
            </a:r>
            <a:br>
              <a:rPr lang="en-US">
                <a:solidFill>
                  <a:schemeClr val="tx1">
                    <a:lumMod val="65000"/>
                    <a:lumOff val="35000"/>
                  </a:schemeClr>
                </a:solidFill>
                <a:cs typeface="Segoe UI"/>
              </a:rPr>
            </a:br>
            <a:r>
              <a:rPr lang="en-US">
                <a:solidFill>
                  <a:schemeClr val="tx1">
                    <a:lumMod val="65000"/>
                    <a:lumOff val="35000"/>
                  </a:schemeClr>
                </a:solidFill>
              </a:rPr>
              <a:t>workflows with tools from Microsoft, open source or your favorite 3rd party tools</a:t>
            </a:r>
            <a:endParaRPr lang="en-US">
              <a:solidFill>
                <a:schemeClr val="tx1">
                  <a:lumMod val="65000"/>
                  <a:lumOff val="35000"/>
                </a:schemeClr>
              </a:solidFill>
              <a:cs typeface="Segoe UI"/>
            </a:endParaRPr>
          </a:p>
        </p:txBody>
      </p:sp>
      <p:sp>
        <p:nvSpPr>
          <p:cNvPr id="57" name="Oval 56">
            <a:extLst>
              <a:ext uri="{FF2B5EF4-FFF2-40B4-BE49-F238E27FC236}">
                <a16:creationId xmlns:a16="http://schemas.microsoft.com/office/drawing/2014/main" id="{E41C370E-DC5A-4A8D-A213-69F9E55C2F40}"/>
              </a:ext>
            </a:extLst>
          </p:cNvPr>
          <p:cNvSpPr/>
          <p:nvPr/>
        </p:nvSpPr>
        <p:spPr bwMode="auto">
          <a:xfrm>
            <a:off x="6666974" y="1702079"/>
            <a:ext cx="2444468" cy="2434538"/>
          </a:xfrm>
          <a:prstGeom prst="ellipse">
            <a:avLst/>
          </a:prstGeom>
          <a:no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780641BB-6B8E-41DD-92C5-A31A414FC29D}"/>
              </a:ext>
            </a:extLst>
          </p:cNvPr>
          <p:cNvSpPr/>
          <p:nvPr/>
        </p:nvSpPr>
        <p:spPr bwMode="auto">
          <a:xfrm>
            <a:off x="2712807" y="1644537"/>
            <a:ext cx="2487634" cy="2482489"/>
          </a:xfrm>
          <a:prstGeom prst="ellipse">
            <a:avLst/>
          </a:prstGeom>
          <a:no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EFF8DB2E-362F-464E-9B2F-91203DEB8AC3}"/>
              </a:ext>
            </a:extLst>
          </p:cNvPr>
          <p:cNvSpPr>
            <a:spLocks noGrp="1"/>
          </p:cNvSpPr>
          <p:nvPr>
            <p:ph type="title"/>
          </p:nvPr>
        </p:nvSpPr>
        <p:spPr>
          <a:xfrm>
            <a:off x="426425" y="291042"/>
            <a:ext cx="11018520" cy="553998"/>
          </a:xfrm>
        </p:spPr>
        <p:txBody>
          <a:bodyPr>
            <a:noAutofit/>
          </a:bodyPr>
          <a:lstStyle/>
          <a:p>
            <a:r>
              <a:rPr lang="en-US" sz="3600" dirty="0"/>
              <a:t>Azure DevOps: Choose what you love</a:t>
            </a:r>
          </a:p>
        </p:txBody>
      </p:sp>
      <p:sp>
        <p:nvSpPr>
          <p:cNvPr id="5" name="Oval 4">
            <a:extLst>
              <a:ext uri="{FF2B5EF4-FFF2-40B4-BE49-F238E27FC236}">
                <a16:creationId xmlns:a16="http://schemas.microsoft.com/office/drawing/2014/main" id="{2D7F547C-9573-4ABB-8FE5-84037292CE2C}"/>
              </a:ext>
            </a:extLst>
          </p:cNvPr>
          <p:cNvSpPr/>
          <p:nvPr/>
        </p:nvSpPr>
        <p:spPr bwMode="auto">
          <a:xfrm>
            <a:off x="2775725" y="1721201"/>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3" descr="A close up of a logo&#10;&#10;Description generated with high confidence">
            <a:extLst>
              <a:ext uri="{FF2B5EF4-FFF2-40B4-BE49-F238E27FC236}">
                <a16:creationId xmlns:a16="http://schemas.microsoft.com/office/drawing/2014/main" id="{0F38D86A-22BC-4720-A95F-C200CBF68FB7}"/>
              </a:ext>
            </a:extLst>
          </p:cNvPr>
          <p:cNvPicPr>
            <a:picLocks noChangeAspect="1"/>
          </p:cNvPicPr>
          <p:nvPr/>
        </p:nvPicPr>
        <p:blipFill>
          <a:blip r:embed="rId3"/>
          <a:stretch>
            <a:fillRect/>
          </a:stretch>
        </p:blipFill>
        <p:spPr>
          <a:xfrm>
            <a:off x="3472845" y="2377777"/>
            <a:ext cx="939157" cy="1264372"/>
          </a:xfrm>
          <a:prstGeom prst="rect">
            <a:avLst/>
          </a:prstGeom>
        </p:spPr>
      </p:pic>
      <p:sp>
        <p:nvSpPr>
          <p:cNvPr id="7" name="Oval 6">
            <a:extLst>
              <a:ext uri="{FF2B5EF4-FFF2-40B4-BE49-F238E27FC236}">
                <a16:creationId xmlns:a16="http://schemas.microsoft.com/office/drawing/2014/main" id="{6E9CBBF2-ABAF-4C2B-9AB4-065EC09FD6DC}"/>
              </a:ext>
            </a:extLst>
          </p:cNvPr>
          <p:cNvSpPr/>
          <p:nvPr/>
        </p:nvSpPr>
        <p:spPr bwMode="auto">
          <a:xfrm>
            <a:off x="4276569" y="1560720"/>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1422D998-21FC-46C6-BB44-4AB7E29071FF}"/>
              </a:ext>
            </a:extLst>
          </p:cNvPr>
          <p:cNvSpPr/>
          <p:nvPr/>
        </p:nvSpPr>
        <p:spPr bwMode="auto">
          <a:xfrm>
            <a:off x="2635735" y="3181935"/>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200F8443-44C7-4216-8497-0727A9820B36}"/>
              </a:ext>
            </a:extLst>
          </p:cNvPr>
          <p:cNvSpPr/>
          <p:nvPr/>
        </p:nvSpPr>
        <p:spPr bwMode="auto">
          <a:xfrm>
            <a:off x="3907269" y="3735737"/>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B53A77EC-3BE7-4B89-B209-72111ED34913}"/>
              </a:ext>
            </a:extLst>
          </p:cNvPr>
          <p:cNvSpPr/>
          <p:nvPr/>
        </p:nvSpPr>
        <p:spPr bwMode="auto">
          <a:xfrm>
            <a:off x="4819103" y="2732562"/>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8" descr="A picture containing object&#10;&#10;Description generated with very high confidence">
            <a:extLst>
              <a:ext uri="{FF2B5EF4-FFF2-40B4-BE49-F238E27FC236}">
                <a16:creationId xmlns:a16="http://schemas.microsoft.com/office/drawing/2014/main" id="{6FE6C042-DC9B-4BCE-BAED-90507044E3AD}"/>
              </a:ext>
            </a:extLst>
          </p:cNvPr>
          <p:cNvPicPr>
            <a:picLocks noChangeAspect="1"/>
          </p:cNvPicPr>
          <p:nvPr/>
        </p:nvPicPr>
        <p:blipFill>
          <a:blip r:embed="rId4"/>
          <a:stretch>
            <a:fillRect/>
          </a:stretch>
        </p:blipFill>
        <p:spPr>
          <a:xfrm>
            <a:off x="2963174" y="1914809"/>
            <a:ext cx="281403" cy="297381"/>
          </a:xfrm>
          <a:prstGeom prst="rect">
            <a:avLst/>
          </a:prstGeom>
        </p:spPr>
      </p:pic>
      <p:pic>
        <p:nvPicPr>
          <p:cNvPr id="12" name="Picture 4" descr="A picture containing object&#10;&#10;Description generated with very high confidence">
            <a:extLst>
              <a:ext uri="{FF2B5EF4-FFF2-40B4-BE49-F238E27FC236}">
                <a16:creationId xmlns:a16="http://schemas.microsoft.com/office/drawing/2014/main" id="{BEFB5F6E-4AC3-4AD5-88E7-2E7DEFE6F344}"/>
              </a:ext>
            </a:extLst>
          </p:cNvPr>
          <p:cNvPicPr>
            <a:picLocks noChangeAspect="1"/>
          </p:cNvPicPr>
          <p:nvPr/>
        </p:nvPicPr>
        <p:blipFill>
          <a:blip r:embed="rId5"/>
          <a:stretch>
            <a:fillRect/>
          </a:stretch>
        </p:blipFill>
        <p:spPr>
          <a:xfrm>
            <a:off x="4448349" y="1730045"/>
            <a:ext cx="305498" cy="321466"/>
          </a:xfrm>
          <a:prstGeom prst="rect">
            <a:avLst/>
          </a:prstGeom>
        </p:spPr>
      </p:pic>
      <p:pic>
        <p:nvPicPr>
          <p:cNvPr id="14" name="Picture 14">
            <a:extLst>
              <a:ext uri="{FF2B5EF4-FFF2-40B4-BE49-F238E27FC236}">
                <a16:creationId xmlns:a16="http://schemas.microsoft.com/office/drawing/2014/main" id="{D32D4574-EE49-4DBD-889E-9CA47BDA2250}"/>
              </a:ext>
            </a:extLst>
          </p:cNvPr>
          <p:cNvPicPr>
            <a:picLocks noChangeAspect="1"/>
          </p:cNvPicPr>
          <p:nvPr/>
        </p:nvPicPr>
        <p:blipFill>
          <a:blip r:embed="rId6"/>
          <a:stretch>
            <a:fillRect/>
          </a:stretch>
        </p:blipFill>
        <p:spPr>
          <a:xfrm>
            <a:off x="4985330" y="2880270"/>
            <a:ext cx="340778" cy="340679"/>
          </a:xfrm>
          <a:prstGeom prst="rect">
            <a:avLst/>
          </a:prstGeom>
        </p:spPr>
      </p:pic>
      <p:pic>
        <p:nvPicPr>
          <p:cNvPr id="16" name="Picture 16" descr="A close up of a sign&#10;&#10;Description generated with very high confidence">
            <a:extLst>
              <a:ext uri="{FF2B5EF4-FFF2-40B4-BE49-F238E27FC236}">
                <a16:creationId xmlns:a16="http://schemas.microsoft.com/office/drawing/2014/main" id="{42F9BF45-51F6-4F59-AB16-DE5408AE9B62}"/>
              </a:ext>
            </a:extLst>
          </p:cNvPr>
          <p:cNvPicPr>
            <a:picLocks noChangeAspect="1"/>
          </p:cNvPicPr>
          <p:nvPr/>
        </p:nvPicPr>
        <p:blipFill>
          <a:blip r:embed="rId7"/>
          <a:stretch>
            <a:fillRect/>
          </a:stretch>
        </p:blipFill>
        <p:spPr>
          <a:xfrm>
            <a:off x="4040456" y="3858479"/>
            <a:ext cx="398304" cy="398190"/>
          </a:xfrm>
          <a:prstGeom prst="rect">
            <a:avLst/>
          </a:prstGeom>
        </p:spPr>
      </p:pic>
      <p:sp>
        <p:nvSpPr>
          <p:cNvPr id="44" name="Oval 43">
            <a:extLst>
              <a:ext uri="{FF2B5EF4-FFF2-40B4-BE49-F238E27FC236}">
                <a16:creationId xmlns:a16="http://schemas.microsoft.com/office/drawing/2014/main" id="{66A54DC1-0A25-448D-8D6B-4F030D77EDFC}"/>
              </a:ext>
            </a:extLst>
          </p:cNvPr>
          <p:cNvSpPr/>
          <p:nvPr/>
        </p:nvSpPr>
        <p:spPr bwMode="auto">
          <a:xfrm>
            <a:off x="6673519" y="1711645"/>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3" descr="A picture containing vector graphics&#10;&#10;Description generated with high confidence">
            <a:extLst>
              <a:ext uri="{FF2B5EF4-FFF2-40B4-BE49-F238E27FC236}">
                <a16:creationId xmlns:a16="http://schemas.microsoft.com/office/drawing/2014/main" id="{ADEA7EEA-0601-4819-BE04-BFE34D31B0CF}"/>
              </a:ext>
            </a:extLst>
          </p:cNvPr>
          <p:cNvPicPr>
            <a:picLocks noChangeAspect="1"/>
          </p:cNvPicPr>
          <p:nvPr/>
        </p:nvPicPr>
        <p:blipFill>
          <a:blip r:embed="rId8"/>
          <a:stretch>
            <a:fillRect/>
          </a:stretch>
        </p:blipFill>
        <p:spPr>
          <a:xfrm>
            <a:off x="7387082" y="2387393"/>
            <a:ext cx="924248" cy="1264372"/>
          </a:xfrm>
          <a:prstGeom prst="rect">
            <a:avLst/>
          </a:prstGeom>
        </p:spPr>
      </p:pic>
      <p:sp>
        <p:nvSpPr>
          <p:cNvPr id="46" name="Oval 45">
            <a:extLst>
              <a:ext uri="{FF2B5EF4-FFF2-40B4-BE49-F238E27FC236}">
                <a16:creationId xmlns:a16="http://schemas.microsoft.com/office/drawing/2014/main" id="{30A90828-ED00-4599-96C7-664F974BABB4}"/>
              </a:ext>
            </a:extLst>
          </p:cNvPr>
          <p:cNvSpPr/>
          <p:nvPr/>
        </p:nvSpPr>
        <p:spPr bwMode="auto">
          <a:xfrm>
            <a:off x="8183518" y="1541579"/>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8722060E-CA21-4518-9001-7BD7D4D36A43}"/>
              </a:ext>
            </a:extLst>
          </p:cNvPr>
          <p:cNvSpPr/>
          <p:nvPr/>
        </p:nvSpPr>
        <p:spPr bwMode="auto">
          <a:xfrm>
            <a:off x="6514388" y="3201137"/>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044EB8CD-19EF-40A1-8E3C-6F92A34C6D30}"/>
              </a:ext>
            </a:extLst>
          </p:cNvPr>
          <p:cNvSpPr/>
          <p:nvPr/>
        </p:nvSpPr>
        <p:spPr bwMode="auto">
          <a:xfrm>
            <a:off x="7804735" y="3745353"/>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6FB8C420-55E4-47D7-A90A-A552432B46B1}"/>
              </a:ext>
            </a:extLst>
          </p:cNvPr>
          <p:cNvSpPr/>
          <p:nvPr/>
        </p:nvSpPr>
        <p:spPr bwMode="auto">
          <a:xfrm>
            <a:off x="8745081" y="2742178"/>
            <a:ext cx="655476" cy="65554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90EE58BC-4E06-46A8-95D8-72EEF74FDCD9}"/>
              </a:ext>
            </a:extLst>
          </p:cNvPr>
          <p:cNvSpPr/>
          <p:nvPr/>
        </p:nvSpPr>
        <p:spPr bwMode="auto">
          <a:xfrm>
            <a:off x="2152453" y="5565803"/>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id="{33E0D105-9060-42B9-89AF-C72A6623F357}"/>
              </a:ext>
            </a:extLst>
          </p:cNvPr>
          <p:cNvSpPr/>
          <p:nvPr/>
        </p:nvSpPr>
        <p:spPr bwMode="auto">
          <a:xfrm>
            <a:off x="7273483" y="5565835"/>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CEB03C3D-FA3C-4675-8FF2-A7CC67493BA0}"/>
              </a:ext>
            </a:extLst>
          </p:cNvPr>
          <p:cNvSpPr/>
          <p:nvPr/>
        </p:nvSpPr>
        <p:spPr bwMode="auto">
          <a:xfrm>
            <a:off x="3203760" y="5565868"/>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a:extLst>
              <a:ext uri="{FF2B5EF4-FFF2-40B4-BE49-F238E27FC236}">
                <a16:creationId xmlns:a16="http://schemas.microsoft.com/office/drawing/2014/main" id="{A8E3026B-4B70-4F57-B63A-9A5B0EA7F77D}"/>
              </a:ext>
            </a:extLst>
          </p:cNvPr>
          <p:cNvSpPr/>
          <p:nvPr/>
        </p:nvSpPr>
        <p:spPr bwMode="auto">
          <a:xfrm>
            <a:off x="5218413"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 name="Oval 60">
            <a:extLst>
              <a:ext uri="{FF2B5EF4-FFF2-40B4-BE49-F238E27FC236}">
                <a16:creationId xmlns:a16="http://schemas.microsoft.com/office/drawing/2014/main" id="{44FD5A47-961C-4AEE-A6F2-94745ACA86A8}"/>
              </a:ext>
            </a:extLst>
          </p:cNvPr>
          <p:cNvSpPr/>
          <p:nvPr/>
        </p:nvSpPr>
        <p:spPr bwMode="auto">
          <a:xfrm>
            <a:off x="6237705" y="5565931"/>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6" descr="A close up of a device&#10;&#10;Description generated with high confidence">
            <a:extLst>
              <a:ext uri="{FF2B5EF4-FFF2-40B4-BE49-F238E27FC236}">
                <a16:creationId xmlns:a16="http://schemas.microsoft.com/office/drawing/2014/main" id="{B5116F3A-50AD-4C15-99F0-E768EC7CF03D}"/>
              </a:ext>
            </a:extLst>
          </p:cNvPr>
          <p:cNvPicPr>
            <a:picLocks noChangeAspect="1"/>
          </p:cNvPicPr>
          <p:nvPr/>
        </p:nvPicPr>
        <p:blipFill>
          <a:blip r:embed="rId9"/>
          <a:stretch>
            <a:fillRect/>
          </a:stretch>
        </p:blipFill>
        <p:spPr>
          <a:xfrm>
            <a:off x="8925791" y="2887471"/>
            <a:ext cx="281403" cy="305409"/>
          </a:xfrm>
          <a:prstGeom prst="rect">
            <a:avLst/>
          </a:prstGeom>
        </p:spPr>
      </p:pic>
      <p:pic>
        <p:nvPicPr>
          <p:cNvPr id="69" name="Picture 10" descr="A picture containing stop, sign, outdoor, sitting&#10;&#10;Description generated with very high confidence">
            <a:extLst>
              <a:ext uri="{FF2B5EF4-FFF2-40B4-BE49-F238E27FC236}">
                <a16:creationId xmlns:a16="http://schemas.microsoft.com/office/drawing/2014/main" id="{C61E124F-08B2-4198-9AF8-1301EE7BBE4C}"/>
              </a:ext>
            </a:extLst>
          </p:cNvPr>
          <p:cNvPicPr>
            <a:picLocks noChangeAspect="1"/>
          </p:cNvPicPr>
          <p:nvPr/>
        </p:nvPicPr>
        <p:blipFill>
          <a:blip r:embed="rId10"/>
          <a:stretch>
            <a:fillRect/>
          </a:stretch>
        </p:blipFill>
        <p:spPr>
          <a:xfrm>
            <a:off x="6864388" y="1861979"/>
            <a:ext cx="289435" cy="289352"/>
          </a:xfrm>
          <a:prstGeom prst="rect">
            <a:avLst/>
          </a:prstGeom>
        </p:spPr>
      </p:pic>
      <p:pic>
        <p:nvPicPr>
          <p:cNvPr id="71" name="Picture 12">
            <a:extLst>
              <a:ext uri="{FF2B5EF4-FFF2-40B4-BE49-F238E27FC236}">
                <a16:creationId xmlns:a16="http://schemas.microsoft.com/office/drawing/2014/main" id="{16B1101F-9EA5-4CCE-9D4F-D2A2F2D1B384}"/>
              </a:ext>
            </a:extLst>
          </p:cNvPr>
          <p:cNvPicPr>
            <a:picLocks noChangeAspect="1"/>
          </p:cNvPicPr>
          <p:nvPr/>
        </p:nvPicPr>
        <p:blipFill>
          <a:blip r:embed="rId11"/>
          <a:stretch>
            <a:fillRect/>
          </a:stretch>
        </p:blipFill>
        <p:spPr>
          <a:xfrm>
            <a:off x="8373647" y="1703022"/>
            <a:ext cx="289435" cy="297380"/>
          </a:xfrm>
          <a:prstGeom prst="rect">
            <a:avLst/>
          </a:prstGeom>
        </p:spPr>
      </p:pic>
      <p:pic>
        <p:nvPicPr>
          <p:cNvPr id="74" name="Picture 74">
            <a:extLst>
              <a:ext uri="{FF2B5EF4-FFF2-40B4-BE49-F238E27FC236}">
                <a16:creationId xmlns:a16="http://schemas.microsoft.com/office/drawing/2014/main" id="{9D71AFAA-60A8-4555-977F-FC7C746537DD}"/>
              </a:ext>
            </a:extLst>
          </p:cNvPr>
          <p:cNvPicPr>
            <a:picLocks noChangeAspect="1"/>
          </p:cNvPicPr>
          <p:nvPr/>
        </p:nvPicPr>
        <p:blipFill>
          <a:blip r:embed="rId12"/>
          <a:stretch>
            <a:fillRect/>
          </a:stretch>
        </p:blipFill>
        <p:spPr>
          <a:xfrm>
            <a:off x="6646279" y="3393638"/>
            <a:ext cx="384975" cy="290656"/>
          </a:xfrm>
          <a:prstGeom prst="rect">
            <a:avLst/>
          </a:prstGeom>
        </p:spPr>
      </p:pic>
      <p:pic>
        <p:nvPicPr>
          <p:cNvPr id="76" name="Picture 76" descr="A drawing of a cartoon character&#10;&#10;Description generated with high confidence">
            <a:extLst>
              <a:ext uri="{FF2B5EF4-FFF2-40B4-BE49-F238E27FC236}">
                <a16:creationId xmlns:a16="http://schemas.microsoft.com/office/drawing/2014/main" id="{F33A2986-0958-4BFE-B3A1-B09B17C87A91}"/>
              </a:ext>
            </a:extLst>
          </p:cNvPr>
          <p:cNvPicPr>
            <a:picLocks noChangeAspect="1"/>
          </p:cNvPicPr>
          <p:nvPr/>
        </p:nvPicPr>
        <p:blipFill>
          <a:blip r:embed="rId13"/>
          <a:stretch>
            <a:fillRect/>
          </a:stretch>
        </p:blipFill>
        <p:spPr>
          <a:xfrm>
            <a:off x="7976496" y="3855405"/>
            <a:ext cx="314419" cy="447374"/>
          </a:xfrm>
          <a:prstGeom prst="rect">
            <a:avLst/>
          </a:prstGeom>
        </p:spPr>
      </p:pic>
      <p:sp>
        <p:nvSpPr>
          <p:cNvPr id="11" name="TextBox 10">
            <a:extLst>
              <a:ext uri="{FF2B5EF4-FFF2-40B4-BE49-F238E27FC236}">
                <a16:creationId xmlns:a16="http://schemas.microsoft.com/office/drawing/2014/main" id="{212F1C3C-D762-442C-8233-8C7570134BBA}"/>
              </a:ext>
            </a:extLst>
          </p:cNvPr>
          <p:cNvSpPr txBox="1"/>
          <p:nvPr/>
        </p:nvSpPr>
        <p:spPr>
          <a:xfrm>
            <a:off x="374182" y="1742956"/>
            <a:ext cx="1986003" cy="2330170"/>
          </a:xfrm>
          <a:prstGeom prst="rect">
            <a:avLst/>
          </a:prstGeom>
          <a:solidFill>
            <a:schemeClr val="bg1">
              <a:lumMod val="95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r>
              <a:rPr lang="en-US" dirty="0">
                <a:solidFill>
                  <a:schemeClr val="tx1">
                    <a:lumMod val="65000"/>
                    <a:lumOff val="35000"/>
                  </a:schemeClr>
                </a:solidFill>
              </a:rPr>
              <a:t>Azure DevOps lets </a:t>
            </a:r>
            <a:br>
              <a:rPr lang="en-US" dirty="0">
                <a:solidFill>
                  <a:schemeClr val="tx1">
                    <a:lumMod val="65000"/>
                    <a:lumOff val="35000"/>
                  </a:schemeClr>
                </a:solidFill>
                <a:cs typeface="Segoe UI"/>
              </a:rPr>
            </a:br>
            <a:r>
              <a:rPr lang="en-US" dirty="0">
                <a:solidFill>
                  <a:schemeClr val="tx1">
                    <a:lumMod val="65000"/>
                    <a:lumOff val="35000"/>
                  </a:schemeClr>
                </a:solidFill>
              </a:rPr>
              <a:t>developers </a:t>
            </a:r>
            <a:br>
              <a:rPr lang="en-US" dirty="0">
                <a:solidFill>
                  <a:schemeClr val="tx1">
                    <a:lumMod val="65000"/>
                    <a:lumOff val="35000"/>
                  </a:schemeClr>
                </a:solidFill>
                <a:cs typeface="Segoe UI"/>
              </a:rPr>
            </a:br>
            <a:r>
              <a:rPr lang="en-US" dirty="0">
                <a:solidFill>
                  <a:schemeClr val="tx1">
                    <a:lumMod val="65000"/>
                    <a:lumOff val="35000"/>
                  </a:schemeClr>
                </a:solidFill>
              </a:rPr>
              <a:t>choose the tools and languages that</a:t>
            </a:r>
            <a:r>
              <a:rPr lang="en-US" dirty="0">
                <a:solidFill>
                  <a:schemeClr val="tx1">
                    <a:lumMod val="65000"/>
                    <a:lumOff val="35000"/>
                  </a:schemeClr>
                </a:solidFill>
                <a:cs typeface="Segoe UI"/>
              </a:rPr>
              <a:t> </a:t>
            </a:r>
            <a:r>
              <a:rPr lang="en-US" dirty="0">
                <a:solidFill>
                  <a:schemeClr val="tx1">
                    <a:lumMod val="65000"/>
                    <a:lumOff val="35000"/>
                  </a:schemeClr>
                </a:solidFill>
              </a:rPr>
              <a:t>are right for them</a:t>
            </a:r>
          </a:p>
        </p:txBody>
      </p:sp>
      <p:sp>
        <p:nvSpPr>
          <p:cNvPr id="40" name="Oval 39">
            <a:extLst>
              <a:ext uri="{FF2B5EF4-FFF2-40B4-BE49-F238E27FC236}">
                <a16:creationId xmlns:a16="http://schemas.microsoft.com/office/drawing/2014/main" id="{56B5C38D-E0B0-48E1-91FE-33E12D2E7DCE}"/>
              </a:ext>
            </a:extLst>
          </p:cNvPr>
          <p:cNvSpPr/>
          <p:nvPr/>
        </p:nvSpPr>
        <p:spPr bwMode="auto">
          <a:xfrm>
            <a:off x="4190185"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6688761D-FE27-4E13-AED2-5E12F94E83E7}"/>
              </a:ext>
            </a:extLst>
          </p:cNvPr>
          <p:cNvSpPr/>
          <p:nvPr/>
        </p:nvSpPr>
        <p:spPr bwMode="auto">
          <a:xfrm>
            <a:off x="8323009" y="5565868"/>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9034CAED-EF8A-422A-A612-B7ADBEE2AA21}"/>
              </a:ext>
            </a:extLst>
          </p:cNvPr>
          <p:cNvSpPr/>
          <p:nvPr/>
        </p:nvSpPr>
        <p:spPr bwMode="auto">
          <a:xfrm>
            <a:off x="9328707" y="5565900"/>
            <a:ext cx="551066" cy="551167"/>
          </a:xfrm>
          <a:prstGeom prst="ellipse">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B5603CBB-090A-4EFF-AAA0-797EC0FF023E}"/>
              </a:ext>
            </a:extLst>
          </p:cNvPr>
          <p:cNvSpPr txBox="1"/>
          <p:nvPr/>
        </p:nvSpPr>
        <p:spPr>
          <a:xfrm>
            <a:off x="2412427" y="4853259"/>
            <a:ext cx="7325975" cy="467372"/>
          </a:xfrm>
          <a:prstGeom prst="rect">
            <a:avLst/>
          </a:prstGeom>
          <a:solidFill>
            <a:schemeClr val="bg1"/>
          </a:solidFill>
          <a:ln w="28575">
            <a:solidFill>
              <a:schemeClr val="bg1">
                <a:lumMod val="50000"/>
                <a:alpha val="50000"/>
              </a:schemeClr>
            </a:solidFill>
          </a:ln>
        </p:spPr>
        <p:style>
          <a:lnRef idx="3">
            <a:schemeClr val="lt1"/>
          </a:lnRef>
          <a:fillRef idx="1">
            <a:schemeClr val="accent3"/>
          </a:fillRef>
          <a:effectRef idx="1">
            <a:schemeClr val="accent3"/>
          </a:effectRef>
          <a:fontRef idx="minor">
            <a:schemeClr val="lt1"/>
          </a:fontRef>
        </p:style>
        <p:txBody>
          <a:bodyPr wrap="square" lIns="179285" tIns="143428" rIns="179285" bIns="143428" rtlCol="0" anchor="ctr" anchorCtr="0">
            <a:noAutofit/>
          </a:bodyPr>
          <a:lstStyle/>
          <a:p>
            <a:pPr algn="ctr"/>
            <a:r>
              <a:rPr lang="en-US" sz="1568">
                <a:solidFill>
                  <a:schemeClr val="tx1">
                    <a:lumMod val="65000"/>
                    <a:lumOff val="35000"/>
                  </a:schemeClr>
                </a:solidFill>
              </a:rPr>
              <a:t>Target any cloud, on-prem or both and deploy to the servers you need</a:t>
            </a:r>
            <a:endParaRPr lang="en-US" sz="1568">
              <a:solidFill>
                <a:schemeClr val="tx1">
                  <a:lumMod val="65000"/>
                  <a:lumOff val="35000"/>
                </a:schemeClr>
              </a:solidFill>
              <a:cs typeface="Segoe UI"/>
            </a:endParaRPr>
          </a:p>
        </p:txBody>
      </p:sp>
      <p:pic>
        <p:nvPicPr>
          <p:cNvPr id="15" name="Picture 16">
            <a:extLst>
              <a:ext uri="{FF2B5EF4-FFF2-40B4-BE49-F238E27FC236}">
                <a16:creationId xmlns:a16="http://schemas.microsoft.com/office/drawing/2014/main" id="{DEFB5DA7-C087-45EF-898F-DA05042F55D9}"/>
              </a:ext>
            </a:extLst>
          </p:cNvPr>
          <p:cNvPicPr>
            <a:picLocks noChangeAspect="1"/>
          </p:cNvPicPr>
          <p:nvPr/>
        </p:nvPicPr>
        <p:blipFill>
          <a:blip r:embed="rId14"/>
          <a:stretch>
            <a:fillRect/>
          </a:stretch>
        </p:blipFill>
        <p:spPr>
          <a:xfrm>
            <a:off x="5287095" y="5648388"/>
            <a:ext cx="436291" cy="371377"/>
          </a:xfrm>
          <a:prstGeom prst="rect">
            <a:avLst/>
          </a:prstGeom>
        </p:spPr>
      </p:pic>
      <p:pic>
        <p:nvPicPr>
          <p:cNvPr id="4" name="Picture 12">
            <a:extLst>
              <a:ext uri="{FF2B5EF4-FFF2-40B4-BE49-F238E27FC236}">
                <a16:creationId xmlns:a16="http://schemas.microsoft.com/office/drawing/2014/main" id="{E7612AD7-D214-4247-B28A-7A622386C505}"/>
              </a:ext>
            </a:extLst>
          </p:cNvPr>
          <p:cNvPicPr>
            <a:picLocks noChangeAspect="1"/>
          </p:cNvPicPr>
          <p:nvPr/>
        </p:nvPicPr>
        <p:blipFill>
          <a:blip r:embed="rId15"/>
          <a:stretch>
            <a:fillRect/>
          </a:stretch>
        </p:blipFill>
        <p:spPr>
          <a:xfrm>
            <a:off x="2160552" y="5673970"/>
            <a:ext cx="555572" cy="275426"/>
          </a:xfrm>
          <a:prstGeom prst="rect">
            <a:avLst/>
          </a:prstGeom>
        </p:spPr>
      </p:pic>
      <p:pic>
        <p:nvPicPr>
          <p:cNvPr id="17" name="Picture 18" descr="A close up of a logo&#10;&#10;Description generated with very high confidence">
            <a:extLst>
              <a:ext uri="{FF2B5EF4-FFF2-40B4-BE49-F238E27FC236}">
                <a16:creationId xmlns:a16="http://schemas.microsoft.com/office/drawing/2014/main" id="{F3DE42DE-AAE9-4458-BD46-A0C6C9DD9A32}"/>
              </a:ext>
            </a:extLst>
          </p:cNvPr>
          <p:cNvPicPr>
            <a:picLocks noChangeAspect="1"/>
          </p:cNvPicPr>
          <p:nvPr/>
        </p:nvPicPr>
        <p:blipFill>
          <a:blip r:embed="rId16"/>
          <a:stretch>
            <a:fillRect/>
          </a:stretch>
        </p:blipFill>
        <p:spPr>
          <a:xfrm>
            <a:off x="3119363" y="5635651"/>
            <a:ext cx="737829" cy="361696"/>
          </a:xfrm>
          <a:prstGeom prst="rect">
            <a:avLst/>
          </a:prstGeom>
        </p:spPr>
      </p:pic>
      <p:pic>
        <p:nvPicPr>
          <p:cNvPr id="21" name="Picture 21">
            <a:extLst>
              <a:ext uri="{FF2B5EF4-FFF2-40B4-BE49-F238E27FC236}">
                <a16:creationId xmlns:a16="http://schemas.microsoft.com/office/drawing/2014/main" id="{94A51B68-C1A1-4FE6-ACC2-57F59138F6F2}"/>
              </a:ext>
            </a:extLst>
          </p:cNvPr>
          <p:cNvPicPr>
            <a:picLocks noChangeAspect="1"/>
          </p:cNvPicPr>
          <p:nvPr/>
        </p:nvPicPr>
        <p:blipFill>
          <a:blip r:embed="rId17"/>
          <a:stretch>
            <a:fillRect/>
          </a:stretch>
        </p:blipFill>
        <p:spPr>
          <a:xfrm>
            <a:off x="4082965" y="5476221"/>
            <a:ext cx="761809" cy="742455"/>
          </a:xfrm>
          <a:prstGeom prst="rect">
            <a:avLst/>
          </a:prstGeom>
        </p:spPr>
      </p:pic>
      <p:pic>
        <p:nvPicPr>
          <p:cNvPr id="25" name="Picture 25" descr="A close up of a logo&#10;&#10;Description generated with very high confidence">
            <a:extLst>
              <a:ext uri="{FF2B5EF4-FFF2-40B4-BE49-F238E27FC236}">
                <a16:creationId xmlns:a16="http://schemas.microsoft.com/office/drawing/2014/main" id="{6CD3AC8B-6B2D-4217-AEB0-65E4FF73BAA9}"/>
              </a:ext>
            </a:extLst>
          </p:cNvPr>
          <p:cNvPicPr>
            <a:picLocks noChangeAspect="1"/>
          </p:cNvPicPr>
          <p:nvPr/>
        </p:nvPicPr>
        <p:blipFill>
          <a:blip r:embed="rId18"/>
          <a:stretch>
            <a:fillRect/>
          </a:stretch>
        </p:blipFill>
        <p:spPr>
          <a:xfrm>
            <a:off x="6106055" y="5525552"/>
            <a:ext cx="819365" cy="591337"/>
          </a:xfrm>
          <a:prstGeom prst="rect">
            <a:avLst/>
          </a:prstGeom>
        </p:spPr>
      </p:pic>
      <p:pic>
        <p:nvPicPr>
          <p:cNvPr id="27" name="Picture 27" descr="A picture containing building, display&#10;&#10;Description generated with high confidence">
            <a:extLst>
              <a:ext uri="{FF2B5EF4-FFF2-40B4-BE49-F238E27FC236}">
                <a16:creationId xmlns:a16="http://schemas.microsoft.com/office/drawing/2014/main" id="{A59019A6-5EF4-41C1-8A34-683F5AC813B7}"/>
              </a:ext>
            </a:extLst>
          </p:cNvPr>
          <p:cNvPicPr>
            <a:picLocks noChangeAspect="1"/>
          </p:cNvPicPr>
          <p:nvPr/>
        </p:nvPicPr>
        <p:blipFill>
          <a:blip r:embed="rId19"/>
          <a:stretch>
            <a:fillRect/>
          </a:stretch>
        </p:blipFill>
        <p:spPr>
          <a:xfrm>
            <a:off x="7400446" y="5701489"/>
            <a:ext cx="296576" cy="277328"/>
          </a:xfrm>
          <a:prstGeom prst="rect">
            <a:avLst/>
          </a:prstGeom>
        </p:spPr>
      </p:pic>
      <p:pic>
        <p:nvPicPr>
          <p:cNvPr id="29" name="Picture 29" descr="A close up of a sign&#10;&#10;Description generated with very high confidence">
            <a:extLst>
              <a:ext uri="{FF2B5EF4-FFF2-40B4-BE49-F238E27FC236}">
                <a16:creationId xmlns:a16="http://schemas.microsoft.com/office/drawing/2014/main" id="{689B43BE-2A83-4A8B-9ACF-AFD26867169A}"/>
              </a:ext>
            </a:extLst>
          </p:cNvPr>
          <p:cNvPicPr>
            <a:picLocks noChangeAspect="1"/>
          </p:cNvPicPr>
          <p:nvPr/>
        </p:nvPicPr>
        <p:blipFill>
          <a:blip r:embed="rId20"/>
          <a:stretch>
            <a:fillRect/>
          </a:stretch>
        </p:blipFill>
        <p:spPr>
          <a:xfrm>
            <a:off x="8426371" y="5653557"/>
            <a:ext cx="354131" cy="349256"/>
          </a:xfrm>
          <a:prstGeom prst="rect">
            <a:avLst/>
          </a:prstGeom>
        </p:spPr>
      </p:pic>
      <p:pic>
        <p:nvPicPr>
          <p:cNvPr id="31" name="Picture 31" descr="A picture containing yellow, indoor&#10;&#10;Description generated with high confidence">
            <a:extLst>
              <a:ext uri="{FF2B5EF4-FFF2-40B4-BE49-F238E27FC236}">
                <a16:creationId xmlns:a16="http://schemas.microsoft.com/office/drawing/2014/main" id="{CA3A323C-4101-436E-9E5C-0BD67F8E0D09}"/>
              </a:ext>
            </a:extLst>
          </p:cNvPr>
          <p:cNvPicPr>
            <a:picLocks noChangeAspect="1"/>
          </p:cNvPicPr>
          <p:nvPr/>
        </p:nvPicPr>
        <p:blipFill>
          <a:blip r:embed="rId21"/>
          <a:stretch>
            <a:fillRect/>
          </a:stretch>
        </p:blipFill>
        <p:spPr>
          <a:xfrm>
            <a:off x="9443862" y="5635825"/>
            <a:ext cx="313750" cy="394433"/>
          </a:xfrm>
          <a:prstGeom prst="rect">
            <a:avLst/>
          </a:prstGeom>
        </p:spPr>
      </p:pic>
      <p:sp>
        <p:nvSpPr>
          <p:cNvPr id="51" name="Text Placeholder 4">
            <a:extLst>
              <a:ext uri="{FF2B5EF4-FFF2-40B4-BE49-F238E27FC236}">
                <a16:creationId xmlns:a16="http://schemas.microsoft.com/office/drawing/2014/main" id="{1C440CD6-94E8-4DAF-8308-9A907B36EB22}"/>
              </a:ext>
            </a:extLst>
          </p:cNvPr>
          <p:cNvSpPr txBox="1">
            <a:spLocks/>
          </p:cNvSpPr>
          <p:nvPr/>
        </p:nvSpPr>
        <p:spPr>
          <a:xfrm>
            <a:off x="426425" y="823557"/>
            <a:ext cx="5119371" cy="424076"/>
          </a:xfrm>
          <a:prstGeom prst="rect">
            <a:avLst/>
          </a:prstGeom>
        </p:spPr>
        <p:txBody>
          <a:bodyPr lIns="0" rIns="0" anchor="t"/>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65" dirty="0">
                <a:solidFill>
                  <a:schemeClr val="tx1">
                    <a:lumMod val="65000"/>
                    <a:lumOff val="35000"/>
                  </a:schemeClr>
                </a:solidFill>
              </a:rPr>
              <a:t>Your tools, languages, and clouds</a:t>
            </a:r>
            <a:endParaRPr lang="en-US" sz="1765" dirty="0">
              <a:solidFill>
                <a:schemeClr val="tx1">
                  <a:lumMod val="65000"/>
                  <a:lumOff val="35000"/>
                </a:schemeClr>
              </a:solidFill>
            </a:endParaRPr>
          </a:p>
        </p:txBody>
      </p:sp>
      <p:pic>
        <p:nvPicPr>
          <p:cNvPr id="23" name="Graphic 22">
            <a:extLst>
              <a:ext uri="{FF2B5EF4-FFF2-40B4-BE49-F238E27FC236}">
                <a16:creationId xmlns:a16="http://schemas.microsoft.com/office/drawing/2014/main" id="{797E7CD9-7BB0-4D8A-905E-9EC32AD5DBFB}"/>
              </a:ext>
            </a:extLst>
          </p:cNvPr>
          <p:cNvPicPr>
            <a:picLocks noChangeAspect="1"/>
          </p:cNvPicPr>
          <p:nvPr/>
        </p:nvPicPr>
        <p:blipFill rotWithShape="1">
          <a:blip r:embed="rId22">
            <a:extLst>
              <a:ext uri="{96DAC541-7B7A-43D3-8B79-37D633B846F1}">
                <asvg:svgBlip xmlns:asvg="http://schemas.microsoft.com/office/drawing/2016/SVG/main" r:embed="rId23"/>
              </a:ext>
            </a:extLst>
          </a:blip>
          <a:srcRect r="74942" b="17916"/>
          <a:stretch/>
        </p:blipFill>
        <p:spPr>
          <a:xfrm>
            <a:off x="2779722" y="3330688"/>
            <a:ext cx="371512" cy="359456"/>
          </a:xfrm>
          <a:prstGeom prst="rect">
            <a:avLst/>
          </a:prstGeom>
        </p:spPr>
      </p:pic>
    </p:spTree>
    <p:extLst>
      <p:ext uri="{BB962C8B-B14F-4D97-AF65-F5344CB8AC3E}">
        <p14:creationId xmlns:p14="http://schemas.microsoft.com/office/powerpoint/2010/main" val="303947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4D9626-E0F4-429E-BD9C-1F968644BC38}"/>
              </a:ext>
            </a:extLst>
          </p:cNvPr>
          <p:cNvSpPr>
            <a:spLocks noGrp="1"/>
          </p:cNvSpPr>
          <p:nvPr>
            <p:ph type="title"/>
          </p:nvPr>
        </p:nvSpPr>
        <p:spPr/>
        <p:txBody>
          <a:bodyPr/>
          <a:lstStyle/>
          <a:p>
            <a:r>
              <a:rPr lang="en-US" sz="3600" dirty="0"/>
              <a:t>Azure DevOps</a:t>
            </a:r>
          </a:p>
        </p:txBody>
      </p:sp>
      <p:sp>
        <p:nvSpPr>
          <p:cNvPr id="21" name="TextBox 20">
            <a:extLst>
              <a:ext uri="{FF2B5EF4-FFF2-40B4-BE49-F238E27FC236}">
                <a16:creationId xmlns:a16="http://schemas.microsoft.com/office/drawing/2014/main" id="{70F7AC59-333A-4CC1-B1D8-6CF36D4A5255}"/>
              </a:ext>
            </a:extLst>
          </p:cNvPr>
          <p:cNvSpPr txBox="1"/>
          <p:nvPr/>
        </p:nvSpPr>
        <p:spPr>
          <a:xfrm>
            <a:off x="426428" y="3116937"/>
            <a:ext cx="11336036" cy="534056"/>
          </a:xfrm>
          <a:prstGeom prst="rect">
            <a:avLst/>
          </a:prstGeom>
          <a:noFill/>
        </p:spPr>
        <p:txBody>
          <a:bodyPr wrap="square" lIns="0" tIns="143428" rIns="0" bIns="143428" rtlCol="0" anchor="t">
            <a:spAutoFit/>
          </a:bodyPr>
          <a:lstStyle/>
          <a:p>
            <a:pPr algn="ctr">
              <a:lnSpc>
                <a:spcPct val="90000"/>
              </a:lnSpc>
              <a:spcAft>
                <a:spcPts val="588"/>
              </a:spcAft>
            </a:pPr>
            <a:r>
              <a:rPr lang="en-US" sz="1800" dirty="0"/>
              <a:t>An end-to-end solution for organizations looking for an enterprise-grade toolchain</a:t>
            </a:r>
            <a:endParaRPr lang="en-US" sz="1800" dirty="0">
              <a:cs typeface="Segoe UI"/>
            </a:endParaRPr>
          </a:p>
        </p:txBody>
      </p:sp>
      <p:sp>
        <p:nvSpPr>
          <p:cNvPr id="16" name="TextBox 15">
            <a:extLst>
              <a:ext uri="{FF2B5EF4-FFF2-40B4-BE49-F238E27FC236}">
                <a16:creationId xmlns:a16="http://schemas.microsoft.com/office/drawing/2014/main" id="{487BB213-3E91-4065-8D2C-641247ADD04B}"/>
              </a:ext>
            </a:extLst>
          </p:cNvPr>
          <p:cNvSpPr txBox="1"/>
          <p:nvPr/>
        </p:nvSpPr>
        <p:spPr>
          <a:xfrm>
            <a:off x="662960" y="3903589"/>
            <a:ext cx="1886233" cy="1944762"/>
          </a:xfrm>
          <a:prstGeom prst="rect">
            <a:avLst/>
          </a:prstGeom>
          <a:solidFill>
            <a:schemeClr val="accent5">
              <a:lumMod val="20000"/>
              <a:lumOff val="80000"/>
            </a:schemeClr>
          </a:solidFill>
          <a:ln/>
        </p:spPr>
        <p:style>
          <a:lnRef idx="3">
            <a:schemeClr val="lt1"/>
          </a:lnRef>
          <a:fillRef idx="1">
            <a:schemeClr val="accent3"/>
          </a:fillRef>
          <a:effectRef idx="1">
            <a:schemeClr val="accent3"/>
          </a:effectRef>
          <a:fontRef idx="minor">
            <a:schemeClr val="lt1"/>
          </a:fontRef>
        </p:style>
        <p:txBody>
          <a:bodyPr wrap="square" lIns="105877" tIns="143428" rIns="105877" bIns="143428" rtlCol="0" anchor="ctr" anchorCtr="0">
            <a:noAutofit/>
          </a:bodyPr>
          <a:lstStyle/>
          <a:p>
            <a:pPr>
              <a:lnSpc>
                <a:spcPct val="90000"/>
              </a:lnSpc>
              <a:spcAft>
                <a:spcPts val="588"/>
              </a:spcAft>
            </a:pPr>
            <a:r>
              <a:rPr lang="en-US" sz="1800" dirty="0">
                <a:solidFill>
                  <a:schemeClr val="tx2"/>
                </a:solidFill>
              </a:rPr>
              <a:t>Fully Integrated with end </a:t>
            </a:r>
            <a:br>
              <a:rPr lang="en-US" sz="1800" dirty="0">
                <a:solidFill>
                  <a:schemeClr val="tx2"/>
                </a:solidFill>
                <a:cs typeface="Segoe UI"/>
              </a:rPr>
            </a:br>
            <a:r>
              <a:rPr lang="en-US" sz="1800" dirty="0">
                <a:solidFill>
                  <a:schemeClr val="tx2"/>
                </a:solidFill>
              </a:rPr>
              <a:t>to end traceability</a:t>
            </a:r>
            <a:endParaRPr lang="en-US" sz="1800" dirty="0">
              <a:solidFill>
                <a:schemeClr val="tx2"/>
              </a:solidFill>
              <a:cs typeface="Segoe UI"/>
            </a:endParaRPr>
          </a:p>
        </p:txBody>
      </p:sp>
      <p:sp>
        <p:nvSpPr>
          <p:cNvPr id="27" name="Text Placeholder 4">
            <a:extLst>
              <a:ext uri="{FF2B5EF4-FFF2-40B4-BE49-F238E27FC236}">
                <a16:creationId xmlns:a16="http://schemas.microsoft.com/office/drawing/2014/main" id="{C69F7FE3-7B97-46B9-A5FB-77700CE30213}"/>
              </a:ext>
            </a:extLst>
          </p:cNvPr>
          <p:cNvSpPr txBox="1">
            <a:spLocks/>
          </p:cNvSpPr>
          <p:nvPr/>
        </p:nvSpPr>
        <p:spPr>
          <a:xfrm>
            <a:off x="426425" y="885323"/>
            <a:ext cx="5119371" cy="424076"/>
          </a:xfrm>
          <a:prstGeom prst="rect">
            <a:avLst/>
          </a:prstGeom>
        </p:spPr>
        <p:txBody>
          <a:bodyPr lIns="0" rIns="0" anchor="t"/>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65">
                <a:solidFill>
                  <a:schemeClr val="tx1">
                    <a:lumMod val="65000"/>
                    <a:lumOff val="35000"/>
                  </a:schemeClr>
                </a:solidFill>
              </a:rPr>
              <a:t>Better together</a:t>
            </a:r>
            <a:endParaRPr lang="en-US" sz="1765">
              <a:solidFill>
                <a:schemeClr val="tx1">
                  <a:lumMod val="65000"/>
                  <a:lumOff val="35000"/>
                </a:schemeClr>
              </a:solidFill>
            </a:endParaRPr>
          </a:p>
        </p:txBody>
      </p:sp>
      <p:sp>
        <p:nvSpPr>
          <p:cNvPr id="30" name="TextBox 29">
            <a:extLst>
              <a:ext uri="{FF2B5EF4-FFF2-40B4-BE49-F238E27FC236}">
                <a16:creationId xmlns:a16="http://schemas.microsoft.com/office/drawing/2014/main" id="{1D553CBC-68D7-4D8E-9373-F150A8C2918E}"/>
              </a:ext>
            </a:extLst>
          </p:cNvPr>
          <p:cNvSpPr txBox="1"/>
          <p:nvPr/>
        </p:nvSpPr>
        <p:spPr>
          <a:xfrm>
            <a:off x="2910972" y="3903589"/>
            <a:ext cx="1886233" cy="1944762"/>
          </a:xfrm>
          <a:prstGeom prst="rect">
            <a:avLst/>
          </a:prstGeom>
          <a:solidFill>
            <a:schemeClr val="accent2">
              <a:lumMod val="40000"/>
              <a:lumOff val="60000"/>
            </a:schemeClr>
          </a:solidFill>
          <a:ln/>
        </p:spPr>
        <p:style>
          <a:lnRef idx="3">
            <a:schemeClr val="lt1"/>
          </a:lnRef>
          <a:fillRef idx="1">
            <a:schemeClr val="accent3"/>
          </a:fillRef>
          <a:effectRef idx="1">
            <a:schemeClr val="accent3"/>
          </a:effectRef>
          <a:fontRef idx="minor">
            <a:schemeClr val="lt1"/>
          </a:fontRef>
        </p:style>
        <p:txBody>
          <a:bodyPr wrap="square" lIns="105877" tIns="143428" rIns="105877" bIns="143428" rtlCol="0" anchor="ctr" anchorCtr="0">
            <a:noAutofit/>
          </a:bodyPr>
          <a:lstStyle/>
          <a:p>
            <a:r>
              <a:rPr lang="en-US" sz="1800" dirty="0">
                <a:solidFill>
                  <a:schemeClr val="tx2"/>
                </a:solidFill>
              </a:rPr>
              <a:t>Scalable to any team and project size </a:t>
            </a:r>
            <a:endParaRPr lang="en-US" sz="1800" dirty="0">
              <a:solidFill>
                <a:schemeClr val="tx2"/>
              </a:solidFill>
              <a:cs typeface="Segoe UI"/>
            </a:endParaRPr>
          </a:p>
        </p:txBody>
      </p:sp>
      <p:sp>
        <p:nvSpPr>
          <p:cNvPr id="31" name="TextBox 30">
            <a:extLst>
              <a:ext uri="{FF2B5EF4-FFF2-40B4-BE49-F238E27FC236}">
                <a16:creationId xmlns:a16="http://schemas.microsoft.com/office/drawing/2014/main" id="{DAD4D91D-3839-4999-B131-9AE818BF683F}"/>
              </a:ext>
            </a:extLst>
          </p:cNvPr>
          <p:cNvSpPr txBox="1"/>
          <p:nvPr/>
        </p:nvSpPr>
        <p:spPr>
          <a:xfrm>
            <a:off x="5158984" y="3903621"/>
            <a:ext cx="1886233" cy="1944762"/>
          </a:xfrm>
          <a:prstGeom prst="rect">
            <a:avLst/>
          </a:prstGeom>
          <a:solidFill>
            <a:schemeClr val="accent1">
              <a:lumMod val="20000"/>
              <a:lumOff val="80000"/>
            </a:schemeClr>
          </a:solidFill>
          <a:ln/>
        </p:spPr>
        <p:style>
          <a:lnRef idx="3">
            <a:schemeClr val="lt1"/>
          </a:lnRef>
          <a:fillRef idx="1">
            <a:schemeClr val="accent3"/>
          </a:fillRef>
          <a:effectRef idx="1">
            <a:schemeClr val="accent3"/>
          </a:effectRef>
          <a:fontRef idx="minor">
            <a:schemeClr val="lt1"/>
          </a:fontRef>
        </p:style>
        <p:txBody>
          <a:bodyPr wrap="square" lIns="105877" tIns="143428" rIns="105877" bIns="143428" rtlCol="0" anchor="ctr" anchorCtr="0">
            <a:noAutofit/>
          </a:bodyPr>
          <a:lstStyle/>
          <a:p>
            <a:r>
              <a:rPr lang="en-US" sz="1800" dirty="0">
                <a:solidFill>
                  <a:schemeClr val="tx2"/>
                </a:solidFill>
              </a:rPr>
              <a:t>Highly available, </a:t>
            </a:r>
            <a:br>
              <a:rPr lang="en-US" sz="1800" dirty="0">
                <a:solidFill>
                  <a:schemeClr val="tx2"/>
                </a:solidFill>
                <a:cs typeface="Segoe UI"/>
              </a:rPr>
            </a:br>
            <a:r>
              <a:rPr lang="en-US" sz="1800" dirty="0">
                <a:solidFill>
                  <a:schemeClr val="tx2"/>
                </a:solidFill>
              </a:rPr>
              <a:t>multi region, </a:t>
            </a:r>
            <a:br>
              <a:rPr lang="en-US" sz="1800" dirty="0">
                <a:solidFill>
                  <a:schemeClr val="tx2"/>
                </a:solidFill>
                <a:cs typeface="Segoe UI"/>
              </a:rPr>
            </a:br>
            <a:r>
              <a:rPr lang="en-US" sz="1800" dirty="0">
                <a:solidFill>
                  <a:schemeClr val="tx2"/>
                </a:solidFill>
              </a:rPr>
              <a:t>hybrid </a:t>
            </a:r>
            <a:br>
              <a:rPr lang="en-US" sz="1800" dirty="0">
                <a:solidFill>
                  <a:schemeClr val="tx2"/>
                </a:solidFill>
                <a:cs typeface="Segoe UI"/>
              </a:rPr>
            </a:br>
            <a:r>
              <a:rPr lang="en-US" sz="1800" dirty="0">
                <a:solidFill>
                  <a:schemeClr val="tx2"/>
                </a:solidFill>
              </a:rPr>
              <a:t>cloud &amp; </a:t>
            </a:r>
            <a:br>
              <a:rPr lang="en-US" sz="1800" dirty="0">
                <a:solidFill>
                  <a:schemeClr val="tx2"/>
                </a:solidFill>
                <a:cs typeface="Segoe UI"/>
              </a:rPr>
            </a:br>
            <a:r>
              <a:rPr lang="en-US" sz="1800" dirty="0">
                <a:solidFill>
                  <a:schemeClr val="tx2"/>
                </a:solidFill>
              </a:rPr>
              <a:t>on-</a:t>
            </a:r>
            <a:r>
              <a:rPr lang="en-US" sz="1800" dirty="0" err="1">
                <a:solidFill>
                  <a:schemeClr val="tx2"/>
                </a:solidFill>
              </a:rPr>
              <a:t>prem</a:t>
            </a:r>
            <a:endParaRPr lang="en-US" sz="1800" dirty="0">
              <a:solidFill>
                <a:schemeClr val="tx2"/>
              </a:solidFill>
              <a:cs typeface="Segoe UI"/>
            </a:endParaRPr>
          </a:p>
        </p:txBody>
      </p:sp>
      <p:sp>
        <p:nvSpPr>
          <p:cNvPr id="32" name="TextBox 31">
            <a:extLst>
              <a:ext uri="{FF2B5EF4-FFF2-40B4-BE49-F238E27FC236}">
                <a16:creationId xmlns:a16="http://schemas.microsoft.com/office/drawing/2014/main" id="{BC96FCB0-B963-411D-85A5-BAE0AB33BDB7}"/>
              </a:ext>
            </a:extLst>
          </p:cNvPr>
          <p:cNvSpPr txBox="1"/>
          <p:nvPr/>
        </p:nvSpPr>
        <p:spPr>
          <a:xfrm>
            <a:off x="7406996" y="3903652"/>
            <a:ext cx="1886233" cy="1944762"/>
          </a:xfrm>
          <a:prstGeom prst="rect">
            <a:avLst/>
          </a:prstGeom>
          <a:solidFill>
            <a:schemeClr val="bg2">
              <a:lumMod val="90000"/>
            </a:schemeClr>
          </a:solidFill>
          <a:ln/>
        </p:spPr>
        <p:style>
          <a:lnRef idx="3">
            <a:schemeClr val="lt1"/>
          </a:lnRef>
          <a:fillRef idx="1">
            <a:schemeClr val="accent3"/>
          </a:fillRef>
          <a:effectRef idx="1">
            <a:schemeClr val="accent3"/>
          </a:effectRef>
          <a:fontRef idx="minor">
            <a:schemeClr val="lt1"/>
          </a:fontRef>
        </p:style>
        <p:txBody>
          <a:bodyPr wrap="square" lIns="105877" tIns="143428" rIns="105877" bIns="143428" rtlCol="0" anchor="ctr" anchorCtr="0">
            <a:noAutofit/>
          </a:bodyPr>
          <a:lstStyle/>
          <a:p>
            <a:r>
              <a:rPr lang="en-US" sz="1800" dirty="0">
                <a:solidFill>
                  <a:schemeClr val="tx2"/>
                </a:solidFill>
              </a:rPr>
              <a:t>Customer </a:t>
            </a:r>
            <a:br>
              <a:rPr lang="en-US" sz="1800" dirty="0">
                <a:solidFill>
                  <a:schemeClr val="tx2"/>
                </a:solidFill>
                <a:cs typeface="Segoe UI"/>
              </a:rPr>
            </a:br>
            <a:r>
              <a:rPr lang="en-US" sz="1800" dirty="0">
                <a:solidFill>
                  <a:schemeClr val="tx2"/>
                </a:solidFill>
              </a:rPr>
              <a:t>Support</a:t>
            </a:r>
            <a:endParaRPr lang="en-US" sz="1800" dirty="0">
              <a:solidFill>
                <a:schemeClr val="tx2"/>
              </a:solidFill>
              <a:cs typeface="Segoe UI"/>
            </a:endParaRPr>
          </a:p>
          <a:p>
            <a:pPr algn="ctr"/>
            <a:endParaRPr lang="en-US" sz="1800" dirty="0">
              <a:solidFill>
                <a:schemeClr val="tx2"/>
              </a:solidFill>
              <a:cs typeface="Segoe UI"/>
            </a:endParaRPr>
          </a:p>
        </p:txBody>
      </p:sp>
      <p:sp>
        <p:nvSpPr>
          <p:cNvPr id="33" name="TextBox 32">
            <a:extLst>
              <a:ext uri="{FF2B5EF4-FFF2-40B4-BE49-F238E27FC236}">
                <a16:creationId xmlns:a16="http://schemas.microsoft.com/office/drawing/2014/main" id="{92FB49CE-BCF3-4DC3-8233-2250D46C2EBE}"/>
              </a:ext>
            </a:extLst>
          </p:cNvPr>
          <p:cNvSpPr txBox="1"/>
          <p:nvPr/>
        </p:nvSpPr>
        <p:spPr>
          <a:xfrm>
            <a:off x="9655008" y="3903589"/>
            <a:ext cx="1886233" cy="1944762"/>
          </a:xfrm>
          <a:prstGeom prst="rect">
            <a:avLst/>
          </a:prstGeom>
          <a:solidFill>
            <a:schemeClr val="accent2">
              <a:lumMod val="20000"/>
              <a:lumOff val="80000"/>
            </a:schemeClr>
          </a:solidFill>
          <a:ln/>
        </p:spPr>
        <p:style>
          <a:lnRef idx="3">
            <a:schemeClr val="lt1"/>
          </a:lnRef>
          <a:fillRef idx="1">
            <a:schemeClr val="accent3"/>
          </a:fillRef>
          <a:effectRef idx="1">
            <a:schemeClr val="accent3"/>
          </a:effectRef>
          <a:fontRef idx="minor">
            <a:schemeClr val="lt1"/>
          </a:fontRef>
        </p:style>
        <p:txBody>
          <a:bodyPr wrap="square" lIns="105877" tIns="143428" rIns="105877" bIns="143428" rtlCol="0" anchor="ctr" anchorCtr="0">
            <a:noAutofit/>
          </a:bodyPr>
          <a:lstStyle/>
          <a:p>
            <a:r>
              <a:rPr lang="en-US" sz="1800">
                <a:solidFill>
                  <a:schemeClr val="tx2"/>
                </a:solidFill>
              </a:rPr>
              <a:t>Consistent admin </a:t>
            </a:r>
            <a:br>
              <a:rPr lang="en-US" sz="1800">
                <a:solidFill>
                  <a:schemeClr val="tx2"/>
                </a:solidFill>
                <a:cs typeface="Segoe UI"/>
              </a:rPr>
            </a:br>
            <a:r>
              <a:rPr lang="en-US" sz="1800">
                <a:solidFill>
                  <a:schemeClr val="tx2"/>
                </a:solidFill>
              </a:rPr>
              <a:t>and access </a:t>
            </a:r>
            <a:br>
              <a:rPr lang="en-US" sz="1800">
                <a:solidFill>
                  <a:schemeClr val="tx2"/>
                </a:solidFill>
                <a:cs typeface="Segoe UI"/>
              </a:rPr>
            </a:br>
            <a:r>
              <a:rPr lang="en-US" sz="1800">
                <a:solidFill>
                  <a:schemeClr val="tx2"/>
                </a:solidFill>
              </a:rPr>
              <a:t>control</a:t>
            </a:r>
            <a:endParaRPr lang="en-US" sz="1800">
              <a:solidFill>
                <a:schemeClr val="tx2"/>
              </a:solidFill>
              <a:cs typeface="Segoe UI"/>
            </a:endParaRPr>
          </a:p>
          <a:p>
            <a:pPr algn="ctr"/>
            <a:endParaRPr lang="en-US" sz="1800">
              <a:solidFill>
                <a:schemeClr val="tx2"/>
              </a:solidFill>
              <a:cs typeface="Segoe UI"/>
            </a:endParaRPr>
          </a:p>
        </p:txBody>
      </p:sp>
      <p:grpSp>
        <p:nvGrpSpPr>
          <p:cNvPr id="5" name="Group 4">
            <a:extLst>
              <a:ext uri="{FF2B5EF4-FFF2-40B4-BE49-F238E27FC236}">
                <a16:creationId xmlns:a16="http://schemas.microsoft.com/office/drawing/2014/main" id="{9FED95EE-9B51-4CD6-A7F7-C66709123E6B}"/>
              </a:ext>
            </a:extLst>
          </p:cNvPr>
          <p:cNvGrpSpPr/>
          <p:nvPr/>
        </p:nvGrpSpPr>
        <p:grpSpPr>
          <a:xfrm>
            <a:off x="1207703" y="1377338"/>
            <a:ext cx="9759328" cy="1635850"/>
            <a:chOff x="1242574" y="1358945"/>
            <a:chExt cx="9955023" cy="1668652"/>
          </a:xfrm>
        </p:grpSpPr>
        <p:pic>
          <p:nvPicPr>
            <p:cNvPr id="2" name="Picture 4" descr="A picture containing object&#10;&#10;Description generated with very high confidence">
              <a:extLst>
                <a:ext uri="{FF2B5EF4-FFF2-40B4-BE49-F238E27FC236}">
                  <a16:creationId xmlns:a16="http://schemas.microsoft.com/office/drawing/2014/main" id="{E5141548-5626-466E-9C97-63A49F6365D3}"/>
                </a:ext>
              </a:extLst>
            </p:cNvPr>
            <p:cNvPicPr>
              <a:picLocks noChangeAspect="1"/>
            </p:cNvPicPr>
            <p:nvPr/>
          </p:nvPicPr>
          <p:blipFill>
            <a:blip r:embed="rId3"/>
            <a:stretch>
              <a:fillRect/>
            </a:stretch>
          </p:blipFill>
          <p:spPr>
            <a:xfrm>
              <a:off x="5625122" y="1358945"/>
              <a:ext cx="950651" cy="958567"/>
            </a:xfrm>
            <a:prstGeom prst="rect">
              <a:avLst/>
            </a:prstGeom>
          </p:spPr>
        </p:pic>
        <p:pic>
          <p:nvPicPr>
            <p:cNvPr id="6" name="Picture 6">
              <a:extLst>
                <a:ext uri="{FF2B5EF4-FFF2-40B4-BE49-F238E27FC236}">
                  <a16:creationId xmlns:a16="http://schemas.microsoft.com/office/drawing/2014/main" id="{737A224B-CE66-4170-8720-D0743E31D537}"/>
                </a:ext>
              </a:extLst>
            </p:cNvPr>
            <p:cNvPicPr>
              <a:picLocks noChangeAspect="1"/>
            </p:cNvPicPr>
            <p:nvPr/>
          </p:nvPicPr>
          <p:blipFill>
            <a:blip r:embed="rId4"/>
            <a:stretch>
              <a:fillRect/>
            </a:stretch>
          </p:blipFill>
          <p:spPr>
            <a:xfrm>
              <a:off x="9922718" y="1719318"/>
              <a:ext cx="598367" cy="598194"/>
            </a:xfrm>
            <a:prstGeom prst="rect">
              <a:avLst/>
            </a:prstGeom>
          </p:spPr>
        </p:pic>
        <p:pic>
          <p:nvPicPr>
            <p:cNvPr id="8" name="Picture 8" descr="A picture containing object&#10;&#10;Description generated with very high confidence">
              <a:extLst>
                <a:ext uri="{FF2B5EF4-FFF2-40B4-BE49-F238E27FC236}">
                  <a16:creationId xmlns:a16="http://schemas.microsoft.com/office/drawing/2014/main" id="{7946FB0A-0E10-4DBA-A51E-4C7633E2E9B3}"/>
                </a:ext>
              </a:extLst>
            </p:cNvPr>
            <p:cNvPicPr>
              <a:picLocks noChangeAspect="1"/>
            </p:cNvPicPr>
            <p:nvPr/>
          </p:nvPicPr>
          <p:blipFill>
            <a:blip r:embed="rId5"/>
            <a:stretch>
              <a:fillRect/>
            </a:stretch>
          </p:blipFill>
          <p:spPr>
            <a:xfrm>
              <a:off x="1915390" y="1811882"/>
              <a:ext cx="598367" cy="598194"/>
            </a:xfrm>
            <a:prstGeom prst="rect">
              <a:avLst/>
            </a:prstGeom>
          </p:spPr>
        </p:pic>
        <p:pic>
          <p:nvPicPr>
            <p:cNvPr id="10" name="Picture 10" descr="A picture containing stop, sign, outdoor, sitting&#10;&#10;Description generated with very high confidence">
              <a:extLst>
                <a:ext uri="{FF2B5EF4-FFF2-40B4-BE49-F238E27FC236}">
                  <a16:creationId xmlns:a16="http://schemas.microsoft.com/office/drawing/2014/main" id="{0D805EE5-DAB8-4144-BC60-E1EED5554DE1}"/>
                </a:ext>
              </a:extLst>
            </p:cNvPr>
            <p:cNvPicPr>
              <a:picLocks noChangeAspect="1"/>
            </p:cNvPicPr>
            <p:nvPr/>
          </p:nvPicPr>
          <p:blipFill>
            <a:blip r:embed="rId6"/>
            <a:stretch>
              <a:fillRect/>
            </a:stretch>
          </p:blipFill>
          <p:spPr>
            <a:xfrm>
              <a:off x="3914746" y="1730369"/>
              <a:ext cx="598367" cy="598194"/>
            </a:xfrm>
            <a:prstGeom prst="rect">
              <a:avLst/>
            </a:prstGeom>
          </p:spPr>
        </p:pic>
        <p:pic>
          <p:nvPicPr>
            <p:cNvPr id="12" name="Picture 12">
              <a:extLst>
                <a:ext uri="{FF2B5EF4-FFF2-40B4-BE49-F238E27FC236}">
                  <a16:creationId xmlns:a16="http://schemas.microsoft.com/office/drawing/2014/main" id="{1603C92D-6940-43EF-AF04-E36FC53F1B23}"/>
                </a:ext>
              </a:extLst>
            </p:cNvPr>
            <p:cNvPicPr>
              <a:picLocks noChangeAspect="1"/>
            </p:cNvPicPr>
            <p:nvPr/>
          </p:nvPicPr>
          <p:blipFill>
            <a:blip r:embed="rId7"/>
            <a:stretch>
              <a:fillRect/>
            </a:stretch>
          </p:blipFill>
          <p:spPr>
            <a:xfrm>
              <a:off x="7949453" y="1730369"/>
              <a:ext cx="598367" cy="598194"/>
            </a:xfrm>
            <a:prstGeom prst="rect">
              <a:avLst/>
            </a:prstGeom>
          </p:spPr>
        </p:pic>
        <p:sp>
          <p:nvSpPr>
            <p:cNvPr id="23" name="TextBox 22">
              <a:extLst>
                <a:ext uri="{FF2B5EF4-FFF2-40B4-BE49-F238E27FC236}">
                  <a16:creationId xmlns:a16="http://schemas.microsoft.com/office/drawing/2014/main" id="{9589429E-75A5-4CF7-9093-E4F3078F15A8}"/>
                </a:ext>
              </a:extLst>
            </p:cNvPr>
            <p:cNvSpPr txBox="1"/>
            <p:nvPr/>
          </p:nvSpPr>
          <p:spPr>
            <a:xfrm>
              <a:off x="1242574" y="2414253"/>
              <a:ext cx="1944000" cy="612000"/>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a:r>
                <a:rPr lang="en-US">
                  <a:solidFill>
                    <a:srgbClr val="00B294"/>
                  </a:solidFill>
                  <a:latin typeface="+mj-lt"/>
                </a:rPr>
                <a:t>Azure Boards</a:t>
              </a:r>
              <a:endParaRPr lang="en-US">
                <a:solidFill>
                  <a:srgbClr val="00B294"/>
                </a:solidFill>
                <a:latin typeface="+mj-lt"/>
                <a:cs typeface="Segoe UI"/>
              </a:endParaRPr>
            </a:p>
          </p:txBody>
        </p:sp>
        <p:sp>
          <p:nvSpPr>
            <p:cNvPr id="28" name="TextBox 27">
              <a:extLst>
                <a:ext uri="{FF2B5EF4-FFF2-40B4-BE49-F238E27FC236}">
                  <a16:creationId xmlns:a16="http://schemas.microsoft.com/office/drawing/2014/main" id="{8AD89D2A-39D7-44F1-B6FF-00E8CFC254DD}"/>
                </a:ext>
              </a:extLst>
            </p:cNvPr>
            <p:cNvSpPr txBox="1"/>
            <p:nvPr/>
          </p:nvSpPr>
          <p:spPr>
            <a:xfrm>
              <a:off x="3188227" y="2411275"/>
              <a:ext cx="1944000" cy="612000"/>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a:r>
                <a:rPr lang="en-US">
                  <a:solidFill>
                    <a:srgbClr val="D83B01"/>
                  </a:solidFill>
                  <a:latin typeface="+mj-lt"/>
                </a:rPr>
                <a:t>Azure </a:t>
              </a:r>
              <a:r>
                <a:rPr lang="en-US">
                  <a:solidFill>
                    <a:srgbClr val="D83B01"/>
                  </a:solidFill>
                  <a:latin typeface="+mj-lt"/>
                  <a:cs typeface="Segoe UI"/>
                </a:rPr>
                <a:t>Repos</a:t>
              </a:r>
            </a:p>
          </p:txBody>
        </p:sp>
        <p:sp>
          <p:nvSpPr>
            <p:cNvPr id="29" name="TextBox 28">
              <a:extLst>
                <a:ext uri="{FF2B5EF4-FFF2-40B4-BE49-F238E27FC236}">
                  <a16:creationId xmlns:a16="http://schemas.microsoft.com/office/drawing/2014/main" id="{0067FD73-214E-48E4-B547-244D5DF98810}"/>
                </a:ext>
              </a:extLst>
            </p:cNvPr>
            <p:cNvSpPr txBox="1"/>
            <p:nvPr/>
          </p:nvSpPr>
          <p:spPr>
            <a:xfrm>
              <a:off x="5132227" y="2415597"/>
              <a:ext cx="1944000" cy="612000"/>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a:r>
                <a:rPr lang="en-US">
                  <a:solidFill>
                    <a:srgbClr val="2560E0"/>
                  </a:solidFill>
                  <a:latin typeface="+mj-lt"/>
                </a:rPr>
                <a:t>Azure Pipelines</a:t>
              </a:r>
              <a:endParaRPr lang="en-US">
                <a:solidFill>
                  <a:srgbClr val="2560E0"/>
                </a:solidFill>
                <a:latin typeface="+mj-lt"/>
                <a:cs typeface="Segoe UI"/>
              </a:endParaRPr>
            </a:p>
          </p:txBody>
        </p:sp>
        <p:sp>
          <p:nvSpPr>
            <p:cNvPr id="37" name="TextBox 36">
              <a:extLst>
                <a:ext uri="{FF2B5EF4-FFF2-40B4-BE49-F238E27FC236}">
                  <a16:creationId xmlns:a16="http://schemas.microsoft.com/office/drawing/2014/main" id="{827A1FE9-7201-4D43-9544-31E60C8E2997}"/>
                </a:ext>
              </a:extLst>
            </p:cNvPr>
            <p:cNvSpPr txBox="1"/>
            <p:nvPr/>
          </p:nvSpPr>
          <p:spPr>
            <a:xfrm>
              <a:off x="7304249" y="2411275"/>
              <a:ext cx="1944000" cy="612000"/>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a:r>
                <a:rPr lang="en-US">
                  <a:solidFill>
                    <a:srgbClr val="854CC7"/>
                  </a:solidFill>
                  <a:latin typeface="+mj-lt"/>
                </a:rPr>
                <a:t>Azure Test</a:t>
              </a:r>
              <a:r>
                <a:rPr lang="en-US">
                  <a:solidFill>
                    <a:srgbClr val="854CC7"/>
                  </a:solidFill>
                  <a:latin typeface="+mj-lt"/>
                  <a:cs typeface="Segoe UI"/>
                </a:rPr>
                <a:t> Plans</a:t>
              </a:r>
            </a:p>
          </p:txBody>
        </p:sp>
        <p:sp>
          <p:nvSpPr>
            <p:cNvPr id="38" name="TextBox 37">
              <a:extLst>
                <a:ext uri="{FF2B5EF4-FFF2-40B4-BE49-F238E27FC236}">
                  <a16:creationId xmlns:a16="http://schemas.microsoft.com/office/drawing/2014/main" id="{D6C4F446-6B35-490C-863E-71C36488098D}"/>
                </a:ext>
              </a:extLst>
            </p:cNvPr>
            <p:cNvSpPr txBox="1"/>
            <p:nvPr/>
          </p:nvSpPr>
          <p:spPr>
            <a:xfrm>
              <a:off x="9253597" y="2431043"/>
              <a:ext cx="1944000" cy="572464"/>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a:r>
                <a:rPr lang="en-US">
                  <a:solidFill>
                    <a:srgbClr val="CB2E6D"/>
                  </a:solidFill>
                  <a:latin typeface="+mj-lt"/>
                </a:rPr>
                <a:t>Azure Artifacts</a:t>
              </a:r>
              <a:endParaRPr lang="en-US">
                <a:solidFill>
                  <a:srgbClr val="CB2E6D"/>
                </a:solidFill>
                <a:latin typeface="+mj-lt"/>
                <a:cs typeface="Segoe UI"/>
              </a:endParaRPr>
            </a:p>
          </p:txBody>
        </p:sp>
      </p:grpSp>
    </p:spTree>
    <p:extLst>
      <p:ext uri="{BB962C8B-B14F-4D97-AF65-F5344CB8AC3E}">
        <p14:creationId xmlns:p14="http://schemas.microsoft.com/office/powerpoint/2010/main" val="18317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Online Image Placeholder 6" descr="A picture containing screenshot&#10;&#10;Description generated with very high confidence">
            <a:extLst>
              <a:ext uri="{FF2B5EF4-FFF2-40B4-BE49-F238E27FC236}">
                <a16:creationId xmlns:a16="http://schemas.microsoft.com/office/drawing/2014/main" id="{A3D64055-A09B-46D7-B9A9-6B087799F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795" y="668869"/>
            <a:ext cx="7320206" cy="6077153"/>
          </a:xfrm>
          <a:prstGeom prst="rect">
            <a:avLst/>
          </a:prstGeom>
        </p:spPr>
      </p:pic>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vert="horz" wrap="square" lIns="0" tIns="0" rIns="0" bIns="0" rtlCol="0" anchor="t">
            <a:noAutofit/>
          </a:bodyPr>
          <a:lstStyle/>
          <a:p>
            <a:pPr>
              <a:lnSpc>
                <a:spcPct val="100000"/>
              </a:lnSpc>
            </a:pPr>
            <a:r>
              <a:rPr lang="en-GB" sz="1568" dirty="0">
                <a:solidFill>
                  <a:schemeClr val="tx1">
                    <a:lumMod val="65000"/>
                    <a:lumOff val="35000"/>
                  </a:schemeClr>
                </a:solidFill>
              </a:rPr>
              <a:t>Cloud-hosted pipelines for Linux, Windows and macOS.</a:t>
            </a:r>
            <a:endParaRPr lang="en-US" sz="1568" dirty="0">
              <a:solidFill>
                <a:schemeClr val="tx1">
                  <a:lumMod val="65000"/>
                  <a:lumOff val="35000"/>
                </a:schemeClr>
              </a:solidFill>
              <a:cs typeface="Segoe UI"/>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sz="3600" dirty="0">
                <a:solidFill>
                  <a:srgbClr val="2C65E1"/>
                </a:solidFill>
              </a:rPr>
              <a:t>Azure Pipelines</a:t>
            </a:r>
          </a:p>
        </p:txBody>
      </p:sp>
      <p:grpSp>
        <p:nvGrpSpPr>
          <p:cNvPr id="6" name="Group 5">
            <a:extLst>
              <a:ext uri="{FF2B5EF4-FFF2-40B4-BE49-F238E27FC236}">
                <a16:creationId xmlns:a16="http://schemas.microsoft.com/office/drawing/2014/main" id="{7C232096-55FE-485C-9396-51DF7060CD86}"/>
              </a:ext>
            </a:extLst>
          </p:cNvPr>
          <p:cNvGrpSpPr/>
          <p:nvPr/>
        </p:nvGrpSpPr>
        <p:grpSpPr>
          <a:xfrm>
            <a:off x="436378" y="1825285"/>
            <a:ext cx="5025781" cy="1325042"/>
            <a:chOff x="445128" y="1690638"/>
            <a:chExt cx="5126558" cy="1351612"/>
          </a:xfrm>
        </p:grpSpPr>
        <p:sp>
          <p:nvSpPr>
            <p:cNvPr id="9" name="Oval 8">
              <a:extLst>
                <a:ext uri="{FF2B5EF4-FFF2-40B4-BE49-F238E27FC236}">
                  <a16:creationId xmlns:a16="http://schemas.microsoft.com/office/drawing/2014/main" id="{3303B4F4-BD54-418F-ABEC-9DA56768EB4B}"/>
                </a:ext>
              </a:extLst>
            </p:cNvPr>
            <p:cNvSpPr/>
            <p:nvPr/>
          </p:nvSpPr>
          <p:spPr bwMode="auto">
            <a:xfrm>
              <a:off x="445128" y="1731691"/>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C90A02D-FA22-4D75-8262-E67026C3F459}"/>
                </a:ext>
              </a:extLst>
            </p:cNvPr>
            <p:cNvSpPr txBox="1"/>
            <p:nvPr/>
          </p:nvSpPr>
          <p:spPr>
            <a:xfrm>
              <a:off x="1065722" y="1690638"/>
              <a:ext cx="4505964" cy="544765"/>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Any language, any platform, any cloud</a:t>
              </a:r>
            </a:p>
          </p:txBody>
        </p:sp>
        <p:sp>
          <p:nvSpPr>
            <p:cNvPr id="10" name="TextBox 9">
              <a:extLst>
                <a:ext uri="{FF2B5EF4-FFF2-40B4-BE49-F238E27FC236}">
                  <a16:creationId xmlns:a16="http://schemas.microsoft.com/office/drawing/2014/main" id="{967D699B-D6CA-484D-9DCC-8760B5AE64AE}"/>
                </a:ext>
              </a:extLst>
            </p:cNvPr>
            <p:cNvSpPr txBox="1"/>
            <p:nvPr/>
          </p:nvSpPr>
          <p:spPr>
            <a:xfrm>
              <a:off x="1065722" y="2008121"/>
              <a:ext cx="3975020" cy="1034129"/>
            </a:xfrm>
            <a:prstGeom prst="rect">
              <a:avLst/>
            </a:prstGeom>
            <a:noFill/>
          </p:spPr>
          <p:txBody>
            <a:bodyPr wrap="square" lIns="179285" tIns="143428" rIns="179285" bIns="143428" rtlCol="0">
              <a:spAutoFit/>
            </a:bodyPr>
            <a:lstStyle/>
            <a:p>
              <a:pPr>
                <a:spcAft>
                  <a:spcPts val="588"/>
                </a:spcAft>
              </a:pPr>
              <a:r>
                <a:rPr lang="en-US" sz="1176" dirty="0">
                  <a:solidFill>
                    <a:srgbClr val="595959"/>
                  </a:solidFill>
                </a:rPr>
                <a:t>Build, test, and deploy Node.js, Python,  Java, PHP, Ruby, C/C++, .NET, Android, and iOS apps. Run in parallel on Linux, macOS, and Windows.  Deploy to Azure, AWS, GCP or on-premises</a:t>
              </a:r>
            </a:p>
          </p:txBody>
        </p:sp>
        <p:pic>
          <p:nvPicPr>
            <p:cNvPr id="26" name="Graphic 25">
              <a:extLst>
                <a:ext uri="{FF2B5EF4-FFF2-40B4-BE49-F238E27FC236}">
                  <a16:creationId xmlns:a16="http://schemas.microsoft.com/office/drawing/2014/main" id="{00E8F52D-C4CC-4645-A09C-A5C2D2D471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328" y="1836754"/>
              <a:ext cx="342900" cy="325755"/>
            </a:xfrm>
            <a:prstGeom prst="rect">
              <a:avLst/>
            </a:prstGeom>
          </p:spPr>
        </p:pic>
      </p:grpSp>
      <p:grpSp>
        <p:nvGrpSpPr>
          <p:cNvPr id="3" name="Group 2">
            <a:extLst>
              <a:ext uri="{FF2B5EF4-FFF2-40B4-BE49-F238E27FC236}">
                <a16:creationId xmlns:a16="http://schemas.microsoft.com/office/drawing/2014/main" id="{7E1109A4-FFA7-4A22-A9BA-27D765A83C78}"/>
              </a:ext>
            </a:extLst>
          </p:cNvPr>
          <p:cNvGrpSpPr/>
          <p:nvPr/>
        </p:nvGrpSpPr>
        <p:grpSpPr>
          <a:xfrm>
            <a:off x="436378" y="3322554"/>
            <a:ext cx="4505274" cy="1311235"/>
            <a:chOff x="445128" y="2867778"/>
            <a:chExt cx="4595614" cy="1337528"/>
          </a:xfrm>
        </p:grpSpPr>
        <p:sp>
          <p:nvSpPr>
            <p:cNvPr id="18" name="Oval 17">
              <a:extLst>
                <a:ext uri="{FF2B5EF4-FFF2-40B4-BE49-F238E27FC236}">
                  <a16:creationId xmlns:a16="http://schemas.microsoft.com/office/drawing/2014/main" id="{FFDB50A0-8DD6-48CA-80CD-8F55978146FF}"/>
                </a:ext>
              </a:extLst>
            </p:cNvPr>
            <p:cNvSpPr/>
            <p:nvPr/>
          </p:nvSpPr>
          <p:spPr bwMode="auto">
            <a:xfrm>
              <a:off x="445128" y="2867778"/>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65722" y="2874960"/>
              <a:ext cx="3656707" cy="544765"/>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Extensible</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65722" y="3171177"/>
              <a:ext cx="3975020" cy="1034129"/>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Explore and implement a wide range of community-built build, test, and deployment tasks, along with hundreds of extensions from Slack to </a:t>
              </a:r>
              <a:r>
                <a:rPr lang="en-GB" sz="1176" err="1">
                  <a:solidFill>
                    <a:srgbClr val="595959"/>
                  </a:solidFill>
                </a:rPr>
                <a:t>SonarCloud</a:t>
              </a:r>
              <a:r>
                <a:rPr lang="en-GB" sz="1176">
                  <a:solidFill>
                    <a:srgbClr val="595959"/>
                  </a:solidFill>
                </a:rPr>
                <a:t>. Support for YAML, reporting and more</a:t>
              </a:r>
            </a:p>
          </p:txBody>
        </p:sp>
        <p:pic>
          <p:nvPicPr>
            <p:cNvPr id="36" name="Graphic 35">
              <a:extLst>
                <a:ext uri="{FF2B5EF4-FFF2-40B4-BE49-F238E27FC236}">
                  <a16:creationId xmlns:a16="http://schemas.microsoft.com/office/drawing/2014/main" id="{0BDC9036-025D-43F9-AA73-A887588652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8636" y="2973977"/>
              <a:ext cx="285750" cy="342900"/>
            </a:xfrm>
            <a:prstGeom prst="rect">
              <a:avLst/>
            </a:prstGeom>
          </p:spPr>
        </p:pic>
      </p:grpSp>
      <p:grpSp>
        <p:nvGrpSpPr>
          <p:cNvPr id="2" name="Group 1">
            <a:extLst>
              <a:ext uri="{FF2B5EF4-FFF2-40B4-BE49-F238E27FC236}">
                <a16:creationId xmlns:a16="http://schemas.microsoft.com/office/drawing/2014/main" id="{AA46A84B-B8E4-4BA1-AC7D-E897B15A1499}"/>
              </a:ext>
            </a:extLst>
          </p:cNvPr>
          <p:cNvGrpSpPr/>
          <p:nvPr/>
        </p:nvGrpSpPr>
        <p:grpSpPr>
          <a:xfrm>
            <a:off x="436380" y="4662256"/>
            <a:ext cx="4505273" cy="1112734"/>
            <a:chOff x="445129" y="4755247"/>
            <a:chExt cx="4595613" cy="1135047"/>
          </a:xfrm>
        </p:grpSpPr>
        <p:sp>
          <p:nvSpPr>
            <p:cNvPr id="32" name="Oval 31">
              <a:extLst>
                <a:ext uri="{FF2B5EF4-FFF2-40B4-BE49-F238E27FC236}">
                  <a16:creationId xmlns:a16="http://schemas.microsoft.com/office/drawing/2014/main" id="{28969C80-65DA-4231-83DC-5638E0C213C6}"/>
                </a:ext>
              </a:extLst>
            </p:cNvPr>
            <p:cNvSpPr/>
            <p:nvPr/>
          </p:nvSpPr>
          <p:spPr bwMode="auto">
            <a:xfrm>
              <a:off x="445129" y="4791277"/>
              <a:ext cx="555298" cy="555298"/>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65722" y="4755247"/>
              <a:ext cx="3656707" cy="544765"/>
            </a:xfrm>
            <a:prstGeom prst="rect">
              <a:avLst/>
            </a:prstGeom>
            <a:noFill/>
          </p:spPr>
          <p:txBody>
            <a:bodyPr wrap="square" lIns="179285" tIns="143428" rIns="179285" bIns="143428" rtlCol="0">
              <a:spAutoFit/>
            </a:bodyPr>
            <a:lstStyle/>
            <a:p>
              <a:pPr>
                <a:lnSpc>
                  <a:spcPct val="90000"/>
                </a:lnSpc>
                <a:spcAft>
                  <a:spcPts val="588"/>
                </a:spcAft>
              </a:pPr>
              <a:r>
                <a:rPr lang="en-US">
                  <a:solidFill>
                    <a:schemeClr val="tx1">
                      <a:lumMod val="65000"/>
                      <a:lumOff val="35000"/>
                    </a:schemeClr>
                  </a:solidFill>
                  <a:latin typeface="+mj-lt"/>
                </a:rPr>
                <a:t>Containers and Kubernetes</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65722" y="5040831"/>
              <a:ext cx="3975020" cy="849463"/>
            </a:xfrm>
            <a:prstGeom prst="rect">
              <a:avLst/>
            </a:prstGeom>
            <a:noFill/>
          </p:spPr>
          <p:txBody>
            <a:bodyPr wrap="square" lIns="179285" tIns="143428" rIns="179285" bIns="143428" rtlCol="0">
              <a:spAutoFit/>
            </a:bodyPr>
            <a:lstStyle/>
            <a:p>
              <a:pPr>
                <a:spcAft>
                  <a:spcPts val="588"/>
                </a:spcAft>
              </a:pPr>
              <a:r>
                <a:rPr lang="en-GB" sz="1176">
                  <a:solidFill>
                    <a:srgbClr val="595959"/>
                  </a:solidFill>
                </a:rPr>
                <a:t>Easily build and push images to container registries like Docker Hub and Azure Container Registry. Deploy containers to individual hosts or Kubernetes.</a:t>
              </a:r>
              <a:endParaRPr lang="en-US" sz="1176">
                <a:solidFill>
                  <a:srgbClr val="595959"/>
                </a:solidFill>
              </a:endParaRPr>
            </a:p>
          </p:txBody>
        </p:sp>
        <p:pic>
          <p:nvPicPr>
            <p:cNvPr id="38" name="Graphic 37">
              <a:extLst>
                <a:ext uri="{FF2B5EF4-FFF2-40B4-BE49-F238E27FC236}">
                  <a16:creationId xmlns:a16="http://schemas.microsoft.com/office/drawing/2014/main" id="{ABF23BC7-1AA2-4459-BE12-18A85FDCC8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328" y="4890781"/>
              <a:ext cx="342900" cy="342900"/>
            </a:xfrm>
            <a:prstGeom prst="rect">
              <a:avLst/>
            </a:prstGeom>
          </p:spPr>
        </p:pic>
      </p:grpSp>
      <p:pic>
        <p:nvPicPr>
          <p:cNvPr id="16" name="Online Image Placeholder 15" descr="A screenshot of a cell phone&#10;&#10;Description generated with very high confidence">
            <a:extLst>
              <a:ext uri="{FF2B5EF4-FFF2-40B4-BE49-F238E27FC236}">
                <a16:creationId xmlns:a16="http://schemas.microsoft.com/office/drawing/2014/main" id="{ABB99AEE-D0DA-4872-AD88-E593AF1F70C9}"/>
              </a:ext>
            </a:extLst>
          </p:cNvPr>
          <p:cNvPicPr>
            <a:picLocks noGrp="1" noChangeAspect="1"/>
          </p:cNvPicPr>
          <p:nvPr>
            <p:ph type="clipArt" sz="quarter" idx="11"/>
          </p:nvPr>
        </p:nvPicPr>
        <p:blipFill rotWithShape="1">
          <a:blip r:embed="rId10">
            <a:extLst>
              <a:ext uri="{28A0092B-C50C-407E-A947-70E740481C1C}">
                <a14:useLocalDpi xmlns:a14="http://schemas.microsoft.com/office/drawing/2010/main" val="0"/>
              </a:ext>
            </a:extLst>
          </a:blip>
          <a:srcRect r="13127"/>
          <a:stretch/>
        </p:blipFill>
        <p:spPr>
          <a:xfrm>
            <a:off x="6151992" y="1516281"/>
            <a:ext cx="6040009" cy="4345444"/>
          </a:xfrm>
        </p:spPr>
      </p:pic>
    </p:spTree>
    <p:extLst>
      <p:ext uri="{BB962C8B-B14F-4D97-AF65-F5344CB8AC3E}">
        <p14:creationId xmlns:p14="http://schemas.microsoft.com/office/powerpoint/2010/main" val="223852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asvg="http://schemas.microsoft.com/office/drawing/2016/SVG/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ADA346-6D40-4DA7-BA05-338A700FC425}"/>
              </a:ext>
            </a:extLst>
          </p:cNvPr>
          <p:cNvSpPr>
            <a:spLocks noGrp="1"/>
          </p:cNvSpPr>
          <p:nvPr>
            <p:ph type="title"/>
          </p:nvPr>
        </p:nvSpPr>
        <p:spPr>
          <a:xfrm>
            <a:off x="585216" y="2036027"/>
            <a:ext cx="7822184" cy="1495794"/>
          </a:xfrm>
        </p:spPr>
        <p:txBody>
          <a:bodyPr/>
          <a:lstStyle/>
          <a:p>
            <a:r>
              <a:rPr lang="en-GB" dirty="0"/>
              <a:t>Building &amp; Deploying Azure DevOps</a:t>
            </a:r>
            <a:br>
              <a:rPr lang="en-GB" dirty="0"/>
            </a:br>
            <a:r>
              <a:rPr lang="en-GB" dirty="0"/>
              <a:t>with Azure DevOps</a:t>
            </a:r>
            <a:endParaRPr lang="en-US" dirty="0"/>
          </a:p>
        </p:txBody>
      </p:sp>
      <p:sp>
        <p:nvSpPr>
          <p:cNvPr id="6" name="TextBox 5">
            <a:extLst>
              <a:ext uri="{FF2B5EF4-FFF2-40B4-BE49-F238E27FC236}">
                <a16:creationId xmlns:a16="http://schemas.microsoft.com/office/drawing/2014/main" id="{2236DB2D-A8B0-4570-AE0F-E9675BAC9CEB}"/>
              </a:ext>
            </a:extLst>
          </p:cNvPr>
          <p:cNvSpPr txBox="1"/>
          <p:nvPr/>
        </p:nvSpPr>
        <p:spPr>
          <a:xfrm>
            <a:off x="585216" y="1989982"/>
            <a:ext cx="961753" cy="380175"/>
          </a:xfrm>
          <a:prstGeom prst="rect">
            <a:avLst/>
          </a:prstGeom>
          <a:noFill/>
        </p:spPr>
        <p:txBody>
          <a:bodyPr wrap="none" lIns="0" tIns="0" rIns="0" bIns="0" rtlCol="0">
            <a:spAutoFit/>
          </a:bodyPr>
          <a:lstStyle/>
          <a:p>
            <a:pPr>
              <a:lnSpc>
                <a:spcPct val="90000"/>
              </a:lnSpc>
              <a:spcAft>
                <a:spcPts val="588"/>
              </a:spcAft>
            </a:pPr>
            <a:r>
              <a:rPr lang="en-GB" sz="2745" dirty="0">
                <a:gradFill>
                  <a:gsLst>
                    <a:gs pos="2917">
                      <a:schemeClr val="tx1"/>
                    </a:gs>
                    <a:gs pos="30000">
                      <a:schemeClr val="tx1"/>
                    </a:gs>
                  </a:gsLst>
                  <a:lin ang="5400000" scaled="0"/>
                </a:gradFill>
                <a:latin typeface="+mj-lt"/>
              </a:rPr>
              <a:t>Demo</a:t>
            </a:r>
            <a:endParaRPr lang="en-US" sz="2353" dirty="0">
              <a:gradFill>
                <a:gsLst>
                  <a:gs pos="2917">
                    <a:schemeClr val="tx1"/>
                  </a:gs>
                  <a:gs pos="30000">
                    <a:schemeClr val="tx1"/>
                  </a:gs>
                </a:gsLst>
                <a:lin ang="5400000" scaled="0"/>
              </a:gradFill>
              <a:latin typeface="+mj-lt"/>
            </a:endParaRPr>
          </a:p>
        </p:txBody>
      </p:sp>
      <p:sp>
        <p:nvSpPr>
          <p:cNvPr id="2" name="TextBox 1">
            <a:extLst>
              <a:ext uri="{FF2B5EF4-FFF2-40B4-BE49-F238E27FC236}">
                <a16:creationId xmlns:a16="http://schemas.microsoft.com/office/drawing/2014/main" id="{30B07A98-0392-4665-91BE-640B4A0469F7}"/>
              </a:ext>
            </a:extLst>
          </p:cNvPr>
          <p:cNvSpPr txBox="1"/>
          <p:nvPr/>
        </p:nvSpPr>
        <p:spPr>
          <a:xfrm>
            <a:off x="9616084" y="105931"/>
            <a:ext cx="2019807" cy="561211"/>
          </a:xfrm>
          <a:prstGeom prst="rect">
            <a:avLst/>
          </a:prstGeom>
          <a:noFill/>
        </p:spPr>
        <p:txBody>
          <a:bodyPr wrap="none" lIns="179285" tIns="143428" rIns="179285" bIns="143428" rtlCol="0">
            <a:spAutoFit/>
          </a:bodyPr>
          <a:lstStyle/>
          <a:p>
            <a:pPr algn="r">
              <a:lnSpc>
                <a:spcPct val="90000"/>
              </a:lnSpc>
              <a:spcAft>
                <a:spcPts val="588"/>
              </a:spcAft>
            </a:pPr>
            <a:r>
              <a:rPr lang="en-US" sz="1961" dirty="0"/>
              <a:t>#</a:t>
            </a:r>
            <a:r>
              <a:rPr lang="en-US" sz="1961" dirty="0" err="1"/>
              <a:t>AzureDevOps</a:t>
            </a:r>
            <a:endParaRPr lang="en-US" sz="1961" dirty="0"/>
          </a:p>
        </p:txBody>
      </p:sp>
    </p:spTree>
    <p:extLst>
      <p:ext uri="{BB962C8B-B14F-4D97-AF65-F5344CB8AC3E}">
        <p14:creationId xmlns:p14="http://schemas.microsoft.com/office/powerpoint/2010/main" val="417501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3A82-6DED-4331-8193-F924825EED84}"/>
              </a:ext>
            </a:extLst>
          </p:cNvPr>
          <p:cNvSpPr>
            <a:spLocks noGrp="1"/>
          </p:cNvSpPr>
          <p:nvPr>
            <p:ph type="title"/>
          </p:nvPr>
        </p:nvSpPr>
        <p:spPr>
          <a:xfrm>
            <a:off x="95832" y="236025"/>
            <a:ext cx="11605260" cy="577788"/>
          </a:xfrm>
        </p:spPr>
        <p:txBody>
          <a:bodyPr>
            <a:noAutofit/>
          </a:bodyPr>
          <a:lstStyle/>
          <a:p>
            <a:r>
              <a:rPr lang="en-GB" sz="3600" dirty="0"/>
              <a:t>Azure DevOps supports small teams to the largest enterprises</a:t>
            </a:r>
            <a:endParaRPr lang="en-US" sz="3600" dirty="0"/>
          </a:p>
        </p:txBody>
      </p:sp>
      <p:sp>
        <p:nvSpPr>
          <p:cNvPr id="15" name="Rectangle 14">
            <a:extLst>
              <a:ext uri="{FF2B5EF4-FFF2-40B4-BE49-F238E27FC236}">
                <a16:creationId xmlns:a16="http://schemas.microsoft.com/office/drawing/2014/main" id="{95DB607E-8A93-4D16-9F80-644F346CE9C4}"/>
              </a:ext>
            </a:extLst>
          </p:cNvPr>
          <p:cNvSpPr/>
          <p:nvPr/>
        </p:nvSpPr>
        <p:spPr bwMode="auto">
          <a:xfrm>
            <a:off x="801515" y="1674334"/>
            <a:ext cx="4731422" cy="21066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2339" tIns="143428" rIns="179285" bIns="143428" numCol="1" spcCol="0" rtlCol="0" fromWordArt="0" anchor="ctr" anchorCtr="0" forceAA="0" compatLnSpc="1">
            <a:prstTxWarp prst="textNoShape">
              <a:avLst/>
            </a:prstTxWarp>
            <a:noAutofit/>
          </a:bodyPr>
          <a:lstStyle/>
          <a:p>
            <a:r>
              <a:rPr lang="en-GB" dirty="0">
                <a:solidFill>
                  <a:schemeClr val="tx1">
                    <a:lumMod val="50000"/>
                    <a:lumOff val="50000"/>
                  </a:schemeClr>
                </a:solidFill>
              </a:rPr>
              <a:t>  </a:t>
            </a:r>
            <a:r>
              <a:rPr lang="en-GB" dirty="0">
                <a:solidFill>
                  <a:schemeClr val="tx2"/>
                </a:solidFill>
              </a:rPr>
              <a:t>Instead of telling people to wait for 6 months for a new feature, we can give it to them in a few weeks…Our 2800 worldwide developers can use the same backlog, user stories and tests whether they’re on Windows or Linux… building for iOS or Android.</a:t>
            </a:r>
            <a:endParaRPr lang="en-US" dirty="0">
              <a:solidFill>
                <a:schemeClr val="tx2"/>
              </a:solidFill>
            </a:endParaRPr>
          </a:p>
        </p:txBody>
      </p:sp>
      <p:sp>
        <p:nvSpPr>
          <p:cNvPr id="16" name="Rectangle 15">
            <a:extLst>
              <a:ext uri="{FF2B5EF4-FFF2-40B4-BE49-F238E27FC236}">
                <a16:creationId xmlns:a16="http://schemas.microsoft.com/office/drawing/2014/main" id="{72553D9A-D574-4D5A-9D98-1F8E50613EE4}"/>
              </a:ext>
            </a:extLst>
          </p:cNvPr>
          <p:cNvSpPr/>
          <p:nvPr/>
        </p:nvSpPr>
        <p:spPr bwMode="auto">
          <a:xfrm>
            <a:off x="801515" y="4528275"/>
            <a:ext cx="4731422" cy="21066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2339" tIns="143428" rIns="179285" bIns="143428" numCol="1" spcCol="0" rtlCol="0" fromWordArt="0" anchor="ctr" anchorCtr="0" forceAA="0" compatLnSpc="1">
            <a:prstTxWarp prst="textNoShape">
              <a:avLst/>
            </a:prstTxWarp>
            <a:noAutofit/>
          </a:bodyPr>
          <a:lstStyle/>
          <a:p>
            <a:r>
              <a:rPr lang="zh-CN" altLang="en-US" dirty="0">
                <a:solidFill>
                  <a:schemeClr val="tx1">
                    <a:lumMod val="50000"/>
                    <a:lumOff val="50000"/>
                  </a:schemeClr>
                </a:solidFill>
              </a:rPr>
              <a:t>  </a:t>
            </a:r>
            <a:r>
              <a:rPr lang="en-GB" dirty="0">
                <a:solidFill>
                  <a:schemeClr val="tx2"/>
                </a:solidFill>
              </a:rPr>
              <a:t>Microsoft made it really easy to break outside the silos… and tie the DevOps process into the fulfilment of business process. Without the tools that we have today, we would not be successful.</a:t>
            </a:r>
            <a:endParaRPr lang="en-US" dirty="0">
              <a:solidFill>
                <a:schemeClr val="tx2"/>
              </a:solidFill>
            </a:endParaRPr>
          </a:p>
        </p:txBody>
      </p:sp>
      <p:sp>
        <p:nvSpPr>
          <p:cNvPr id="23" name="Rectangle 22">
            <a:extLst>
              <a:ext uri="{FF2B5EF4-FFF2-40B4-BE49-F238E27FC236}">
                <a16:creationId xmlns:a16="http://schemas.microsoft.com/office/drawing/2014/main" id="{BD2B86BD-2921-4A12-8269-141C55B8E89D}"/>
              </a:ext>
            </a:extLst>
          </p:cNvPr>
          <p:cNvSpPr/>
          <p:nvPr/>
        </p:nvSpPr>
        <p:spPr>
          <a:xfrm>
            <a:off x="896428" y="1699326"/>
            <a:ext cx="427527"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29" name="Rectangle 28">
            <a:extLst>
              <a:ext uri="{FF2B5EF4-FFF2-40B4-BE49-F238E27FC236}">
                <a16:creationId xmlns:a16="http://schemas.microsoft.com/office/drawing/2014/main" id="{724AC5A5-5BEE-4196-B5BA-9C638DCDB3E8}"/>
              </a:ext>
            </a:extLst>
          </p:cNvPr>
          <p:cNvSpPr/>
          <p:nvPr/>
        </p:nvSpPr>
        <p:spPr>
          <a:xfrm>
            <a:off x="909810" y="4789992"/>
            <a:ext cx="466129"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30" name="Rectangle 29">
            <a:extLst>
              <a:ext uri="{FF2B5EF4-FFF2-40B4-BE49-F238E27FC236}">
                <a16:creationId xmlns:a16="http://schemas.microsoft.com/office/drawing/2014/main" id="{EA1F450B-EA2E-4607-86AE-7832E7AC4082}"/>
              </a:ext>
            </a:extLst>
          </p:cNvPr>
          <p:cNvSpPr/>
          <p:nvPr/>
        </p:nvSpPr>
        <p:spPr>
          <a:xfrm>
            <a:off x="1881594" y="3329691"/>
            <a:ext cx="446434"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31" name="Rectangle 30">
            <a:extLst>
              <a:ext uri="{FF2B5EF4-FFF2-40B4-BE49-F238E27FC236}">
                <a16:creationId xmlns:a16="http://schemas.microsoft.com/office/drawing/2014/main" id="{284BF9C9-A3C8-4DA9-8637-D0BC84872B52}"/>
              </a:ext>
            </a:extLst>
          </p:cNvPr>
          <p:cNvSpPr/>
          <p:nvPr/>
        </p:nvSpPr>
        <p:spPr>
          <a:xfrm>
            <a:off x="4450455" y="5917637"/>
            <a:ext cx="427527"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pic>
        <p:nvPicPr>
          <p:cNvPr id="12" name="Picture 11">
            <a:extLst>
              <a:ext uri="{FF2B5EF4-FFF2-40B4-BE49-F238E27FC236}">
                <a16:creationId xmlns:a16="http://schemas.microsoft.com/office/drawing/2014/main" id="{7F60612F-CE55-4459-AF0E-AE14EC9AF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065" y="1077384"/>
            <a:ext cx="1661413" cy="454812"/>
          </a:xfrm>
          <a:prstGeom prst="rect">
            <a:avLst/>
          </a:prstGeom>
        </p:spPr>
      </p:pic>
      <p:pic>
        <p:nvPicPr>
          <p:cNvPr id="21" name="Picture 20">
            <a:extLst>
              <a:ext uri="{FF2B5EF4-FFF2-40B4-BE49-F238E27FC236}">
                <a16:creationId xmlns:a16="http://schemas.microsoft.com/office/drawing/2014/main" id="{E88BDDCE-697B-4C10-AD77-0893A7EF7626}"/>
              </a:ext>
            </a:extLst>
          </p:cNvPr>
          <p:cNvPicPr>
            <a:picLocks noChangeAspect="1"/>
          </p:cNvPicPr>
          <p:nvPr/>
        </p:nvPicPr>
        <p:blipFill rotWithShape="1">
          <a:blip r:embed="rId4">
            <a:extLst>
              <a:ext uri="{28A0092B-C50C-407E-A947-70E740481C1C}">
                <a14:useLocalDpi xmlns:a14="http://schemas.microsoft.com/office/drawing/2010/main" val="0"/>
              </a:ext>
            </a:extLst>
          </a:blip>
          <a:srcRect l="9754" t="30665" r="8651" b="31720"/>
          <a:stretch/>
        </p:blipFill>
        <p:spPr>
          <a:xfrm>
            <a:off x="6659066" y="3970301"/>
            <a:ext cx="1773259" cy="545141"/>
          </a:xfrm>
          <a:prstGeom prst="rect">
            <a:avLst/>
          </a:prstGeom>
        </p:spPr>
      </p:pic>
      <p:sp>
        <p:nvSpPr>
          <p:cNvPr id="19" name="Rectangle 18">
            <a:extLst>
              <a:ext uri="{FF2B5EF4-FFF2-40B4-BE49-F238E27FC236}">
                <a16:creationId xmlns:a16="http://schemas.microsoft.com/office/drawing/2014/main" id="{DA722DED-1FB1-43CC-9179-F4A2B42B76E2}"/>
              </a:ext>
            </a:extLst>
          </p:cNvPr>
          <p:cNvSpPr/>
          <p:nvPr/>
        </p:nvSpPr>
        <p:spPr bwMode="auto">
          <a:xfrm>
            <a:off x="6659066" y="4528275"/>
            <a:ext cx="4731422" cy="21066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2339" tIns="143428" rIns="179285" bIns="143428" numCol="1" spcCol="0" rtlCol="0" fromWordArt="0" anchor="ctr" anchorCtr="0" forceAA="0" compatLnSpc="1">
            <a:prstTxWarp prst="textNoShape">
              <a:avLst/>
            </a:prstTxWarp>
            <a:noAutofit/>
          </a:bodyPr>
          <a:lstStyle/>
          <a:p>
            <a:r>
              <a:rPr lang="zh-CN" altLang="en-US" dirty="0">
                <a:solidFill>
                  <a:schemeClr val="tx1">
                    <a:lumMod val="50000"/>
                    <a:lumOff val="50000"/>
                  </a:schemeClr>
                </a:solidFill>
              </a:rPr>
              <a:t>  </a:t>
            </a:r>
            <a:r>
              <a:rPr lang="en-GB" dirty="0">
                <a:solidFill>
                  <a:schemeClr val="tx2"/>
                </a:solidFill>
              </a:rPr>
              <a:t>Branches sync 500 percent faster. Builds are 400 percent faster, with the typically six-hour process reduced to 90 minutes. We (now have) a highly streamlined process that operates with a few button clicks—and one-button deployment.</a:t>
            </a:r>
            <a:endParaRPr lang="en-US" dirty="0">
              <a:solidFill>
                <a:schemeClr val="tx2"/>
              </a:solidFill>
            </a:endParaRPr>
          </a:p>
        </p:txBody>
      </p:sp>
      <p:sp>
        <p:nvSpPr>
          <p:cNvPr id="20" name="Rectangle 19">
            <a:extLst>
              <a:ext uri="{FF2B5EF4-FFF2-40B4-BE49-F238E27FC236}">
                <a16:creationId xmlns:a16="http://schemas.microsoft.com/office/drawing/2014/main" id="{9F751341-6032-48E6-BC30-2F8B891A9F38}"/>
              </a:ext>
            </a:extLst>
          </p:cNvPr>
          <p:cNvSpPr/>
          <p:nvPr/>
        </p:nvSpPr>
        <p:spPr bwMode="auto">
          <a:xfrm>
            <a:off x="6664684" y="1628628"/>
            <a:ext cx="4731422" cy="21066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2339" tIns="143428" rIns="179285" bIns="143428" numCol="1" spcCol="0" rtlCol="0" fromWordArt="0" anchor="ctr" anchorCtr="0" forceAA="0" compatLnSpc="1">
            <a:prstTxWarp prst="textNoShape">
              <a:avLst/>
            </a:prstTxWarp>
            <a:noAutofit/>
          </a:bodyPr>
          <a:lstStyle/>
          <a:p>
            <a:r>
              <a:rPr lang="en-US" dirty="0">
                <a:solidFill>
                  <a:schemeClr val="tx1">
                    <a:lumMod val="50000"/>
                    <a:lumOff val="50000"/>
                  </a:schemeClr>
                </a:solidFill>
              </a:rPr>
              <a:t>  </a:t>
            </a:r>
            <a:r>
              <a:rPr lang="en-GB" dirty="0">
                <a:solidFill>
                  <a:schemeClr val="tx2"/>
                </a:solidFill>
              </a:rPr>
              <a:t>Speed is gained in moving to the PaaS offering of Azure DevOps. PaaS provides regularly released features and a future-proof capability, eliminating the need for Accenture to maintain infrastructure and go through upgrade cycles.</a:t>
            </a:r>
            <a:endParaRPr lang="en-US" dirty="0">
              <a:solidFill>
                <a:schemeClr val="tx2"/>
              </a:solidFill>
            </a:endParaRPr>
          </a:p>
        </p:txBody>
      </p:sp>
      <p:sp>
        <p:nvSpPr>
          <p:cNvPr id="27" name="Rectangle 26">
            <a:extLst>
              <a:ext uri="{FF2B5EF4-FFF2-40B4-BE49-F238E27FC236}">
                <a16:creationId xmlns:a16="http://schemas.microsoft.com/office/drawing/2014/main" id="{A49B7967-1699-4203-9B90-FEDA2167E768}"/>
              </a:ext>
            </a:extLst>
          </p:cNvPr>
          <p:cNvSpPr/>
          <p:nvPr/>
        </p:nvSpPr>
        <p:spPr>
          <a:xfrm>
            <a:off x="6759368" y="1782760"/>
            <a:ext cx="427527"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28" name="Rectangle 27">
            <a:extLst>
              <a:ext uri="{FF2B5EF4-FFF2-40B4-BE49-F238E27FC236}">
                <a16:creationId xmlns:a16="http://schemas.microsoft.com/office/drawing/2014/main" id="{61D9120F-493F-4C24-9642-12D91A5A3382}"/>
              </a:ext>
            </a:extLst>
          </p:cNvPr>
          <p:cNvSpPr/>
          <p:nvPr/>
        </p:nvSpPr>
        <p:spPr>
          <a:xfrm>
            <a:off x="6759368" y="4646055"/>
            <a:ext cx="466129"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32" name="Rectangle 31">
            <a:extLst>
              <a:ext uri="{FF2B5EF4-FFF2-40B4-BE49-F238E27FC236}">
                <a16:creationId xmlns:a16="http://schemas.microsoft.com/office/drawing/2014/main" id="{E6FB4BE4-044E-480B-9328-E21EAB1C8646}"/>
              </a:ext>
            </a:extLst>
          </p:cNvPr>
          <p:cNvSpPr/>
          <p:nvPr/>
        </p:nvSpPr>
        <p:spPr>
          <a:xfrm>
            <a:off x="10496034" y="6046597"/>
            <a:ext cx="427527"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sp>
        <p:nvSpPr>
          <p:cNvPr id="33" name="Rectangle 32">
            <a:extLst>
              <a:ext uri="{FF2B5EF4-FFF2-40B4-BE49-F238E27FC236}">
                <a16:creationId xmlns:a16="http://schemas.microsoft.com/office/drawing/2014/main" id="{3B5B2285-2CBA-4AC0-8224-A345C588160E}"/>
              </a:ext>
            </a:extLst>
          </p:cNvPr>
          <p:cNvSpPr/>
          <p:nvPr/>
        </p:nvSpPr>
        <p:spPr>
          <a:xfrm>
            <a:off x="9586231" y="3145371"/>
            <a:ext cx="427527" cy="392245"/>
          </a:xfrm>
          <a:prstGeom prst="rect">
            <a:avLst/>
          </a:prstGeom>
        </p:spPr>
        <p:txBody>
          <a:bodyPr wrap="square">
            <a:spAutoFit/>
          </a:bodyPr>
          <a:lstStyle/>
          <a:p>
            <a:r>
              <a:rPr lang="en-GB" sz="1961">
                <a:solidFill>
                  <a:srgbClr val="949494"/>
                </a:solidFill>
                <a:latin typeface="Rockwell Extra Bold" panose="02060903040505020403" pitchFamily="18" charset="0"/>
              </a:rPr>
              <a:t>”</a:t>
            </a:r>
            <a:endParaRPr lang="en-US" sz="1730">
              <a:solidFill>
                <a:srgbClr val="949494"/>
              </a:solidFill>
            </a:endParaRPr>
          </a:p>
        </p:txBody>
      </p:sp>
      <p:pic>
        <p:nvPicPr>
          <p:cNvPr id="4" name="Picture 3" descr="A close up of a logo&#10;&#10;Description generated with very high confidence">
            <a:extLst>
              <a:ext uri="{FF2B5EF4-FFF2-40B4-BE49-F238E27FC236}">
                <a16:creationId xmlns:a16="http://schemas.microsoft.com/office/drawing/2014/main" id="{3B194F58-B057-4487-8D06-73FF3A3E178B}"/>
              </a:ext>
            </a:extLst>
          </p:cNvPr>
          <p:cNvPicPr>
            <a:picLocks noChangeAspect="1"/>
          </p:cNvPicPr>
          <p:nvPr/>
        </p:nvPicPr>
        <p:blipFill>
          <a:blip r:embed="rId5"/>
          <a:stretch>
            <a:fillRect/>
          </a:stretch>
        </p:blipFill>
        <p:spPr>
          <a:xfrm>
            <a:off x="1012314" y="1125258"/>
            <a:ext cx="490908" cy="454812"/>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DCDF9E67-EF6A-41C4-A76A-D3C80A7727FC}"/>
              </a:ext>
            </a:extLst>
          </p:cNvPr>
          <p:cNvPicPr>
            <a:picLocks noChangeAspect="1"/>
          </p:cNvPicPr>
          <p:nvPr/>
        </p:nvPicPr>
        <p:blipFill rotWithShape="1">
          <a:blip r:embed="rId6"/>
          <a:srcRect t="30667" b="44706"/>
          <a:stretch/>
        </p:blipFill>
        <p:spPr>
          <a:xfrm>
            <a:off x="1012314" y="4004898"/>
            <a:ext cx="2033601" cy="500815"/>
          </a:xfrm>
          <a:prstGeom prst="rect">
            <a:avLst/>
          </a:prstGeom>
        </p:spPr>
      </p:pic>
    </p:spTree>
    <p:extLst>
      <p:ext uri="{BB962C8B-B14F-4D97-AF65-F5344CB8AC3E}">
        <p14:creationId xmlns:p14="http://schemas.microsoft.com/office/powerpoint/2010/main" val="329654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Thank You</a:t>
            </a:r>
          </a:p>
        </p:txBody>
      </p:sp>
    </p:spTree>
    <p:extLst>
      <p:ext uri="{BB962C8B-B14F-4D97-AF65-F5344CB8AC3E}">
        <p14:creationId xmlns:p14="http://schemas.microsoft.com/office/powerpoint/2010/main" val="121492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67D97B1F75384D9F30B706A2F360C7" ma:contentTypeVersion="11" ma:contentTypeDescription="Create a new document." ma:contentTypeScope="" ma:versionID="ee532ea558760c5dd282304bf4556fec">
  <xsd:schema xmlns:xsd="http://www.w3.org/2001/XMLSchema" xmlns:xs="http://www.w3.org/2001/XMLSchema" xmlns:p="http://schemas.microsoft.com/office/2006/metadata/properties" xmlns:ns3="78f8c840-1c27-4922-b71e-09742ec91762" xmlns:ns4="8cd4f184-e694-4852-af9f-b44fc187259f" targetNamespace="http://schemas.microsoft.com/office/2006/metadata/properties" ma:root="true" ma:fieldsID="61fa8ac823574f4c414193fe6b94456c" ns3:_="" ns4:_="">
    <xsd:import namespace="78f8c840-1c27-4922-b71e-09742ec91762"/>
    <xsd:import namespace="8cd4f184-e694-4852-af9f-b44fc187259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f8c840-1c27-4922-b71e-09742ec9176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d4f184-e694-4852-af9f-b44fc187259f"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B6F8EB-A426-485B-9281-CF7CB46E9817}">
  <ds:schemaRefs>
    <ds:schemaRef ds:uri="http://schemas.microsoft.com/sharepoint/v3/contenttype/forms"/>
  </ds:schemaRefs>
</ds:datastoreItem>
</file>

<file path=customXml/itemProps2.xml><?xml version="1.0" encoding="utf-8"?>
<ds:datastoreItem xmlns:ds="http://schemas.openxmlformats.org/officeDocument/2006/customXml" ds:itemID="{B68D9C84-CE71-475D-8C53-5408B8D96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f8c840-1c27-4922-b71e-09742ec91762"/>
    <ds:schemaRef ds:uri="8cd4f184-e694-4852-af9f-b44fc1872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2F9601-C272-4B7F-BDCC-154192831D1E}">
  <ds:schemaRefs>
    <ds:schemaRef ds:uri="http://purl.org/dc/dcmitype/"/>
    <ds:schemaRef ds:uri="http://schemas.microsoft.com/office/infopath/2007/PartnerControls"/>
    <ds:schemaRef ds:uri="http://purl.org/dc/elements/1.1/"/>
    <ds:schemaRef ds:uri="http://schemas.microsoft.com/office/2006/metadata/properties"/>
    <ds:schemaRef ds:uri="8cd4f184-e694-4852-af9f-b44fc187259f"/>
    <ds:schemaRef ds:uri="78f8c840-1c27-4922-b71e-09742ec91762"/>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12249</TotalTime>
  <Words>624</Words>
  <Application>Microsoft Office PowerPoint</Application>
  <PresentationFormat>Widescreen</PresentationFormat>
  <Paragraphs>63</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Rockwell Extra Bold</vt:lpstr>
      <vt:lpstr>Segoe UI</vt:lpstr>
      <vt:lpstr>Segoe UI Semibold</vt:lpstr>
      <vt:lpstr>Wingdings</vt:lpstr>
      <vt:lpstr>Office Theme</vt:lpstr>
      <vt:lpstr>Azure DevOps</vt:lpstr>
      <vt:lpstr>Introducing Azure DevOps</vt:lpstr>
      <vt:lpstr>Azure DevOps: Choose what you love</vt:lpstr>
      <vt:lpstr>Azure DevOps</vt:lpstr>
      <vt:lpstr>Azure Pipelines</vt:lpstr>
      <vt:lpstr>Building &amp; Deploying Azure DevOps with Azure DevOps</vt:lpstr>
      <vt:lpstr>Azure DevOps supports small teams to the largest enterprises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Sivanandan Premavathy, Prakadeesh</dc:creator>
  <cp:lastModifiedBy>Prathesh BV</cp:lastModifiedBy>
  <cp:revision>22</cp:revision>
  <dcterms:created xsi:type="dcterms:W3CDTF">2018-10-08T09:35:01Z</dcterms:created>
  <dcterms:modified xsi:type="dcterms:W3CDTF">2021-05-19T16:47:50Z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0x0101009467D97B1F75384D9F30B706A2F360C7</vt:lpwstr>
  </property>
  <property fmtid="{D5CDD505-2E9C-101B-9397-08002B2CF9AE}" pid="3" name="MSIP_Label_065f1a46-1149-4b07-97f4-ee5ba49b485b_Enabled">
    <vt:lpwstr>true</vt:lpwstr>
  </property>
  <property fmtid="{D5CDD505-2E9C-101B-9397-08002B2CF9AE}" pid="4" name="MSIP_Label_065f1a46-1149-4b07-97f4-ee5ba49b485b_SetDate">
    <vt:lpwstr>2021-01-05T15:54:30Z</vt:lpwstr>
  </property>
  <property fmtid="{D5CDD505-2E9C-101B-9397-08002B2CF9AE}" pid="5" name="MSIP_Label_065f1a46-1149-4b07-97f4-ee5ba49b485b_Method">
    <vt:lpwstr>Standard</vt:lpwstr>
  </property>
  <property fmtid="{D5CDD505-2E9C-101B-9397-08002B2CF9AE}" pid="6" name="MSIP_Label_065f1a46-1149-4b07-97f4-ee5ba49b485b_Name">
    <vt:lpwstr>065f1a46-1149-4b07-97f4-ee5ba49b485b</vt:lpwstr>
  </property>
  <property fmtid="{D5CDD505-2E9C-101B-9397-08002B2CF9AE}" pid="7" name="MSIP_Label_065f1a46-1149-4b07-97f4-ee5ba49b485b_SiteId">
    <vt:lpwstr>a603898f-7de2-45ba-b67d-d35fb519b2cf</vt:lpwstr>
  </property>
  <property fmtid="{D5CDD505-2E9C-101B-9397-08002B2CF9AE}" pid="8" name="MSIP_Label_065f1a46-1149-4b07-97f4-ee5ba49b485b_ActionId">
    <vt:lpwstr>c4c44d13-93e4-4f86-a88d-b8a1c01d0b36</vt:lpwstr>
  </property>
  <property fmtid="{D5CDD505-2E9C-101B-9397-08002B2CF9AE}" pid="9" name="MSIP_Label_065f1a46-1149-4b07-97f4-ee5ba49b485b_ContentBits">
    <vt:lpwstr>0</vt:lpwstr>
  </property>
</Properties>
</file>