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23" r:id="rId4"/>
    <p:sldId id="304" r:id="rId5"/>
    <p:sldId id="303" r:id="rId6"/>
    <p:sldId id="300" r:id="rId7"/>
    <p:sldId id="320" r:id="rId8"/>
    <p:sldId id="266" r:id="rId9"/>
    <p:sldId id="262" r:id="rId10"/>
    <p:sldId id="273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E71FB-F390-44E5-9234-4B0E63155FEE}" v="1" dt="2021-09-08T09:11:1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. Docherty" userId="81f5c747eb21f78d" providerId="LiveId" clId="{36FE71FB-F390-44E5-9234-4B0E63155FEE}"/>
    <pc:docChg chg="delSld">
      <pc:chgData name="John P. Docherty" userId="81f5c747eb21f78d" providerId="LiveId" clId="{36FE71FB-F390-44E5-9234-4B0E63155FEE}" dt="2021-09-08T09:10:58.836" v="0" actId="2696"/>
      <pc:docMkLst>
        <pc:docMk/>
      </pc:docMkLst>
      <pc:sldChg chg="del">
        <pc:chgData name="John P. Docherty" userId="81f5c747eb21f78d" providerId="LiveId" clId="{36FE71FB-F390-44E5-9234-4B0E63155FEE}" dt="2021-09-08T09:10:58.836" v="0" actId="2696"/>
        <pc:sldMkLst>
          <pc:docMk/>
          <pc:sldMk cId="1598915936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DAL-FP-01\Shared$\COMMISSIONING\Acute%20Planning\Regional%20Planning\3-OMFS,%20Plastic%20Surgery%20&amp;%20Burns,%20Renal%20and%20Homeopathy\4-CIC\16-425%20CIC%202015-16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Sheet2!$A$15</c:f>
              <c:strCache>
                <c:ptCount val="1"/>
                <c:pt idx="0">
                  <c:v>Inpatients</c:v>
                </c:pt>
              </c:strCache>
            </c:strRef>
          </c:tx>
          <c:invertIfNegative val="0"/>
          <c:cat>
            <c:strRef>
              <c:f>Sheet2!$B$14:$F$14</c:f>
              <c:strCache>
                <c:ptCount val="5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</c:strCache>
            </c:strRef>
          </c:cat>
          <c:val>
            <c:numRef>
              <c:f>Sheet2!$B$15:$F$15</c:f>
              <c:numCache>
                <c:formatCode>General</c:formatCode>
                <c:ptCount val="5"/>
                <c:pt idx="0">
                  <c:v>2760</c:v>
                </c:pt>
                <c:pt idx="1">
                  <c:v>2448</c:v>
                </c:pt>
                <c:pt idx="2">
                  <c:v>2267</c:v>
                </c:pt>
                <c:pt idx="3">
                  <c:v>1498</c:v>
                </c:pt>
                <c:pt idx="4">
                  <c:v>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B-4380-B94A-0EEAC3DE19A4}"/>
            </c:ext>
          </c:extLst>
        </c:ser>
        <c:ser>
          <c:idx val="1"/>
          <c:order val="1"/>
          <c:tx>
            <c:strRef>
              <c:f>Sheet2!$A$16</c:f>
              <c:strCache>
                <c:ptCount val="1"/>
                <c:pt idx="0">
                  <c:v>Daycases</c:v>
                </c:pt>
              </c:strCache>
            </c:strRef>
          </c:tx>
          <c:invertIfNegative val="0"/>
          <c:cat>
            <c:strRef>
              <c:f>Sheet2!$B$14:$F$14</c:f>
              <c:strCache>
                <c:ptCount val="5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</c:strCache>
            </c:strRef>
          </c:cat>
          <c:val>
            <c:numRef>
              <c:f>Sheet2!$B$16:$F$16</c:f>
              <c:numCache>
                <c:formatCode>General</c:formatCode>
                <c:ptCount val="5"/>
                <c:pt idx="0">
                  <c:v>2934</c:v>
                </c:pt>
                <c:pt idx="1">
                  <c:v>3043</c:v>
                </c:pt>
                <c:pt idx="2">
                  <c:v>3617</c:v>
                </c:pt>
                <c:pt idx="3">
                  <c:v>4612</c:v>
                </c:pt>
                <c:pt idx="4">
                  <c:v>5742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B-4380-B94A-0EEAC3DE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398912"/>
        <c:axId val="93400448"/>
      </c:barChart>
      <c:catAx>
        <c:axId val="93398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3400448"/>
        <c:crosses val="autoZero"/>
        <c:auto val="1"/>
        <c:lblAlgn val="ctr"/>
        <c:lblOffset val="100"/>
        <c:noMultiLvlLbl val="0"/>
      </c:catAx>
      <c:valAx>
        <c:axId val="93400448"/>
        <c:scaling>
          <c:orientation val="minMax"/>
          <c:max val="6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3989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3BFC-2216-43E3-994B-56818BD99570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06E4-B6D5-4768-9F2F-4FE6F721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6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B7C856C-FB74-4CC5-839F-7D7BE70B6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7B5FBB-3847-4534-BF89-055895876B92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0F509F2-98DA-4F4B-8186-6C353AEF1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E58FF05-BC04-4E91-B117-18A33A51B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4EE0-B627-40AC-84DA-F9D47FBB8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C727-E9E8-4293-8EB4-58F682C6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F808-1371-4F16-B616-2D4CB6B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DA03-6AC4-4A28-BE30-06B0570A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CA9C-3F46-438E-87DF-A040F180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8B8D-05B2-4D47-8E73-6D047535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7B119-5A51-4C4E-8E6C-752414A3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466A-1ED9-47E4-B88F-A31412A3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1BA4-7687-4B8B-BD14-CD8A9BC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F313-129A-4E1F-91AE-7E972B8B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6ED2-E615-4860-94DD-6A974E4BB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01072-A643-4614-BE7C-609620A2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F602-361F-4C17-A88C-CE21F652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298E-6544-4D10-9970-4F4CC20A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3246-64B2-4D02-A936-AF7CED90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3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9446-0DC8-4614-BA3C-CBF0306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ACD9-8D2F-48CD-BC9C-8B9EB2F6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31DA-5903-435C-89EA-F66697E8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442B-1CB4-4F22-AA42-5988AECB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E4F70-D5CB-46D6-B51C-944E597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0996-D987-48B2-BFAD-814D7ED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38DD-2157-494D-866C-D9F4122B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5658-AD1B-40AA-91F3-88BAEB7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7ECE-B484-436C-9E20-76D84C7D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FD67-AE43-4C92-8B57-9258AF31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8228-BBC0-459F-BADE-E2B9F40F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B1F6-3323-4A06-8281-5FCF40E4F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A842-22A0-420E-8A46-B0653C1B8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FA231-EBF6-4561-BFFF-808DBE81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E1EE-EA0A-4698-9EDD-AEF3D8D3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BD8D-7BAC-4485-84A5-B7D8D2E1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1D91-EF2D-4C63-8028-07FA00C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DED1-2568-44CF-9D4B-89AF3E5A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D1D7-4831-457C-931C-76749C9F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1D041-67F0-47F9-9CE1-D749CA6B1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BD824-2DED-4DE5-BAC3-D3769A2ED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823D-0024-4DE3-BFFA-5ABBA82C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220C5-4216-4BCB-A5B6-ED1BBF8A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2205B-8E4B-4607-808F-F862F635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0FF-8376-4C5A-B560-ADBDE413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146FE-356B-4463-A1B7-61F67E83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068-F0BA-442E-86AE-0343DFB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2A8F-701C-4464-B897-FEA42FC0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77784-A66F-4D38-8D85-88247BC3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ED267-B046-4DBC-801E-0CA5C245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84FC5-1B36-435F-B321-A32A39D5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74A4-1058-4657-AFB1-F7253DB2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A807-E645-47AA-BB8C-0A66D162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839A5-5B8B-4D4F-A8A6-789D116F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2F79-54C4-4FAA-A1A1-0E5DC043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111A-496E-44CB-B40A-7242028D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F088-8E7E-4A4C-AEE3-6D7E42B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2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D9C-03CD-4F74-BAEF-72E0EDF2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D206-675E-49F1-B305-088E4863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5793-0117-444F-8FA1-3AEAB583C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3360-CB93-4845-BAFD-575DD56B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A7D8-0B96-49B0-BF72-F7E3AC87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D549-2041-4DAE-AF73-E1D11198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A08C-F8E5-4A21-A330-115EE5CD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0686-E1B2-4EEF-AFAA-86E2F908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85E0-1F4C-4F31-B915-9A036CC42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9249-D89C-4C97-96AC-4CE82B1BC691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EE66-8430-4B1C-AF2C-89644089A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3430-3EA3-44B7-ADAD-0E0A35565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71A5-85FA-48E5-8FD0-5D75BAA5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Whoosh">
            <a:extLst>
              <a:ext uri="{FF2B5EF4-FFF2-40B4-BE49-F238E27FC236}">
                <a16:creationId xmlns:a16="http://schemas.microsoft.com/office/drawing/2014/main" id="{D5DB525E-E081-4E31-9D2A-68CEC005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59EC8F43-5603-4CA3-B24E-832A3DEC75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9650" y="22764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Scotland’s Health</a:t>
            </a:r>
            <a:br>
              <a:rPr lang="en-US" altLang="en-US" b="1" dirty="0"/>
            </a:br>
            <a:r>
              <a:rPr lang="en-US" altLang="en-US" sz="3200" b="1" dirty="0"/>
              <a:t>Analysis &amp; 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Whoosh">
            <a:extLst>
              <a:ext uri="{FF2B5EF4-FFF2-40B4-BE49-F238E27FC236}">
                <a16:creationId xmlns:a16="http://schemas.microsoft.com/office/drawing/2014/main" id="{FFE9CFCD-BD49-4B2C-8A39-C76BFF6E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8807F71E-1B2C-4781-BEF9-0A8C4707AE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5"/>
            <a:ext cx="7772400" cy="1874838"/>
          </a:xfrm>
        </p:spPr>
        <p:txBody>
          <a:bodyPr/>
          <a:lstStyle/>
          <a:p>
            <a:pPr eaLnBrk="1" hangingPunct="1"/>
            <a:r>
              <a:rPr lang="en-GB" altLang="en-US" b="1" dirty="0"/>
              <a:t>Conclusions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Whoosh">
            <a:extLst>
              <a:ext uri="{FF2B5EF4-FFF2-40B4-BE49-F238E27FC236}">
                <a16:creationId xmlns:a16="http://schemas.microsoft.com/office/drawing/2014/main" id="{249540F3-2ECB-45B9-B94D-65591A5B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2DB1A623-DAE5-47BF-AD03-BA45196CF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/>
              <a:t>Feedback</a:t>
            </a: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241B2B4A-FABF-4BC4-B79B-D39938B98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altLang="en-US" dirty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7884255C-4A88-4C3D-B4FF-2C40ED2C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E11729C7-DFF8-4E9F-85C4-A8B560E6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Topics Covered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5CBB5651-6976-4020-AD89-CD1728BB2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Life Expectancy</a:t>
            </a:r>
          </a:p>
          <a:p>
            <a:pPr marL="0" indent="0"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Drug use among young people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GB" altLang="en-US" dirty="0"/>
              <a:t>Smoking</a:t>
            </a: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7884255C-4A88-4C3D-B4FF-2C40ED2C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E11729C7-DFF8-4E9F-85C4-A8B560E6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/>
              <a:t>Essentials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5CBB5651-6976-4020-AD89-CD1728BB2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33"/>
                </a:solidFill>
                <a:latin typeface="Helvetica Neue"/>
              </a:rPr>
              <a:t>Communicate key performance indicators (KPIs)</a:t>
            </a:r>
          </a:p>
          <a:p>
            <a:r>
              <a:rPr lang="en-US" altLang="en-US">
                <a:solidFill>
                  <a:srgbClr val="333333"/>
                </a:solidFill>
                <a:latin typeface="Helvetica Neue"/>
              </a:rPr>
              <a:t>Relevant selection of visuals</a:t>
            </a:r>
          </a:p>
          <a:p>
            <a:r>
              <a:rPr lang="en-US" altLang="en-US">
                <a:solidFill>
                  <a:srgbClr val="333333"/>
                </a:solidFill>
                <a:latin typeface="Helvetica Neue"/>
              </a:rPr>
              <a:t>Overview of the dashboard, findings and insights</a:t>
            </a:r>
          </a:p>
          <a:p>
            <a:r>
              <a:rPr lang="en-US" altLang="en-US">
                <a:solidFill>
                  <a:srgbClr val="333333"/>
                </a:solidFill>
                <a:latin typeface="Helvetica Neue"/>
              </a:rPr>
              <a:t>Presentation skills, such as tailoring communication to a specific audience, i.e. a client/non-tech audience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13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15D8E930-1A0F-4037-B954-3DF4489A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3B10BED5-2B11-4D00-A87B-59D1C64D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/>
              <a:t>The Data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1DAE940F-F1F9-45B5-9FDD-F8F63A418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 patients who have challenges, we could:</a:t>
            </a:r>
          </a:p>
          <a:p>
            <a:pPr lvl="1" eaLnBrk="1" hangingPunct="1"/>
            <a:r>
              <a:rPr lang="en-GB" altLang="en-US"/>
              <a:t>Deliver over a longer period than one week</a:t>
            </a:r>
          </a:p>
          <a:p>
            <a:pPr lvl="1" eaLnBrk="1" hangingPunct="1"/>
            <a:r>
              <a:rPr lang="en-GB" altLang="en-US"/>
              <a:t>Thus giving patients rest between treatment programme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7F670936-9C98-45CE-B61B-A4067716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C03166A5-C4D2-4421-83B5-0352C25B6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What are the trends?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E9F46CCB-3D3A-4B3E-87CC-C42B8DFAA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As time goes by blah blah blah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Whoosh">
            <a:extLst>
              <a:ext uri="{FF2B5EF4-FFF2-40B4-BE49-F238E27FC236}">
                <a16:creationId xmlns:a16="http://schemas.microsoft.com/office/drawing/2014/main" id="{6643E999-B12A-4005-B084-372000B5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ECB95A6A-8BBE-4040-8C92-9CFB7987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620713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altLang="en-US" b="1" dirty="0"/>
              <a:t>Where should funding be focused??</a:t>
            </a: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C65A8888-6E63-4D9D-9CDF-79F22A6C8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989138"/>
            <a:ext cx="7772400" cy="4114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altLang="en-US" dirty="0"/>
              <a:t>95% of blah blah blah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4FF1D9E7-9934-4F2B-BAFA-09515080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4367662E-DAEC-4E8E-B1A6-76FC660A3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What did we find?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234978A7-B774-41D3-B203-E543C0CF6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altLang="en-US" dirty="0"/>
              <a:t>Blah Blah Blah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62C8DEC-7ABF-4E41-B8F5-20374FB3B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620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PLACEHOLDER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ADBC85-276D-4389-BD59-8DFD00224B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9651" y="2349500"/>
          <a:ext cx="7485063" cy="40544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6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2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Smoking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Drugs</a:t>
                      </a: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Share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latin typeface="+mn-lt"/>
                        </a:rPr>
                        <a:t>GLASGOW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latin typeface="+mn-lt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69.7%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latin typeface="+mn-lt"/>
                        </a:rPr>
                        <a:t>Lanarkshire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latin typeface="+mn-lt"/>
                        </a:rPr>
                        <a:t>50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36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13.8%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>
                          <a:latin typeface="+mn-lt"/>
                        </a:rPr>
                        <a:t>Ayrshire &amp; Arran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latin typeface="+mn-lt"/>
                        </a:rPr>
                        <a:t>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23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8.8%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latin typeface="+mn-lt"/>
                        </a:rPr>
                        <a:t>Forth Valley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latin typeface="+mn-lt"/>
                        </a:rPr>
                        <a:t>14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3.9%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latin typeface="+mn-lt"/>
                        </a:rPr>
                        <a:t>Highland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latin typeface="+mn-lt"/>
                        </a:rPr>
                        <a:t>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1.9%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 dirty="0">
                          <a:latin typeface="+mn-lt"/>
                        </a:rPr>
                        <a:t>Lothian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latin typeface="+mn-lt"/>
                        </a:rPr>
                        <a:t>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1.5%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u="none" strike="noStrike">
                          <a:latin typeface="+mn-lt"/>
                        </a:rPr>
                        <a:t>Others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latin typeface="+mn-lt"/>
                        </a:rPr>
                        <a:t>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latin typeface="+mn-lt"/>
                        </a:rPr>
                        <a:t>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latin typeface="+mn-lt"/>
                        </a:rPr>
                        <a:t>0.4%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1" u="none" strike="noStrike" dirty="0">
                          <a:latin typeface="+mn-lt"/>
                        </a:rPr>
                        <a:t>TOTAL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>
                          <a:latin typeface="+mn-lt"/>
                        </a:rPr>
                        <a:t>332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>
                          <a:latin typeface="+mn-lt"/>
                        </a:rPr>
                        <a:t>260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u="none" strike="noStrike" dirty="0">
                          <a:latin typeface="+mn-lt"/>
                        </a:rPr>
                        <a:t>100%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48" marR="91448" marT="45727" marB="4572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7A9046E-3E28-41A0-A0BA-9D111C8B2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2800" b="1" dirty="0"/>
              <a:t>PLACEHOLDER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A805DAD-A7B3-4B30-B668-E1CF199AFC77}"/>
              </a:ext>
            </a:extLst>
          </p:cNvPr>
          <p:cNvGraphicFramePr/>
          <p:nvPr/>
        </p:nvGraphicFramePr>
        <p:xfrm>
          <a:off x="2279576" y="1844824"/>
          <a:ext cx="756084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Scotland’s Health Analysis &amp; Insight</vt:lpstr>
      <vt:lpstr>Topics Covered</vt:lpstr>
      <vt:lpstr>Essentials</vt:lpstr>
      <vt:lpstr>The Data</vt:lpstr>
      <vt:lpstr>What are the trends?</vt:lpstr>
      <vt:lpstr>Where should funding be focused??</vt:lpstr>
      <vt:lpstr>What did we find?</vt:lpstr>
      <vt:lpstr>PLACEHOLDER</vt:lpstr>
      <vt:lpstr>PLACEHOLDER</vt:lpstr>
      <vt:lpstr>Conclusions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P. Docherty</dc:creator>
  <cp:lastModifiedBy>John P. Docherty</cp:lastModifiedBy>
  <cp:revision>1</cp:revision>
  <dcterms:created xsi:type="dcterms:W3CDTF">2021-09-08T09:09:02Z</dcterms:created>
  <dcterms:modified xsi:type="dcterms:W3CDTF">2021-09-08T09:11:20Z</dcterms:modified>
</cp:coreProperties>
</file>