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0" r:id="rId1"/>
  </p:sldMasterIdLst>
  <p:notesMasterIdLst>
    <p:notesMasterId r:id="rId28"/>
  </p:notesMasterIdLst>
  <p:handoutMasterIdLst>
    <p:handoutMasterId r:id="rId29"/>
  </p:handoutMasterIdLst>
  <p:sldIdLst>
    <p:sldId id="256" r:id="rId2"/>
    <p:sldId id="257" r:id="rId3"/>
    <p:sldId id="273" r:id="rId4"/>
    <p:sldId id="284" r:id="rId5"/>
    <p:sldId id="283" r:id="rId6"/>
    <p:sldId id="288" r:id="rId7"/>
    <p:sldId id="289" r:id="rId8"/>
    <p:sldId id="274" r:id="rId9"/>
    <p:sldId id="275" r:id="rId10"/>
    <p:sldId id="279" r:id="rId11"/>
    <p:sldId id="282" r:id="rId12"/>
    <p:sldId id="304" r:id="rId13"/>
    <p:sldId id="305" r:id="rId14"/>
    <p:sldId id="306" r:id="rId15"/>
    <p:sldId id="308" r:id="rId16"/>
    <p:sldId id="309" r:id="rId17"/>
    <p:sldId id="310" r:id="rId18"/>
    <p:sldId id="316" r:id="rId19"/>
    <p:sldId id="317" r:id="rId20"/>
    <p:sldId id="318" r:id="rId21"/>
    <p:sldId id="319" r:id="rId22"/>
    <p:sldId id="320" r:id="rId23"/>
    <p:sldId id="321" r:id="rId24"/>
    <p:sldId id="325" r:id="rId25"/>
    <p:sldId id="277"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7CE8B7-64C9-4C2A-A85C-A021B23C079A}">
          <p14:sldIdLst>
            <p14:sldId id="256"/>
            <p14:sldId id="257"/>
            <p14:sldId id="273"/>
            <p14:sldId id="284"/>
            <p14:sldId id="283"/>
            <p14:sldId id="288"/>
            <p14:sldId id="289"/>
            <p14:sldId id="274"/>
            <p14:sldId id="275"/>
            <p14:sldId id="279"/>
            <p14:sldId id="282"/>
            <p14:sldId id="304"/>
            <p14:sldId id="305"/>
            <p14:sldId id="306"/>
            <p14:sldId id="308"/>
            <p14:sldId id="309"/>
            <p14:sldId id="310"/>
            <p14:sldId id="316"/>
            <p14:sldId id="317"/>
            <p14:sldId id="318"/>
            <p14:sldId id="319"/>
            <p14:sldId id="320"/>
            <p14:sldId id="321"/>
            <p14:sldId id="325"/>
            <p14:sldId id="277"/>
            <p14:sldId id="27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254" y="77"/>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28-06-2022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27-06-2022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House Price Prediction</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House Price Prediction</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A-13 </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Downloads/Project%20Folder/ICESC48915.2020.9155839%20(2).pdf" TargetMode="External"/><Relationship Id="rId2" Type="http://schemas.openxmlformats.org/officeDocument/2006/relationships/hyperlink" Target="../Downloads/Project%20Folder/I7849078919%20(1).pdf" TargetMode="External"/><Relationship Id="rId1" Type="http://schemas.openxmlformats.org/officeDocument/2006/relationships/slideLayout" Target="../slideLayouts/slideLayout2.xml"/><Relationship Id="rId4" Type="http://schemas.openxmlformats.org/officeDocument/2006/relationships/hyperlink" Target="../Downloads/Project%20Folder/Bengaluru_House_Data.csv"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A. Prathibha</a:t>
            </a:r>
          </a:p>
          <a:p>
            <a:pPr>
              <a:spcBef>
                <a:spcPts val="300"/>
              </a:spcBef>
            </a:pPr>
            <a:r>
              <a:rPr lang="en-US" sz="1200" b="0" dirty="0"/>
              <a:t>Roll No. 184G1A0559</a:t>
            </a:r>
          </a:p>
        </p:txBody>
      </p:sp>
      <p:sp>
        <p:nvSpPr>
          <p:cNvPr id="6" name="Subtitle 11"/>
          <p:cNvSpPr txBox="1">
            <a:spLocks/>
          </p:cNvSpPr>
          <p:nvPr/>
        </p:nvSpPr>
        <p:spPr>
          <a:xfrm>
            <a:off x="3759653" y="2473265"/>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Dr. B. Hari Chandana </a:t>
            </a:r>
            <a:r>
              <a:rPr lang="en-US" sz="1400" b="0" dirty="0" err="1">
                <a:effectLst>
                  <a:outerShdw blurRad="38100" dist="38100" dir="2700000" algn="tl">
                    <a:srgbClr val="000000">
                      <a:alpha val="43137"/>
                    </a:srgbClr>
                  </a:outerShdw>
                </a:effectLst>
              </a:rPr>
              <a:t>M.Tech</a:t>
            </a:r>
            <a:r>
              <a:rPr lang="en-US" sz="1400" b="0" dirty="0">
                <a:effectLst>
                  <a:outerShdw blurRad="38100" dist="38100" dir="2700000" algn="tl">
                    <a:srgbClr val="000000">
                      <a:alpha val="43137"/>
                    </a:srgbClr>
                  </a:outerShdw>
                </a:effectLst>
              </a:rPr>
              <a:t>., </a:t>
            </a:r>
            <a:r>
              <a:rPr lang="en-US" sz="1400" b="0" dirty="0" err="1">
                <a:effectLst>
                  <a:outerShdw blurRad="38100" dist="38100" dir="2700000" algn="tl">
                    <a:srgbClr val="000000">
                      <a:alpha val="43137"/>
                    </a:srgbClr>
                  </a:outerShdw>
                </a:effectLst>
              </a:rPr>
              <a:t>Ph.D</a:t>
            </a:r>
            <a:endParaRPr lang="en-IN" sz="1400" b="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P. Bhavya </a:t>
            </a:r>
            <a:r>
              <a:rPr lang="en-US" sz="2600" b="0" dirty="0" err="1">
                <a:effectLst>
                  <a:outerShdw blurRad="38100" dist="38100" dir="2700000" algn="tl">
                    <a:srgbClr val="000000">
                      <a:alpha val="43137"/>
                    </a:srgbClr>
                  </a:outerShdw>
                </a:effectLst>
              </a:rPr>
              <a:t>sri</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184G1A0508</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A. </a:t>
            </a:r>
            <a:r>
              <a:rPr lang="en-US" sz="2600" b="0" dirty="0" err="1">
                <a:effectLst>
                  <a:outerShdw blurRad="38100" dist="38100" dir="2700000" algn="tl">
                    <a:srgbClr val="000000">
                      <a:alpha val="43137"/>
                    </a:srgbClr>
                  </a:outerShdw>
                </a:effectLst>
              </a:rPr>
              <a:t>Harshitha</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184G1A0522</a:t>
            </a: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H. Javeed</a:t>
            </a:r>
          </a:p>
          <a:p>
            <a:pPr>
              <a:spcBef>
                <a:spcPts val="300"/>
              </a:spcBef>
            </a:pPr>
            <a:r>
              <a:rPr lang="en-US" sz="1200" b="0" dirty="0"/>
              <a:t>Roll No. 184G1A0526</a:t>
            </a:r>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House Price Prediction</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B2E95-CE70-4385-97D2-404D05B20A5E}"/>
              </a:ext>
            </a:extLst>
          </p:cNvPr>
          <p:cNvSpPr>
            <a:spLocks noGrp="1"/>
          </p:cNvSpPr>
          <p:nvPr>
            <p:ph type="title"/>
          </p:nvPr>
        </p:nvSpPr>
        <p:spPr/>
        <p:txBody>
          <a:bodyPr/>
          <a:lstStyle/>
          <a:p>
            <a:r>
              <a:rPr lang="en-US" dirty="0"/>
              <a:t>Problem Definition</a:t>
            </a:r>
            <a:endParaRPr lang="en-IN" dirty="0"/>
          </a:p>
        </p:txBody>
      </p:sp>
      <p:sp>
        <p:nvSpPr>
          <p:cNvPr id="3" name="Content Placeholder 2">
            <a:extLst>
              <a:ext uri="{FF2B5EF4-FFF2-40B4-BE49-F238E27FC236}">
                <a16:creationId xmlns:a16="http://schemas.microsoft.com/office/drawing/2014/main" id="{A5537D5C-7919-4CD5-9F34-E44F077848CD}"/>
              </a:ext>
            </a:extLst>
          </p:cNvPr>
          <p:cNvSpPr>
            <a:spLocks noGrp="1"/>
          </p:cNvSpPr>
          <p:nvPr>
            <p:ph idx="1"/>
          </p:nvPr>
        </p:nvSpPr>
        <p:spPr/>
        <p:txBody>
          <a:bodyPr>
            <a:normAutofit/>
          </a:bodyPr>
          <a:lstStyle/>
          <a:p>
            <a:pPr>
              <a:defRPr/>
            </a:pPr>
            <a:r>
              <a:rPr lang="en-US" dirty="0"/>
              <a:t> Prices of real estate properties are sophisticatedly linked with our economy.</a:t>
            </a:r>
          </a:p>
          <a:p>
            <a:pPr marL="0" indent="0">
              <a:buNone/>
              <a:defRPr/>
            </a:pPr>
            <a:endParaRPr lang="en-US" dirty="0"/>
          </a:p>
          <a:p>
            <a:pPr>
              <a:defRPr/>
            </a:pPr>
            <a:r>
              <a:rPr lang="en-US" dirty="0"/>
              <a:t> Despite this, we do not have accurate measures of house prices based on the vast amount of data available.</a:t>
            </a:r>
          </a:p>
          <a:p>
            <a:pPr marL="0" indent="0">
              <a:buNone/>
              <a:defRPr/>
            </a:pPr>
            <a:endParaRPr lang="en-US" dirty="0"/>
          </a:p>
          <a:p>
            <a:pPr>
              <a:defRPr/>
            </a:pPr>
            <a:r>
              <a:rPr lang="en-US" dirty="0"/>
              <a:t> Proper and justified prices of properties can bring in a lot of transparency and trust back to the real estate industry, which is very important for most consumers especially in India.</a:t>
            </a:r>
          </a:p>
          <a:p>
            <a:pPr marL="0" indent="0">
              <a:buNone/>
            </a:pPr>
            <a:endParaRPr lang="en-US" dirty="0">
              <a:solidFill>
                <a:srgbClr val="292929"/>
              </a:solidFill>
              <a:latin typeface="charter"/>
            </a:endParaRPr>
          </a:p>
        </p:txBody>
      </p:sp>
    </p:spTree>
    <p:extLst>
      <p:ext uri="{BB962C8B-B14F-4D97-AF65-F5344CB8AC3E}">
        <p14:creationId xmlns:p14="http://schemas.microsoft.com/office/powerpoint/2010/main" val="1368492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E0C9-C0CA-407E-AC7E-A4F2D1803E64}"/>
              </a:ext>
            </a:extLst>
          </p:cNvPr>
          <p:cNvSpPr>
            <a:spLocks noGrp="1"/>
          </p:cNvSpPr>
          <p:nvPr>
            <p:ph type="title"/>
          </p:nvPr>
        </p:nvSpPr>
        <p:spPr/>
        <p:txBody>
          <a:bodyPr/>
          <a:lstStyle/>
          <a:p>
            <a:r>
              <a:rPr lang="en-US" dirty="0"/>
              <a:t>Requirements</a:t>
            </a:r>
            <a:endParaRPr lang="en-IN" dirty="0"/>
          </a:p>
        </p:txBody>
      </p:sp>
      <p:sp>
        <p:nvSpPr>
          <p:cNvPr id="3" name="Content Placeholder 2">
            <a:extLst>
              <a:ext uri="{FF2B5EF4-FFF2-40B4-BE49-F238E27FC236}">
                <a16:creationId xmlns:a16="http://schemas.microsoft.com/office/drawing/2014/main" id="{18F92ACE-2B39-45EF-9862-0A04811AC97A}"/>
              </a:ext>
            </a:extLst>
          </p:cNvPr>
          <p:cNvSpPr>
            <a:spLocks noGrp="1"/>
          </p:cNvSpPr>
          <p:nvPr>
            <p:ph idx="1"/>
          </p:nvPr>
        </p:nvSpPr>
        <p:spPr/>
        <p:txBody>
          <a:bodyPr>
            <a:normAutofit/>
          </a:bodyPr>
          <a:lstStyle/>
          <a:p>
            <a:r>
              <a:rPr lang="en-US" dirty="0"/>
              <a:t>Hardware Requirements :</a:t>
            </a:r>
          </a:p>
          <a:p>
            <a:pPr lvl="1">
              <a:buFont typeface="Wingdings" panose="05000000000000000000" pitchFamily="2" charset="2"/>
              <a:buChar char="§"/>
            </a:pPr>
            <a:r>
              <a:rPr lang="en-US" dirty="0"/>
              <a:t>Processor       :         i3/Intel Processor</a:t>
            </a:r>
          </a:p>
          <a:p>
            <a:pPr lvl="1">
              <a:buFont typeface="Wingdings" panose="05000000000000000000" pitchFamily="2" charset="2"/>
              <a:buChar char="§"/>
            </a:pPr>
            <a:r>
              <a:rPr lang="en-US" dirty="0"/>
              <a:t>RAM             :         8GB</a:t>
            </a:r>
          </a:p>
          <a:p>
            <a:pPr lvl="1">
              <a:buFont typeface="Wingdings" panose="05000000000000000000" pitchFamily="2" charset="2"/>
              <a:buChar char="§"/>
            </a:pPr>
            <a:r>
              <a:rPr lang="en-US" dirty="0"/>
              <a:t>Hard Disk      :        128GB   </a:t>
            </a:r>
          </a:p>
          <a:p>
            <a:r>
              <a:rPr lang="en-US" dirty="0"/>
              <a:t>Software Requirements :</a:t>
            </a:r>
            <a:endParaRPr lang="en-IN" dirty="0"/>
          </a:p>
          <a:p>
            <a:pPr lvl="1">
              <a:buFont typeface="Wingdings" panose="05000000000000000000" pitchFamily="2" charset="2"/>
              <a:buChar char="§"/>
            </a:pPr>
            <a:r>
              <a:rPr lang="en-IN" dirty="0"/>
              <a:t>Operating System :  Windows 10</a:t>
            </a:r>
          </a:p>
          <a:p>
            <a:pPr lvl="1">
              <a:buFont typeface="Wingdings" panose="05000000000000000000" pitchFamily="2" charset="2"/>
              <a:buChar char="§"/>
            </a:pPr>
            <a:r>
              <a:rPr lang="en-IN" dirty="0"/>
              <a:t>Language              :  Python 3.8</a:t>
            </a:r>
          </a:p>
          <a:p>
            <a:pPr lvl="1">
              <a:buFont typeface="Wingdings" panose="05000000000000000000" pitchFamily="2" charset="2"/>
              <a:buChar char="§"/>
            </a:pPr>
            <a:r>
              <a:rPr lang="en-IN" dirty="0"/>
              <a:t>Platform                :  Google Collab, </a:t>
            </a:r>
            <a:r>
              <a:rPr lang="en-IN" dirty="0" err="1"/>
              <a:t>Jupyter</a:t>
            </a:r>
            <a:r>
              <a:rPr lang="en-IN" dirty="0"/>
              <a:t> Notebook</a:t>
            </a:r>
          </a:p>
          <a:p>
            <a:pPr lvl="1">
              <a:buFont typeface="Wingdings" panose="05000000000000000000" pitchFamily="2" charset="2"/>
              <a:buChar char="§"/>
            </a:pPr>
            <a:r>
              <a:rPr lang="en-IN" dirty="0"/>
              <a:t>Libraries                :  </a:t>
            </a:r>
            <a:r>
              <a:rPr lang="en-IN" dirty="0" err="1"/>
              <a:t>Numpy</a:t>
            </a:r>
            <a:r>
              <a:rPr lang="en-IN" dirty="0"/>
              <a:t>, Pandas, Matplotlib, Seaborn, </a:t>
            </a:r>
            <a:r>
              <a:rPr lang="en-IN" dirty="0" err="1"/>
              <a:t>Sk</a:t>
            </a:r>
            <a:r>
              <a:rPr lang="en-IN" dirty="0"/>
              <a:t> Learn </a:t>
            </a:r>
            <a:endParaRPr lang="en-US" dirty="0"/>
          </a:p>
        </p:txBody>
      </p:sp>
    </p:spTree>
    <p:extLst>
      <p:ext uri="{BB962C8B-B14F-4D97-AF65-F5344CB8AC3E}">
        <p14:creationId xmlns:p14="http://schemas.microsoft.com/office/powerpoint/2010/main" val="3493042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F581-0BDF-4F19-A9B1-FF7CDFF2A872}"/>
              </a:ext>
            </a:extLst>
          </p:cNvPr>
          <p:cNvSpPr>
            <a:spLocks noGrp="1"/>
          </p:cNvSpPr>
          <p:nvPr>
            <p:ph type="title"/>
          </p:nvPr>
        </p:nvSpPr>
        <p:spPr>
          <a:xfrm>
            <a:off x="-2" y="176484"/>
            <a:ext cx="12192000" cy="714892"/>
          </a:xfrm>
        </p:spPr>
        <p:txBody>
          <a:bodyPr/>
          <a:lstStyle/>
          <a:p>
            <a:r>
              <a:rPr lang="en-US" dirty="0"/>
              <a:t>UML Diagrams</a:t>
            </a:r>
            <a:endParaRPr lang="en-IN" dirty="0"/>
          </a:p>
        </p:txBody>
      </p:sp>
      <p:sp>
        <p:nvSpPr>
          <p:cNvPr id="3" name="Content Placeholder 2">
            <a:extLst>
              <a:ext uri="{FF2B5EF4-FFF2-40B4-BE49-F238E27FC236}">
                <a16:creationId xmlns:a16="http://schemas.microsoft.com/office/drawing/2014/main" id="{CBFA9173-AA44-41EC-8D8F-7B30ABB2DA28}"/>
              </a:ext>
            </a:extLst>
          </p:cNvPr>
          <p:cNvSpPr>
            <a:spLocks noGrp="1"/>
          </p:cNvSpPr>
          <p:nvPr>
            <p:ph idx="1"/>
          </p:nvPr>
        </p:nvSpPr>
        <p:spPr>
          <a:xfrm>
            <a:off x="206432" y="1147171"/>
            <a:ext cx="11779135" cy="5394960"/>
          </a:xfrm>
        </p:spPr>
        <p:txBody>
          <a:bodyPr/>
          <a:lstStyle/>
          <a:p>
            <a:r>
              <a:rPr lang="en-US" dirty="0"/>
              <a:t>Activity Diagram:               </a:t>
            </a:r>
            <a:r>
              <a:rPr lang="en-US" sz="1000" dirty="0"/>
              <a:t>Dataset</a:t>
            </a:r>
          </a:p>
          <a:p>
            <a:endParaRPr lang="en-US" sz="1000" dirty="0"/>
          </a:p>
          <a:p>
            <a:endParaRPr lang="en-US" sz="1000" dirty="0"/>
          </a:p>
          <a:p>
            <a:pPr marL="0" indent="0">
              <a:buNone/>
            </a:pPr>
            <a:r>
              <a:rPr lang="en-US" sz="1000" dirty="0"/>
              <a:t>                                                                                                                                                                YES     </a:t>
            </a:r>
          </a:p>
          <a:p>
            <a:pPr marL="0" indent="0">
              <a:buNone/>
            </a:pPr>
            <a:r>
              <a:rPr lang="en-US" sz="1000" dirty="0"/>
              <a:t>                                                                                                                                          </a:t>
            </a:r>
          </a:p>
          <a:p>
            <a:pPr marL="0" indent="0">
              <a:buNone/>
            </a:pPr>
            <a:r>
              <a:rPr lang="en-US" sz="1000" dirty="0"/>
              <a:t>                                                                                                                                    NO                                                                                        </a:t>
            </a:r>
          </a:p>
          <a:p>
            <a:endParaRPr lang="en-US" sz="1000" dirty="0"/>
          </a:p>
          <a:p>
            <a:endParaRPr lang="en-US" sz="1000" dirty="0"/>
          </a:p>
          <a:p>
            <a:endParaRPr lang="en-US" sz="1000" dirty="0"/>
          </a:p>
          <a:p>
            <a:endParaRPr lang="en-US" sz="1000" dirty="0"/>
          </a:p>
          <a:p>
            <a:pPr marL="0" indent="0">
              <a:buNone/>
            </a:pPr>
            <a:r>
              <a:rPr lang="en-US" sz="1000" dirty="0"/>
              <a:t>                                                                                                                            </a:t>
            </a:r>
          </a:p>
          <a:p>
            <a:endParaRPr lang="en-US" sz="1000" dirty="0"/>
          </a:p>
          <a:p>
            <a:endParaRPr lang="en-US" sz="1000" dirty="0"/>
          </a:p>
          <a:p>
            <a:pPr marL="0" indent="0">
              <a:buNone/>
            </a:pPr>
            <a:r>
              <a:rPr lang="en-US" sz="1000" dirty="0"/>
              <a:t>                                                                                                                                                             LOW</a:t>
            </a:r>
          </a:p>
          <a:p>
            <a:endParaRPr lang="en-US" sz="1000" dirty="0"/>
          </a:p>
          <a:p>
            <a:pPr marL="0" indent="0">
              <a:buNone/>
            </a:pPr>
            <a:r>
              <a:rPr lang="en-US" sz="1000" dirty="0"/>
              <a:t>                                                                                                                                   HIGH</a:t>
            </a:r>
          </a:p>
          <a:p>
            <a:endParaRPr lang="en-IN" sz="1000" dirty="0"/>
          </a:p>
        </p:txBody>
      </p:sp>
      <p:sp>
        <p:nvSpPr>
          <p:cNvPr id="4" name="Oval 3">
            <a:extLst>
              <a:ext uri="{FF2B5EF4-FFF2-40B4-BE49-F238E27FC236}">
                <a16:creationId xmlns:a16="http://schemas.microsoft.com/office/drawing/2014/main" id="{8F18D42D-4314-4047-A357-2A1C460BE712}"/>
              </a:ext>
            </a:extLst>
          </p:cNvPr>
          <p:cNvSpPr/>
          <p:nvPr/>
        </p:nvSpPr>
        <p:spPr>
          <a:xfrm>
            <a:off x="4290060" y="1147171"/>
            <a:ext cx="175260" cy="17422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E8A3EB30-B32B-4DA1-90FE-F85A1A905388}"/>
              </a:ext>
            </a:extLst>
          </p:cNvPr>
          <p:cNvSpPr/>
          <p:nvPr/>
        </p:nvSpPr>
        <p:spPr>
          <a:xfrm>
            <a:off x="3764280" y="1602976"/>
            <a:ext cx="1226820" cy="23899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Data Preprocessing</a:t>
            </a:r>
            <a:endParaRPr lang="en-IN" sz="1000" dirty="0"/>
          </a:p>
        </p:txBody>
      </p:sp>
      <p:sp>
        <p:nvSpPr>
          <p:cNvPr id="6" name="Diamond 5">
            <a:extLst>
              <a:ext uri="{FF2B5EF4-FFF2-40B4-BE49-F238E27FC236}">
                <a16:creationId xmlns:a16="http://schemas.microsoft.com/office/drawing/2014/main" id="{8BB06A6F-BDAD-408F-914B-9E11A1575A54}"/>
              </a:ext>
            </a:extLst>
          </p:cNvPr>
          <p:cNvSpPr/>
          <p:nvPr/>
        </p:nvSpPr>
        <p:spPr>
          <a:xfrm>
            <a:off x="3507105" y="2123549"/>
            <a:ext cx="1741170" cy="61618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If contains Uncleaned data</a:t>
            </a:r>
            <a:endParaRPr lang="en-IN" sz="1000" dirty="0"/>
          </a:p>
        </p:txBody>
      </p:sp>
      <p:sp>
        <p:nvSpPr>
          <p:cNvPr id="8" name="Rectangle: Rounded Corners 7">
            <a:extLst>
              <a:ext uri="{FF2B5EF4-FFF2-40B4-BE49-F238E27FC236}">
                <a16:creationId xmlns:a16="http://schemas.microsoft.com/office/drawing/2014/main" id="{D9BEF849-D8EE-4BB1-B64C-17092FE03D90}"/>
              </a:ext>
            </a:extLst>
          </p:cNvPr>
          <p:cNvSpPr/>
          <p:nvPr/>
        </p:nvSpPr>
        <p:spPr>
          <a:xfrm>
            <a:off x="3451860" y="3035529"/>
            <a:ext cx="1851660" cy="2895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Perform The Data Splitting into Training and Testing</a:t>
            </a:r>
            <a:endParaRPr lang="en-IN" sz="1000" dirty="0"/>
          </a:p>
        </p:txBody>
      </p:sp>
      <p:sp>
        <p:nvSpPr>
          <p:cNvPr id="9" name="Rectangle: Rounded Corners 8">
            <a:extLst>
              <a:ext uri="{FF2B5EF4-FFF2-40B4-BE49-F238E27FC236}">
                <a16:creationId xmlns:a16="http://schemas.microsoft.com/office/drawing/2014/main" id="{46EE37B2-7E2E-47A3-9216-61873E384882}"/>
              </a:ext>
            </a:extLst>
          </p:cNvPr>
          <p:cNvSpPr/>
          <p:nvPr/>
        </p:nvSpPr>
        <p:spPr>
          <a:xfrm>
            <a:off x="3451860" y="3679070"/>
            <a:ext cx="1851660" cy="2895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Training the model</a:t>
            </a:r>
            <a:endParaRPr lang="en-IN" sz="1000" dirty="0"/>
          </a:p>
        </p:txBody>
      </p:sp>
      <p:sp>
        <p:nvSpPr>
          <p:cNvPr id="10" name="Rectangle: Rounded Corners 9">
            <a:extLst>
              <a:ext uri="{FF2B5EF4-FFF2-40B4-BE49-F238E27FC236}">
                <a16:creationId xmlns:a16="http://schemas.microsoft.com/office/drawing/2014/main" id="{17BBA240-4908-4DA7-A65D-A807BBE3A2D2}"/>
              </a:ext>
            </a:extLst>
          </p:cNvPr>
          <p:cNvSpPr/>
          <p:nvPr/>
        </p:nvSpPr>
        <p:spPr>
          <a:xfrm>
            <a:off x="3451860" y="4264427"/>
            <a:ext cx="1851660" cy="3581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Applying the ML Algorithms</a:t>
            </a:r>
            <a:endParaRPr lang="en-IN" sz="1000" dirty="0"/>
          </a:p>
        </p:txBody>
      </p:sp>
      <p:sp>
        <p:nvSpPr>
          <p:cNvPr id="11" name="Rectangle: Rounded Corners 10">
            <a:extLst>
              <a:ext uri="{FF2B5EF4-FFF2-40B4-BE49-F238E27FC236}">
                <a16:creationId xmlns:a16="http://schemas.microsoft.com/office/drawing/2014/main" id="{4F00F69A-0505-4556-AF2B-19DA0537E0B4}"/>
              </a:ext>
            </a:extLst>
          </p:cNvPr>
          <p:cNvSpPr/>
          <p:nvPr/>
        </p:nvSpPr>
        <p:spPr>
          <a:xfrm>
            <a:off x="3451859" y="5567284"/>
            <a:ext cx="1851660" cy="3967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Trained Model</a:t>
            </a:r>
            <a:endParaRPr lang="en-IN" sz="1000" dirty="0"/>
          </a:p>
        </p:txBody>
      </p:sp>
      <p:sp>
        <p:nvSpPr>
          <p:cNvPr id="12" name="Diamond 11">
            <a:extLst>
              <a:ext uri="{FF2B5EF4-FFF2-40B4-BE49-F238E27FC236}">
                <a16:creationId xmlns:a16="http://schemas.microsoft.com/office/drawing/2014/main" id="{D686136F-A6ED-49DF-9E3F-23177F460BDE}"/>
              </a:ext>
            </a:extLst>
          </p:cNvPr>
          <p:cNvSpPr/>
          <p:nvPr/>
        </p:nvSpPr>
        <p:spPr>
          <a:xfrm>
            <a:off x="3535680" y="4839743"/>
            <a:ext cx="1684020" cy="48282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Testing the Accuracy</a:t>
            </a:r>
            <a:endParaRPr lang="en-IN" sz="1000" dirty="0"/>
          </a:p>
        </p:txBody>
      </p:sp>
      <p:cxnSp>
        <p:nvCxnSpPr>
          <p:cNvPr id="15" name="Straight Arrow Connector 14">
            <a:extLst>
              <a:ext uri="{FF2B5EF4-FFF2-40B4-BE49-F238E27FC236}">
                <a16:creationId xmlns:a16="http://schemas.microsoft.com/office/drawing/2014/main" id="{FD59CFEA-6C86-418C-8DA0-65A4E2575F8A}"/>
              </a:ext>
            </a:extLst>
          </p:cNvPr>
          <p:cNvCxnSpPr>
            <a:stCxn id="4" idx="4"/>
            <a:endCxn id="5" idx="0"/>
          </p:cNvCxnSpPr>
          <p:nvPr/>
        </p:nvCxnSpPr>
        <p:spPr>
          <a:xfrm>
            <a:off x="4377690" y="1321393"/>
            <a:ext cx="0" cy="281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70304AC-4D1F-489B-97D5-E5AFC595E583}"/>
              </a:ext>
            </a:extLst>
          </p:cNvPr>
          <p:cNvCxnSpPr>
            <a:stCxn id="5" idx="2"/>
            <a:endCxn id="6" idx="0"/>
          </p:cNvCxnSpPr>
          <p:nvPr/>
        </p:nvCxnSpPr>
        <p:spPr>
          <a:xfrm>
            <a:off x="4377690" y="1841966"/>
            <a:ext cx="0" cy="281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ED7B308-0663-44CC-91C4-BE61BB40B2E3}"/>
              </a:ext>
            </a:extLst>
          </p:cNvPr>
          <p:cNvCxnSpPr>
            <a:stCxn id="6" idx="2"/>
            <a:endCxn id="8" idx="0"/>
          </p:cNvCxnSpPr>
          <p:nvPr/>
        </p:nvCxnSpPr>
        <p:spPr>
          <a:xfrm>
            <a:off x="4377690" y="2739734"/>
            <a:ext cx="0" cy="295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8AF89053-8324-4DDF-B1AF-D8BF0D1DDD48}"/>
              </a:ext>
            </a:extLst>
          </p:cNvPr>
          <p:cNvCxnSpPr>
            <a:stCxn id="8" idx="2"/>
            <a:endCxn id="9" idx="0"/>
          </p:cNvCxnSpPr>
          <p:nvPr/>
        </p:nvCxnSpPr>
        <p:spPr>
          <a:xfrm>
            <a:off x="4377690" y="3325091"/>
            <a:ext cx="0" cy="3539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18F4B3C-7326-4ED6-A7AB-5F4026B3836D}"/>
              </a:ext>
            </a:extLst>
          </p:cNvPr>
          <p:cNvCxnSpPr>
            <a:stCxn id="9" idx="2"/>
            <a:endCxn id="10" idx="0"/>
          </p:cNvCxnSpPr>
          <p:nvPr/>
        </p:nvCxnSpPr>
        <p:spPr>
          <a:xfrm>
            <a:off x="4377690" y="3968632"/>
            <a:ext cx="0" cy="295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B544A0B2-ACE8-40DD-B5FD-8380594422CC}"/>
              </a:ext>
            </a:extLst>
          </p:cNvPr>
          <p:cNvCxnSpPr>
            <a:cxnSpLocks/>
          </p:cNvCxnSpPr>
          <p:nvPr/>
        </p:nvCxnSpPr>
        <p:spPr>
          <a:xfrm>
            <a:off x="4377689" y="4622567"/>
            <a:ext cx="0" cy="217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7D079CFB-2AA7-43AD-81BC-A2C8FD3513FE}"/>
              </a:ext>
            </a:extLst>
          </p:cNvPr>
          <p:cNvCxnSpPr>
            <a:stCxn id="12" idx="2"/>
            <a:endCxn id="11" idx="0"/>
          </p:cNvCxnSpPr>
          <p:nvPr/>
        </p:nvCxnSpPr>
        <p:spPr>
          <a:xfrm flipH="1">
            <a:off x="4377689" y="5322572"/>
            <a:ext cx="1" cy="244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id="{733187DE-1D71-45F8-B4A3-284E3070C91E}"/>
              </a:ext>
            </a:extLst>
          </p:cNvPr>
          <p:cNvSpPr/>
          <p:nvPr/>
        </p:nvSpPr>
        <p:spPr>
          <a:xfrm>
            <a:off x="4229099" y="6142061"/>
            <a:ext cx="297180" cy="2963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9" name="Oval 48">
            <a:extLst>
              <a:ext uri="{FF2B5EF4-FFF2-40B4-BE49-F238E27FC236}">
                <a16:creationId xmlns:a16="http://schemas.microsoft.com/office/drawing/2014/main" id="{91DB0D04-D14E-46BF-B37A-4B6B319273E2}"/>
              </a:ext>
            </a:extLst>
          </p:cNvPr>
          <p:cNvSpPr/>
          <p:nvPr/>
        </p:nvSpPr>
        <p:spPr>
          <a:xfrm>
            <a:off x="4290058" y="6212819"/>
            <a:ext cx="175261" cy="14797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51" name="Straight Arrow Connector 50">
            <a:extLst>
              <a:ext uri="{FF2B5EF4-FFF2-40B4-BE49-F238E27FC236}">
                <a16:creationId xmlns:a16="http://schemas.microsoft.com/office/drawing/2014/main" id="{3699A505-69F4-4D68-B9EC-E2DF273CBD21}"/>
              </a:ext>
            </a:extLst>
          </p:cNvPr>
          <p:cNvCxnSpPr>
            <a:cxnSpLocks/>
            <a:stCxn id="11" idx="2"/>
            <a:endCxn id="48" idx="0"/>
          </p:cNvCxnSpPr>
          <p:nvPr/>
        </p:nvCxnSpPr>
        <p:spPr>
          <a:xfrm>
            <a:off x="4377689" y="5964040"/>
            <a:ext cx="0" cy="178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608E6198-1E3D-4D4E-8080-C3A97E99714B}"/>
              </a:ext>
            </a:extLst>
          </p:cNvPr>
          <p:cNvCxnSpPr>
            <a:cxnSpLocks/>
            <a:stCxn id="6" idx="3"/>
          </p:cNvCxnSpPr>
          <p:nvPr/>
        </p:nvCxnSpPr>
        <p:spPr>
          <a:xfrm>
            <a:off x="5248275" y="2431642"/>
            <a:ext cx="847725"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EF79E675-78A1-421C-9442-9CE158D0E43F}"/>
              </a:ext>
            </a:extLst>
          </p:cNvPr>
          <p:cNvCxnSpPr>
            <a:cxnSpLocks/>
          </p:cNvCxnSpPr>
          <p:nvPr/>
        </p:nvCxnSpPr>
        <p:spPr>
          <a:xfrm flipV="1">
            <a:off x="6096000" y="1714500"/>
            <a:ext cx="0" cy="71628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46139482-7633-4351-88C4-D462EF648DCD}"/>
              </a:ext>
            </a:extLst>
          </p:cNvPr>
          <p:cNvCxnSpPr>
            <a:endCxn id="5" idx="3"/>
          </p:cNvCxnSpPr>
          <p:nvPr/>
        </p:nvCxnSpPr>
        <p:spPr>
          <a:xfrm flipH="1">
            <a:off x="4991100" y="1722120"/>
            <a:ext cx="1104900" cy="3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EE433E57-A3E1-4064-AAC8-2B6EDD5691AA}"/>
              </a:ext>
            </a:extLst>
          </p:cNvPr>
          <p:cNvCxnSpPr>
            <a:stCxn id="12" idx="3"/>
          </p:cNvCxnSpPr>
          <p:nvPr/>
        </p:nvCxnSpPr>
        <p:spPr>
          <a:xfrm flipV="1">
            <a:off x="5219700" y="5081157"/>
            <a:ext cx="876298" cy="1"/>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11B025A-AEF2-4352-BB87-9A972270AFDA}"/>
              </a:ext>
            </a:extLst>
          </p:cNvPr>
          <p:cNvCxnSpPr/>
          <p:nvPr/>
        </p:nvCxnSpPr>
        <p:spPr>
          <a:xfrm flipV="1">
            <a:off x="6095998" y="2430780"/>
            <a:ext cx="0" cy="265037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2029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86E5-4FB3-44D0-BD67-5C851AC56288}"/>
              </a:ext>
            </a:extLst>
          </p:cNvPr>
          <p:cNvSpPr>
            <a:spLocks noGrp="1"/>
          </p:cNvSpPr>
          <p:nvPr>
            <p:ph type="title"/>
          </p:nvPr>
        </p:nvSpPr>
        <p:spPr/>
        <p:txBody>
          <a:bodyPr/>
          <a:lstStyle/>
          <a:p>
            <a:r>
              <a:rPr lang="en-US" dirty="0"/>
              <a:t>Data Flow Diagrams</a:t>
            </a:r>
            <a:endParaRPr lang="en-IN" dirty="0"/>
          </a:p>
        </p:txBody>
      </p:sp>
      <p:sp>
        <p:nvSpPr>
          <p:cNvPr id="3" name="Content Placeholder 2">
            <a:extLst>
              <a:ext uri="{FF2B5EF4-FFF2-40B4-BE49-F238E27FC236}">
                <a16:creationId xmlns:a16="http://schemas.microsoft.com/office/drawing/2014/main" id="{5F8D3209-62E8-4237-B3A7-5C15963FFDDD}"/>
              </a:ext>
            </a:extLst>
          </p:cNvPr>
          <p:cNvSpPr>
            <a:spLocks noGrp="1"/>
          </p:cNvSpPr>
          <p:nvPr>
            <p:ph idx="1"/>
          </p:nvPr>
        </p:nvSpPr>
        <p:spPr/>
        <p:txBody>
          <a:bodyPr/>
          <a:lstStyle/>
          <a:p>
            <a:pPr marL="0" indent="0">
              <a:buNone/>
            </a:pPr>
            <a:endParaRPr lang="en-IN" dirty="0"/>
          </a:p>
        </p:txBody>
      </p:sp>
      <p:sp>
        <p:nvSpPr>
          <p:cNvPr id="4" name="Rectangle: Rounded Corners 3">
            <a:extLst>
              <a:ext uri="{FF2B5EF4-FFF2-40B4-BE49-F238E27FC236}">
                <a16:creationId xmlns:a16="http://schemas.microsoft.com/office/drawing/2014/main" id="{31E2FA96-FD89-440E-9341-96D1C373C9F3}"/>
              </a:ext>
            </a:extLst>
          </p:cNvPr>
          <p:cNvSpPr/>
          <p:nvPr/>
        </p:nvSpPr>
        <p:spPr>
          <a:xfrm>
            <a:off x="747423" y="1884459"/>
            <a:ext cx="1534601" cy="9621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Acquisition</a:t>
            </a:r>
            <a:endParaRPr lang="en-IN" dirty="0"/>
          </a:p>
        </p:txBody>
      </p:sp>
      <p:sp>
        <p:nvSpPr>
          <p:cNvPr id="5" name="Rectangle: Rounded Corners 4">
            <a:extLst>
              <a:ext uri="{FF2B5EF4-FFF2-40B4-BE49-F238E27FC236}">
                <a16:creationId xmlns:a16="http://schemas.microsoft.com/office/drawing/2014/main" id="{A7BC4F8A-F6B3-42A8-B508-1899720B90AE}"/>
              </a:ext>
            </a:extLst>
          </p:cNvPr>
          <p:cNvSpPr/>
          <p:nvPr/>
        </p:nvSpPr>
        <p:spPr>
          <a:xfrm>
            <a:off x="3108960" y="1884459"/>
            <a:ext cx="1534601" cy="9621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700" dirty="0"/>
              <a:t>Data Preprocessing</a:t>
            </a:r>
            <a:endParaRPr lang="en-IN" sz="1700" dirty="0"/>
          </a:p>
        </p:txBody>
      </p:sp>
      <p:sp>
        <p:nvSpPr>
          <p:cNvPr id="6" name="Rectangle: Rounded Corners 5">
            <a:extLst>
              <a:ext uri="{FF2B5EF4-FFF2-40B4-BE49-F238E27FC236}">
                <a16:creationId xmlns:a16="http://schemas.microsoft.com/office/drawing/2014/main" id="{097A547C-924B-4F04-A3DD-939680E311A8}"/>
              </a:ext>
            </a:extLst>
          </p:cNvPr>
          <p:cNvSpPr/>
          <p:nvPr/>
        </p:nvSpPr>
        <p:spPr>
          <a:xfrm>
            <a:off x="5470497" y="1884458"/>
            <a:ext cx="1534601" cy="9621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ML Model Training</a:t>
            </a:r>
            <a:endParaRPr lang="en-IN" dirty="0"/>
          </a:p>
        </p:txBody>
      </p:sp>
      <p:sp>
        <p:nvSpPr>
          <p:cNvPr id="7" name="Rectangle: Rounded Corners 6">
            <a:extLst>
              <a:ext uri="{FF2B5EF4-FFF2-40B4-BE49-F238E27FC236}">
                <a16:creationId xmlns:a16="http://schemas.microsoft.com/office/drawing/2014/main" id="{7D9C0F07-B80C-4F44-8A0A-6A93290F6A32}"/>
              </a:ext>
            </a:extLst>
          </p:cNvPr>
          <p:cNvSpPr/>
          <p:nvPr/>
        </p:nvSpPr>
        <p:spPr>
          <a:xfrm>
            <a:off x="7832034" y="1884458"/>
            <a:ext cx="1534601" cy="9621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ML Model Evaluation</a:t>
            </a:r>
            <a:endParaRPr lang="en-IN" dirty="0"/>
          </a:p>
        </p:txBody>
      </p:sp>
      <p:sp>
        <p:nvSpPr>
          <p:cNvPr id="8" name="Rectangle: Rounded Corners 7">
            <a:extLst>
              <a:ext uri="{FF2B5EF4-FFF2-40B4-BE49-F238E27FC236}">
                <a16:creationId xmlns:a16="http://schemas.microsoft.com/office/drawing/2014/main" id="{A55946AF-A631-4172-A8AA-F17D298EFF1C}"/>
              </a:ext>
            </a:extLst>
          </p:cNvPr>
          <p:cNvSpPr/>
          <p:nvPr/>
        </p:nvSpPr>
        <p:spPr>
          <a:xfrm>
            <a:off x="10193571" y="1916263"/>
            <a:ext cx="1534601" cy="9303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Deployment</a:t>
            </a:r>
            <a:endParaRPr lang="en-IN" dirty="0"/>
          </a:p>
        </p:txBody>
      </p:sp>
      <p:sp>
        <p:nvSpPr>
          <p:cNvPr id="9" name="Rectangle: Rounded Corners 8">
            <a:extLst>
              <a:ext uri="{FF2B5EF4-FFF2-40B4-BE49-F238E27FC236}">
                <a16:creationId xmlns:a16="http://schemas.microsoft.com/office/drawing/2014/main" id="{27AF4D05-F694-4CAB-9FDE-DF1C99D8A2C5}"/>
              </a:ext>
            </a:extLst>
          </p:cNvPr>
          <p:cNvSpPr/>
          <p:nvPr/>
        </p:nvSpPr>
        <p:spPr>
          <a:xfrm>
            <a:off x="5470497" y="4301656"/>
            <a:ext cx="1534601" cy="9621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Hyper Parameter Tuning</a:t>
            </a:r>
            <a:endParaRPr lang="en-IN" dirty="0"/>
          </a:p>
        </p:txBody>
      </p:sp>
      <p:sp>
        <p:nvSpPr>
          <p:cNvPr id="10" name="Rectangle: Rounded Corners 9">
            <a:extLst>
              <a:ext uri="{FF2B5EF4-FFF2-40B4-BE49-F238E27FC236}">
                <a16:creationId xmlns:a16="http://schemas.microsoft.com/office/drawing/2014/main" id="{79C3D528-FFE8-48CD-8BF7-CBDEB93C191E}"/>
              </a:ext>
            </a:extLst>
          </p:cNvPr>
          <p:cNvSpPr/>
          <p:nvPr/>
        </p:nvSpPr>
        <p:spPr>
          <a:xfrm>
            <a:off x="7832034" y="4301656"/>
            <a:ext cx="1534601" cy="9621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Feature Engineering</a:t>
            </a:r>
            <a:endParaRPr lang="en-IN" dirty="0"/>
          </a:p>
        </p:txBody>
      </p:sp>
      <p:cxnSp>
        <p:nvCxnSpPr>
          <p:cNvPr id="12" name="Straight Arrow Connector 11">
            <a:extLst>
              <a:ext uri="{FF2B5EF4-FFF2-40B4-BE49-F238E27FC236}">
                <a16:creationId xmlns:a16="http://schemas.microsoft.com/office/drawing/2014/main" id="{E349CB72-9423-4304-8C29-F105218D792C}"/>
              </a:ext>
            </a:extLst>
          </p:cNvPr>
          <p:cNvCxnSpPr>
            <a:stCxn id="4" idx="3"/>
            <a:endCxn id="5" idx="1"/>
          </p:cNvCxnSpPr>
          <p:nvPr/>
        </p:nvCxnSpPr>
        <p:spPr>
          <a:xfrm>
            <a:off x="2282024" y="2365513"/>
            <a:ext cx="8269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28F8668-3C1A-405C-B9BE-FF8C41DA0FB2}"/>
              </a:ext>
            </a:extLst>
          </p:cNvPr>
          <p:cNvCxnSpPr>
            <a:stCxn id="5" idx="3"/>
            <a:endCxn id="6" idx="1"/>
          </p:cNvCxnSpPr>
          <p:nvPr/>
        </p:nvCxnSpPr>
        <p:spPr>
          <a:xfrm>
            <a:off x="4643561" y="2365513"/>
            <a:ext cx="8269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1CB017B1-DEEB-40E3-86E7-D5577689F81E}"/>
              </a:ext>
            </a:extLst>
          </p:cNvPr>
          <p:cNvCxnSpPr>
            <a:stCxn id="6" idx="3"/>
            <a:endCxn id="7" idx="1"/>
          </p:cNvCxnSpPr>
          <p:nvPr/>
        </p:nvCxnSpPr>
        <p:spPr>
          <a:xfrm>
            <a:off x="7005098" y="2365513"/>
            <a:ext cx="8269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8038B8A-B5A7-446D-B1ED-DE1BAFC1944F}"/>
              </a:ext>
            </a:extLst>
          </p:cNvPr>
          <p:cNvCxnSpPr>
            <a:stCxn id="7" idx="3"/>
            <a:endCxn id="8" idx="1"/>
          </p:cNvCxnSpPr>
          <p:nvPr/>
        </p:nvCxnSpPr>
        <p:spPr>
          <a:xfrm>
            <a:off x="9366635" y="2365513"/>
            <a:ext cx="826936" cy="1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BB8B22F-2065-43FB-B803-37E4605D08EB}"/>
              </a:ext>
            </a:extLst>
          </p:cNvPr>
          <p:cNvCxnSpPr>
            <a:stCxn id="7" idx="2"/>
            <a:endCxn id="10" idx="0"/>
          </p:cNvCxnSpPr>
          <p:nvPr/>
        </p:nvCxnSpPr>
        <p:spPr>
          <a:xfrm>
            <a:off x="8599335" y="2846567"/>
            <a:ext cx="0" cy="1455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4184ADE-CE05-4EEB-B27A-929687502A58}"/>
              </a:ext>
            </a:extLst>
          </p:cNvPr>
          <p:cNvCxnSpPr>
            <a:stCxn id="10" idx="1"/>
            <a:endCxn id="9" idx="3"/>
          </p:cNvCxnSpPr>
          <p:nvPr/>
        </p:nvCxnSpPr>
        <p:spPr>
          <a:xfrm flipH="1">
            <a:off x="7005098" y="4782711"/>
            <a:ext cx="8269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0FB245B-BB26-4B82-909E-02AFE845F099}"/>
              </a:ext>
            </a:extLst>
          </p:cNvPr>
          <p:cNvCxnSpPr>
            <a:stCxn id="9" idx="0"/>
            <a:endCxn id="6" idx="2"/>
          </p:cNvCxnSpPr>
          <p:nvPr/>
        </p:nvCxnSpPr>
        <p:spPr>
          <a:xfrm flipV="1">
            <a:off x="6237798" y="2846567"/>
            <a:ext cx="0" cy="1455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9862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72227B-C6B1-0F75-1418-1169E66A9B27}"/>
              </a:ext>
            </a:extLst>
          </p:cNvPr>
          <p:cNvSpPr>
            <a:spLocks noGrp="1"/>
          </p:cNvSpPr>
          <p:nvPr>
            <p:ph idx="1"/>
          </p:nvPr>
        </p:nvSpPr>
        <p:spPr/>
        <p:txBody>
          <a:bodyPr>
            <a:normAutofit/>
          </a:bodyPr>
          <a:lstStyle/>
          <a:p>
            <a:pPr marL="0" indent="0">
              <a:buNone/>
            </a:pPr>
            <a:r>
              <a:rPr lang="en-IN" dirty="0"/>
              <a:t>Importing the libraries: </a:t>
            </a:r>
          </a:p>
          <a:p>
            <a:pPr marL="0" indent="0">
              <a:buNone/>
            </a:pPr>
            <a:r>
              <a:rPr lang="en-IN" sz="1800" b="1" dirty="0">
                <a:solidFill>
                  <a:srgbClr val="273239"/>
                </a:solidFill>
              </a:rPr>
              <a:t>                                                                                                                 </a:t>
            </a:r>
            <a:endParaRPr lang="en-IN" b="1" dirty="0"/>
          </a:p>
        </p:txBody>
      </p:sp>
      <p:pic>
        <p:nvPicPr>
          <p:cNvPr id="5" name="Picture 4">
            <a:extLst>
              <a:ext uri="{FF2B5EF4-FFF2-40B4-BE49-F238E27FC236}">
                <a16:creationId xmlns:a16="http://schemas.microsoft.com/office/drawing/2014/main" id="{BD84DF33-FA94-E7E1-85F5-85BAEA9D345C}"/>
              </a:ext>
            </a:extLst>
          </p:cNvPr>
          <p:cNvPicPr>
            <a:picLocks noChangeAspect="1"/>
          </p:cNvPicPr>
          <p:nvPr/>
        </p:nvPicPr>
        <p:blipFill>
          <a:blip r:embed="rId2"/>
          <a:stretch>
            <a:fillRect/>
          </a:stretch>
        </p:blipFill>
        <p:spPr>
          <a:xfrm>
            <a:off x="199504" y="1599996"/>
            <a:ext cx="8134369" cy="4800804"/>
          </a:xfrm>
          <a:prstGeom prst="rect">
            <a:avLst/>
          </a:prstGeom>
        </p:spPr>
      </p:pic>
      <p:sp>
        <p:nvSpPr>
          <p:cNvPr id="6" name="Title 5">
            <a:extLst>
              <a:ext uri="{FF2B5EF4-FFF2-40B4-BE49-F238E27FC236}">
                <a16:creationId xmlns:a16="http://schemas.microsoft.com/office/drawing/2014/main" id="{108BC6EA-2A93-DB23-F1F3-3CFFA4FB515F}"/>
              </a:ext>
            </a:extLst>
          </p:cNvPr>
          <p:cNvSpPr>
            <a:spLocks noGrp="1"/>
          </p:cNvSpPr>
          <p:nvPr>
            <p:ph type="title"/>
          </p:nvPr>
        </p:nvSpPr>
        <p:spPr/>
        <p:txBody>
          <a:bodyPr/>
          <a:lstStyle/>
          <a:p>
            <a:r>
              <a:rPr lang="en-IN" dirty="0"/>
              <a:t>Sample code</a:t>
            </a:r>
          </a:p>
        </p:txBody>
      </p:sp>
    </p:spTree>
    <p:extLst>
      <p:ext uri="{BB962C8B-B14F-4D97-AF65-F5344CB8AC3E}">
        <p14:creationId xmlns:p14="http://schemas.microsoft.com/office/powerpoint/2010/main" val="3729015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623D-6474-EA55-1786-9AF159E549A3}"/>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E4D6FDAE-BCC6-2BAD-422E-27AEE10AFE9F}"/>
              </a:ext>
            </a:extLst>
          </p:cNvPr>
          <p:cNvSpPr>
            <a:spLocks noGrp="1"/>
          </p:cNvSpPr>
          <p:nvPr>
            <p:ph idx="1"/>
          </p:nvPr>
        </p:nvSpPr>
        <p:spPr/>
        <p:txBody>
          <a:bodyPr>
            <a:normAutofit/>
          </a:bodyPr>
          <a:lstStyle/>
          <a:p>
            <a:pPr marL="0" indent="0">
              <a:buNone/>
            </a:pPr>
            <a:r>
              <a:rPr lang="en-IN" sz="2000" b="1" dirty="0"/>
              <a:t>Data Visualization:</a:t>
            </a:r>
          </a:p>
          <a:p>
            <a:pPr marL="0" indent="0">
              <a:buNone/>
            </a:pPr>
            <a:r>
              <a:rPr lang="en-IN" sz="2000" dirty="0"/>
              <a:t>Checking features in the dataset:</a:t>
            </a:r>
          </a:p>
        </p:txBody>
      </p:sp>
      <p:pic>
        <p:nvPicPr>
          <p:cNvPr id="7" name="Picture 6">
            <a:extLst>
              <a:ext uri="{FF2B5EF4-FFF2-40B4-BE49-F238E27FC236}">
                <a16:creationId xmlns:a16="http://schemas.microsoft.com/office/drawing/2014/main" id="{4CE4899C-22D1-A30A-B6E2-53466D983C02}"/>
              </a:ext>
            </a:extLst>
          </p:cNvPr>
          <p:cNvPicPr>
            <a:picLocks noChangeAspect="1"/>
          </p:cNvPicPr>
          <p:nvPr/>
        </p:nvPicPr>
        <p:blipFill>
          <a:blip r:embed="rId2"/>
          <a:stretch>
            <a:fillRect/>
          </a:stretch>
        </p:blipFill>
        <p:spPr>
          <a:xfrm>
            <a:off x="213360" y="1949917"/>
            <a:ext cx="4839903" cy="1844842"/>
          </a:xfrm>
          <a:prstGeom prst="rect">
            <a:avLst/>
          </a:prstGeom>
        </p:spPr>
      </p:pic>
      <p:pic>
        <p:nvPicPr>
          <p:cNvPr id="11" name="Picture 10">
            <a:extLst>
              <a:ext uri="{FF2B5EF4-FFF2-40B4-BE49-F238E27FC236}">
                <a16:creationId xmlns:a16="http://schemas.microsoft.com/office/drawing/2014/main" id="{9BCD36D1-D1A3-F608-8648-8EC5A4293F0B}"/>
              </a:ext>
            </a:extLst>
          </p:cNvPr>
          <p:cNvPicPr>
            <a:picLocks noChangeAspect="1"/>
          </p:cNvPicPr>
          <p:nvPr/>
        </p:nvPicPr>
        <p:blipFill>
          <a:blip r:embed="rId3"/>
          <a:stretch>
            <a:fillRect/>
          </a:stretch>
        </p:blipFill>
        <p:spPr>
          <a:xfrm>
            <a:off x="322848" y="4607965"/>
            <a:ext cx="3733800" cy="1688961"/>
          </a:xfrm>
          <a:prstGeom prst="rect">
            <a:avLst/>
          </a:prstGeom>
        </p:spPr>
      </p:pic>
      <p:sp>
        <p:nvSpPr>
          <p:cNvPr id="4" name="TextBox 3">
            <a:extLst>
              <a:ext uri="{FF2B5EF4-FFF2-40B4-BE49-F238E27FC236}">
                <a16:creationId xmlns:a16="http://schemas.microsoft.com/office/drawing/2014/main" id="{E9E34623-A262-0B97-C07F-7262BCFCD4AD}"/>
              </a:ext>
            </a:extLst>
          </p:cNvPr>
          <p:cNvSpPr txBox="1"/>
          <p:nvPr/>
        </p:nvSpPr>
        <p:spPr>
          <a:xfrm>
            <a:off x="322848" y="3878197"/>
            <a:ext cx="8700836"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Checking the descriptive stats of the numeric values in the data like mean, standard deviation, min values and max values present in the data</a:t>
            </a:r>
          </a:p>
        </p:txBody>
      </p:sp>
    </p:spTree>
    <p:extLst>
      <p:ext uri="{BB962C8B-B14F-4D97-AF65-F5344CB8AC3E}">
        <p14:creationId xmlns:p14="http://schemas.microsoft.com/office/powerpoint/2010/main" val="3003948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8440-D650-DD5A-5DFF-560E211C976A}"/>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BAACB037-AFFE-E1D8-1FB4-0A767E011637}"/>
              </a:ext>
            </a:extLst>
          </p:cNvPr>
          <p:cNvSpPr>
            <a:spLocks noGrp="1"/>
          </p:cNvSpPr>
          <p:nvPr>
            <p:ph idx="1"/>
          </p:nvPr>
        </p:nvSpPr>
        <p:spPr/>
        <p:txBody>
          <a:bodyPr/>
          <a:lstStyle/>
          <a:p>
            <a:r>
              <a:rPr lang="en-IN" dirty="0"/>
              <a:t>Univariate Analysis:</a:t>
            </a:r>
          </a:p>
          <a:p>
            <a:pPr marL="0" indent="0">
              <a:buNone/>
            </a:pPr>
            <a:endParaRPr lang="en-IN" dirty="0"/>
          </a:p>
        </p:txBody>
      </p:sp>
      <p:pic>
        <p:nvPicPr>
          <p:cNvPr id="4" name="Picture 3">
            <a:extLst>
              <a:ext uri="{FF2B5EF4-FFF2-40B4-BE49-F238E27FC236}">
                <a16:creationId xmlns:a16="http://schemas.microsoft.com/office/drawing/2014/main" id="{FB5DE3B5-CD2E-B503-22E4-457E910BD87C}"/>
              </a:ext>
            </a:extLst>
          </p:cNvPr>
          <p:cNvPicPr>
            <a:picLocks noChangeAspect="1"/>
          </p:cNvPicPr>
          <p:nvPr/>
        </p:nvPicPr>
        <p:blipFill>
          <a:blip r:embed="rId2"/>
          <a:stretch>
            <a:fillRect/>
          </a:stretch>
        </p:blipFill>
        <p:spPr>
          <a:xfrm>
            <a:off x="308827" y="1620754"/>
            <a:ext cx="3589405" cy="1808246"/>
          </a:xfrm>
          <a:prstGeom prst="rect">
            <a:avLst/>
          </a:prstGeom>
        </p:spPr>
      </p:pic>
      <p:pic>
        <p:nvPicPr>
          <p:cNvPr id="5" name="Picture 4">
            <a:extLst>
              <a:ext uri="{FF2B5EF4-FFF2-40B4-BE49-F238E27FC236}">
                <a16:creationId xmlns:a16="http://schemas.microsoft.com/office/drawing/2014/main" id="{F1B122EB-ED9F-1288-EAC5-9E1CA2EAB3CE}"/>
              </a:ext>
            </a:extLst>
          </p:cNvPr>
          <p:cNvPicPr>
            <a:picLocks noChangeAspect="1"/>
          </p:cNvPicPr>
          <p:nvPr/>
        </p:nvPicPr>
        <p:blipFill>
          <a:blip r:embed="rId3"/>
          <a:stretch>
            <a:fillRect/>
          </a:stretch>
        </p:blipFill>
        <p:spPr>
          <a:xfrm>
            <a:off x="6202480" y="1097279"/>
            <a:ext cx="4808220" cy="2415540"/>
          </a:xfrm>
          <a:prstGeom prst="rect">
            <a:avLst/>
          </a:prstGeom>
        </p:spPr>
      </p:pic>
      <p:pic>
        <p:nvPicPr>
          <p:cNvPr id="6" name="Picture 5">
            <a:extLst>
              <a:ext uri="{FF2B5EF4-FFF2-40B4-BE49-F238E27FC236}">
                <a16:creationId xmlns:a16="http://schemas.microsoft.com/office/drawing/2014/main" id="{93FEF023-BB6F-2131-0D01-6168ED5BEF02}"/>
              </a:ext>
            </a:extLst>
          </p:cNvPr>
          <p:cNvPicPr>
            <a:picLocks noChangeAspect="1"/>
          </p:cNvPicPr>
          <p:nvPr/>
        </p:nvPicPr>
        <p:blipFill>
          <a:blip r:embed="rId4"/>
          <a:stretch>
            <a:fillRect/>
          </a:stretch>
        </p:blipFill>
        <p:spPr>
          <a:xfrm>
            <a:off x="662221" y="4049929"/>
            <a:ext cx="3981969" cy="2374634"/>
          </a:xfrm>
          <a:prstGeom prst="rect">
            <a:avLst/>
          </a:prstGeom>
        </p:spPr>
      </p:pic>
      <p:pic>
        <p:nvPicPr>
          <p:cNvPr id="7" name="Picture 6">
            <a:extLst>
              <a:ext uri="{FF2B5EF4-FFF2-40B4-BE49-F238E27FC236}">
                <a16:creationId xmlns:a16="http://schemas.microsoft.com/office/drawing/2014/main" id="{00B8C380-7018-40BE-5804-2330F9783749}"/>
              </a:ext>
            </a:extLst>
          </p:cNvPr>
          <p:cNvPicPr>
            <a:picLocks noChangeAspect="1"/>
          </p:cNvPicPr>
          <p:nvPr/>
        </p:nvPicPr>
        <p:blipFill>
          <a:blip r:embed="rId5"/>
          <a:stretch>
            <a:fillRect/>
          </a:stretch>
        </p:blipFill>
        <p:spPr>
          <a:xfrm>
            <a:off x="6202480" y="3914274"/>
            <a:ext cx="4470969" cy="2309862"/>
          </a:xfrm>
          <a:prstGeom prst="rect">
            <a:avLst/>
          </a:prstGeom>
        </p:spPr>
      </p:pic>
    </p:spTree>
    <p:extLst>
      <p:ext uri="{BB962C8B-B14F-4D97-AF65-F5344CB8AC3E}">
        <p14:creationId xmlns:p14="http://schemas.microsoft.com/office/powerpoint/2010/main" val="4164597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4671-5610-DF21-D0D4-F54C6F1DCF57}"/>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8B453FEC-36A8-FB31-0BF8-E70727041304}"/>
              </a:ext>
            </a:extLst>
          </p:cNvPr>
          <p:cNvSpPr>
            <a:spLocks noGrp="1"/>
          </p:cNvSpPr>
          <p:nvPr>
            <p:ph idx="1"/>
          </p:nvPr>
        </p:nvSpPr>
        <p:spPr/>
        <p:txBody>
          <a:bodyPr/>
          <a:lstStyle/>
          <a:p>
            <a:r>
              <a:rPr lang="en-IN" sz="2000" dirty="0"/>
              <a:t>Corelation matrix:</a:t>
            </a:r>
          </a:p>
          <a:p>
            <a:pPr marL="0" indent="0">
              <a:buNone/>
            </a:pPr>
            <a:endParaRPr lang="en-IN" dirty="0"/>
          </a:p>
        </p:txBody>
      </p:sp>
      <p:pic>
        <p:nvPicPr>
          <p:cNvPr id="4" name="Picture 3">
            <a:extLst>
              <a:ext uri="{FF2B5EF4-FFF2-40B4-BE49-F238E27FC236}">
                <a16:creationId xmlns:a16="http://schemas.microsoft.com/office/drawing/2014/main" id="{172AA635-9529-F964-BD39-356EE8B88FCF}"/>
              </a:ext>
            </a:extLst>
          </p:cNvPr>
          <p:cNvPicPr>
            <a:picLocks noChangeAspect="1"/>
          </p:cNvPicPr>
          <p:nvPr/>
        </p:nvPicPr>
        <p:blipFill>
          <a:blip r:embed="rId2"/>
          <a:stretch>
            <a:fillRect/>
          </a:stretch>
        </p:blipFill>
        <p:spPr>
          <a:xfrm>
            <a:off x="319821" y="1663587"/>
            <a:ext cx="5541010" cy="1730375"/>
          </a:xfrm>
          <a:prstGeom prst="rect">
            <a:avLst/>
          </a:prstGeom>
        </p:spPr>
      </p:pic>
      <p:sp>
        <p:nvSpPr>
          <p:cNvPr id="6" name="TextBox 5">
            <a:extLst>
              <a:ext uri="{FF2B5EF4-FFF2-40B4-BE49-F238E27FC236}">
                <a16:creationId xmlns:a16="http://schemas.microsoft.com/office/drawing/2014/main" id="{BFC30C4C-EC13-46AD-35A2-9A8DBB13EBDD}"/>
              </a:ext>
            </a:extLst>
          </p:cNvPr>
          <p:cNvSpPr txBox="1"/>
          <p:nvPr/>
        </p:nvSpPr>
        <p:spPr>
          <a:xfrm>
            <a:off x="154961" y="3393962"/>
            <a:ext cx="6296526" cy="369332"/>
          </a:xfrm>
          <a:prstGeom prst="rect">
            <a:avLst/>
          </a:prstGeom>
          <a:noFill/>
        </p:spPr>
        <p:txBody>
          <a:bodyPr wrap="square">
            <a:spAutoFit/>
          </a:bodyPr>
          <a:lstStyle/>
          <a:p>
            <a:pPr marL="285750" indent="-285750">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Filling Missing values and Label encoding: </a:t>
            </a:r>
            <a:endParaRPr lang="en-IN" dirty="0"/>
          </a:p>
        </p:txBody>
      </p:sp>
      <p:pic>
        <p:nvPicPr>
          <p:cNvPr id="8" name="Picture 7">
            <a:extLst>
              <a:ext uri="{FF2B5EF4-FFF2-40B4-BE49-F238E27FC236}">
                <a16:creationId xmlns:a16="http://schemas.microsoft.com/office/drawing/2014/main" id="{C81EF3DC-C8E3-D64A-3904-1C7AFE998E7F}"/>
              </a:ext>
            </a:extLst>
          </p:cNvPr>
          <p:cNvPicPr>
            <a:picLocks noChangeAspect="1"/>
          </p:cNvPicPr>
          <p:nvPr/>
        </p:nvPicPr>
        <p:blipFill>
          <a:blip r:embed="rId3"/>
          <a:stretch>
            <a:fillRect/>
          </a:stretch>
        </p:blipFill>
        <p:spPr>
          <a:xfrm>
            <a:off x="199505" y="3763294"/>
            <a:ext cx="9519205" cy="2693700"/>
          </a:xfrm>
          <a:prstGeom prst="rect">
            <a:avLst/>
          </a:prstGeom>
        </p:spPr>
      </p:pic>
    </p:spTree>
    <p:extLst>
      <p:ext uri="{BB962C8B-B14F-4D97-AF65-F5344CB8AC3E}">
        <p14:creationId xmlns:p14="http://schemas.microsoft.com/office/powerpoint/2010/main" val="2587517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EE32B-323D-055A-D9D3-527D27A6298B}"/>
              </a:ext>
            </a:extLst>
          </p:cNvPr>
          <p:cNvSpPr>
            <a:spLocks noGrp="1"/>
          </p:cNvSpPr>
          <p:nvPr>
            <p:ph type="title"/>
          </p:nvPr>
        </p:nvSpPr>
        <p:spPr>
          <a:xfrm>
            <a:off x="0" y="232759"/>
            <a:ext cx="12192000" cy="714892"/>
          </a:xfrm>
        </p:spPr>
        <p:txBody>
          <a:bodyPr/>
          <a:lstStyle/>
          <a:p>
            <a:r>
              <a:rPr lang="en-IN" dirty="0" err="1"/>
              <a:t>Contd</a:t>
            </a:r>
            <a:r>
              <a:rPr lang="en-IN" dirty="0"/>
              <a:t>…</a:t>
            </a:r>
          </a:p>
        </p:txBody>
      </p:sp>
      <p:sp>
        <p:nvSpPr>
          <p:cNvPr id="3" name="TextBox 2">
            <a:extLst>
              <a:ext uri="{FF2B5EF4-FFF2-40B4-BE49-F238E27FC236}">
                <a16:creationId xmlns:a16="http://schemas.microsoft.com/office/drawing/2014/main" id="{F6AB3F55-DBC2-BD43-65B7-65D86D1083D0}"/>
              </a:ext>
            </a:extLst>
          </p:cNvPr>
          <p:cNvSpPr txBox="1"/>
          <p:nvPr/>
        </p:nvSpPr>
        <p:spPr>
          <a:xfrm>
            <a:off x="167640" y="947651"/>
            <a:ext cx="2434791" cy="369332"/>
          </a:xfrm>
          <a:prstGeom prst="rect">
            <a:avLst/>
          </a:prstGeom>
          <a:noFill/>
        </p:spPr>
        <p:txBody>
          <a:bodyPr wrap="square" rtlCol="0">
            <a:spAutoFit/>
          </a:bodyPr>
          <a:lstStyle/>
          <a:p>
            <a:r>
              <a:rPr lang="en-IN" dirty="0"/>
              <a:t>Outlier Analysis:</a:t>
            </a:r>
          </a:p>
        </p:txBody>
      </p:sp>
      <p:sp>
        <p:nvSpPr>
          <p:cNvPr id="6" name="Content Placeholder 5">
            <a:extLst>
              <a:ext uri="{FF2B5EF4-FFF2-40B4-BE49-F238E27FC236}">
                <a16:creationId xmlns:a16="http://schemas.microsoft.com/office/drawing/2014/main" id="{86FC5D8A-AE7D-3E4A-BB63-E089FB099E6B}"/>
              </a:ext>
            </a:extLst>
          </p:cNvPr>
          <p:cNvSpPr>
            <a:spLocks noGrp="1"/>
          </p:cNvSpPr>
          <p:nvPr>
            <p:ph idx="1"/>
          </p:nvPr>
        </p:nvSpPr>
        <p:spPr>
          <a:xfrm>
            <a:off x="64169" y="947651"/>
            <a:ext cx="11914472" cy="5544588"/>
          </a:xfrm>
        </p:spPr>
        <p:txBody>
          <a:bodyPr/>
          <a:lstStyle/>
          <a:p>
            <a:pPr marL="0" indent="0">
              <a:buNone/>
            </a:pPr>
            <a:endParaRPr lang="en-IN" dirty="0"/>
          </a:p>
        </p:txBody>
      </p:sp>
      <p:pic>
        <p:nvPicPr>
          <p:cNvPr id="8" name="Picture 7">
            <a:extLst>
              <a:ext uri="{FF2B5EF4-FFF2-40B4-BE49-F238E27FC236}">
                <a16:creationId xmlns:a16="http://schemas.microsoft.com/office/drawing/2014/main" id="{6CADCD33-FCA7-8AAC-4E64-B39094C27B46}"/>
              </a:ext>
            </a:extLst>
          </p:cNvPr>
          <p:cNvPicPr>
            <a:picLocks noChangeAspect="1"/>
          </p:cNvPicPr>
          <p:nvPr/>
        </p:nvPicPr>
        <p:blipFill>
          <a:blip r:embed="rId2"/>
          <a:stretch>
            <a:fillRect/>
          </a:stretch>
        </p:blipFill>
        <p:spPr>
          <a:xfrm>
            <a:off x="1094977" y="1422971"/>
            <a:ext cx="7567760" cy="3787468"/>
          </a:xfrm>
          <a:prstGeom prst="rect">
            <a:avLst/>
          </a:prstGeom>
        </p:spPr>
      </p:pic>
    </p:spTree>
    <p:extLst>
      <p:ext uri="{BB962C8B-B14F-4D97-AF65-F5344CB8AC3E}">
        <p14:creationId xmlns:p14="http://schemas.microsoft.com/office/powerpoint/2010/main" val="4048537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E722-DF46-1C2E-94B6-2BCD028D2478}"/>
              </a:ext>
            </a:extLst>
          </p:cNvPr>
          <p:cNvSpPr>
            <a:spLocks noGrp="1"/>
          </p:cNvSpPr>
          <p:nvPr>
            <p:ph type="title"/>
          </p:nvPr>
        </p:nvSpPr>
        <p:spPr/>
        <p:txBody>
          <a:bodyPr/>
          <a:lstStyle/>
          <a:p>
            <a:r>
              <a:rPr lang="en-IN" dirty="0" err="1"/>
              <a:t>Contd</a:t>
            </a:r>
            <a:r>
              <a:rPr lang="en-IN" dirty="0"/>
              <a:t>…</a:t>
            </a:r>
          </a:p>
        </p:txBody>
      </p:sp>
      <p:pic>
        <p:nvPicPr>
          <p:cNvPr id="5" name="Content Placeholder 4">
            <a:extLst>
              <a:ext uri="{FF2B5EF4-FFF2-40B4-BE49-F238E27FC236}">
                <a16:creationId xmlns:a16="http://schemas.microsoft.com/office/drawing/2014/main" id="{D2D68E07-732D-E1BB-50D5-6023A3B84EC2}"/>
              </a:ext>
            </a:extLst>
          </p:cNvPr>
          <p:cNvPicPr>
            <a:picLocks noGrp="1" noChangeAspect="1"/>
          </p:cNvPicPr>
          <p:nvPr>
            <p:ph idx="1"/>
          </p:nvPr>
        </p:nvPicPr>
        <p:blipFill>
          <a:blip r:embed="rId2"/>
          <a:stretch>
            <a:fillRect/>
          </a:stretch>
        </p:blipFill>
        <p:spPr>
          <a:xfrm>
            <a:off x="385012" y="1096963"/>
            <a:ext cx="8085220" cy="5395912"/>
          </a:xfrm>
        </p:spPr>
      </p:pic>
    </p:spTree>
    <p:extLst>
      <p:ext uri="{BB962C8B-B14F-4D97-AF65-F5344CB8AC3E}">
        <p14:creationId xmlns:p14="http://schemas.microsoft.com/office/powerpoint/2010/main" val="3286264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a:xfrm rot="21600000">
            <a:off x="199505" y="1097279"/>
            <a:ext cx="11779135" cy="5394960"/>
          </a:xfrm>
        </p:spPr>
        <p:txBody>
          <a:bodyPr>
            <a:normAutofit/>
          </a:bodyPr>
          <a:lstStyle/>
          <a:p>
            <a:pPr marL="0" indent="0" eaLnBrk="1" hangingPunct="1">
              <a:buNone/>
            </a:pPr>
            <a:r>
              <a:rPr lang="en-US" altLang="en-US" sz="2800" dirty="0"/>
              <a:t>	Nowadays the real estate market is a standout amongst the most focused regarding pricing and its keep fluctuating. Instead of this it provides better customer services and safer automobile system. This all of things shows that ML is trending technology in almost all fields so we are trying to coined up ML in our project. So, the main aim of our project is to predict accurate price of house without any loss. There are many factors that have to be taken into consideration for predicting house price and try to predict efficient house pricing for customers with respect to their budget as well as according to their priorities. </a:t>
            </a:r>
          </a:p>
          <a:p>
            <a:pPr marL="0" indent="0" eaLnBrk="1" hangingPunct="1">
              <a:buNone/>
            </a:pPr>
            <a:r>
              <a:rPr lang="en-US" altLang="en-US" sz="2800" dirty="0"/>
              <a:t>	So, we are creating a house price prediction model. By using Machine learning algorithms like Linear Regression, Decision Tree Regression, XGBOOST and Random Forest Regression. This model will help people to put resources into a bequest without moving towards a broker. The result of this research provide that the </a:t>
            </a:r>
            <a:r>
              <a:rPr lang="en-US" altLang="en-US" sz="2800" dirty="0" err="1"/>
              <a:t>XGBoost</a:t>
            </a:r>
            <a:r>
              <a:rPr lang="en-US" altLang="en-US" sz="2800" dirty="0"/>
              <a:t> Regressor gives maximum accuracy.</a:t>
            </a:r>
          </a:p>
          <a:p>
            <a:pPr eaLnBrk="1" hangingPunct="1"/>
            <a:endParaRPr lang="en-US" dirty="0"/>
          </a:p>
        </p:txBody>
      </p:sp>
    </p:spTree>
    <p:extLst>
      <p:ext uri="{BB962C8B-B14F-4D97-AF65-F5344CB8AC3E}">
        <p14:creationId xmlns:p14="http://schemas.microsoft.com/office/powerpoint/2010/main" val="1751120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A865-4660-96B1-8F15-D3375DA9E7A3}"/>
              </a:ext>
            </a:extLst>
          </p:cNvPr>
          <p:cNvSpPr>
            <a:spLocks noGrp="1"/>
          </p:cNvSpPr>
          <p:nvPr>
            <p:ph type="title"/>
          </p:nvPr>
        </p:nvSpPr>
        <p:spPr/>
        <p:txBody>
          <a:bodyPr/>
          <a:lstStyle/>
          <a:p>
            <a:r>
              <a:rPr lang="en-IN" dirty="0" err="1"/>
              <a:t>Contd</a:t>
            </a:r>
            <a:r>
              <a:rPr lang="en-IN" dirty="0"/>
              <a:t>…</a:t>
            </a:r>
          </a:p>
        </p:txBody>
      </p:sp>
      <p:pic>
        <p:nvPicPr>
          <p:cNvPr id="7" name="Picture 6">
            <a:extLst>
              <a:ext uri="{FF2B5EF4-FFF2-40B4-BE49-F238E27FC236}">
                <a16:creationId xmlns:a16="http://schemas.microsoft.com/office/drawing/2014/main" id="{5BCBDB3A-7177-6542-70D6-9C9DDA978C4B}"/>
              </a:ext>
            </a:extLst>
          </p:cNvPr>
          <p:cNvPicPr>
            <a:picLocks noChangeAspect="1"/>
          </p:cNvPicPr>
          <p:nvPr/>
        </p:nvPicPr>
        <p:blipFill>
          <a:blip r:embed="rId2"/>
          <a:stretch>
            <a:fillRect/>
          </a:stretch>
        </p:blipFill>
        <p:spPr>
          <a:xfrm>
            <a:off x="5462337" y="1146150"/>
            <a:ext cx="6144126" cy="5319584"/>
          </a:xfrm>
          <a:prstGeom prst="rect">
            <a:avLst/>
          </a:prstGeom>
        </p:spPr>
      </p:pic>
      <p:pic>
        <p:nvPicPr>
          <p:cNvPr id="12" name="Content Placeholder 11">
            <a:extLst>
              <a:ext uri="{FF2B5EF4-FFF2-40B4-BE49-F238E27FC236}">
                <a16:creationId xmlns:a16="http://schemas.microsoft.com/office/drawing/2014/main" id="{C91E028B-F9D8-CA0F-DD71-A0A91401557A}"/>
              </a:ext>
            </a:extLst>
          </p:cNvPr>
          <p:cNvPicPr>
            <a:picLocks noGrp="1" noChangeAspect="1"/>
          </p:cNvPicPr>
          <p:nvPr>
            <p:ph idx="1"/>
          </p:nvPr>
        </p:nvPicPr>
        <p:blipFill>
          <a:blip r:embed="rId3"/>
          <a:stretch>
            <a:fillRect/>
          </a:stretch>
        </p:blipFill>
        <p:spPr>
          <a:xfrm>
            <a:off x="-2" y="1146150"/>
            <a:ext cx="5462339" cy="1348857"/>
          </a:xfrm>
        </p:spPr>
      </p:pic>
    </p:spTree>
    <p:extLst>
      <p:ext uri="{BB962C8B-B14F-4D97-AF65-F5344CB8AC3E}">
        <p14:creationId xmlns:p14="http://schemas.microsoft.com/office/powerpoint/2010/main" val="1541655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0B31-264C-6421-4F58-613DF7BD1187}"/>
              </a:ext>
            </a:extLst>
          </p:cNvPr>
          <p:cNvSpPr>
            <a:spLocks noGrp="1"/>
          </p:cNvSpPr>
          <p:nvPr>
            <p:ph type="title"/>
          </p:nvPr>
        </p:nvSpPr>
        <p:spPr>
          <a:xfrm>
            <a:off x="0" y="232759"/>
            <a:ext cx="12192000" cy="714892"/>
          </a:xfrm>
        </p:spPr>
        <p:txBody>
          <a:bodyPr/>
          <a:lstStyle/>
          <a:p>
            <a:r>
              <a:rPr lang="en-IN" dirty="0" err="1"/>
              <a:t>Contd</a:t>
            </a:r>
            <a:r>
              <a:rPr lang="en-IN" dirty="0"/>
              <a:t>…</a:t>
            </a:r>
          </a:p>
        </p:txBody>
      </p:sp>
      <p:pic>
        <p:nvPicPr>
          <p:cNvPr id="5" name="Content Placeholder 4">
            <a:extLst>
              <a:ext uri="{FF2B5EF4-FFF2-40B4-BE49-F238E27FC236}">
                <a16:creationId xmlns:a16="http://schemas.microsoft.com/office/drawing/2014/main" id="{5F0F887D-75BF-8DA9-803E-B4D3E2363698}"/>
              </a:ext>
            </a:extLst>
          </p:cNvPr>
          <p:cNvPicPr>
            <a:picLocks noGrp="1" noChangeAspect="1"/>
          </p:cNvPicPr>
          <p:nvPr>
            <p:ph idx="1"/>
          </p:nvPr>
        </p:nvPicPr>
        <p:blipFill>
          <a:blip r:embed="rId2"/>
          <a:stretch>
            <a:fillRect/>
          </a:stretch>
        </p:blipFill>
        <p:spPr>
          <a:xfrm>
            <a:off x="505327" y="1096963"/>
            <a:ext cx="5759116" cy="4061074"/>
          </a:xfrm>
        </p:spPr>
      </p:pic>
      <p:sp>
        <p:nvSpPr>
          <p:cNvPr id="7" name="TextBox 6">
            <a:extLst>
              <a:ext uri="{FF2B5EF4-FFF2-40B4-BE49-F238E27FC236}">
                <a16:creationId xmlns:a16="http://schemas.microsoft.com/office/drawing/2014/main" id="{4D915314-B434-77D2-7A39-D6FF36CA27BD}"/>
              </a:ext>
            </a:extLst>
          </p:cNvPr>
          <p:cNvSpPr txBox="1"/>
          <p:nvPr/>
        </p:nvSpPr>
        <p:spPr>
          <a:xfrm>
            <a:off x="368969" y="5510281"/>
            <a:ext cx="11069052" cy="646331"/>
          </a:xfrm>
          <a:prstGeom prst="rect">
            <a:avLst/>
          </a:prstGeom>
          <a:noFill/>
        </p:spPr>
        <p:txBody>
          <a:bodyPr wrap="square">
            <a:spAutoFit/>
          </a:bodyPr>
          <a:lstStyle/>
          <a:p>
            <a:r>
              <a:rPr lang="en-IN" dirty="0"/>
              <a:t>Here, we performed the comparison of the models with various machine learning algorithms to predict the maximum accuracy of the model.  </a:t>
            </a:r>
          </a:p>
        </p:txBody>
      </p:sp>
    </p:spTree>
    <p:extLst>
      <p:ext uri="{BB962C8B-B14F-4D97-AF65-F5344CB8AC3E}">
        <p14:creationId xmlns:p14="http://schemas.microsoft.com/office/powerpoint/2010/main" val="1268957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9C9D-BAD6-CE13-6505-3183439ED188}"/>
              </a:ext>
            </a:extLst>
          </p:cNvPr>
          <p:cNvSpPr>
            <a:spLocks noGrp="1"/>
          </p:cNvSpPr>
          <p:nvPr>
            <p:ph type="title"/>
          </p:nvPr>
        </p:nvSpPr>
        <p:spPr>
          <a:xfrm>
            <a:off x="0" y="232759"/>
            <a:ext cx="12192000" cy="714892"/>
          </a:xfrm>
        </p:spPr>
        <p:txBody>
          <a:bodyPr/>
          <a:lstStyle/>
          <a:p>
            <a:r>
              <a:rPr lang="en-IN" dirty="0"/>
              <a:t>Screenshots</a:t>
            </a:r>
          </a:p>
        </p:txBody>
      </p:sp>
      <p:pic>
        <p:nvPicPr>
          <p:cNvPr id="15" name="Content Placeholder 14">
            <a:extLst>
              <a:ext uri="{FF2B5EF4-FFF2-40B4-BE49-F238E27FC236}">
                <a16:creationId xmlns:a16="http://schemas.microsoft.com/office/drawing/2014/main" id="{EE04B60E-99D1-746F-A287-8C2808F891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990" y="1201237"/>
            <a:ext cx="5620863" cy="4838616"/>
          </a:xfrm>
        </p:spPr>
      </p:pic>
      <p:pic>
        <p:nvPicPr>
          <p:cNvPr id="17" name="Picture 16">
            <a:extLst>
              <a:ext uri="{FF2B5EF4-FFF2-40B4-BE49-F238E27FC236}">
                <a16:creationId xmlns:a16="http://schemas.microsoft.com/office/drawing/2014/main" id="{3AB0F1C7-EE5F-E737-332E-37BBA023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6632" y="1074821"/>
            <a:ext cx="5759115" cy="4965032"/>
          </a:xfrm>
          <a:prstGeom prst="rect">
            <a:avLst/>
          </a:prstGeom>
        </p:spPr>
      </p:pic>
    </p:spTree>
    <p:extLst>
      <p:ext uri="{BB962C8B-B14F-4D97-AF65-F5344CB8AC3E}">
        <p14:creationId xmlns:p14="http://schemas.microsoft.com/office/powerpoint/2010/main" val="3479651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2D00-3752-892E-0620-07EBF85D2DB2}"/>
              </a:ext>
            </a:extLst>
          </p:cNvPr>
          <p:cNvSpPr>
            <a:spLocks noGrp="1"/>
          </p:cNvSpPr>
          <p:nvPr>
            <p:ph type="title"/>
          </p:nvPr>
        </p:nvSpPr>
        <p:spPr/>
        <p:txBody>
          <a:bodyPr/>
          <a:lstStyle/>
          <a:p>
            <a:r>
              <a:rPr lang="en-IN" dirty="0" err="1"/>
              <a:t>Contd</a:t>
            </a:r>
            <a:r>
              <a:rPr lang="en-IN" dirty="0"/>
              <a:t>…</a:t>
            </a:r>
          </a:p>
        </p:txBody>
      </p:sp>
      <p:pic>
        <p:nvPicPr>
          <p:cNvPr id="5" name="Content Placeholder 4">
            <a:extLst>
              <a:ext uri="{FF2B5EF4-FFF2-40B4-BE49-F238E27FC236}">
                <a16:creationId xmlns:a16="http://schemas.microsoft.com/office/drawing/2014/main" id="{DA03F4BE-3765-6315-E904-40A7791AA4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031" y="1235241"/>
            <a:ext cx="5420337" cy="4852737"/>
          </a:xfrm>
        </p:spPr>
      </p:pic>
      <p:pic>
        <p:nvPicPr>
          <p:cNvPr id="7" name="Picture 6">
            <a:extLst>
              <a:ext uri="{FF2B5EF4-FFF2-40B4-BE49-F238E27FC236}">
                <a16:creationId xmlns:a16="http://schemas.microsoft.com/office/drawing/2014/main" id="{896A4101-6EA2-51E4-AB41-08D29B772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79095"/>
            <a:ext cx="5855364" cy="4852736"/>
          </a:xfrm>
          <a:prstGeom prst="rect">
            <a:avLst/>
          </a:prstGeom>
        </p:spPr>
      </p:pic>
    </p:spTree>
    <p:extLst>
      <p:ext uri="{BB962C8B-B14F-4D97-AF65-F5344CB8AC3E}">
        <p14:creationId xmlns:p14="http://schemas.microsoft.com/office/powerpoint/2010/main" val="102892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6884-A1F5-2381-B157-BEE965C6347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49AA5C6-DBAB-0DCF-2202-F024F2C2627C}"/>
              </a:ext>
            </a:extLst>
          </p:cNvPr>
          <p:cNvSpPr>
            <a:spLocks noGrp="1"/>
          </p:cNvSpPr>
          <p:nvPr>
            <p:ph idx="1"/>
          </p:nvPr>
        </p:nvSpPr>
        <p:spPr/>
        <p:txBody>
          <a:bodyPr/>
          <a:lstStyle/>
          <a:p>
            <a:pPr marL="0" indent="0">
              <a:buNone/>
            </a:pPr>
            <a:endParaRPr lang="en-US" dirty="0">
              <a:ea typeface="Times New Roman" panose="02020603050405020304" pitchFamily="18" charset="0"/>
            </a:endParaRPr>
          </a:p>
          <a:p>
            <a:r>
              <a:rPr lang="en-US" sz="2800" dirty="0">
                <a:effectLst/>
                <a:latin typeface="Times New Roman" panose="02020603050405020304" pitchFamily="18" charset="0"/>
                <a:ea typeface="Times New Roman" panose="02020603050405020304" pitchFamily="18" charset="0"/>
              </a:rPr>
              <a:t>By performing the analysis using the following algorithms, </a:t>
            </a:r>
            <a:r>
              <a:rPr lang="en-US" sz="2800" dirty="0" err="1">
                <a:effectLst/>
                <a:latin typeface="Times New Roman" panose="02020603050405020304" pitchFamily="18" charset="0"/>
                <a:ea typeface="Times New Roman" panose="02020603050405020304" pitchFamily="18" charset="0"/>
              </a:rPr>
              <a:t>XGBoost</a:t>
            </a:r>
            <a:r>
              <a:rPr lang="en-US" sz="2800" dirty="0">
                <a:effectLst/>
                <a:latin typeface="Times New Roman" panose="02020603050405020304" pitchFamily="18" charset="0"/>
                <a:ea typeface="Times New Roman" panose="02020603050405020304" pitchFamily="18" charset="0"/>
              </a:rPr>
              <a:t> Regressor provided the high accuracy for the trained model and predicts the House Prices more accurately compared to the other algorithms. </a:t>
            </a:r>
            <a:r>
              <a:rPr lang="en-US" dirty="0" err="1">
                <a:ea typeface="Times New Roman" panose="02020603050405020304" pitchFamily="18" charset="0"/>
              </a:rPr>
              <a:t>XGBoost</a:t>
            </a:r>
            <a:r>
              <a:rPr lang="en-US" dirty="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Regressor provided the accuracy of the model with 91%. By this we can conclude that the prediction of House Prices is made using Regression algorithms and among them </a:t>
            </a:r>
            <a:r>
              <a:rPr lang="en-US" sz="2800" dirty="0" err="1">
                <a:effectLst/>
                <a:latin typeface="Times New Roman" panose="02020603050405020304" pitchFamily="18" charset="0"/>
                <a:ea typeface="Times New Roman" panose="02020603050405020304" pitchFamily="18" charset="0"/>
              </a:rPr>
              <a:t>XGBoost</a:t>
            </a:r>
            <a:r>
              <a:rPr lang="en-US" sz="2800" dirty="0">
                <a:effectLst/>
                <a:latin typeface="Times New Roman" panose="02020603050405020304" pitchFamily="18" charset="0"/>
                <a:ea typeface="Times New Roman" panose="02020603050405020304" pitchFamily="18" charset="0"/>
              </a:rPr>
              <a:t> Regression can predict more accurately compared to the other algorithms.</a:t>
            </a:r>
            <a:endParaRPr lang="en-IN" sz="2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95710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p:txBody>
          <a:bodyPr>
            <a:normAutofit fontScale="85000" lnSpcReduction="20000"/>
          </a:bodyPr>
          <a:lstStyle/>
          <a:p>
            <a:pPr marL="0" indent="0">
              <a:buNone/>
            </a:pPr>
            <a:r>
              <a:rPr lang="en-US" dirty="0"/>
              <a:t>[1].  </a:t>
            </a:r>
            <a:r>
              <a:rPr lang="en-US" dirty="0" err="1"/>
              <a:t>Ayush</a:t>
            </a:r>
            <a:r>
              <a:rPr lang="en-US" dirty="0"/>
              <a:t> Varma, Abhijit </a:t>
            </a:r>
            <a:r>
              <a:rPr lang="en-US" dirty="0" err="1"/>
              <a:t>Sarma</a:t>
            </a:r>
            <a:r>
              <a:rPr lang="en-US" dirty="0"/>
              <a:t>, Sagar Doshi, Rohini Nair, “Housing Price </a:t>
            </a:r>
            <a:r>
              <a:rPr lang="en-US" altLang="en-US" sz="2800" dirty="0"/>
              <a:t>Prediction using         </a:t>
            </a:r>
          </a:p>
          <a:p>
            <a:pPr marL="0" indent="0">
              <a:buNone/>
            </a:pPr>
            <a:r>
              <a:rPr lang="en-US" altLang="en-US" sz="2800" dirty="0"/>
              <a:t>       Machine Learning and Neural Networks” 2018, IEEE.</a:t>
            </a:r>
            <a:endParaRPr lang="en-US" dirty="0"/>
          </a:p>
          <a:p>
            <a:pPr marL="0" indent="0">
              <a:buNone/>
            </a:pPr>
            <a:endParaRPr lang="en-US" dirty="0"/>
          </a:p>
          <a:p>
            <a:pPr marL="577850" indent="-577850">
              <a:buNone/>
            </a:pPr>
            <a:r>
              <a:rPr lang="en-US" dirty="0"/>
              <a:t>[2]. </a:t>
            </a:r>
            <a:r>
              <a:rPr lang="en-IN" dirty="0"/>
              <a:t>G. Naga Satish, Ch. V. </a:t>
            </a:r>
            <a:r>
              <a:rPr lang="en-IN" dirty="0" err="1"/>
              <a:t>Raghavendran</a:t>
            </a:r>
            <a:r>
              <a:rPr lang="en-IN" dirty="0"/>
              <a:t>, </a:t>
            </a:r>
            <a:r>
              <a:rPr lang="en-IN" dirty="0" err="1"/>
              <a:t>M.D.Sugnana</a:t>
            </a:r>
            <a:r>
              <a:rPr lang="en-IN" dirty="0"/>
              <a:t> Rao, </a:t>
            </a:r>
            <a:r>
              <a:rPr lang="en-IN" dirty="0" err="1"/>
              <a:t>Ch.Srinivasulu</a:t>
            </a:r>
            <a:r>
              <a:rPr lang="en-IN" dirty="0"/>
              <a:t>, “</a:t>
            </a:r>
            <a:r>
              <a:rPr lang="en-IN" dirty="0">
                <a:hlinkClick r:id="rId2" action="ppaction://hlinkfile"/>
              </a:rPr>
              <a:t>House Price Prediction Using Machine Learning</a:t>
            </a:r>
            <a:r>
              <a:rPr lang="en-IN" dirty="0"/>
              <a:t>”, </a:t>
            </a:r>
            <a:r>
              <a:rPr lang="en-US" dirty="0"/>
              <a:t>International Journal of Innovative Technology and Exploring Engineering (IJITEE), ISSN: 2278-3075, Vol.8, Issue-9, July 2019.</a:t>
            </a:r>
          </a:p>
          <a:p>
            <a:pPr marL="577850" indent="-577850">
              <a:buNone/>
            </a:pPr>
            <a:endParaRPr lang="en-US" dirty="0"/>
          </a:p>
          <a:p>
            <a:pPr marL="577850" indent="-577850">
              <a:buNone/>
            </a:pPr>
            <a:r>
              <a:rPr lang="en-US" dirty="0"/>
              <a:t>[3]. CH. Raga Madhuri, G. Anuradha, M. Vani </a:t>
            </a:r>
            <a:r>
              <a:rPr lang="en-US" dirty="0" err="1"/>
              <a:t>Pujitha</a:t>
            </a:r>
            <a:r>
              <a:rPr lang="en-US" dirty="0"/>
              <a:t>, “</a:t>
            </a:r>
            <a:r>
              <a:rPr lang="en-US" dirty="0">
                <a:hlinkClick r:id="rId3" action="ppaction://hlinkfile"/>
              </a:rPr>
              <a:t>House Price Prediction Using Regression Techniques: A Comparative Study</a:t>
            </a:r>
            <a:r>
              <a:rPr lang="en-US" dirty="0"/>
              <a:t>” in ICSSS, IEEE.</a:t>
            </a:r>
          </a:p>
          <a:p>
            <a:pPr marL="577850" indent="-577850">
              <a:buNone/>
            </a:pPr>
            <a:endParaRPr lang="en-US" dirty="0"/>
          </a:p>
          <a:p>
            <a:pPr marL="577850" indent="-577850">
              <a:buNone/>
            </a:pPr>
            <a:r>
              <a:rPr lang="en-US" dirty="0"/>
              <a:t>Git hub Repository: https://github.com/prathibha0405/House-Price-Prediction</a:t>
            </a:r>
          </a:p>
          <a:p>
            <a:pPr marL="577850" indent="-577850">
              <a:buNone/>
            </a:pPr>
            <a:endParaRPr lang="en-US" dirty="0"/>
          </a:p>
          <a:p>
            <a:pPr marL="577850" indent="-577850">
              <a:buNone/>
            </a:pPr>
            <a:r>
              <a:rPr lang="en-US" dirty="0"/>
              <a:t>Referral Link:</a:t>
            </a:r>
          </a:p>
          <a:p>
            <a:pPr marL="577850" indent="-577850">
              <a:buNone/>
            </a:pPr>
            <a:r>
              <a:rPr lang="en-US" dirty="0">
                <a:hlinkClick r:id="rId4" action="ppaction://hlinkfile"/>
              </a:rPr>
              <a:t>..\Downloads\Project Folder\Bengaluru_House_Data.csv</a:t>
            </a:r>
            <a:endParaRPr lang="en-US" dirty="0"/>
          </a:p>
          <a:p>
            <a:pPr marL="577850" indent="-577850">
              <a:buNone/>
            </a:pPr>
            <a:endParaRPr lang="en-US" dirty="0"/>
          </a:p>
          <a:p>
            <a:pPr marL="577850" indent="-577850">
              <a:buNone/>
            </a:pPr>
            <a:endParaRPr lang="en-IN" dirty="0"/>
          </a:p>
        </p:txBody>
      </p:sp>
    </p:spTree>
    <p:extLst>
      <p:ext uri="{BB962C8B-B14F-4D97-AF65-F5344CB8AC3E}">
        <p14:creationId xmlns:p14="http://schemas.microsoft.com/office/powerpoint/2010/main" val="788754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206432" y="1097279"/>
            <a:ext cx="11779135" cy="5394960"/>
          </a:xfrm>
        </p:spPr>
        <p:txBody>
          <a:bodyPr>
            <a:normAutofit fontScale="92500" lnSpcReduction="10000"/>
          </a:bodyPr>
          <a:lstStyle/>
          <a:p>
            <a:pPr marL="461963" indent="-461963">
              <a:buBlip>
                <a:blip r:embed="rId2">
                  <a:extLst>
                    <a:ext uri="{96DAC541-7B7A-43D3-8B79-37D633B846F1}">
                      <asvg:svgBlip xmlns:asvg="http://schemas.microsoft.com/office/drawing/2016/SVG/main" r:embed="rId3"/>
                    </a:ext>
                  </a:extLst>
                </a:blip>
              </a:buBlip>
            </a:pPr>
            <a:r>
              <a:rPr lang="en-US" dirty="0"/>
              <a:t>Introduction</a:t>
            </a:r>
          </a:p>
          <a:p>
            <a:pPr marL="461963" indent="-461963">
              <a:buBlip>
                <a:blip r:embed="rId2">
                  <a:extLst>
                    <a:ext uri="{96DAC541-7B7A-43D3-8B79-37D633B846F1}">
                      <asvg:svgBlip xmlns:asvg="http://schemas.microsoft.com/office/drawing/2016/SVG/main" r:embed="rId3"/>
                    </a:ext>
                  </a:extLst>
                </a:blip>
              </a:buBlip>
            </a:pPr>
            <a:r>
              <a:rPr lang="en-US" dirty="0"/>
              <a:t>Literature Survey</a:t>
            </a:r>
          </a:p>
          <a:p>
            <a:pPr marL="461963" indent="-461963">
              <a:buBlip>
                <a:blip r:embed="rId2">
                  <a:extLst>
                    <a:ext uri="{96DAC541-7B7A-43D3-8B79-37D633B846F1}">
                      <asvg:svgBlip xmlns:asvg="http://schemas.microsoft.com/office/drawing/2016/SVG/main" r:embed="rId3"/>
                    </a:ext>
                  </a:extLst>
                </a:blip>
              </a:buBlip>
            </a:pPr>
            <a:r>
              <a:rPr lang="en-US" dirty="0"/>
              <a:t>Existing System</a:t>
            </a:r>
          </a:p>
          <a:p>
            <a:pPr marL="461963" indent="-461963">
              <a:buBlip>
                <a:blip r:embed="rId2">
                  <a:extLst>
                    <a:ext uri="{96DAC541-7B7A-43D3-8B79-37D633B846F1}">
                      <asvg:svgBlip xmlns:asvg="http://schemas.microsoft.com/office/drawing/2016/SVG/main" r:embed="rId3"/>
                    </a:ext>
                  </a:extLst>
                </a:blip>
              </a:buBlip>
            </a:pPr>
            <a:r>
              <a:rPr lang="en-US" dirty="0"/>
              <a:t>Proposed System</a:t>
            </a:r>
          </a:p>
          <a:p>
            <a:pPr marL="461963" indent="-461963">
              <a:buBlip>
                <a:blip r:embed="rId2">
                  <a:extLst>
                    <a:ext uri="{96DAC541-7B7A-43D3-8B79-37D633B846F1}">
                      <asvg:svgBlip xmlns:asvg="http://schemas.microsoft.com/office/drawing/2016/SVG/main" r:embed="rId3"/>
                    </a:ext>
                  </a:extLst>
                </a:blip>
              </a:buBlip>
            </a:pPr>
            <a:r>
              <a:rPr lang="en-US" dirty="0"/>
              <a:t>Problem Definition</a:t>
            </a:r>
          </a:p>
          <a:p>
            <a:pPr marL="461963" indent="-461963">
              <a:buBlip>
                <a:blip r:embed="rId2">
                  <a:extLst>
                    <a:ext uri="{96DAC541-7B7A-43D3-8B79-37D633B846F1}">
                      <asvg:svgBlip xmlns:asvg="http://schemas.microsoft.com/office/drawing/2016/SVG/main" r:embed="rId3"/>
                    </a:ext>
                  </a:extLst>
                </a:blip>
              </a:buBlip>
            </a:pPr>
            <a:r>
              <a:rPr lang="en-US" dirty="0"/>
              <a:t>Requirements</a:t>
            </a:r>
          </a:p>
          <a:p>
            <a:pPr marL="461963" indent="-461963">
              <a:buBlip>
                <a:blip r:embed="rId2">
                  <a:extLst>
                    <a:ext uri="{96DAC541-7B7A-43D3-8B79-37D633B846F1}">
                      <asvg:svgBlip xmlns:asvg="http://schemas.microsoft.com/office/drawing/2016/SVG/main" r:embed="rId3"/>
                    </a:ext>
                  </a:extLst>
                </a:blip>
              </a:buBlip>
            </a:pPr>
            <a:r>
              <a:rPr lang="en-US" dirty="0"/>
              <a:t>UML Diagrams</a:t>
            </a:r>
          </a:p>
          <a:p>
            <a:pPr marL="461963" indent="-461963">
              <a:buBlip>
                <a:blip r:embed="rId2">
                  <a:extLst>
                    <a:ext uri="{96DAC541-7B7A-43D3-8B79-37D633B846F1}">
                      <asvg:svgBlip xmlns:asvg="http://schemas.microsoft.com/office/drawing/2016/SVG/main" r:embed="rId3"/>
                    </a:ext>
                  </a:extLst>
                </a:blip>
              </a:buBlip>
            </a:pPr>
            <a:r>
              <a:rPr lang="en-US" dirty="0"/>
              <a:t>Data Flow Diagrams</a:t>
            </a:r>
          </a:p>
          <a:p>
            <a:pPr marL="461963" indent="-461963">
              <a:buBlip>
                <a:blip r:embed="rId2">
                  <a:extLst>
                    <a:ext uri="{96DAC541-7B7A-43D3-8B79-37D633B846F1}">
                      <asvg:svgBlip xmlns:asvg="http://schemas.microsoft.com/office/drawing/2016/SVG/main" r:embed="rId3"/>
                    </a:ext>
                  </a:extLst>
                </a:blip>
              </a:buBlip>
            </a:pPr>
            <a:r>
              <a:rPr lang="en-US" dirty="0"/>
              <a:t>Sample code</a:t>
            </a:r>
          </a:p>
          <a:p>
            <a:pPr marL="461963" indent="-461963">
              <a:buBlip>
                <a:blip r:embed="rId2">
                  <a:extLst>
                    <a:ext uri="{96DAC541-7B7A-43D3-8B79-37D633B846F1}">
                      <asvg:svgBlip xmlns:asvg="http://schemas.microsoft.com/office/drawing/2016/SVG/main" r:embed="rId3"/>
                    </a:ext>
                  </a:extLst>
                </a:blip>
              </a:buBlip>
            </a:pPr>
            <a:r>
              <a:rPr lang="en-US" dirty="0"/>
              <a:t>Screenshots</a:t>
            </a:r>
          </a:p>
          <a:p>
            <a:pPr marL="461963" indent="-461963">
              <a:buBlip>
                <a:blip r:embed="rId2">
                  <a:extLst>
                    <a:ext uri="{96DAC541-7B7A-43D3-8B79-37D633B846F1}">
                      <asvg:svgBlip xmlns:asvg="http://schemas.microsoft.com/office/drawing/2016/SVG/main" r:embed="rId3"/>
                    </a:ext>
                  </a:extLst>
                </a:blip>
              </a:buBlip>
            </a:pPr>
            <a:r>
              <a:rPr lang="en-US" dirty="0"/>
              <a:t>Conclusion</a:t>
            </a:r>
          </a:p>
          <a:p>
            <a:pPr marL="461963" indent="-461963">
              <a:buBlip>
                <a:blip r:embed="rId2">
                  <a:extLst>
                    <a:ext uri="{96DAC541-7B7A-43D3-8B79-37D633B846F1}">
                      <asvg:svgBlip xmlns:asvg="http://schemas.microsoft.com/office/drawing/2016/SVG/main" r:embed="rId3"/>
                    </a:ext>
                  </a:extLst>
                </a:blip>
              </a:buBlip>
            </a:pPr>
            <a:r>
              <a:rPr lang="en-IN" dirty="0"/>
              <a:t>References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53209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2476-5845-4A2E-B5A0-34AE606AC45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2238ADD-0A30-426A-B5F6-98AFCAB4C9AA}"/>
              </a:ext>
            </a:extLst>
          </p:cNvPr>
          <p:cNvSpPr>
            <a:spLocks noGrp="1"/>
          </p:cNvSpPr>
          <p:nvPr>
            <p:ph idx="1"/>
          </p:nvPr>
        </p:nvSpPr>
        <p:spPr/>
        <p:txBody>
          <a:bodyPr>
            <a:normAutofit fontScale="92500" lnSpcReduction="10000"/>
          </a:bodyPr>
          <a:lstStyle/>
          <a:p>
            <a:r>
              <a:rPr lang="en-US" altLang="en-US" dirty="0"/>
              <a:t>In this project, we have built a machine learning model to predict the house prices of a particular state. This project will be very helpful for the real estate market. Our model can be used by both house sellers and house buyers.</a:t>
            </a:r>
            <a:endParaRPr lang="en-US" dirty="0"/>
          </a:p>
          <a:p>
            <a:pPr algn="l"/>
            <a:r>
              <a:rPr lang="en-US" dirty="0"/>
              <a:t>Determining a house price is a challenging task, due to which many factors are considered for determining the house price on the market and demand for houses grow rapidly over the years as people’s living standards improved.</a:t>
            </a:r>
          </a:p>
          <a:p>
            <a:pPr algn="l"/>
            <a:r>
              <a:rPr lang="en-US" dirty="0"/>
              <a:t>House price prediction can help the developer to determine the selling price of a house and can help the customer to arrange the right time to purchase a house.</a:t>
            </a:r>
          </a:p>
          <a:p>
            <a:pPr algn="l"/>
            <a:r>
              <a:rPr lang="en-US" dirty="0"/>
              <a:t>The focus of project is mainly to develop a machine learning model that can accurately predict the price based on the features.</a:t>
            </a:r>
          </a:p>
          <a:p>
            <a:pPr algn="l"/>
            <a:r>
              <a:rPr lang="en-US" dirty="0"/>
              <a:t>Features include :   </a:t>
            </a:r>
          </a:p>
          <a:p>
            <a:pPr lvl="2" algn="l">
              <a:buFont typeface="Wingdings" panose="05000000000000000000" pitchFamily="2" charset="2"/>
              <a:buChar char="v"/>
            </a:pPr>
            <a:r>
              <a:rPr lang="en-US" dirty="0" err="1"/>
              <a:t>Area_type</a:t>
            </a:r>
            <a:r>
              <a:rPr lang="en-US" dirty="0"/>
              <a:t>, </a:t>
            </a:r>
            <a:r>
              <a:rPr lang="en-US" dirty="0" err="1"/>
              <a:t>Square_Footage</a:t>
            </a:r>
            <a:r>
              <a:rPr lang="en-US" dirty="0"/>
              <a:t>                                    </a:t>
            </a:r>
          </a:p>
          <a:p>
            <a:pPr lvl="2" algn="l">
              <a:buFont typeface="Wingdings" panose="05000000000000000000" pitchFamily="2" charset="2"/>
              <a:buChar char="v"/>
            </a:pPr>
            <a:r>
              <a:rPr lang="en-US" dirty="0"/>
              <a:t>Availability, Balcony</a:t>
            </a:r>
          </a:p>
          <a:p>
            <a:pPr lvl="2" algn="l">
              <a:buFont typeface="Wingdings" panose="05000000000000000000" pitchFamily="2" charset="2"/>
              <a:buChar char="v"/>
            </a:pPr>
            <a:r>
              <a:rPr lang="en-US" dirty="0"/>
              <a:t>Location, BHK</a:t>
            </a:r>
          </a:p>
          <a:p>
            <a:pPr lvl="2" algn="l">
              <a:buFont typeface="Wingdings" panose="05000000000000000000" pitchFamily="2" charset="2"/>
              <a:buChar char="v"/>
            </a:pPr>
            <a:r>
              <a:rPr lang="en-US" dirty="0"/>
              <a:t>Bathrooms, Selling Price</a:t>
            </a:r>
          </a:p>
          <a:p>
            <a:pPr marL="914400" lvl="2" indent="0" algn="l">
              <a:buNone/>
            </a:pPr>
            <a:endParaRPr lang="en-US" dirty="0"/>
          </a:p>
          <a:p>
            <a:pPr lvl="3" algn="l">
              <a:buFont typeface="Wingdings" panose="05000000000000000000" pitchFamily="2" charset="2"/>
              <a:buChar char="v"/>
            </a:pPr>
            <a:endParaRPr lang="en-US" dirty="0"/>
          </a:p>
        </p:txBody>
      </p:sp>
    </p:spTree>
    <p:extLst>
      <p:ext uri="{BB962C8B-B14F-4D97-AF65-F5344CB8AC3E}">
        <p14:creationId xmlns:p14="http://schemas.microsoft.com/office/powerpoint/2010/main" val="3731328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2A49-6E39-4D0D-8E9B-01CA665B1FFE}"/>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C202B30E-B311-4C85-96C4-09E327EB213B}"/>
              </a:ext>
            </a:extLst>
          </p:cNvPr>
          <p:cNvSpPr>
            <a:spLocks noGrp="1"/>
          </p:cNvSpPr>
          <p:nvPr>
            <p:ph idx="1"/>
          </p:nvPr>
        </p:nvSpPr>
        <p:spPr>
          <a:xfrm>
            <a:off x="206430" y="1053818"/>
            <a:ext cx="11779135" cy="5394960"/>
          </a:xfrm>
        </p:spPr>
        <p:txBody>
          <a:bodyPr>
            <a:normAutofit/>
          </a:bodyPr>
          <a:lstStyle/>
          <a:p>
            <a:r>
              <a:rPr lang="en-US" dirty="0"/>
              <a:t>[</a:t>
            </a:r>
            <a:r>
              <a:rPr lang="en-US" dirty="0" err="1"/>
              <a:t>Ayush</a:t>
            </a:r>
            <a:r>
              <a:rPr lang="en-US" dirty="0"/>
              <a:t> Varma, Abhijit </a:t>
            </a:r>
            <a:r>
              <a:rPr lang="en-US" dirty="0" err="1"/>
              <a:t>Sarma</a:t>
            </a:r>
            <a:r>
              <a:rPr lang="en-US" dirty="0"/>
              <a:t>, Sagar Doshi, Rohini Nair - </a:t>
            </a:r>
            <a:r>
              <a:rPr lang="fr-FR" dirty="0"/>
              <a:t>1] : </a:t>
            </a:r>
            <a:r>
              <a:rPr lang="en-US" dirty="0"/>
              <a:t>Real estate is the least transparent industry in our ecosystem. Housing prices keep changing day in and day out and sometimes are hyped rather than being based on valuation. Predicting housing prices with real factors is the main crux of our research project. Here we aim to make our evaluations based on every basic parameter that is considered while determining the price. We use various regression techniques in this pathway, and our results are not sole determination of one technique rather it is the weighted mean of various techniques to give most accurate results. The results proved that this approach yields minimum error and maximum accuracy than individual algorithms applied. We also propose to use real-time neighborhood details using Google maps to get exact real-world valuations.</a:t>
            </a:r>
          </a:p>
        </p:txBody>
      </p:sp>
    </p:spTree>
    <p:extLst>
      <p:ext uri="{BB962C8B-B14F-4D97-AF65-F5344CB8AC3E}">
        <p14:creationId xmlns:p14="http://schemas.microsoft.com/office/powerpoint/2010/main" val="1443422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2B3B-AC56-4AC0-AA8E-A26E54BEB465}"/>
              </a:ext>
            </a:extLst>
          </p:cNvPr>
          <p:cNvSpPr>
            <a:spLocks noGrp="1"/>
          </p:cNvSpPr>
          <p:nvPr>
            <p:ph type="title"/>
          </p:nvPr>
        </p:nvSpPr>
        <p:spPr/>
        <p:txBody>
          <a:bodyPr/>
          <a:lstStyle/>
          <a:p>
            <a:r>
              <a:rPr lang="en-US" dirty="0"/>
              <a:t>…</a:t>
            </a:r>
            <a:r>
              <a:rPr lang="en-US" dirty="0" err="1"/>
              <a:t>contd</a:t>
            </a:r>
            <a:endParaRPr lang="en-IN" dirty="0"/>
          </a:p>
        </p:txBody>
      </p:sp>
      <p:sp>
        <p:nvSpPr>
          <p:cNvPr id="3" name="Content Placeholder 2">
            <a:extLst>
              <a:ext uri="{FF2B5EF4-FFF2-40B4-BE49-F238E27FC236}">
                <a16:creationId xmlns:a16="http://schemas.microsoft.com/office/drawing/2014/main" id="{0344FDA7-79EB-43F2-B655-3058395352E3}"/>
              </a:ext>
            </a:extLst>
          </p:cNvPr>
          <p:cNvSpPr>
            <a:spLocks noGrp="1"/>
          </p:cNvSpPr>
          <p:nvPr>
            <p:ph idx="1"/>
          </p:nvPr>
        </p:nvSpPr>
        <p:spPr/>
        <p:txBody>
          <a:bodyPr>
            <a:normAutofit lnSpcReduction="10000"/>
          </a:bodyPr>
          <a:lstStyle/>
          <a:p>
            <a:r>
              <a:rPr lang="en-US" dirty="0"/>
              <a:t>[</a:t>
            </a:r>
            <a:r>
              <a:rPr lang="en-IN" dirty="0"/>
              <a:t>G. Naga Satish, Ch. V. </a:t>
            </a:r>
            <a:r>
              <a:rPr lang="en-IN" dirty="0" err="1"/>
              <a:t>Raghavendran</a:t>
            </a:r>
            <a:r>
              <a:rPr lang="en-IN" dirty="0"/>
              <a:t>, </a:t>
            </a:r>
            <a:r>
              <a:rPr lang="en-IN" dirty="0" err="1"/>
              <a:t>M.D.Sugnana</a:t>
            </a:r>
            <a:r>
              <a:rPr lang="en-IN" dirty="0"/>
              <a:t> Rao, </a:t>
            </a:r>
            <a:r>
              <a:rPr lang="en-IN" dirty="0" err="1"/>
              <a:t>Ch.Srinivasulu</a:t>
            </a:r>
            <a:r>
              <a:rPr lang="en-IN" dirty="0"/>
              <a:t> -2]</a:t>
            </a:r>
            <a:r>
              <a:rPr lang="en-US" dirty="0"/>
              <a:t>:   Predictive models for deciding the sale price of houses in metropolitan cities is still remaining as more challenging and trickier task. The sale price of properties in cities like Hyderabad depends on a variety of interdependent factors. Key factors which may affect the house price include area of the property, location of the property and its amenities. In this system, an attempt has been made to construct a predictive model for evaluating the price based on the factors that affect the price. Modelling study apply some supervised learning techniques such as Bayesian classifier or KNN algorithms. Such models are used to build a predictive model, and to pick the best performing model by performing a comparative analysis on the predictive errors obtained between these models. Here, the attempt is to construct a predictive model for evaluating the price based on factors that affects the price. We build this concept as real time application useful for real estate business and also buyer and sellers.</a:t>
            </a:r>
          </a:p>
          <a:p>
            <a:endParaRPr lang="en-IN" dirty="0"/>
          </a:p>
        </p:txBody>
      </p:sp>
    </p:spTree>
    <p:extLst>
      <p:ext uri="{BB962C8B-B14F-4D97-AF65-F5344CB8AC3E}">
        <p14:creationId xmlns:p14="http://schemas.microsoft.com/office/powerpoint/2010/main" val="2793893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3502-F95A-40D6-AF62-986749348F2B}"/>
              </a:ext>
            </a:extLst>
          </p:cNvPr>
          <p:cNvSpPr>
            <a:spLocks noGrp="1"/>
          </p:cNvSpPr>
          <p:nvPr>
            <p:ph type="title"/>
          </p:nvPr>
        </p:nvSpPr>
        <p:spPr/>
        <p:txBody>
          <a:bodyPr/>
          <a:lstStyle/>
          <a:p>
            <a:r>
              <a:rPr lang="en-US" dirty="0"/>
              <a:t>…</a:t>
            </a:r>
            <a:r>
              <a:rPr lang="en-US" dirty="0" err="1"/>
              <a:t>contd</a:t>
            </a:r>
            <a:endParaRPr lang="en-IN" dirty="0"/>
          </a:p>
        </p:txBody>
      </p:sp>
      <p:sp>
        <p:nvSpPr>
          <p:cNvPr id="3" name="Content Placeholder 2">
            <a:extLst>
              <a:ext uri="{FF2B5EF4-FFF2-40B4-BE49-F238E27FC236}">
                <a16:creationId xmlns:a16="http://schemas.microsoft.com/office/drawing/2014/main" id="{8B9C2B0B-0B4E-450E-976C-CEC36D8EF466}"/>
              </a:ext>
            </a:extLst>
          </p:cNvPr>
          <p:cNvSpPr>
            <a:spLocks noGrp="1"/>
          </p:cNvSpPr>
          <p:nvPr>
            <p:ph idx="1"/>
          </p:nvPr>
        </p:nvSpPr>
        <p:spPr/>
        <p:txBody>
          <a:bodyPr/>
          <a:lstStyle/>
          <a:p>
            <a:r>
              <a:rPr lang="en-US" dirty="0"/>
              <a:t>[CH. Raga Madhuri, G. Anuradha, M. Vani </a:t>
            </a:r>
            <a:r>
              <a:rPr lang="en-US" dirty="0" err="1"/>
              <a:t>Pujitha</a:t>
            </a:r>
            <a:r>
              <a:rPr lang="en-US" dirty="0"/>
              <a:t> - 3]: This paper provides an overview about how to predict house costs utilizing different regression methods with the assistance of python libraries. The proposed technique considered the more refined aspects used for the calculation of house price and provide the more accurate prediction. It also provides a brief about various graphical and numerical techniques which will be required to predict the price of a house. This paper contains what and how the house pricing model works with the help of machine learning and which dataset is used in our proposed model.</a:t>
            </a:r>
          </a:p>
          <a:p>
            <a:pPr marL="0" indent="0">
              <a:buNone/>
            </a:pPr>
            <a:endParaRPr lang="en-IN" dirty="0"/>
          </a:p>
        </p:txBody>
      </p:sp>
    </p:spTree>
    <p:extLst>
      <p:ext uri="{BB962C8B-B14F-4D97-AF65-F5344CB8AC3E}">
        <p14:creationId xmlns:p14="http://schemas.microsoft.com/office/powerpoint/2010/main" val="466576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B1F9-5637-475E-835E-7AA9BC8EA59B}"/>
              </a:ext>
            </a:extLst>
          </p:cNvPr>
          <p:cNvSpPr>
            <a:spLocks noGrp="1"/>
          </p:cNvSpPr>
          <p:nvPr>
            <p:ph type="title"/>
          </p:nvPr>
        </p:nvSpPr>
        <p:spPr/>
        <p:txBody>
          <a:bodyPr/>
          <a:lstStyle/>
          <a:p>
            <a:r>
              <a:rPr lang="en-US" dirty="0"/>
              <a:t>Existing System</a:t>
            </a:r>
            <a:endParaRPr lang="en-IN" dirty="0"/>
          </a:p>
        </p:txBody>
      </p:sp>
      <p:sp>
        <p:nvSpPr>
          <p:cNvPr id="7" name="Content Placeholder 2">
            <a:extLst>
              <a:ext uri="{FF2B5EF4-FFF2-40B4-BE49-F238E27FC236}">
                <a16:creationId xmlns:a16="http://schemas.microsoft.com/office/drawing/2014/main" id="{2BEC2D36-50F9-4370-AFEE-D4A7BC21DD9F}"/>
              </a:ext>
            </a:extLst>
          </p:cNvPr>
          <p:cNvSpPr>
            <a:spLocks noGrp="1"/>
          </p:cNvSpPr>
          <p:nvPr>
            <p:ph idx="1"/>
          </p:nvPr>
        </p:nvSpPr>
        <p:spPr>
          <a:xfrm>
            <a:off x="206432" y="1121134"/>
            <a:ext cx="11779135" cy="5406887"/>
          </a:xfrm>
        </p:spPr>
        <p:txBody>
          <a:bodyPr>
            <a:normAutofit fontScale="92500" lnSpcReduction="10000"/>
          </a:bodyPr>
          <a:lstStyle/>
          <a:p>
            <a:pPr marL="0" indent="0">
              <a:buNone/>
            </a:pPr>
            <a:endParaRPr lang="en-US" dirty="0"/>
          </a:p>
          <a:p>
            <a:pPr marL="457200" indent="-457200"/>
            <a:r>
              <a:rPr lang="en-US" dirty="0"/>
              <a:t>Buying a house is a stressful thing. One has to pay  huge sums of money and invest many hours and even there is  a persisting concern whether it’s a good deal or not. Buyers  are generally not aware of factors that influence the house  prices. </a:t>
            </a:r>
          </a:p>
          <a:p>
            <a:pPr marL="457200" indent="-457200"/>
            <a:r>
              <a:rPr lang="en-US" dirty="0"/>
              <a:t>Almost all the houses are described by the total area in  square foot, the neighborhoods and the number of bedrooms. Sometimes houses are even priced at X rupees per square foot. This creates an illusion that house prices are dependent almost  solely on the above factors. Most of the houses are bought  though real estate agents. People rarely buy directly from the  seller, since there are a lot of legal terminology and  paperwork’s involved and people are unaware of them. </a:t>
            </a:r>
          </a:p>
          <a:p>
            <a:pPr marL="457200" indent="-457200"/>
            <a:r>
              <a:rPr lang="en-US" dirty="0"/>
              <a:t>Hence  real estate agents are trusted with the communication between  buyers and sellers as well as laying down a legal contact for  the transfer. This just creates a middle man and increase the  cost of the house. Therefore the houses are overpriced and  buyer should have a better idea of the actual value of the  houses. </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102155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US" dirty="0"/>
              <a:t>Proposed System</a:t>
            </a:r>
            <a:endParaRPr lang="en-IN" dirty="0"/>
          </a:p>
        </p:txBody>
      </p:sp>
      <p:sp>
        <p:nvSpPr>
          <p:cNvPr id="7" name="Content Placeholder 2">
            <a:extLst>
              <a:ext uri="{FF2B5EF4-FFF2-40B4-BE49-F238E27FC236}">
                <a16:creationId xmlns:a16="http://schemas.microsoft.com/office/drawing/2014/main" id="{2798DA22-7CB2-43B1-8B38-789CEC28484F}"/>
              </a:ext>
            </a:extLst>
          </p:cNvPr>
          <p:cNvSpPr>
            <a:spLocks noGrp="1"/>
          </p:cNvSpPr>
          <p:nvPr>
            <p:ph idx="1"/>
          </p:nvPr>
        </p:nvSpPr>
        <p:spPr>
          <a:xfrm>
            <a:off x="199505" y="1120139"/>
            <a:ext cx="11779135" cy="5394960"/>
          </a:xfrm>
        </p:spPr>
        <p:txBody>
          <a:bodyPr>
            <a:normAutofit/>
          </a:bodyPr>
          <a:lstStyle/>
          <a:p>
            <a:pPr>
              <a:defRPr/>
            </a:pPr>
            <a:r>
              <a:rPr lang="en-US" dirty="0"/>
              <a:t>This project covers the measures that have been taken by the use of    technology that is accessible and utilize them to create an unbiased system for predicting the house price.</a:t>
            </a:r>
          </a:p>
          <a:p>
            <a:pPr>
              <a:defRPr/>
            </a:pPr>
            <a:r>
              <a:rPr lang="en-US" dirty="0"/>
              <a:t>We have utilized the gathered data from trusted resources and trained and designed a Machine Learning model in such a way that it provides the best possible predictions of house prices as an output to the user.</a:t>
            </a:r>
          </a:p>
          <a:p>
            <a:pPr>
              <a:defRPr/>
            </a:pPr>
            <a:r>
              <a:rPr lang="en-US" dirty="0"/>
              <a:t>Thus, this method in which the complete prediction is based upon the gathered data, the integrity and trustfulness of the system to the user is maintained.</a:t>
            </a:r>
          </a:p>
          <a:p>
            <a:pPr>
              <a:defRPr/>
            </a:pPr>
            <a:r>
              <a:rPr lang="en-US" dirty="0"/>
              <a:t>Here we are using Linear Regression, </a:t>
            </a:r>
            <a:r>
              <a:rPr lang="en-US" dirty="0" err="1"/>
              <a:t>XGBoost</a:t>
            </a:r>
            <a:r>
              <a:rPr lang="en-US" dirty="0"/>
              <a:t>, Decision Tree Regression and     Random Forest Regression Techniques for predicting the model accurately.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6508469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9134</TotalTime>
  <Words>1760</Words>
  <Application>Microsoft Office PowerPoint</Application>
  <PresentationFormat>Widescreen</PresentationFormat>
  <Paragraphs>146</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charter</vt:lpstr>
      <vt:lpstr>Courier New</vt:lpstr>
      <vt:lpstr>Times New Roman</vt:lpstr>
      <vt:lpstr>Wingdings</vt:lpstr>
      <vt:lpstr>Custom Design</vt:lpstr>
      <vt:lpstr>PowerPoint Presentation</vt:lpstr>
      <vt:lpstr>Abstract</vt:lpstr>
      <vt:lpstr>Contents</vt:lpstr>
      <vt:lpstr>Introduction</vt:lpstr>
      <vt:lpstr>Literature Survey</vt:lpstr>
      <vt:lpstr>…contd</vt:lpstr>
      <vt:lpstr>…contd</vt:lpstr>
      <vt:lpstr>Existing System</vt:lpstr>
      <vt:lpstr>Proposed System</vt:lpstr>
      <vt:lpstr>Problem Definition</vt:lpstr>
      <vt:lpstr>Requirements</vt:lpstr>
      <vt:lpstr>UML Diagrams</vt:lpstr>
      <vt:lpstr>Data Flow Diagrams</vt:lpstr>
      <vt:lpstr>Sample code</vt:lpstr>
      <vt:lpstr>Contd…</vt:lpstr>
      <vt:lpstr>Contd…</vt:lpstr>
      <vt:lpstr>Contd…</vt:lpstr>
      <vt:lpstr>Contd…</vt:lpstr>
      <vt:lpstr>Contd…</vt:lpstr>
      <vt:lpstr>Contd…</vt:lpstr>
      <vt:lpstr>Contd…</vt:lpstr>
      <vt:lpstr>Screenshots</vt:lpstr>
      <vt:lpstr>Contd…</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Prathibha Akuleti</cp:lastModifiedBy>
  <cp:revision>129</cp:revision>
  <dcterms:created xsi:type="dcterms:W3CDTF">2019-06-11T05:35:51Z</dcterms:created>
  <dcterms:modified xsi:type="dcterms:W3CDTF">2022-06-29T18:15:03Z</dcterms:modified>
</cp:coreProperties>
</file>