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 id="2147483707" r:id="rId2"/>
    <p:sldMasterId id="2147483743" r:id="rId3"/>
  </p:sldMasterIdLst>
  <p:notesMasterIdLst>
    <p:notesMasterId r:id="rId28"/>
  </p:notesMasterIdLst>
  <p:sldIdLst>
    <p:sldId id="256" r:id="rId4"/>
    <p:sldId id="257" r:id="rId5"/>
    <p:sldId id="258" r:id="rId6"/>
    <p:sldId id="259" r:id="rId7"/>
    <p:sldId id="260" r:id="rId8"/>
    <p:sldId id="261" r:id="rId9"/>
    <p:sldId id="263" r:id="rId10"/>
    <p:sldId id="264" r:id="rId11"/>
    <p:sldId id="265" r:id="rId12"/>
    <p:sldId id="278" r:id="rId13"/>
    <p:sldId id="279" r:id="rId14"/>
    <p:sldId id="267" r:id="rId15"/>
    <p:sldId id="280" r:id="rId16"/>
    <p:sldId id="268" r:id="rId17"/>
    <p:sldId id="272" r:id="rId18"/>
    <p:sldId id="273" r:id="rId19"/>
    <p:sldId id="282" r:id="rId20"/>
    <p:sldId id="281" r:id="rId21"/>
    <p:sldId id="288" r:id="rId22"/>
    <p:sldId id="285" r:id="rId23"/>
    <p:sldId id="275" r:id="rId24"/>
    <p:sldId id="283" r:id="rId25"/>
    <p:sldId id="276" r:id="rId26"/>
    <p:sldId id="27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5441" autoAdjust="0"/>
    <p:restoredTop sz="91776" autoAdjust="0"/>
  </p:normalViewPr>
  <p:slideViewPr>
    <p:cSldViewPr snapToGrid="0">
      <p:cViewPr varScale="1">
        <p:scale>
          <a:sx n="66" d="100"/>
          <a:sy n="66" d="100"/>
        </p:scale>
        <p:origin x="66" y="4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8FD6B9-FC27-408D-A43A-B62C75D1D534}" type="datetimeFigureOut">
              <a:rPr lang="en-IN" smtClean="0"/>
              <a:t>20-04-2022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B09CF5-1B24-474E-97F6-083ACBA86851}" type="slidenum">
              <a:rPr lang="en-IN" smtClean="0"/>
              <a:t>‹#›</a:t>
            </a:fld>
            <a:endParaRPr lang="en-IN"/>
          </a:p>
        </p:txBody>
      </p:sp>
    </p:spTree>
    <p:extLst>
      <p:ext uri="{BB962C8B-B14F-4D97-AF65-F5344CB8AC3E}">
        <p14:creationId xmlns:p14="http://schemas.microsoft.com/office/powerpoint/2010/main" val="3454866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58F4A3-9D06-4D24-992B-1F4865D00E04}" type="datetime1">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6CE053-0C11-4B12-BFC4-841722CB946C}" type="slidenum">
              <a:rPr lang="en-IN" smtClean="0"/>
              <a:t>‹#›</a:t>
            </a:fld>
            <a:endParaRPr lang="en-IN"/>
          </a:p>
        </p:txBody>
      </p:sp>
    </p:spTree>
    <p:extLst>
      <p:ext uri="{BB962C8B-B14F-4D97-AF65-F5344CB8AC3E}">
        <p14:creationId xmlns:p14="http://schemas.microsoft.com/office/powerpoint/2010/main" val="1807331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48B075-0498-460A-91B7-8D10BCD0F7AC}" type="datetime1">
              <a:rPr lang="en-IN" smtClean="0"/>
              <a:t>20-04-2022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6CE053-0C11-4B12-BFC4-841722CB946C}" type="slidenum">
              <a:rPr lang="en-IN" smtClean="0"/>
              <a:t>‹#›</a:t>
            </a:fld>
            <a:endParaRPr lang="en-IN"/>
          </a:p>
        </p:txBody>
      </p:sp>
    </p:spTree>
    <p:extLst>
      <p:ext uri="{BB962C8B-B14F-4D97-AF65-F5344CB8AC3E}">
        <p14:creationId xmlns:p14="http://schemas.microsoft.com/office/powerpoint/2010/main" val="238939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790445E-CC58-4151-A687-6E266835040D}" type="datetime1">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6CE053-0C11-4B12-BFC4-841722CB946C}" type="slidenum">
              <a:rPr lang="en-IN" smtClean="0"/>
              <a:t>‹#›</a:t>
            </a:fld>
            <a:endParaRPr lang="en-IN"/>
          </a:p>
        </p:txBody>
      </p:sp>
    </p:spTree>
    <p:extLst>
      <p:ext uri="{BB962C8B-B14F-4D97-AF65-F5344CB8AC3E}">
        <p14:creationId xmlns:p14="http://schemas.microsoft.com/office/powerpoint/2010/main" val="40929267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7D566F5-2652-427C-AFF4-AAA236E82958}" type="datetime1">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6CE053-0C11-4B12-BFC4-841722CB946C}"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97596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1B9B74-32F5-47C7-A7C5-4A655A439DE4}" type="datetime1">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6CE053-0C11-4B12-BFC4-841722CB946C}" type="slidenum">
              <a:rPr lang="en-IN" smtClean="0"/>
              <a:t>‹#›</a:t>
            </a:fld>
            <a:endParaRPr lang="en-IN"/>
          </a:p>
        </p:txBody>
      </p:sp>
    </p:spTree>
    <p:extLst>
      <p:ext uri="{BB962C8B-B14F-4D97-AF65-F5344CB8AC3E}">
        <p14:creationId xmlns:p14="http://schemas.microsoft.com/office/powerpoint/2010/main" val="8643514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AB9CA5-60CB-4F1A-96E2-09B3D6802BD4}" type="datetime1">
              <a:rPr lang="en-IN" smtClean="0"/>
              <a:t>20-04-2022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6CE053-0C11-4B12-BFC4-841722CB946C}" type="slidenum">
              <a:rPr lang="en-IN" smtClean="0"/>
              <a:t>‹#›</a:t>
            </a:fld>
            <a:endParaRPr lang="en-IN"/>
          </a:p>
        </p:txBody>
      </p:sp>
    </p:spTree>
    <p:extLst>
      <p:ext uri="{BB962C8B-B14F-4D97-AF65-F5344CB8AC3E}">
        <p14:creationId xmlns:p14="http://schemas.microsoft.com/office/powerpoint/2010/main" val="30679816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3AF3DB8-51A2-47EE-B3A1-B55B19D3D16D}" type="datetime1">
              <a:rPr lang="en-IN" smtClean="0"/>
              <a:t>20-04-2022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6CE053-0C11-4B12-BFC4-841722CB946C}" type="slidenum">
              <a:rPr lang="en-IN" smtClean="0"/>
              <a:t>‹#›</a:t>
            </a:fld>
            <a:endParaRPr lang="en-IN"/>
          </a:p>
        </p:txBody>
      </p:sp>
    </p:spTree>
    <p:extLst>
      <p:ext uri="{BB962C8B-B14F-4D97-AF65-F5344CB8AC3E}">
        <p14:creationId xmlns:p14="http://schemas.microsoft.com/office/powerpoint/2010/main" val="37418054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65E6F5-2399-4B65-834B-306D2659FFF8}" type="datetime1">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6CE053-0C11-4B12-BFC4-841722CB946C}" type="slidenum">
              <a:rPr lang="en-IN" smtClean="0"/>
              <a:t>‹#›</a:t>
            </a:fld>
            <a:endParaRPr lang="en-IN"/>
          </a:p>
        </p:txBody>
      </p:sp>
    </p:spTree>
    <p:extLst>
      <p:ext uri="{BB962C8B-B14F-4D97-AF65-F5344CB8AC3E}">
        <p14:creationId xmlns:p14="http://schemas.microsoft.com/office/powerpoint/2010/main" val="30217890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742720-5C8F-4103-9CD7-0F6BEB7F8A93}" type="datetime1">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6CE053-0C11-4B12-BFC4-841722CB946C}" type="slidenum">
              <a:rPr lang="en-IN" smtClean="0"/>
              <a:t>‹#›</a:t>
            </a:fld>
            <a:endParaRPr lang="en-IN"/>
          </a:p>
        </p:txBody>
      </p:sp>
    </p:spTree>
    <p:extLst>
      <p:ext uri="{BB962C8B-B14F-4D97-AF65-F5344CB8AC3E}">
        <p14:creationId xmlns:p14="http://schemas.microsoft.com/office/powerpoint/2010/main" val="25537452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1335BA-8D65-443F-955F-DCA59AA4168D}" type="datetime1">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6CE053-0C11-4B12-BFC4-841722CB946C}" type="slidenum">
              <a:rPr lang="en-IN" smtClean="0"/>
              <a:t>‹#›</a:t>
            </a:fld>
            <a:endParaRPr lang="en-IN"/>
          </a:p>
        </p:txBody>
      </p:sp>
    </p:spTree>
    <p:extLst>
      <p:ext uri="{BB962C8B-B14F-4D97-AF65-F5344CB8AC3E}">
        <p14:creationId xmlns:p14="http://schemas.microsoft.com/office/powerpoint/2010/main" val="14577100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0059FF7-C0BC-4EBA-AB63-C475E6D65C4B}" type="datetime1">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6CE053-0C11-4B12-BFC4-841722CB946C}" type="slidenum">
              <a:rPr lang="en-IN" smtClean="0"/>
              <a:t>‹#›</a:t>
            </a:fld>
            <a:endParaRPr lang="en-IN"/>
          </a:p>
        </p:txBody>
      </p:sp>
    </p:spTree>
    <p:extLst>
      <p:ext uri="{BB962C8B-B14F-4D97-AF65-F5344CB8AC3E}">
        <p14:creationId xmlns:p14="http://schemas.microsoft.com/office/powerpoint/2010/main" val="2214685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D40645C-39AC-4B21-978C-A6622DE879C0}" type="datetime1">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6CE053-0C11-4B12-BFC4-841722CB946C}" type="slidenum">
              <a:rPr lang="en-IN" smtClean="0"/>
              <a:t>‹#›</a:t>
            </a:fld>
            <a:endParaRPr lang="en-IN"/>
          </a:p>
        </p:txBody>
      </p:sp>
    </p:spTree>
    <p:extLst>
      <p:ext uri="{BB962C8B-B14F-4D97-AF65-F5344CB8AC3E}">
        <p14:creationId xmlns:p14="http://schemas.microsoft.com/office/powerpoint/2010/main" val="7451937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E5992F-FE8C-492D-BD69-FB5CFEF035EE}" type="datetime1">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6CE053-0C11-4B12-BFC4-841722CB946C}" type="slidenum">
              <a:rPr lang="en-IN" smtClean="0"/>
              <a:t>‹#›</a:t>
            </a:fld>
            <a:endParaRPr lang="en-IN"/>
          </a:p>
        </p:txBody>
      </p:sp>
    </p:spTree>
    <p:extLst>
      <p:ext uri="{BB962C8B-B14F-4D97-AF65-F5344CB8AC3E}">
        <p14:creationId xmlns:p14="http://schemas.microsoft.com/office/powerpoint/2010/main" val="38547887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321A10-9884-45C8-AC1C-3D917852C1F3}" type="datetime1">
              <a:rPr lang="en-IN" smtClean="0"/>
              <a:t>20-04-2022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6CE053-0C11-4B12-BFC4-841722CB946C}" type="slidenum">
              <a:rPr lang="en-IN" smtClean="0"/>
              <a:t>‹#›</a:t>
            </a:fld>
            <a:endParaRPr lang="en-IN"/>
          </a:p>
        </p:txBody>
      </p:sp>
    </p:spTree>
    <p:extLst>
      <p:ext uri="{BB962C8B-B14F-4D97-AF65-F5344CB8AC3E}">
        <p14:creationId xmlns:p14="http://schemas.microsoft.com/office/powerpoint/2010/main" val="3582226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6E3077-B871-462C-B41C-C0333EFF75C4}" type="datetime1">
              <a:rPr lang="en-IN" smtClean="0"/>
              <a:t>20-04-2022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D6CE053-0C11-4B12-BFC4-841722CB946C}" type="slidenum">
              <a:rPr lang="en-IN" smtClean="0"/>
              <a:t>‹#›</a:t>
            </a:fld>
            <a:endParaRPr lang="en-IN"/>
          </a:p>
        </p:txBody>
      </p:sp>
    </p:spTree>
    <p:extLst>
      <p:ext uri="{BB962C8B-B14F-4D97-AF65-F5344CB8AC3E}">
        <p14:creationId xmlns:p14="http://schemas.microsoft.com/office/powerpoint/2010/main" val="30425695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D1E0C52-69C1-4AE7-8F33-C72790E1DC11}" type="datetime1">
              <a:rPr lang="en-IN" smtClean="0"/>
              <a:t>20-04-2022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CD6CE053-0C11-4B12-BFC4-841722CB946C}" type="slidenum">
              <a:rPr lang="en-IN" smtClean="0"/>
              <a:t>‹#›</a:t>
            </a:fld>
            <a:endParaRPr lang="en-IN"/>
          </a:p>
        </p:txBody>
      </p:sp>
    </p:spTree>
    <p:extLst>
      <p:ext uri="{BB962C8B-B14F-4D97-AF65-F5344CB8AC3E}">
        <p14:creationId xmlns:p14="http://schemas.microsoft.com/office/powerpoint/2010/main" val="11356033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BD3E532-4C1D-4808-A3FC-C361308B32FC}" type="datetime1">
              <a:rPr lang="en-IN" smtClean="0"/>
              <a:t>20-04-2022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CD6CE053-0C11-4B12-BFC4-841722CB946C}" type="slidenum">
              <a:rPr lang="en-IN" smtClean="0"/>
              <a:t>‹#›</a:t>
            </a:fld>
            <a:endParaRPr lang="en-IN"/>
          </a:p>
        </p:txBody>
      </p:sp>
    </p:spTree>
    <p:extLst>
      <p:ext uri="{BB962C8B-B14F-4D97-AF65-F5344CB8AC3E}">
        <p14:creationId xmlns:p14="http://schemas.microsoft.com/office/powerpoint/2010/main" val="230714536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5E7E0A2-E8DC-41AF-BA84-C96073188C01}" type="datetime1">
              <a:rPr lang="en-IN" smtClean="0"/>
              <a:t>20-04-2022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CD6CE053-0C11-4B12-BFC4-841722CB946C}" type="slidenum">
              <a:rPr lang="en-IN" smtClean="0"/>
              <a:t>‹#›</a:t>
            </a:fld>
            <a:endParaRPr lang="en-IN"/>
          </a:p>
        </p:txBody>
      </p:sp>
    </p:spTree>
    <p:extLst>
      <p:ext uri="{BB962C8B-B14F-4D97-AF65-F5344CB8AC3E}">
        <p14:creationId xmlns:p14="http://schemas.microsoft.com/office/powerpoint/2010/main" val="1467744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2122C0-3339-4121-9B13-EB5EB04ABD79}" type="datetime1">
              <a:rPr lang="en-IN" smtClean="0"/>
              <a:t>20-04-2022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6CE053-0C11-4B12-BFC4-841722CB946C}" type="slidenum">
              <a:rPr lang="en-IN" smtClean="0"/>
              <a:t>‹#›</a:t>
            </a:fld>
            <a:endParaRPr lang="en-IN"/>
          </a:p>
        </p:txBody>
      </p:sp>
    </p:spTree>
    <p:extLst>
      <p:ext uri="{BB962C8B-B14F-4D97-AF65-F5344CB8AC3E}">
        <p14:creationId xmlns:p14="http://schemas.microsoft.com/office/powerpoint/2010/main" val="408262020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FCEDCD-1656-4F23-BCDB-AD99C19911FA}" type="datetime1">
              <a:rPr lang="en-IN" smtClean="0"/>
              <a:t>20-04-2022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6CE053-0C11-4B12-BFC4-841722CB946C}" type="slidenum">
              <a:rPr lang="en-IN" smtClean="0"/>
              <a:t>‹#›</a:t>
            </a:fld>
            <a:endParaRPr lang="en-IN"/>
          </a:p>
        </p:txBody>
      </p:sp>
    </p:spTree>
    <p:extLst>
      <p:ext uri="{BB962C8B-B14F-4D97-AF65-F5344CB8AC3E}">
        <p14:creationId xmlns:p14="http://schemas.microsoft.com/office/powerpoint/2010/main" val="39633903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17F4EDE-33C3-4D47-8DAF-473C67A5D8B5}" type="datetime1">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6CE053-0C11-4B12-BFC4-841722CB946C}" type="slidenum">
              <a:rPr lang="en-IN" smtClean="0"/>
              <a:t>‹#›</a:t>
            </a:fld>
            <a:endParaRPr lang="en-IN"/>
          </a:p>
        </p:txBody>
      </p:sp>
    </p:spTree>
    <p:extLst>
      <p:ext uri="{BB962C8B-B14F-4D97-AF65-F5344CB8AC3E}">
        <p14:creationId xmlns:p14="http://schemas.microsoft.com/office/powerpoint/2010/main" val="10080770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6F7BBA7-2029-4036-9760-211C387F004A}" type="datetime1">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6CE053-0C11-4B12-BFC4-841722CB946C}"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88066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93867B-59E5-43A1-89FE-E38E8E0725DD}" type="datetime1">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6CE053-0C11-4B12-BFC4-841722CB946C}" type="slidenum">
              <a:rPr lang="en-IN" smtClean="0"/>
              <a:t>‹#›</a:t>
            </a:fld>
            <a:endParaRPr lang="en-IN"/>
          </a:p>
        </p:txBody>
      </p:sp>
    </p:spTree>
    <p:extLst>
      <p:ext uri="{BB962C8B-B14F-4D97-AF65-F5344CB8AC3E}">
        <p14:creationId xmlns:p14="http://schemas.microsoft.com/office/powerpoint/2010/main" val="403660831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FEBBAE-8DE8-477A-8C5F-77A948D7A815}" type="datetime1">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6CE053-0C11-4B12-BFC4-841722CB946C}" type="slidenum">
              <a:rPr lang="en-IN" smtClean="0"/>
              <a:t>‹#›</a:t>
            </a:fld>
            <a:endParaRPr lang="en-IN"/>
          </a:p>
        </p:txBody>
      </p:sp>
    </p:spTree>
    <p:extLst>
      <p:ext uri="{BB962C8B-B14F-4D97-AF65-F5344CB8AC3E}">
        <p14:creationId xmlns:p14="http://schemas.microsoft.com/office/powerpoint/2010/main" val="231186292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40F637C-A884-414C-977F-2E8B37D46CE5}" type="datetime1">
              <a:rPr lang="en-IN" smtClean="0"/>
              <a:t>20-04-2022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6CE053-0C11-4B12-BFC4-841722CB946C}" type="slidenum">
              <a:rPr lang="en-IN" smtClean="0"/>
              <a:t>‹#›</a:t>
            </a:fld>
            <a:endParaRPr lang="en-IN"/>
          </a:p>
        </p:txBody>
      </p:sp>
    </p:spTree>
    <p:extLst>
      <p:ext uri="{BB962C8B-B14F-4D97-AF65-F5344CB8AC3E}">
        <p14:creationId xmlns:p14="http://schemas.microsoft.com/office/powerpoint/2010/main" val="72187691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BB6AF3B-F007-43AE-99FD-4939F6B51599}" type="datetime1">
              <a:rPr lang="en-IN" smtClean="0"/>
              <a:t>20-04-2022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6CE053-0C11-4B12-BFC4-841722CB946C}" type="slidenum">
              <a:rPr lang="en-IN" smtClean="0"/>
              <a:t>‹#›</a:t>
            </a:fld>
            <a:endParaRPr lang="en-IN"/>
          </a:p>
        </p:txBody>
      </p:sp>
    </p:spTree>
    <p:extLst>
      <p:ext uri="{BB962C8B-B14F-4D97-AF65-F5344CB8AC3E}">
        <p14:creationId xmlns:p14="http://schemas.microsoft.com/office/powerpoint/2010/main" val="163766074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ABD375-5356-402E-B84B-1054DCC67719}" type="datetime1">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6CE053-0C11-4B12-BFC4-841722CB946C}" type="slidenum">
              <a:rPr lang="en-IN" smtClean="0"/>
              <a:t>‹#›</a:t>
            </a:fld>
            <a:endParaRPr lang="en-IN"/>
          </a:p>
        </p:txBody>
      </p:sp>
    </p:spTree>
    <p:extLst>
      <p:ext uri="{BB962C8B-B14F-4D97-AF65-F5344CB8AC3E}">
        <p14:creationId xmlns:p14="http://schemas.microsoft.com/office/powerpoint/2010/main" val="329341871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1677C9-34ED-477E-B769-9AB32DB41691}" type="datetime1">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6CE053-0C11-4B12-BFC4-841722CB946C}" type="slidenum">
              <a:rPr lang="en-IN" smtClean="0"/>
              <a:t>‹#›</a:t>
            </a:fld>
            <a:endParaRPr lang="en-IN"/>
          </a:p>
        </p:txBody>
      </p:sp>
    </p:spTree>
    <p:extLst>
      <p:ext uri="{BB962C8B-B14F-4D97-AF65-F5344CB8AC3E}">
        <p14:creationId xmlns:p14="http://schemas.microsoft.com/office/powerpoint/2010/main" val="9731363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50BE6-6BB8-444A-9557-E01D21808E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2F370A0-1FC9-42CB-A1A8-C540EF1341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642DC5E-1E13-4301-855F-761E788D782F}"/>
              </a:ext>
            </a:extLst>
          </p:cNvPr>
          <p:cNvSpPr>
            <a:spLocks noGrp="1"/>
          </p:cNvSpPr>
          <p:nvPr>
            <p:ph type="dt" sz="half" idx="10"/>
          </p:nvPr>
        </p:nvSpPr>
        <p:spPr/>
        <p:txBody>
          <a:bodyPr/>
          <a:lstStyle/>
          <a:p>
            <a:fld id="{AF2EFBEA-4801-4F2A-8390-379F3D869757}" type="datetime1">
              <a:rPr lang="en-IN" smtClean="0"/>
              <a:t>20-04-2022</a:t>
            </a:fld>
            <a:endParaRPr lang="en-IN"/>
          </a:p>
        </p:txBody>
      </p:sp>
      <p:sp>
        <p:nvSpPr>
          <p:cNvPr id="5" name="Footer Placeholder 4">
            <a:extLst>
              <a:ext uri="{FF2B5EF4-FFF2-40B4-BE49-F238E27FC236}">
                <a16:creationId xmlns:a16="http://schemas.microsoft.com/office/drawing/2014/main" id="{D65B664B-D7F9-4A8E-8194-C071C1C603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353665-1B56-4F37-80CD-3FBB48514F6A}"/>
              </a:ext>
            </a:extLst>
          </p:cNvPr>
          <p:cNvSpPr>
            <a:spLocks noGrp="1"/>
          </p:cNvSpPr>
          <p:nvPr>
            <p:ph type="sldNum" sz="quarter" idx="12"/>
          </p:nvPr>
        </p:nvSpPr>
        <p:spPr/>
        <p:txBody>
          <a:bodyPr/>
          <a:lstStyle/>
          <a:p>
            <a:fld id="{CD6CE053-0C11-4B12-BFC4-841722CB946C}" type="slidenum">
              <a:rPr lang="en-IN" smtClean="0"/>
              <a:t>‹#›</a:t>
            </a:fld>
            <a:endParaRPr lang="en-IN"/>
          </a:p>
        </p:txBody>
      </p:sp>
    </p:spTree>
    <p:extLst>
      <p:ext uri="{BB962C8B-B14F-4D97-AF65-F5344CB8AC3E}">
        <p14:creationId xmlns:p14="http://schemas.microsoft.com/office/powerpoint/2010/main" val="389686200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DAED4-1D00-41F5-89B6-B4CBA62A65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53DA0A7-A86F-46E8-BF4F-E346A42937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9D9B8D-9065-4829-9B2E-2EAAA345BA38}"/>
              </a:ext>
            </a:extLst>
          </p:cNvPr>
          <p:cNvSpPr>
            <a:spLocks noGrp="1"/>
          </p:cNvSpPr>
          <p:nvPr>
            <p:ph type="dt" sz="half" idx="10"/>
          </p:nvPr>
        </p:nvSpPr>
        <p:spPr/>
        <p:txBody>
          <a:bodyPr/>
          <a:lstStyle/>
          <a:p>
            <a:fld id="{672B5D17-E1E1-43FC-BA05-BDD60CD562AC}" type="datetime1">
              <a:rPr lang="en-IN" smtClean="0"/>
              <a:t>20-04-2022</a:t>
            </a:fld>
            <a:endParaRPr lang="en-IN"/>
          </a:p>
        </p:txBody>
      </p:sp>
      <p:sp>
        <p:nvSpPr>
          <p:cNvPr id="5" name="Footer Placeholder 4">
            <a:extLst>
              <a:ext uri="{FF2B5EF4-FFF2-40B4-BE49-F238E27FC236}">
                <a16:creationId xmlns:a16="http://schemas.microsoft.com/office/drawing/2014/main" id="{8281A2A7-719E-425F-A3EE-DFD7CF46D9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BBD451-D7B5-417C-8270-048A2C5BB8AF}"/>
              </a:ext>
            </a:extLst>
          </p:cNvPr>
          <p:cNvSpPr>
            <a:spLocks noGrp="1"/>
          </p:cNvSpPr>
          <p:nvPr>
            <p:ph type="sldNum" sz="quarter" idx="12"/>
          </p:nvPr>
        </p:nvSpPr>
        <p:spPr/>
        <p:txBody>
          <a:bodyPr/>
          <a:lstStyle/>
          <a:p>
            <a:fld id="{CD6CE053-0C11-4B12-BFC4-841722CB946C}" type="slidenum">
              <a:rPr lang="en-IN" smtClean="0"/>
              <a:t>‹#›</a:t>
            </a:fld>
            <a:endParaRPr lang="en-IN"/>
          </a:p>
        </p:txBody>
      </p:sp>
    </p:spTree>
    <p:extLst>
      <p:ext uri="{BB962C8B-B14F-4D97-AF65-F5344CB8AC3E}">
        <p14:creationId xmlns:p14="http://schemas.microsoft.com/office/powerpoint/2010/main" val="12054169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7841E-0EFD-493C-9A9B-216872A1AA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58C0511-5396-417E-965D-5BAC91B765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36DFD9-E235-4C7C-A82E-FBC37F243A90}"/>
              </a:ext>
            </a:extLst>
          </p:cNvPr>
          <p:cNvSpPr>
            <a:spLocks noGrp="1"/>
          </p:cNvSpPr>
          <p:nvPr>
            <p:ph type="dt" sz="half" idx="10"/>
          </p:nvPr>
        </p:nvSpPr>
        <p:spPr/>
        <p:txBody>
          <a:bodyPr/>
          <a:lstStyle/>
          <a:p>
            <a:fld id="{25AEAE6D-E716-4945-92F5-FA57C6A146A0}" type="datetime1">
              <a:rPr lang="en-IN" smtClean="0"/>
              <a:t>20-04-2022</a:t>
            </a:fld>
            <a:endParaRPr lang="en-IN"/>
          </a:p>
        </p:txBody>
      </p:sp>
      <p:sp>
        <p:nvSpPr>
          <p:cNvPr id="5" name="Footer Placeholder 4">
            <a:extLst>
              <a:ext uri="{FF2B5EF4-FFF2-40B4-BE49-F238E27FC236}">
                <a16:creationId xmlns:a16="http://schemas.microsoft.com/office/drawing/2014/main" id="{BCBEF417-3515-425B-A864-1FBFBD10C7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90FAA0-3D8E-4D2C-B25D-EB487E115531}"/>
              </a:ext>
            </a:extLst>
          </p:cNvPr>
          <p:cNvSpPr>
            <a:spLocks noGrp="1"/>
          </p:cNvSpPr>
          <p:nvPr>
            <p:ph type="sldNum" sz="quarter" idx="12"/>
          </p:nvPr>
        </p:nvSpPr>
        <p:spPr/>
        <p:txBody>
          <a:bodyPr/>
          <a:lstStyle/>
          <a:p>
            <a:fld id="{CD6CE053-0C11-4B12-BFC4-841722CB946C}" type="slidenum">
              <a:rPr lang="en-IN" smtClean="0"/>
              <a:t>‹#›</a:t>
            </a:fld>
            <a:endParaRPr lang="en-IN"/>
          </a:p>
        </p:txBody>
      </p:sp>
    </p:spTree>
    <p:extLst>
      <p:ext uri="{BB962C8B-B14F-4D97-AF65-F5344CB8AC3E}">
        <p14:creationId xmlns:p14="http://schemas.microsoft.com/office/powerpoint/2010/main" val="18686610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DF7E6-E7BE-44A3-B5CF-F33387D79E8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5060391-8F92-4AA3-BFE0-B096D17841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7E81895-C911-4297-B454-2489566840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CFC6D65-9348-41FE-8AC6-09639394FB51}"/>
              </a:ext>
            </a:extLst>
          </p:cNvPr>
          <p:cNvSpPr>
            <a:spLocks noGrp="1"/>
          </p:cNvSpPr>
          <p:nvPr>
            <p:ph type="dt" sz="half" idx="10"/>
          </p:nvPr>
        </p:nvSpPr>
        <p:spPr/>
        <p:txBody>
          <a:bodyPr/>
          <a:lstStyle/>
          <a:p>
            <a:fld id="{868D4643-52C1-4BF0-B6A9-902485485001}" type="datetime1">
              <a:rPr lang="en-IN" smtClean="0"/>
              <a:t>20-04-2022</a:t>
            </a:fld>
            <a:endParaRPr lang="en-IN"/>
          </a:p>
        </p:txBody>
      </p:sp>
      <p:sp>
        <p:nvSpPr>
          <p:cNvPr id="6" name="Footer Placeholder 5">
            <a:extLst>
              <a:ext uri="{FF2B5EF4-FFF2-40B4-BE49-F238E27FC236}">
                <a16:creationId xmlns:a16="http://schemas.microsoft.com/office/drawing/2014/main" id="{A5D2EF15-4511-4C9E-B595-ECDF8F3E6B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D9238D-35E3-4D6A-AB36-4323E418A092}"/>
              </a:ext>
            </a:extLst>
          </p:cNvPr>
          <p:cNvSpPr>
            <a:spLocks noGrp="1"/>
          </p:cNvSpPr>
          <p:nvPr>
            <p:ph type="sldNum" sz="quarter" idx="12"/>
          </p:nvPr>
        </p:nvSpPr>
        <p:spPr/>
        <p:txBody>
          <a:bodyPr/>
          <a:lstStyle/>
          <a:p>
            <a:fld id="{CD6CE053-0C11-4B12-BFC4-841722CB946C}" type="slidenum">
              <a:rPr lang="en-IN" smtClean="0"/>
              <a:t>‹#›</a:t>
            </a:fld>
            <a:endParaRPr lang="en-IN"/>
          </a:p>
        </p:txBody>
      </p:sp>
    </p:spTree>
    <p:extLst>
      <p:ext uri="{BB962C8B-B14F-4D97-AF65-F5344CB8AC3E}">
        <p14:creationId xmlns:p14="http://schemas.microsoft.com/office/powerpoint/2010/main" val="29377622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B81BD-0495-4184-8EF6-940CDFF9B48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F7AD7B5-87F1-44F4-91B4-63F78D3AAB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7558F4-6B54-4F4F-A3D1-6793382606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3C5243B-9082-4ED7-A6C2-E9ABD59B44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FB66BE-3AC7-4512-B442-B42D1F06A0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FC4F085-7C90-4A38-9C32-55AAA2985E22}"/>
              </a:ext>
            </a:extLst>
          </p:cNvPr>
          <p:cNvSpPr>
            <a:spLocks noGrp="1"/>
          </p:cNvSpPr>
          <p:nvPr>
            <p:ph type="dt" sz="half" idx="10"/>
          </p:nvPr>
        </p:nvSpPr>
        <p:spPr/>
        <p:txBody>
          <a:bodyPr/>
          <a:lstStyle/>
          <a:p>
            <a:fld id="{33232E6F-A759-4D7B-82AD-BC9C9F8EEAAC}" type="datetime1">
              <a:rPr lang="en-IN" smtClean="0"/>
              <a:t>20-04-2022</a:t>
            </a:fld>
            <a:endParaRPr lang="en-IN"/>
          </a:p>
        </p:txBody>
      </p:sp>
      <p:sp>
        <p:nvSpPr>
          <p:cNvPr id="8" name="Footer Placeholder 7">
            <a:extLst>
              <a:ext uri="{FF2B5EF4-FFF2-40B4-BE49-F238E27FC236}">
                <a16:creationId xmlns:a16="http://schemas.microsoft.com/office/drawing/2014/main" id="{F25D84EA-3C94-48F2-A82E-95914BF6ADD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8730F3C-F097-424F-9319-9742355511F3}"/>
              </a:ext>
            </a:extLst>
          </p:cNvPr>
          <p:cNvSpPr>
            <a:spLocks noGrp="1"/>
          </p:cNvSpPr>
          <p:nvPr>
            <p:ph type="sldNum" sz="quarter" idx="12"/>
          </p:nvPr>
        </p:nvSpPr>
        <p:spPr/>
        <p:txBody>
          <a:bodyPr/>
          <a:lstStyle/>
          <a:p>
            <a:fld id="{CD6CE053-0C11-4B12-BFC4-841722CB946C}" type="slidenum">
              <a:rPr lang="en-IN" smtClean="0"/>
              <a:t>‹#›</a:t>
            </a:fld>
            <a:endParaRPr lang="en-IN"/>
          </a:p>
        </p:txBody>
      </p:sp>
    </p:spTree>
    <p:extLst>
      <p:ext uri="{BB962C8B-B14F-4D97-AF65-F5344CB8AC3E}">
        <p14:creationId xmlns:p14="http://schemas.microsoft.com/office/powerpoint/2010/main" val="324837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F74992-059B-4939-B2EE-7DE288047747}" type="datetime1">
              <a:rPr lang="en-IN" smtClean="0"/>
              <a:t>20-04-2022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6CE053-0C11-4B12-BFC4-841722CB946C}" type="slidenum">
              <a:rPr lang="en-IN" smtClean="0"/>
              <a:t>‹#›</a:t>
            </a:fld>
            <a:endParaRPr lang="en-IN"/>
          </a:p>
        </p:txBody>
      </p:sp>
    </p:spTree>
    <p:extLst>
      <p:ext uri="{BB962C8B-B14F-4D97-AF65-F5344CB8AC3E}">
        <p14:creationId xmlns:p14="http://schemas.microsoft.com/office/powerpoint/2010/main" val="5540685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CFC37-6FF8-489E-A825-C63E2B6C587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16CA00D-4D4F-40CE-ADC7-4A9507679A6A}"/>
              </a:ext>
            </a:extLst>
          </p:cNvPr>
          <p:cNvSpPr>
            <a:spLocks noGrp="1"/>
          </p:cNvSpPr>
          <p:nvPr>
            <p:ph type="dt" sz="half" idx="10"/>
          </p:nvPr>
        </p:nvSpPr>
        <p:spPr/>
        <p:txBody>
          <a:bodyPr/>
          <a:lstStyle/>
          <a:p>
            <a:fld id="{0111A583-CBCF-40CD-A128-6EB2138892B3}" type="datetime1">
              <a:rPr lang="en-IN" smtClean="0"/>
              <a:t>20-04-2022</a:t>
            </a:fld>
            <a:endParaRPr lang="en-IN"/>
          </a:p>
        </p:txBody>
      </p:sp>
      <p:sp>
        <p:nvSpPr>
          <p:cNvPr id="4" name="Footer Placeholder 3">
            <a:extLst>
              <a:ext uri="{FF2B5EF4-FFF2-40B4-BE49-F238E27FC236}">
                <a16:creationId xmlns:a16="http://schemas.microsoft.com/office/drawing/2014/main" id="{3AD930A5-A262-43FA-8273-2B8AFB2BA89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71FEA3D-B6AA-46ED-9AB5-3B44AFEFB5B1}"/>
              </a:ext>
            </a:extLst>
          </p:cNvPr>
          <p:cNvSpPr>
            <a:spLocks noGrp="1"/>
          </p:cNvSpPr>
          <p:nvPr>
            <p:ph type="sldNum" sz="quarter" idx="12"/>
          </p:nvPr>
        </p:nvSpPr>
        <p:spPr/>
        <p:txBody>
          <a:bodyPr/>
          <a:lstStyle/>
          <a:p>
            <a:fld id="{CD6CE053-0C11-4B12-BFC4-841722CB946C}" type="slidenum">
              <a:rPr lang="en-IN" smtClean="0"/>
              <a:t>‹#›</a:t>
            </a:fld>
            <a:endParaRPr lang="en-IN"/>
          </a:p>
        </p:txBody>
      </p:sp>
    </p:spTree>
    <p:extLst>
      <p:ext uri="{BB962C8B-B14F-4D97-AF65-F5344CB8AC3E}">
        <p14:creationId xmlns:p14="http://schemas.microsoft.com/office/powerpoint/2010/main" val="373043868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5B0193-383D-4F89-A753-577F0CFFFB98}"/>
              </a:ext>
            </a:extLst>
          </p:cNvPr>
          <p:cNvSpPr>
            <a:spLocks noGrp="1"/>
          </p:cNvSpPr>
          <p:nvPr>
            <p:ph type="dt" sz="half" idx="10"/>
          </p:nvPr>
        </p:nvSpPr>
        <p:spPr/>
        <p:txBody>
          <a:bodyPr/>
          <a:lstStyle/>
          <a:p>
            <a:fld id="{7DBC296D-2A01-4E6F-805C-283108CC20E4}" type="datetime1">
              <a:rPr lang="en-IN" smtClean="0"/>
              <a:t>20-04-2022</a:t>
            </a:fld>
            <a:endParaRPr lang="en-IN"/>
          </a:p>
        </p:txBody>
      </p:sp>
      <p:sp>
        <p:nvSpPr>
          <p:cNvPr id="3" name="Footer Placeholder 2">
            <a:extLst>
              <a:ext uri="{FF2B5EF4-FFF2-40B4-BE49-F238E27FC236}">
                <a16:creationId xmlns:a16="http://schemas.microsoft.com/office/drawing/2014/main" id="{CCF7DAD0-9772-468E-B8E4-A7A2190972A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AB447B9-B052-47A0-9038-6B1374AEFEBB}"/>
              </a:ext>
            </a:extLst>
          </p:cNvPr>
          <p:cNvSpPr>
            <a:spLocks noGrp="1"/>
          </p:cNvSpPr>
          <p:nvPr>
            <p:ph type="sldNum" sz="quarter" idx="12"/>
          </p:nvPr>
        </p:nvSpPr>
        <p:spPr/>
        <p:txBody>
          <a:bodyPr/>
          <a:lstStyle/>
          <a:p>
            <a:fld id="{CD6CE053-0C11-4B12-BFC4-841722CB946C}" type="slidenum">
              <a:rPr lang="en-IN" smtClean="0"/>
              <a:t>‹#›</a:t>
            </a:fld>
            <a:endParaRPr lang="en-IN"/>
          </a:p>
        </p:txBody>
      </p:sp>
    </p:spTree>
    <p:extLst>
      <p:ext uri="{BB962C8B-B14F-4D97-AF65-F5344CB8AC3E}">
        <p14:creationId xmlns:p14="http://schemas.microsoft.com/office/powerpoint/2010/main" val="286016672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9D9E-EE76-452D-B6DF-81D7A08591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52B7B91-EFC5-4579-A1B9-1A7633733A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C35F1E8-3B98-42F1-833B-96449D894D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81EF8A-213E-4FCE-92CF-B48B0F2166B4}"/>
              </a:ext>
            </a:extLst>
          </p:cNvPr>
          <p:cNvSpPr>
            <a:spLocks noGrp="1"/>
          </p:cNvSpPr>
          <p:nvPr>
            <p:ph type="dt" sz="half" idx="10"/>
          </p:nvPr>
        </p:nvSpPr>
        <p:spPr/>
        <p:txBody>
          <a:bodyPr/>
          <a:lstStyle/>
          <a:p>
            <a:fld id="{9E9EA8FB-DF3A-4531-AA29-C03A598A505E}" type="datetime1">
              <a:rPr lang="en-IN" smtClean="0"/>
              <a:t>20-04-2022</a:t>
            </a:fld>
            <a:endParaRPr lang="en-IN"/>
          </a:p>
        </p:txBody>
      </p:sp>
      <p:sp>
        <p:nvSpPr>
          <p:cNvPr id="6" name="Footer Placeholder 5">
            <a:extLst>
              <a:ext uri="{FF2B5EF4-FFF2-40B4-BE49-F238E27FC236}">
                <a16:creationId xmlns:a16="http://schemas.microsoft.com/office/drawing/2014/main" id="{6F196263-7B56-4209-B2A8-7AF2A2C4D4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E9871A-7E80-43CD-83F8-787F07CB6A53}"/>
              </a:ext>
            </a:extLst>
          </p:cNvPr>
          <p:cNvSpPr>
            <a:spLocks noGrp="1"/>
          </p:cNvSpPr>
          <p:nvPr>
            <p:ph type="sldNum" sz="quarter" idx="12"/>
          </p:nvPr>
        </p:nvSpPr>
        <p:spPr/>
        <p:txBody>
          <a:bodyPr/>
          <a:lstStyle/>
          <a:p>
            <a:fld id="{CD6CE053-0C11-4B12-BFC4-841722CB946C}" type="slidenum">
              <a:rPr lang="en-IN" smtClean="0"/>
              <a:t>‹#›</a:t>
            </a:fld>
            <a:endParaRPr lang="en-IN"/>
          </a:p>
        </p:txBody>
      </p:sp>
    </p:spTree>
    <p:extLst>
      <p:ext uri="{BB962C8B-B14F-4D97-AF65-F5344CB8AC3E}">
        <p14:creationId xmlns:p14="http://schemas.microsoft.com/office/powerpoint/2010/main" val="249695296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F3CD6-0DA3-4492-996A-FBD8CA8960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DE9F875-8D7B-4792-8896-83F16EA332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67B68A4-23C7-4369-8374-03AAD733DA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A137C9-5797-4455-97F4-698058F93DD7}"/>
              </a:ext>
            </a:extLst>
          </p:cNvPr>
          <p:cNvSpPr>
            <a:spLocks noGrp="1"/>
          </p:cNvSpPr>
          <p:nvPr>
            <p:ph type="dt" sz="half" idx="10"/>
          </p:nvPr>
        </p:nvSpPr>
        <p:spPr/>
        <p:txBody>
          <a:bodyPr/>
          <a:lstStyle/>
          <a:p>
            <a:fld id="{61C3CA10-ECC1-4A1E-B037-8C84B842D573}" type="datetime1">
              <a:rPr lang="en-IN" smtClean="0"/>
              <a:t>20-04-2022</a:t>
            </a:fld>
            <a:endParaRPr lang="en-IN"/>
          </a:p>
        </p:txBody>
      </p:sp>
      <p:sp>
        <p:nvSpPr>
          <p:cNvPr id="6" name="Footer Placeholder 5">
            <a:extLst>
              <a:ext uri="{FF2B5EF4-FFF2-40B4-BE49-F238E27FC236}">
                <a16:creationId xmlns:a16="http://schemas.microsoft.com/office/drawing/2014/main" id="{FD684895-9B7C-44E9-94F4-63B1792472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130092-E7CD-4BE9-A372-6E006666D5F2}"/>
              </a:ext>
            </a:extLst>
          </p:cNvPr>
          <p:cNvSpPr>
            <a:spLocks noGrp="1"/>
          </p:cNvSpPr>
          <p:nvPr>
            <p:ph type="sldNum" sz="quarter" idx="12"/>
          </p:nvPr>
        </p:nvSpPr>
        <p:spPr/>
        <p:txBody>
          <a:bodyPr/>
          <a:lstStyle/>
          <a:p>
            <a:fld id="{CD6CE053-0C11-4B12-BFC4-841722CB946C}" type="slidenum">
              <a:rPr lang="en-IN" smtClean="0"/>
              <a:t>‹#›</a:t>
            </a:fld>
            <a:endParaRPr lang="en-IN"/>
          </a:p>
        </p:txBody>
      </p:sp>
    </p:spTree>
    <p:extLst>
      <p:ext uri="{BB962C8B-B14F-4D97-AF65-F5344CB8AC3E}">
        <p14:creationId xmlns:p14="http://schemas.microsoft.com/office/powerpoint/2010/main" val="153717812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41DD0-6C24-4BDE-9363-5EFE4B658D3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06C6119-D018-4A74-B27D-F0CBFBC84E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7E383E-555A-49EA-AD82-F8FE173965DA}"/>
              </a:ext>
            </a:extLst>
          </p:cNvPr>
          <p:cNvSpPr>
            <a:spLocks noGrp="1"/>
          </p:cNvSpPr>
          <p:nvPr>
            <p:ph type="dt" sz="half" idx="10"/>
          </p:nvPr>
        </p:nvSpPr>
        <p:spPr/>
        <p:txBody>
          <a:bodyPr/>
          <a:lstStyle/>
          <a:p>
            <a:fld id="{9CA5D16B-6C3A-40A3-A3E0-E84D31D168BD}" type="datetime1">
              <a:rPr lang="en-IN" smtClean="0"/>
              <a:t>20-04-2022</a:t>
            </a:fld>
            <a:endParaRPr lang="en-IN"/>
          </a:p>
        </p:txBody>
      </p:sp>
      <p:sp>
        <p:nvSpPr>
          <p:cNvPr id="5" name="Footer Placeholder 4">
            <a:extLst>
              <a:ext uri="{FF2B5EF4-FFF2-40B4-BE49-F238E27FC236}">
                <a16:creationId xmlns:a16="http://schemas.microsoft.com/office/drawing/2014/main" id="{98FE14B7-CF57-400A-9646-C2AD593FD6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BC024D-9E3F-4D01-8152-C3D0FFCCADA6}"/>
              </a:ext>
            </a:extLst>
          </p:cNvPr>
          <p:cNvSpPr>
            <a:spLocks noGrp="1"/>
          </p:cNvSpPr>
          <p:nvPr>
            <p:ph type="sldNum" sz="quarter" idx="12"/>
          </p:nvPr>
        </p:nvSpPr>
        <p:spPr/>
        <p:txBody>
          <a:bodyPr/>
          <a:lstStyle/>
          <a:p>
            <a:fld id="{CD6CE053-0C11-4B12-BFC4-841722CB946C}" type="slidenum">
              <a:rPr lang="en-IN" smtClean="0"/>
              <a:t>‹#›</a:t>
            </a:fld>
            <a:endParaRPr lang="en-IN"/>
          </a:p>
        </p:txBody>
      </p:sp>
    </p:spTree>
    <p:extLst>
      <p:ext uri="{BB962C8B-B14F-4D97-AF65-F5344CB8AC3E}">
        <p14:creationId xmlns:p14="http://schemas.microsoft.com/office/powerpoint/2010/main" val="71985456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B77A40-3FB2-4471-8B00-5EBEADEC580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D36BEA6-383B-4718-8067-61E7DA98D7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C9F971-C1BB-40FA-AD12-B1BFABA1E721}"/>
              </a:ext>
            </a:extLst>
          </p:cNvPr>
          <p:cNvSpPr>
            <a:spLocks noGrp="1"/>
          </p:cNvSpPr>
          <p:nvPr>
            <p:ph type="dt" sz="half" idx="10"/>
          </p:nvPr>
        </p:nvSpPr>
        <p:spPr/>
        <p:txBody>
          <a:bodyPr/>
          <a:lstStyle/>
          <a:p>
            <a:fld id="{EC644D8F-464C-4138-8272-F2387EA72CEE}" type="datetime1">
              <a:rPr lang="en-IN" smtClean="0"/>
              <a:t>20-04-2022</a:t>
            </a:fld>
            <a:endParaRPr lang="en-IN"/>
          </a:p>
        </p:txBody>
      </p:sp>
      <p:sp>
        <p:nvSpPr>
          <p:cNvPr id="5" name="Footer Placeholder 4">
            <a:extLst>
              <a:ext uri="{FF2B5EF4-FFF2-40B4-BE49-F238E27FC236}">
                <a16:creationId xmlns:a16="http://schemas.microsoft.com/office/drawing/2014/main" id="{07EF0CF6-8878-467C-A3B9-2004C7D27E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62A14E-A7B7-4DA8-889A-1F94D20F87AA}"/>
              </a:ext>
            </a:extLst>
          </p:cNvPr>
          <p:cNvSpPr>
            <a:spLocks noGrp="1"/>
          </p:cNvSpPr>
          <p:nvPr>
            <p:ph type="sldNum" sz="quarter" idx="12"/>
          </p:nvPr>
        </p:nvSpPr>
        <p:spPr/>
        <p:txBody>
          <a:bodyPr/>
          <a:lstStyle/>
          <a:p>
            <a:fld id="{CD6CE053-0C11-4B12-BFC4-841722CB946C}" type="slidenum">
              <a:rPr lang="en-IN" smtClean="0"/>
              <a:t>‹#›</a:t>
            </a:fld>
            <a:endParaRPr lang="en-IN"/>
          </a:p>
        </p:txBody>
      </p:sp>
    </p:spTree>
    <p:extLst>
      <p:ext uri="{BB962C8B-B14F-4D97-AF65-F5344CB8AC3E}">
        <p14:creationId xmlns:p14="http://schemas.microsoft.com/office/powerpoint/2010/main" val="3527480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45334A-4031-4C7C-BCF4-649F90DDBF09}" type="datetime1">
              <a:rPr lang="en-IN" smtClean="0"/>
              <a:t>20-04-2022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D6CE053-0C11-4B12-BFC4-841722CB946C}" type="slidenum">
              <a:rPr lang="en-IN" smtClean="0"/>
              <a:t>‹#›</a:t>
            </a:fld>
            <a:endParaRPr lang="en-IN"/>
          </a:p>
        </p:txBody>
      </p:sp>
    </p:spTree>
    <p:extLst>
      <p:ext uri="{BB962C8B-B14F-4D97-AF65-F5344CB8AC3E}">
        <p14:creationId xmlns:p14="http://schemas.microsoft.com/office/powerpoint/2010/main" val="2349102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AE0E39A-7C4E-4B28-B85E-125FC745DA97}" type="datetime1">
              <a:rPr lang="en-IN" smtClean="0"/>
              <a:t>20-04-2022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CD6CE053-0C11-4B12-BFC4-841722CB946C}" type="slidenum">
              <a:rPr lang="en-IN" smtClean="0"/>
              <a:t>‹#›</a:t>
            </a:fld>
            <a:endParaRPr lang="en-IN"/>
          </a:p>
        </p:txBody>
      </p:sp>
    </p:spTree>
    <p:extLst>
      <p:ext uri="{BB962C8B-B14F-4D97-AF65-F5344CB8AC3E}">
        <p14:creationId xmlns:p14="http://schemas.microsoft.com/office/powerpoint/2010/main" val="1426466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AF72B80-B0A0-4316-A9C7-029D01A81905}" type="datetime1">
              <a:rPr lang="en-IN" smtClean="0"/>
              <a:t>20-04-2022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CD6CE053-0C11-4B12-BFC4-841722CB946C}" type="slidenum">
              <a:rPr lang="en-IN" smtClean="0"/>
              <a:t>‹#›</a:t>
            </a:fld>
            <a:endParaRPr lang="en-IN"/>
          </a:p>
        </p:txBody>
      </p:sp>
    </p:spTree>
    <p:extLst>
      <p:ext uri="{BB962C8B-B14F-4D97-AF65-F5344CB8AC3E}">
        <p14:creationId xmlns:p14="http://schemas.microsoft.com/office/powerpoint/2010/main" val="2288862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89B6A3F-92A3-40FA-A502-0C0518444BFD}" type="datetime1">
              <a:rPr lang="en-IN" smtClean="0"/>
              <a:t>20-04-2022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CD6CE053-0C11-4B12-BFC4-841722CB946C}" type="slidenum">
              <a:rPr lang="en-IN" smtClean="0"/>
              <a:t>‹#›</a:t>
            </a:fld>
            <a:endParaRPr lang="en-IN"/>
          </a:p>
        </p:txBody>
      </p:sp>
    </p:spTree>
    <p:extLst>
      <p:ext uri="{BB962C8B-B14F-4D97-AF65-F5344CB8AC3E}">
        <p14:creationId xmlns:p14="http://schemas.microsoft.com/office/powerpoint/2010/main" val="2544053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FAD539-9915-4471-808D-E0CE11981D17}" type="datetime1">
              <a:rPr lang="en-IN" smtClean="0"/>
              <a:t>20-04-2022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6CE053-0C11-4B12-BFC4-841722CB946C}" type="slidenum">
              <a:rPr lang="en-IN" smtClean="0"/>
              <a:t>‹#›</a:t>
            </a:fld>
            <a:endParaRPr lang="en-IN"/>
          </a:p>
        </p:txBody>
      </p:sp>
    </p:spTree>
    <p:extLst>
      <p:ext uri="{BB962C8B-B14F-4D97-AF65-F5344CB8AC3E}">
        <p14:creationId xmlns:p14="http://schemas.microsoft.com/office/powerpoint/2010/main" val="1943419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21" Type="http://schemas.openxmlformats.org/officeDocument/2006/relationships/image" Target="../media/image4.png"/><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3.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2.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 Id="rId22"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3.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F776B47-A53E-414D-A1B3-D8F8E3DCDCDB}" type="datetime1">
              <a:rPr lang="en-IN" smtClean="0"/>
              <a:t>20-04-2022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D6CE053-0C11-4B12-BFC4-841722CB946C}" type="slidenum">
              <a:rPr lang="en-IN" smtClean="0"/>
              <a:t>‹#›</a:t>
            </a:fld>
            <a:endParaRPr lang="en-IN"/>
          </a:p>
        </p:txBody>
      </p:sp>
    </p:spTree>
    <p:extLst>
      <p:ext uri="{BB962C8B-B14F-4D97-AF65-F5344CB8AC3E}">
        <p14:creationId xmlns:p14="http://schemas.microsoft.com/office/powerpoint/2010/main" val="2509285110"/>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2DF26E0-145A-4F79-9218-D9E28C6E5288}" type="datetime1">
              <a:rPr lang="en-IN" smtClean="0"/>
              <a:t>20-04-2022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D6CE053-0C11-4B12-BFC4-841722CB946C}" type="slidenum">
              <a:rPr lang="en-IN" smtClean="0"/>
              <a:t>‹#›</a:t>
            </a:fld>
            <a:endParaRPr lang="en-IN"/>
          </a:p>
        </p:txBody>
      </p:sp>
    </p:spTree>
    <p:extLst>
      <p:ext uri="{BB962C8B-B14F-4D97-AF65-F5344CB8AC3E}">
        <p14:creationId xmlns:p14="http://schemas.microsoft.com/office/powerpoint/2010/main" val="831304886"/>
      </p:ext>
    </p:extLst>
  </p:cSld>
  <p:clrMap bg1="dk1" tx1="lt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159B4F-E6BB-4B11-B296-F51758338D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075D42A-7FFD-4A4A-97E5-D185887C6F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59A7DE-E18E-46B5-8505-641AA7D9A0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E53466-54AB-4DCE-AC44-77F3B7D46024}" type="datetime1">
              <a:rPr lang="en-IN" smtClean="0"/>
              <a:t>20-04-2022</a:t>
            </a:fld>
            <a:endParaRPr lang="en-IN"/>
          </a:p>
        </p:txBody>
      </p:sp>
      <p:sp>
        <p:nvSpPr>
          <p:cNvPr id="5" name="Footer Placeholder 4">
            <a:extLst>
              <a:ext uri="{FF2B5EF4-FFF2-40B4-BE49-F238E27FC236}">
                <a16:creationId xmlns:a16="http://schemas.microsoft.com/office/drawing/2014/main" id="{B019BB8E-650E-4DDD-9811-EDAFB49755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FE372DA-DBCE-4CB3-A174-7BD4155646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6CE053-0C11-4B12-BFC4-841722CB946C}" type="slidenum">
              <a:rPr lang="en-IN" smtClean="0"/>
              <a:t>‹#›</a:t>
            </a:fld>
            <a:endParaRPr lang="en-IN"/>
          </a:p>
        </p:txBody>
      </p:sp>
    </p:spTree>
    <p:extLst>
      <p:ext uri="{BB962C8B-B14F-4D97-AF65-F5344CB8AC3E}">
        <p14:creationId xmlns:p14="http://schemas.microsoft.com/office/powerpoint/2010/main" val="1325882932"/>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5.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3" Type="http://schemas.openxmlformats.org/officeDocument/2006/relationships/hyperlink" Target="https://chatterbot.readthedocs.io/en/latest/_modules/chatterbot/preprocessors.html#unescape_html" TargetMode="External"/><Relationship Id="rId2" Type="http://schemas.openxmlformats.org/officeDocument/2006/relationships/hyperlink" Target="https://chatterbot.readthedocs.io/en/latest/_modules/chatterbot/preprocessors.html#clean_whitespace" TargetMode="External"/><Relationship Id="rId1" Type="http://schemas.openxmlformats.org/officeDocument/2006/relationships/slideLayout" Target="../slideLayouts/slideLayout36.xml"/><Relationship Id="rId4" Type="http://schemas.openxmlformats.org/officeDocument/2006/relationships/hyperlink" Target="https://chatterbot.readthedocs.io/en/latest/_modules/chatterbot/preprocessors.html#convert_to_ascii"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huzaifsayed/coronabot-chatterbot/blob/master/app.py#L5" TargetMode="External"/><Relationship Id="rId2" Type="http://schemas.openxmlformats.org/officeDocument/2006/relationships/hyperlink" Target="https://github.com/Candida18/College-Enquiry-Chatbot/blob/main/CRCE%20Bot/chatbot.py" TargetMode="External"/><Relationship Id="rId1" Type="http://schemas.openxmlformats.org/officeDocument/2006/relationships/slideLayout" Target="../slideLayouts/slideLayout36.xml"/><Relationship Id="rId6" Type="http://schemas.openxmlformats.org/officeDocument/2006/relationships/hyperlink" Target="https://youtu.be/RNEcewpVZUQ" TargetMode="External"/><Relationship Id="rId5" Type="http://schemas.openxmlformats.org/officeDocument/2006/relationships/hyperlink" Target="https://keyua.org/blog/how-to-make-a-chatbot-in-python/" TargetMode="External"/><Relationship Id="rId4" Type="http://schemas.openxmlformats.org/officeDocument/2006/relationships/hyperlink" Target="https://youtu.be/LdmAxUrR0l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DCFF6AC-C38E-41B0-9A60-B3640D558F57}"/>
              </a:ext>
            </a:extLst>
          </p:cNvPr>
          <p:cNvSpPr>
            <a:spLocks noGrp="1"/>
          </p:cNvSpPr>
          <p:nvPr>
            <p:ph type="subTitle" idx="1"/>
          </p:nvPr>
        </p:nvSpPr>
        <p:spPr>
          <a:xfrm>
            <a:off x="958850" y="268288"/>
            <a:ext cx="9709150" cy="6508750"/>
          </a:xfrm>
        </p:spPr>
        <p:txBody>
          <a:bodyPr>
            <a:normAutofit fontScale="85000" lnSpcReduction="20000"/>
          </a:bodyPr>
          <a:lstStyle/>
          <a:p>
            <a:pPr>
              <a:lnSpc>
                <a:spcPct val="107000"/>
              </a:lnSpc>
              <a:spcAft>
                <a:spcPts val="800"/>
              </a:spcAft>
            </a:pPr>
            <a:r>
              <a:rPr lang="en-US" sz="4000" b="1" dirty="0">
                <a:latin typeface="Times New Roman" panose="02020603050405020304" pitchFamily="18" charset="0"/>
                <a:cs typeface="Times New Roman" panose="02020603050405020304" pitchFamily="18" charset="0"/>
              </a:rPr>
              <a:t> </a:t>
            </a:r>
          </a:p>
          <a:p>
            <a:pPr>
              <a:lnSpc>
                <a:spcPct val="107000"/>
              </a:lnSpc>
              <a:spcAft>
                <a:spcPts val="800"/>
              </a:spcAft>
            </a:pPr>
            <a:r>
              <a:rPr lang="en-US" sz="4400" b="1" dirty="0">
                <a:solidFill>
                  <a:srgbClr val="FF0000"/>
                </a:solidFill>
                <a:latin typeface="Times New Roman" panose="02020603050405020304" pitchFamily="18" charset="0"/>
                <a:cs typeface="Times New Roman" panose="02020603050405020304" pitchFamily="18" charset="0"/>
              </a:rPr>
              <a:t>        MANGALORE   </a:t>
            </a:r>
            <a:r>
              <a:rPr lang="en-US" sz="2400" b="1" dirty="0">
                <a:solidFill>
                  <a:srgbClr val="FF0000"/>
                </a:solidFill>
                <a:latin typeface="Times New Roman" panose="02020603050405020304" pitchFamily="18" charset="0"/>
                <a:cs typeface="Times New Roman" panose="02020603050405020304" pitchFamily="18" charset="0"/>
              </a:rPr>
              <a:t>                        </a:t>
            </a:r>
            <a:r>
              <a:rPr lang="en-US" sz="4400" b="1" dirty="0">
                <a:solidFill>
                  <a:srgbClr val="FF0000"/>
                </a:solidFill>
                <a:latin typeface="Times New Roman" panose="02020603050405020304" pitchFamily="18" charset="0"/>
                <a:cs typeface="Times New Roman" panose="02020603050405020304" pitchFamily="18" charset="0"/>
              </a:rPr>
              <a:t>UNIVERSITY</a:t>
            </a:r>
            <a:endParaRPr lang="en-US" sz="40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b="1" dirty="0">
                <a:latin typeface="Times New Roman" panose="02020603050405020304" pitchFamily="18" charset="0"/>
                <a:cs typeface="Times New Roman" panose="02020603050405020304" pitchFamily="18" charset="0"/>
              </a:rPr>
              <a:t>                                         </a:t>
            </a:r>
          </a:p>
          <a:p>
            <a:pPr algn="ctr">
              <a:lnSpc>
                <a:spcPct val="107000"/>
              </a:lnSpc>
              <a:spcAft>
                <a:spcPts val="800"/>
              </a:spcAft>
            </a:pPr>
            <a:r>
              <a:rPr lang="en-US" sz="1400" b="1"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b="1" dirty="0">
                <a:solidFill>
                  <a:schemeClr val="accent1"/>
                </a:solidFill>
                <a:latin typeface="Times New Roman" panose="02020603050405020304" pitchFamily="18" charset="0"/>
                <a:ea typeface="Times New Roman" panose="02020603050405020304" pitchFamily="18" charset="0"/>
                <a:cs typeface="Times New Roman" panose="02020603050405020304" pitchFamily="18" charset="0"/>
              </a:rPr>
              <a:t>Chatbot for college enquiry in Kannada</a:t>
            </a:r>
            <a:r>
              <a:rPr lang="en-US" sz="2400" b="1"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algn="ctr"/>
            <a:r>
              <a:rPr lang="en-US" sz="2400" b="1" dirty="0">
                <a:solidFill>
                  <a:srgbClr val="FF0000"/>
                </a:solidFill>
                <a:latin typeface="Times New Roman" panose="02020603050405020304" pitchFamily="18" charset="0"/>
                <a:cs typeface="Times New Roman" panose="02020603050405020304" pitchFamily="18" charset="0"/>
              </a:rPr>
              <a:t>Presented By</a:t>
            </a:r>
          </a:p>
          <a:p>
            <a:pPr algn="ctr"/>
            <a:r>
              <a:rPr lang="en-US" b="1" dirty="0">
                <a:solidFill>
                  <a:srgbClr val="FF0000"/>
                </a:solidFill>
                <a:latin typeface="Times New Roman" panose="02020603050405020304" pitchFamily="18" charset="0"/>
                <a:cs typeface="Times New Roman" panose="02020603050405020304" pitchFamily="18" charset="0"/>
              </a:rPr>
              <a:t>Prathibha Bharathi S D</a:t>
            </a:r>
            <a:endParaRPr lang="en-US" dirty="0">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  Register No:</a:t>
            </a:r>
            <a:r>
              <a:rPr lang="en-US" dirty="0">
                <a:latin typeface="Times New Roman" panose="02020603050405020304" pitchFamily="18" charset="0"/>
                <a:cs typeface="Times New Roman" panose="02020603050405020304" pitchFamily="18" charset="0"/>
              </a:rPr>
              <a:t>201021387124</a:t>
            </a:r>
            <a:endParaRPr lang="en-US" sz="2400" dirty="0">
              <a:latin typeface="Times New Roman" panose="02020603050405020304" pitchFamily="18" charset="0"/>
              <a:cs typeface="Times New Roman" panose="02020603050405020304" pitchFamily="18" charset="0"/>
            </a:endParaRPr>
          </a:p>
          <a:p>
            <a:pPr algn="ctr"/>
            <a:endParaRPr lang="en-US" sz="2400" b="1" dirty="0">
              <a:latin typeface="Times New Roman" panose="02020603050405020304" pitchFamily="18" charset="0"/>
              <a:cs typeface="Times New Roman" panose="02020603050405020304" pitchFamily="18" charset="0"/>
            </a:endParaRPr>
          </a:p>
          <a:p>
            <a:pPr algn="ctr"/>
            <a:r>
              <a:rPr lang="en-US" sz="2400" b="1" dirty="0">
                <a:solidFill>
                  <a:srgbClr val="FF0000"/>
                </a:solidFill>
                <a:latin typeface="Times New Roman" panose="02020603050405020304" pitchFamily="18" charset="0"/>
                <a:cs typeface="Times New Roman" panose="02020603050405020304" pitchFamily="18" charset="0"/>
              </a:rPr>
              <a:t>Under the Guidance </a:t>
            </a:r>
            <a:endParaRPr lang="en-US" sz="2400" dirty="0">
              <a:solidFill>
                <a:srgbClr val="FF0000"/>
              </a:solidFill>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Dr. H.L. Shashirekha</a:t>
            </a:r>
          </a:p>
          <a:p>
            <a:pPr algn="ctr"/>
            <a:r>
              <a:rPr lang="en-US" sz="24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Chairperson Department of Computer science</a:t>
            </a:r>
            <a:endParaRPr lang="en-US" sz="1800" dirty="0">
              <a:latin typeface="Times New Roman" panose="02020603050405020304" pitchFamily="18" charset="0"/>
              <a:cs typeface="Times New Roman" panose="02020603050405020304" pitchFamily="18" charset="0"/>
            </a:endParaRPr>
          </a:p>
          <a:p>
            <a:pPr algn="ctr"/>
            <a:endParaRPr lang="en-US" sz="2400" dirty="0">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Department of Post-Graduate Studies and Research in Computer Science,</a:t>
            </a:r>
          </a:p>
          <a:p>
            <a:pPr algn="ctr"/>
            <a:r>
              <a:rPr lang="en-US" sz="2400" dirty="0">
                <a:latin typeface="Times New Roman" panose="02020603050405020304" pitchFamily="18" charset="0"/>
                <a:cs typeface="Times New Roman" panose="02020603050405020304" pitchFamily="18" charset="0"/>
              </a:rPr>
              <a:t>        Mangalore University,</a:t>
            </a:r>
          </a:p>
          <a:p>
            <a:pPr algn="ctr"/>
            <a:r>
              <a:rPr lang="en-US" sz="2400" dirty="0">
                <a:latin typeface="Times New Roman" panose="02020603050405020304" pitchFamily="18" charset="0"/>
                <a:cs typeface="Times New Roman" panose="02020603050405020304" pitchFamily="18" charset="0"/>
              </a:rPr>
              <a:t>       Mangalagangotri-574 199</a:t>
            </a:r>
          </a:p>
          <a:p>
            <a:pPr algn="ctr"/>
            <a:r>
              <a:rPr lang="en-US" sz="24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April 2022</a:t>
            </a:r>
            <a:endParaRPr lang="en-IN" dirty="0">
              <a:latin typeface="Times New Roman" panose="02020603050405020304" pitchFamily="18"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A8EB2EC5-D521-49B7-8251-61A9EE5D34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3425" y="566057"/>
            <a:ext cx="1179584" cy="1001486"/>
          </a:xfrm>
          <a:prstGeom prst="rect">
            <a:avLst/>
          </a:prstGeom>
        </p:spPr>
      </p:pic>
      <p:sp>
        <p:nvSpPr>
          <p:cNvPr id="2" name="Slide Number Placeholder 1">
            <a:extLst>
              <a:ext uri="{FF2B5EF4-FFF2-40B4-BE49-F238E27FC236}">
                <a16:creationId xmlns:a16="http://schemas.microsoft.com/office/drawing/2014/main" id="{12F3CD8B-9BDF-46A3-A730-A713ADF77168}"/>
              </a:ext>
            </a:extLst>
          </p:cNvPr>
          <p:cNvSpPr>
            <a:spLocks noGrp="1"/>
          </p:cNvSpPr>
          <p:nvPr>
            <p:ph type="sldNum" sz="quarter" idx="12"/>
          </p:nvPr>
        </p:nvSpPr>
        <p:spPr/>
        <p:txBody>
          <a:bodyPr/>
          <a:lstStyle/>
          <a:p>
            <a:fld id="{CD6CE053-0C11-4B12-BFC4-841722CB946C}" type="slidenum">
              <a:rPr lang="en-IN" sz="1800" smtClean="0"/>
              <a:t>1</a:t>
            </a:fld>
            <a:endParaRPr lang="en-IN" sz="1800" dirty="0"/>
          </a:p>
        </p:txBody>
      </p:sp>
    </p:spTree>
    <p:extLst>
      <p:ext uri="{BB962C8B-B14F-4D97-AF65-F5344CB8AC3E}">
        <p14:creationId xmlns:p14="http://schemas.microsoft.com/office/powerpoint/2010/main" val="3016903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2">
            <a:extLst>
              <a:ext uri="{FF2B5EF4-FFF2-40B4-BE49-F238E27FC236}">
                <a16:creationId xmlns:a16="http://schemas.microsoft.com/office/drawing/2014/main" id="{22C9FF29-76EC-482A-BD72-09EA8E5A2DC3}"/>
              </a:ext>
            </a:extLst>
          </p:cNvPr>
          <p:cNvSpPr>
            <a:spLocks noChangeArrowheads="1"/>
          </p:cNvSpPr>
          <p:nvPr/>
        </p:nvSpPr>
        <p:spPr bwMode="auto">
          <a:xfrm>
            <a:off x="290951" y="429635"/>
            <a:ext cx="1489099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2049" name="Picture 2">
            <a:extLst>
              <a:ext uri="{FF2B5EF4-FFF2-40B4-BE49-F238E27FC236}">
                <a16:creationId xmlns:a16="http://schemas.microsoft.com/office/drawing/2014/main" id="{73AD6335-DAEA-40AE-9F45-2991E92C32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0343" y="347229"/>
            <a:ext cx="6747329" cy="5166153"/>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B2E33FD2-7317-4F37-A916-E4E5AB96C30C}"/>
              </a:ext>
            </a:extLst>
          </p:cNvPr>
          <p:cNvSpPr txBox="1"/>
          <p:nvPr/>
        </p:nvSpPr>
        <p:spPr>
          <a:xfrm>
            <a:off x="3626094" y="5453744"/>
            <a:ext cx="7590970" cy="738664"/>
          </a:xfrm>
          <a:prstGeom prst="rect">
            <a:avLst/>
          </a:prstGeom>
          <a:noFill/>
        </p:spPr>
        <p:txBody>
          <a:bodyPr wrap="square">
            <a:spAutoFit/>
          </a:bodyPr>
          <a:lstStyle/>
          <a:p>
            <a:r>
              <a:rPr lang="en-IN" sz="1800" b="1" dirty="0">
                <a:effectLst/>
                <a:latin typeface="TimesNewRomanPSMT"/>
                <a:ea typeface="Calibri" panose="020F0502020204030204" pitchFamily="34" charset="0"/>
                <a:cs typeface="TimesNewRomanPSMT"/>
              </a:rPr>
              <a:t>Fig. 1. </a:t>
            </a:r>
            <a:r>
              <a:rPr lang="en-IN" b="1" dirty="0">
                <a:latin typeface="TimesNewRomanPSMT"/>
                <a:ea typeface="Calibri" panose="020F0502020204030204" pitchFamily="34" charset="0"/>
                <a:cs typeface="TimesNewRomanPSMT"/>
              </a:rPr>
              <a:t>General model of  </a:t>
            </a:r>
            <a:r>
              <a:rPr lang="en-IN" sz="1800" b="1" dirty="0">
                <a:effectLst/>
                <a:latin typeface="TimesNewRomanPSMT"/>
                <a:ea typeface="Calibri" panose="020F0502020204030204" pitchFamily="34" charset="0"/>
                <a:cs typeface="TimesNewRomanPSMT"/>
              </a:rPr>
              <a:t>Chatbot system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6EC91AE5-959D-46DB-B25E-A1B8863B1DF5}"/>
              </a:ext>
            </a:extLst>
          </p:cNvPr>
          <p:cNvSpPr>
            <a:spLocks noGrp="1"/>
          </p:cNvSpPr>
          <p:nvPr>
            <p:ph type="sldNum" sz="quarter" idx="12"/>
          </p:nvPr>
        </p:nvSpPr>
        <p:spPr/>
        <p:txBody>
          <a:bodyPr/>
          <a:lstStyle/>
          <a:p>
            <a:fld id="{CD6CE053-0C11-4B12-BFC4-841722CB946C}" type="slidenum">
              <a:rPr lang="en-IN" smtClean="0"/>
              <a:t>10</a:t>
            </a:fld>
            <a:endParaRPr lang="en-IN"/>
          </a:p>
        </p:txBody>
      </p:sp>
    </p:spTree>
    <p:extLst>
      <p:ext uri="{BB962C8B-B14F-4D97-AF65-F5344CB8AC3E}">
        <p14:creationId xmlns:p14="http://schemas.microsoft.com/office/powerpoint/2010/main" val="4026086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C23279D-2EA8-4091-AC70-B47E8EEB99F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32300" y="812801"/>
            <a:ext cx="3202213" cy="4432300"/>
          </a:xfrm>
          <a:prstGeom prst="rect">
            <a:avLst/>
          </a:prstGeom>
          <a:noFill/>
          <a:ln>
            <a:noFill/>
          </a:ln>
        </p:spPr>
      </p:pic>
      <p:sp>
        <p:nvSpPr>
          <p:cNvPr id="4" name="TextBox 3">
            <a:extLst>
              <a:ext uri="{FF2B5EF4-FFF2-40B4-BE49-F238E27FC236}">
                <a16:creationId xmlns:a16="http://schemas.microsoft.com/office/drawing/2014/main" id="{AEE680FA-164C-4B67-8CDA-82AAA49CE6E9}"/>
              </a:ext>
            </a:extLst>
          </p:cNvPr>
          <p:cNvSpPr txBox="1"/>
          <p:nvPr/>
        </p:nvSpPr>
        <p:spPr>
          <a:xfrm>
            <a:off x="3987800" y="5722033"/>
            <a:ext cx="6096000" cy="646331"/>
          </a:xfrm>
          <a:prstGeom prst="rect">
            <a:avLst/>
          </a:prstGeom>
          <a:noFill/>
        </p:spPr>
        <p:txBody>
          <a:bodyPr wrap="square">
            <a:spAutoFit/>
          </a:bodyPr>
          <a:lstStyle/>
          <a:p>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Fig 2.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Flow chart of the proposed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dirty="0"/>
          </a:p>
        </p:txBody>
      </p:sp>
      <p:sp>
        <p:nvSpPr>
          <p:cNvPr id="3" name="Slide Number Placeholder 2">
            <a:extLst>
              <a:ext uri="{FF2B5EF4-FFF2-40B4-BE49-F238E27FC236}">
                <a16:creationId xmlns:a16="http://schemas.microsoft.com/office/drawing/2014/main" id="{3E771F22-00A3-4C90-8960-62BE4B2EACA2}"/>
              </a:ext>
            </a:extLst>
          </p:cNvPr>
          <p:cNvSpPr>
            <a:spLocks noGrp="1"/>
          </p:cNvSpPr>
          <p:nvPr>
            <p:ph type="sldNum" sz="quarter" idx="12"/>
          </p:nvPr>
        </p:nvSpPr>
        <p:spPr/>
        <p:txBody>
          <a:bodyPr/>
          <a:lstStyle/>
          <a:p>
            <a:fld id="{CD6CE053-0C11-4B12-BFC4-841722CB946C}" type="slidenum">
              <a:rPr lang="en-IN" smtClean="0"/>
              <a:t>11</a:t>
            </a:fld>
            <a:endParaRPr lang="en-IN"/>
          </a:p>
        </p:txBody>
      </p:sp>
    </p:spTree>
    <p:extLst>
      <p:ext uri="{BB962C8B-B14F-4D97-AF65-F5344CB8AC3E}">
        <p14:creationId xmlns:p14="http://schemas.microsoft.com/office/powerpoint/2010/main" val="3433789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DD5C9-70C5-465C-9EEC-DFE246D85F28}"/>
              </a:ext>
            </a:extLst>
          </p:cNvPr>
          <p:cNvSpPr>
            <a:spLocks noGrp="1"/>
          </p:cNvSpPr>
          <p:nvPr>
            <p:ph type="title"/>
          </p:nvPr>
        </p:nvSpPr>
        <p:spPr>
          <a:xfrm>
            <a:off x="571500" y="500062"/>
            <a:ext cx="10515600" cy="1325563"/>
          </a:xfrm>
        </p:spPr>
        <p:txBody>
          <a:bodyPr>
            <a:normAutofit/>
          </a:bodyPr>
          <a:lstStyle/>
          <a:p>
            <a:r>
              <a:rPr lang="en-US" sz="2400" b="1" dirty="0">
                <a:solidFill>
                  <a:schemeClr val="accent1"/>
                </a:solidFill>
                <a:latin typeface="Times New Roman" panose="02020603050405020304" pitchFamily="18" charset="0"/>
                <a:cs typeface="Times New Roman" panose="02020603050405020304" pitchFamily="18" charset="0"/>
              </a:rPr>
              <a:t>METHODOLOGY</a:t>
            </a:r>
            <a:endParaRPr lang="en-IN" sz="2400" b="1"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1E7EB78-AAAC-4885-B2CC-F1A1975CEFCA}"/>
              </a:ext>
            </a:extLst>
          </p:cNvPr>
          <p:cNvSpPr>
            <a:spLocks noGrp="1"/>
          </p:cNvSpPr>
          <p:nvPr>
            <p:ph idx="1"/>
          </p:nvPr>
        </p:nvSpPr>
        <p:spPr/>
        <p:txBody>
          <a:bodyPr>
            <a:normAutofit lnSpcReduction="10000"/>
          </a:bodyPr>
          <a:lstStyle/>
          <a:p>
            <a:pPr marL="0" indent="0" algn="just">
              <a:lnSpc>
                <a:spcPct val="150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 set of methods, practices, processes, procedures and standards is called a</a:t>
            </a:r>
          </a:p>
          <a:p>
            <a:pPr marL="0" indent="0" algn="just">
              <a:lnSpc>
                <a:spcPct val="150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methodology. Chatbot responds to the user by greeting him/her and then asks user to</a:t>
            </a:r>
          </a:p>
          <a:p>
            <a:pPr marL="0" indent="0" algn="just">
              <a:lnSpc>
                <a:spcPct val="150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provide his/her name. Then the user finds the buttons in the UI which corresponds</a:t>
            </a:r>
          </a:p>
          <a:p>
            <a:pPr marL="0" indent="0" algn="just">
              <a:lnSpc>
                <a:spcPct val="150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to the different categories of the college.</a:t>
            </a:r>
            <a:endParaRPr lang="en-US" sz="1800" b="1" dirty="0">
              <a:solidFill>
                <a:schemeClr val="accent2"/>
              </a:solidFill>
              <a:latin typeface="Times New Roman" panose="02020603050405020304" pitchFamily="18" charset="0"/>
              <a:cs typeface="Times New Roman" panose="02020603050405020304" pitchFamily="18" charset="0"/>
            </a:endParaRPr>
          </a:p>
          <a:p>
            <a:pPr marL="0" indent="0">
              <a:buNone/>
            </a:pPr>
            <a:endParaRPr lang="en-US" sz="1800" b="1" dirty="0">
              <a:solidFill>
                <a:schemeClr val="accent2"/>
              </a:solidFill>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this project, </a:t>
            </a:r>
            <a:r>
              <a:rPr lang="en-IN" sz="1800" dirty="0">
                <a:latin typeface="Times New Roman" panose="02020603050405020304" pitchFamily="18" charset="0"/>
                <a:ea typeface="Calibri" panose="020F0502020204030204" pitchFamily="34" charset="0"/>
                <a:cs typeface="Times New Roman" panose="02020603050405020304" pitchFamily="18" charset="0"/>
              </a:rPr>
              <a:t>we have predefined questions and answers as dataset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buNone/>
            </a:pPr>
            <a:r>
              <a:rPr lang="en-IN" sz="1800" dirty="0">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utilization of logic adapters to choose a response is another algorithm used </a:t>
            </a:r>
          </a:p>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for chatbot applications. The aim of an input adapter is to get input from bot source, </a:t>
            </a:r>
          </a:p>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and then convert it into a format that makes chatbot understand.</a:t>
            </a:r>
          </a:p>
          <a:p>
            <a:pPr marL="0" indent="0">
              <a:buNone/>
            </a:pPr>
            <a:r>
              <a:rPr lang="en-IN" sz="1800" dirty="0">
                <a:effectLst/>
                <a:latin typeface="TimesNewRomanPSMT"/>
                <a:ea typeface="Calibri" panose="020F0502020204030204" pitchFamily="34" charset="0"/>
                <a:cs typeface="TimesNewRomanPSMT"/>
              </a:rPr>
              <a:t>     </a:t>
            </a:r>
            <a:endParaRPr lang="en-IN" sz="1800" b="1"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buNone/>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F639EDCB-607A-4F3A-8DB1-FF9F6ADA8C9E}"/>
              </a:ext>
            </a:extLst>
          </p:cNvPr>
          <p:cNvSpPr>
            <a:spLocks noGrp="1"/>
          </p:cNvSpPr>
          <p:nvPr>
            <p:ph type="sldNum" sz="quarter" idx="12"/>
          </p:nvPr>
        </p:nvSpPr>
        <p:spPr/>
        <p:txBody>
          <a:bodyPr/>
          <a:lstStyle/>
          <a:p>
            <a:fld id="{CD6CE053-0C11-4B12-BFC4-841722CB946C}" type="slidenum">
              <a:rPr lang="en-IN" smtClean="0"/>
              <a:t>12</a:t>
            </a:fld>
            <a:endParaRPr lang="en-IN"/>
          </a:p>
        </p:txBody>
      </p:sp>
    </p:spTree>
    <p:extLst>
      <p:ext uri="{BB962C8B-B14F-4D97-AF65-F5344CB8AC3E}">
        <p14:creationId xmlns:p14="http://schemas.microsoft.com/office/powerpoint/2010/main" val="1767889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B9DCE6-90FC-44DD-9301-80F2837F5C1F}"/>
              </a:ext>
            </a:extLst>
          </p:cNvPr>
          <p:cNvSpPr txBox="1"/>
          <p:nvPr/>
        </p:nvSpPr>
        <p:spPr>
          <a:xfrm>
            <a:off x="1498600" y="952500"/>
            <a:ext cx="7175500" cy="3139321"/>
          </a:xfrm>
          <a:prstGeom prst="rect">
            <a:avLst/>
          </a:prstGeom>
          <a:noFill/>
        </p:spPr>
        <p:txBody>
          <a:bodyPr wrap="square">
            <a:spAutoFit/>
          </a:bodyPr>
          <a:lstStyle/>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chatbot system uses a special logic adapter that allows to pick the fitting response from all the responses. The Multi Logic Adapter is used to choose a single response from the responses returned by all of the logic adapters that the chat bot has been configured to use.</a:t>
            </a:r>
          </a:p>
          <a:p>
            <a:pPr marL="0" indent="0">
              <a:buNone/>
            </a:pP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b="0" i="0" dirty="0">
                <a:solidFill>
                  <a:srgbClr val="404040"/>
                </a:solidFill>
                <a:effectLst/>
                <a:latin typeface="Times New Roman" panose="02020603050405020304" pitchFamily="18" charset="0"/>
                <a:cs typeface="Times New Roman" panose="02020603050405020304" pitchFamily="18" charset="0"/>
              </a:rPr>
              <a:t>A typical logic adapter designed to return a response to an input statement will use two main steps to do this. The first step involves searching the database for a known statement that matches or closely matches the input statement. Once a match is selected, the second step involves selecting a known response to the selected match. Frequently, there will be a number of existing statements that are responses to the known match.</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78EEBF5F-E760-4350-92C7-AAEE51295199}"/>
              </a:ext>
            </a:extLst>
          </p:cNvPr>
          <p:cNvSpPr>
            <a:spLocks noGrp="1"/>
          </p:cNvSpPr>
          <p:nvPr>
            <p:ph type="sldNum" sz="quarter" idx="12"/>
          </p:nvPr>
        </p:nvSpPr>
        <p:spPr/>
        <p:txBody>
          <a:bodyPr/>
          <a:lstStyle/>
          <a:p>
            <a:fld id="{CD6CE053-0C11-4B12-BFC4-841722CB946C}" type="slidenum">
              <a:rPr lang="en-IN" smtClean="0"/>
              <a:t>13</a:t>
            </a:fld>
            <a:endParaRPr lang="en-IN"/>
          </a:p>
        </p:txBody>
      </p:sp>
    </p:spTree>
    <p:extLst>
      <p:ext uri="{BB962C8B-B14F-4D97-AF65-F5344CB8AC3E}">
        <p14:creationId xmlns:p14="http://schemas.microsoft.com/office/powerpoint/2010/main" val="2266491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EEB50B-90E6-4B04-B819-59CEBD3259E9}"/>
              </a:ext>
            </a:extLst>
          </p:cNvPr>
          <p:cNvSpPr>
            <a:spLocks noGrp="1"/>
          </p:cNvSpPr>
          <p:nvPr>
            <p:ph idx="1"/>
          </p:nvPr>
        </p:nvSpPr>
        <p:spPr>
          <a:xfrm>
            <a:off x="0" y="752288"/>
            <a:ext cx="10680700" cy="6293224"/>
          </a:xfrm>
        </p:spPr>
        <p:txBody>
          <a:bodyPr>
            <a:normAutofit/>
          </a:bodyPr>
          <a:lstStyle/>
          <a:p>
            <a:pPr marL="0" indent="0">
              <a:lnSpc>
                <a:spcPct val="150000"/>
              </a:lnSpc>
              <a:buNone/>
            </a:pPr>
            <a:r>
              <a:rPr lang="en-IN" sz="2400" dirty="0">
                <a:effectLst/>
                <a:latin typeface="TimesNewRomanPSMT"/>
                <a:ea typeface="Calibri" panose="020F0502020204030204" pitchFamily="34" charset="0"/>
                <a:cs typeface="TimesNewRomanPSMT"/>
              </a:rPr>
              <a:t>     </a:t>
            </a:r>
            <a:r>
              <a:rPr lang="en-IN" sz="1800" dirty="0">
                <a:effectLst/>
                <a:latin typeface="TimesNewRomanPSMT"/>
                <a:ea typeface="Calibri" panose="020F0502020204030204" pitchFamily="34" charset="0"/>
                <a:cs typeface="TimesNewRomanPSMT"/>
              </a:rPr>
              <a:t>Pre-processing of information is done by word embedding. Here each word is mapped to a vector and the vector structure is spoken to in one-hot encoded structure which implies 1 represents the presence of word and 0 for everything else.</a:t>
            </a:r>
            <a:endParaRPr lang="en-IN" sz="330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IN" sz="23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IN" sz="2400" dirty="0">
                <a:effectLst/>
                <a:latin typeface="TimesNewRomanPSMT"/>
                <a:ea typeface="Calibri" panose="020F0502020204030204" pitchFamily="34" charset="0"/>
                <a:cs typeface="TimesNewRomanPSMT"/>
              </a:rPr>
              <a:t> </a:t>
            </a:r>
            <a:r>
              <a:rPr lang="en-IN" sz="1800" dirty="0">
                <a:effectLst/>
                <a:latin typeface="TimesNewRomanPSMT"/>
                <a:ea typeface="Calibri" panose="020F0502020204030204" pitchFamily="34" charset="0"/>
                <a:cs typeface="TimesNewRomanPSMT"/>
              </a:rPr>
              <a:t>Natural Language Toolkit (NLTK) is a python library which offers assistance for Natural Language Processing (NLP). NLTK has inbuilt tokenizers. The NLTK incorporates a wide scope of tokenizers which are as per the following norm, letters, path, words, keywords, class, N-gram, pattern and so on. The most usually utilized tokenizer is the word-</a:t>
            </a:r>
            <a:r>
              <a:rPr lang="en-IN" sz="1800" dirty="0" err="1">
                <a:effectLst/>
                <a:latin typeface="TimesNewRomanPSMT"/>
                <a:ea typeface="Calibri" panose="020F0502020204030204" pitchFamily="34" charset="0"/>
                <a:cs typeface="TimesNewRomanPSMT"/>
              </a:rPr>
              <a:t>punkt</a:t>
            </a:r>
            <a:r>
              <a:rPr lang="en-IN" sz="1800" dirty="0">
                <a:effectLst/>
                <a:latin typeface="TimesNewRomanPSMT"/>
                <a:ea typeface="Calibri" panose="020F0502020204030204" pitchFamily="34" charset="0"/>
                <a:cs typeface="TimesNewRomanPSMT"/>
              </a:rPr>
              <a:t> tokenizer which parts the sentences at the blank spaces.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8980CC06-9A84-4A4B-9869-9DF824E38595}"/>
              </a:ext>
            </a:extLst>
          </p:cNvPr>
          <p:cNvSpPr>
            <a:spLocks noGrp="1"/>
          </p:cNvSpPr>
          <p:nvPr>
            <p:ph type="sldNum" sz="quarter" idx="12"/>
          </p:nvPr>
        </p:nvSpPr>
        <p:spPr/>
        <p:txBody>
          <a:bodyPr/>
          <a:lstStyle/>
          <a:p>
            <a:fld id="{CD6CE053-0C11-4B12-BFC4-841722CB946C}" type="slidenum">
              <a:rPr lang="en-IN" smtClean="0"/>
              <a:t>14</a:t>
            </a:fld>
            <a:endParaRPr lang="en-IN"/>
          </a:p>
        </p:txBody>
      </p:sp>
    </p:spTree>
    <p:extLst>
      <p:ext uri="{BB962C8B-B14F-4D97-AF65-F5344CB8AC3E}">
        <p14:creationId xmlns:p14="http://schemas.microsoft.com/office/powerpoint/2010/main" val="2707141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56CCFE-AAB9-4288-AD8B-FBD0771C7053}"/>
              </a:ext>
            </a:extLst>
          </p:cNvPr>
          <p:cNvSpPr>
            <a:spLocks noGrp="1"/>
          </p:cNvSpPr>
          <p:nvPr>
            <p:ph idx="1"/>
          </p:nvPr>
        </p:nvSpPr>
        <p:spPr>
          <a:xfrm>
            <a:off x="339271" y="721518"/>
            <a:ext cx="10350500" cy="5414964"/>
          </a:xfrm>
        </p:spPr>
        <p:txBody>
          <a:bodyPr>
            <a:normAutofit/>
          </a:bodyPr>
          <a:lstStyle/>
          <a:p>
            <a:pPr marL="0" indent="0" algn="just">
              <a:lnSpc>
                <a:spcPct val="100000"/>
              </a:lnSpc>
              <a:buNone/>
            </a:pPr>
            <a:r>
              <a:rPr lang="en-US" sz="2400" b="1" dirty="0">
                <a:solidFill>
                  <a:schemeClr val="accent1"/>
                </a:solidFill>
                <a:latin typeface="Times New Roman" panose="02020603050405020304" pitchFamily="18" charset="0"/>
                <a:cs typeface="Times New Roman" panose="02020603050405020304" pitchFamily="18" charset="0"/>
              </a:rPr>
              <a:t>LOGIC ADAPTER</a:t>
            </a:r>
          </a:p>
          <a:p>
            <a:pPr marL="0" indent="0" algn="just">
              <a:lnSpc>
                <a:spcPct val="100000"/>
              </a:lnSpc>
              <a:buNone/>
            </a:pP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	</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r>
              <a:rPr lang="en-US" altLang="en-US" sz="1800" dirty="0">
                <a:solidFill>
                  <a:srgbClr val="404040"/>
                </a:solidFill>
                <a:latin typeface="Times New Roman" panose="02020603050405020304" pitchFamily="18" charset="0"/>
                <a:cs typeface="Times New Roman" panose="02020603050405020304" pitchFamily="18" charset="0"/>
              </a:rPr>
              <a:t>             The logic adapter that your bot uses can be specified by setting the </a:t>
            </a:r>
            <a:r>
              <a:rPr lang="en-US" altLang="en-US" sz="1800" dirty="0">
                <a:solidFill>
                  <a:srgbClr val="E74C3C"/>
                </a:solidFill>
                <a:latin typeface="Times New Roman" panose="02020603050405020304" pitchFamily="18" charset="0"/>
                <a:cs typeface="Times New Roman" panose="02020603050405020304" pitchFamily="18" charset="0"/>
              </a:rPr>
              <a:t>logic_adapters</a:t>
            </a:r>
            <a:r>
              <a:rPr lang="en-US" altLang="en-US" sz="1800" dirty="0">
                <a:solidFill>
                  <a:srgbClr val="404040"/>
                </a:solidFill>
                <a:latin typeface="Times New Roman" panose="02020603050405020304" pitchFamily="18" charset="0"/>
                <a:cs typeface="Times New Roman" panose="02020603050405020304" pitchFamily="18" charset="0"/>
              </a:rPr>
              <a:t> parameter to the      import  path of the logic adapter you want to use.</a:t>
            </a:r>
            <a:r>
              <a:rPr lang="en-US" altLang="en-US" sz="1800" dirty="0">
                <a:latin typeface="Times New Roman" panose="02020603050405020304" pitchFamily="18" charset="0"/>
                <a:cs typeface="Times New Roman" panose="02020603050405020304" pitchFamily="18" charset="0"/>
              </a:rPr>
              <a:t> </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r>
              <a:rPr lang="en-US" sz="1800" b="0" i="0" dirty="0">
                <a:solidFill>
                  <a:srgbClr val="404040"/>
                </a:solidFill>
                <a:effectLst/>
                <a:latin typeface="Times New Roman" panose="02020603050405020304" pitchFamily="18" charset="0"/>
                <a:cs typeface="Times New Roman" panose="02020603050405020304" pitchFamily="18" charset="0"/>
              </a:rPr>
              <a:t>      It is possible to enter any number of logic adapters for your bot to use. If multiple adapters are used, then the bot will return the response with the highest calculated confidence value. If multiple adapters return the same confidence, then the adapter that is entered into the list first will take priority.</a:t>
            </a:r>
          </a:p>
          <a:p>
            <a:pPr marL="0" indent="0" algn="just">
              <a:buNone/>
            </a:pPr>
            <a:endParaRPr lang="en-US" sz="1800" dirty="0">
              <a:solidFill>
                <a:srgbClr val="404040"/>
              </a:solidFill>
              <a:latin typeface="Times New Roman" panose="02020603050405020304" pitchFamily="18" charset="0"/>
              <a:cs typeface="Times New Roman" panose="02020603050405020304" pitchFamily="18" charset="0"/>
            </a:endParaRPr>
          </a:p>
          <a:p>
            <a:pPr marL="0" indent="0" algn="just">
              <a:buNone/>
            </a:pPr>
            <a:endParaRPr lang="en-US" sz="1800" dirty="0">
              <a:solidFill>
                <a:srgbClr val="404040"/>
              </a:solidFill>
              <a:latin typeface="Times New Roman" panose="02020603050405020304" pitchFamily="18" charset="0"/>
              <a:cs typeface="Times New Roman" panose="02020603050405020304" pitchFamily="18" charset="0"/>
            </a:endParaRPr>
          </a:p>
          <a:p>
            <a:pPr marL="0" indent="0" algn="just">
              <a:buNone/>
            </a:pPr>
            <a:endParaRPr lang="en-IN" sz="18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B592CBE-BBF0-41CB-BA0B-52D6D5AC07B7}"/>
              </a:ext>
            </a:extLst>
          </p:cNvPr>
          <p:cNvSpPr txBox="1"/>
          <p:nvPr/>
        </p:nvSpPr>
        <p:spPr>
          <a:xfrm>
            <a:off x="2155825" y="3694837"/>
            <a:ext cx="7512050" cy="1754326"/>
          </a:xfrm>
          <a:prstGeom prst="rect">
            <a:avLst/>
          </a:prstGeom>
          <a:noFill/>
        </p:spPr>
        <p:txBody>
          <a:bodyPr wrap="square">
            <a:spAutoFit/>
          </a:bodyPr>
          <a:lstStyle/>
          <a:p>
            <a:r>
              <a:rPr lang="en-IN" dirty="0"/>
              <a:t>chatbot = Chatbot(</a:t>
            </a:r>
          </a:p>
          <a:p>
            <a:r>
              <a:rPr lang="en-IN" dirty="0"/>
              <a:t>    "My Chatterbot",</a:t>
            </a:r>
          </a:p>
          <a:p>
            <a:r>
              <a:rPr lang="en-IN" dirty="0"/>
              <a:t>    logic_adapters=[</a:t>
            </a:r>
          </a:p>
          <a:p>
            <a:r>
              <a:rPr lang="en-IN" dirty="0"/>
              <a:t>        "chatterbot.logic.BestMatch"</a:t>
            </a:r>
          </a:p>
          <a:p>
            <a:r>
              <a:rPr lang="en-IN" dirty="0"/>
              <a:t>    ]</a:t>
            </a:r>
          </a:p>
          <a:p>
            <a:r>
              <a:rPr lang="en-IN" dirty="0"/>
              <a:t>)</a:t>
            </a:r>
          </a:p>
        </p:txBody>
      </p:sp>
      <p:sp>
        <p:nvSpPr>
          <p:cNvPr id="2" name="Slide Number Placeholder 1">
            <a:extLst>
              <a:ext uri="{FF2B5EF4-FFF2-40B4-BE49-F238E27FC236}">
                <a16:creationId xmlns:a16="http://schemas.microsoft.com/office/drawing/2014/main" id="{1A0C3C04-2AB4-4C80-B5DD-7B4E98F15ACA}"/>
              </a:ext>
            </a:extLst>
          </p:cNvPr>
          <p:cNvSpPr>
            <a:spLocks noGrp="1"/>
          </p:cNvSpPr>
          <p:nvPr>
            <p:ph type="sldNum" sz="quarter" idx="12"/>
          </p:nvPr>
        </p:nvSpPr>
        <p:spPr/>
        <p:txBody>
          <a:bodyPr/>
          <a:lstStyle/>
          <a:p>
            <a:fld id="{CD6CE053-0C11-4B12-BFC4-841722CB946C}" type="slidenum">
              <a:rPr lang="en-IN" smtClean="0"/>
              <a:t>15</a:t>
            </a:fld>
            <a:endParaRPr lang="en-IN"/>
          </a:p>
        </p:txBody>
      </p:sp>
    </p:spTree>
    <p:extLst>
      <p:ext uri="{BB962C8B-B14F-4D97-AF65-F5344CB8AC3E}">
        <p14:creationId xmlns:p14="http://schemas.microsoft.com/office/powerpoint/2010/main" val="2241760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D6C1CA-85A5-431E-9EDB-313C5003D81D}"/>
              </a:ext>
            </a:extLst>
          </p:cNvPr>
          <p:cNvSpPr>
            <a:spLocks noGrp="1"/>
          </p:cNvSpPr>
          <p:nvPr>
            <p:ph idx="1"/>
          </p:nvPr>
        </p:nvSpPr>
        <p:spPr>
          <a:xfrm>
            <a:off x="838200" y="393700"/>
            <a:ext cx="10515600" cy="5783263"/>
          </a:xfrm>
        </p:spPr>
        <p:txBody>
          <a:bodyPr>
            <a:normAutofit/>
          </a:bodyPr>
          <a:lstStyle/>
          <a:p>
            <a:pPr marL="0" indent="0" algn="just">
              <a:lnSpc>
                <a:spcPct val="150000"/>
              </a:lnSpc>
              <a:buNone/>
            </a:pPr>
            <a:r>
              <a:rPr lang="en-IN" sz="2800" dirty="0">
                <a:effectLst/>
                <a:latin typeface="Times New Roman" panose="02020603050405020304" pitchFamily="18" charset="0"/>
                <a:ea typeface="Calibri" panose="020F0502020204030204" pitchFamily="34" charset="0"/>
              </a:rPr>
              <a:t>	</a:t>
            </a:r>
          </a:p>
          <a:p>
            <a:pPr marL="0" indent="0" algn="just">
              <a:lnSpc>
                <a:spcPct val="150000"/>
              </a:lnSpc>
              <a:buNone/>
            </a:pPr>
            <a:r>
              <a:rPr lang="en-IN" b="0" i="0" dirty="0">
                <a:solidFill>
                  <a:srgbClr val="404040"/>
                </a:solidFill>
                <a:latin typeface="Times New Roman" panose="02020603050405020304" pitchFamily="18" charset="0"/>
                <a:cs typeface="Times New Roman" panose="02020603050405020304" pitchFamily="18" charset="0"/>
              </a:rPr>
              <a:t> </a:t>
            </a:r>
            <a:r>
              <a:rPr lang="en-US" sz="1800" b="0" i="0" dirty="0">
                <a:solidFill>
                  <a:srgbClr val="404040"/>
                </a:solidFill>
                <a:effectLst/>
                <a:latin typeface="Times New Roman" panose="02020603050405020304" pitchFamily="18" charset="0"/>
                <a:cs typeface="Times New Roman" panose="02020603050405020304" pitchFamily="18" charset="0"/>
              </a:rPr>
              <a:t>ChatterBot is a Python library that makes it easy to generate automated responses to a user’s input. ChatterBot uses a selection of machine learning algorithms to produce different types of responses.</a:t>
            </a:r>
            <a:endParaRPr lang="en-IN" sz="1800"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2C2DA445-6D11-4B7A-83F3-D9F309A4DE45}"/>
              </a:ext>
            </a:extLst>
          </p:cNvPr>
          <p:cNvSpPr>
            <a:spLocks noChangeArrowheads="1"/>
          </p:cNvSpPr>
          <p:nvPr/>
        </p:nvSpPr>
        <p:spPr bwMode="auto">
          <a:xfrm>
            <a:off x="838200" y="2613023"/>
            <a:ext cx="6852769" cy="3155958"/>
          </a:xfrm>
          <a:prstGeom prst="rect">
            <a:avLst/>
          </a:prstGeom>
          <a:solidFill>
            <a:srgbClr val="FCFC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14245" tIns="0" rIns="0" bIns="10791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Chatterbot comes with several built-in preprocessors.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chatterbot.preprocessors.clean_whitespace</a:t>
            </a:r>
            <a:r>
              <a:rPr kumimoji="0" lang="en-US" altLang="en-US" b="1" i="0" u="none" strike="noStrike" cap="none" normalizeH="0" baseline="0" dirty="0">
                <a:ln>
                  <a:noFill/>
                </a:ln>
                <a:solidFill>
                  <a:srgbClr val="2980B9"/>
                </a:solidFill>
                <a:effectLst/>
                <a:latin typeface="Times New Roman" panose="02020603050405020304" pitchFamily="18" charset="0"/>
                <a:cs typeface="Times New Roman" panose="02020603050405020304" pitchFamily="18" charset="0"/>
              </a:rPr>
              <a:t>(</a:t>
            </a:r>
            <a:r>
              <a:rPr kumimoji="0" lang="en-US" altLang="en-US" b="1" i="1" u="none" strike="noStrike" cap="none" normalizeH="0" baseline="0" dirty="0">
                <a:ln>
                  <a:noFill/>
                </a:ln>
                <a:solidFill>
                  <a:srgbClr val="2980B9"/>
                </a:solidFill>
                <a:effectLst/>
                <a:latin typeface="Times New Roman" panose="02020603050405020304" pitchFamily="18" charset="0"/>
                <a:cs typeface="Times New Roman" panose="02020603050405020304" pitchFamily="18" charset="0"/>
              </a:rPr>
              <a:t>statement</a:t>
            </a:r>
            <a:r>
              <a:rPr kumimoji="0" lang="en-US" altLang="en-US" b="1" i="0" u="none" strike="noStrike" cap="none" normalizeH="0" baseline="0" dirty="0">
                <a:ln>
                  <a:noFill/>
                </a:ln>
                <a:solidFill>
                  <a:srgbClr val="2980B9"/>
                </a:solidFill>
                <a:effectLst/>
                <a:latin typeface="Times New Roman" panose="02020603050405020304" pitchFamily="18" charset="0"/>
                <a:cs typeface="Times New Roman" panose="02020603050405020304" pitchFamily="18" charset="0"/>
              </a:rPr>
              <a:t>)</a:t>
            </a:r>
            <a:r>
              <a:rPr kumimoji="0" lang="en-US" altLang="en-US" b="1" i="0" u="none" strike="noStrike" cap="none" normalizeH="0" baseline="0" dirty="0">
                <a:ln>
                  <a:noFill/>
                </a:ln>
                <a:solidFill>
                  <a:srgbClr val="27AE60"/>
                </a:solidFill>
                <a:effectLst/>
                <a:latin typeface="Times New Roman" panose="02020603050405020304" pitchFamily="18" charset="0"/>
                <a:cs typeface="Times New Roman" panose="02020603050405020304" pitchFamily="18" charset="0"/>
                <a:hlinkClick r:id="rId2"/>
              </a:rPr>
              <a:t>[source]</a:t>
            </a:r>
            <a:endParaRPr kumimoji="0" lang="en-US" altLang="en-US" b="1" i="0" u="none" strike="noStrike" cap="none" normalizeH="0" baseline="0" dirty="0">
              <a:ln>
                <a:noFill/>
              </a:ln>
              <a:solidFill>
                <a:srgbClr val="2980B9"/>
              </a:solidFill>
              <a:effectLst/>
              <a:latin typeface="Times New Roman" panose="02020603050405020304" pitchFamily="18" charset="0"/>
              <a:cs typeface="Times New Roman" panose="02020603050405020304" pitchFamily="18"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Remove any consecutive whitespace characters from the statement text.</a:t>
            </a:r>
          </a:p>
          <a:p>
            <a:pPr marL="457200" marR="0" lvl="1" indent="-45720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chatterbot.preprocessors.unescape_html</a:t>
            </a:r>
            <a:r>
              <a:rPr kumimoji="0" lang="en-US" altLang="en-US" b="1" i="0" u="none" strike="noStrike" cap="none" normalizeH="0" baseline="0" dirty="0">
                <a:ln>
                  <a:noFill/>
                </a:ln>
                <a:solidFill>
                  <a:srgbClr val="2980B9"/>
                </a:solidFill>
                <a:effectLst/>
                <a:latin typeface="Times New Roman" panose="02020603050405020304" pitchFamily="18" charset="0"/>
                <a:cs typeface="Times New Roman" panose="02020603050405020304" pitchFamily="18" charset="0"/>
              </a:rPr>
              <a:t>(</a:t>
            </a:r>
            <a:r>
              <a:rPr kumimoji="0" lang="en-US" altLang="en-US" b="1" i="1" u="none" strike="noStrike" cap="none" normalizeH="0" baseline="0" dirty="0">
                <a:ln>
                  <a:noFill/>
                </a:ln>
                <a:solidFill>
                  <a:srgbClr val="2980B9"/>
                </a:solidFill>
                <a:effectLst/>
                <a:latin typeface="Times New Roman" panose="02020603050405020304" pitchFamily="18" charset="0"/>
                <a:cs typeface="Times New Roman" panose="02020603050405020304" pitchFamily="18" charset="0"/>
              </a:rPr>
              <a:t>statement</a:t>
            </a:r>
            <a:r>
              <a:rPr kumimoji="0" lang="en-US" altLang="en-US" b="1" i="0" u="none" strike="noStrike" cap="none" normalizeH="0" baseline="0" dirty="0">
                <a:ln>
                  <a:noFill/>
                </a:ln>
                <a:solidFill>
                  <a:srgbClr val="2980B9"/>
                </a:solidFill>
                <a:effectLst/>
                <a:latin typeface="Times New Roman" panose="02020603050405020304" pitchFamily="18" charset="0"/>
                <a:cs typeface="Times New Roman" panose="02020603050405020304" pitchFamily="18" charset="0"/>
              </a:rPr>
              <a:t>)</a:t>
            </a:r>
            <a:r>
              <a:rPr kumimoji="0" lang="en-US" altLang="en-US" b="1" i="0" u="none" strike="noStrike" cap="none" normalizeH="0" baseline="0" dirty="0">
                <a:ln>
                  <a:noFill/>
                </a:ln>
                <a:solidFill>
                  <a:srgbClr val="27AE60"/>
                </a:solidFill>
                <a:effectLst/>
                <a:latin typeface="Times New Roman" panose="02020603050405020304" pitchFamily="18" charset="0"/>
                <a:cs typeface="Times New Roman" panose="02020603050405020304" pitchFamily="18" charset="0"/>
                <a:hlinkClick r:id="rId3"/>
              </a:rPr>
              <a:t>[source]</a:t>
            </a:r>
            <a:endParaRPr kumimoji="0" lang="en-US" altLang="en-US" b="1" i="0" u="none" strike="noStrike" cap="none" normalizeH="0" baseline="0" dirty="0">
              <a:ln>
                <a:noFill/>
              </a:ln>
              <a:solidFill>
                <a:srgbClr val="2980B9"/>
              </a:solidFill>
              <a:effectLst/>
              <a:latin typeface="Times New Roman" panose="02020603050405020304" pitchFamily="18" charset="0"/>
              <a:cs typeface="Times New Roman" panose="02020603050405020304" pitchFamily="18"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Convert escaped html characters into unescaped html characters.</a:t>
            </a:r>
          </a:p>
          <a:p>
            <a:pPr marL="457200" marR="0" lvl="1" indent="-45720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chatterbot.preprocessors.convert_to_ascii</a:t>
            </a:r>
            <a:r>
              <a:rPr kumimoji="0" lang="en-US" altLang="en-US" b="1" i="0" u="none" strike="noStrike" cap="none" normalizeH="0" baseline="0" dirty="0">
                <a:ln>
                  <a:noFill/>
                </a:ln>
                <a:solidFill>
                  <a:srgbClr val="2980B9"/>
                </a:solidFill>
                <a:effectLst/>
                <a:latin typeface="Times New Roman" panose="02020603050405020304" pitchFamily="18" charset="0"/>
                <a:cs typeface="Times New Roman" panose="02020603050405020304" pitchFamily="18" charset="0"/>
              </a:rPr>
              <a:t>(</a:t>
            </a:r>
            <a:r>
              <a:rPr kumimoji="0" lang="en-US" altLang="en-US" b="1" i="1" u="none" strike="noStrike" cap="none" normalizeH="0" baseline="0" dirty="0">
                <a:ln>
                  <a:noFill/>
                </a:ln>
                <a:solidFill>
                  <a:srgbClr val="2980B9"/>
                </a:solidFill>
                <a:effectLst/>
                <a:latin typeface="Times New Roman" panose="02020603050405020304" pitchFamily="18" charset="0"/>
                <a:cs typeface="Times New Roman" panose="02020603050405020304" pitchFamily="18" charset="0"/>
              </a:rPr>
              <a:t>statement</a:t>
            </a:r>
            <a:r>
              <a:rPr kumimoji="0" lang="en-US" altLang="en-US" b="1" i="0" u="none" strike="noStrike" cap="none" normalizeH="0" baseline="0" dirty="0">
                <a:ln>
                  <a:noFill/>
                </a:ln>
                <a:solidFill>
                  <a:srgbClr val="2980B9"/>
                </a:solidFill>
                <a:effectLst/>
                <a:latin typeface="Times New Roman" panose="02020603050405020304" pitchFamily="18" charset="0"/>
                <a:cs typeface="Times New Roman" panose="02020603050405020304" pitchFamily="18" charset="0"/>
              </a:rPr>
              <a:t>)</a:t>
            </a:r>
            <a:r>
              <a:rPr kumimoji="0" lang="en-US" altLang="en-US" b="1" i="0" u="none" strike="noStrike" cap="none" normalizeH="0" baseline="0" dirty="0">
                <a:ln>
                  <a:noFill/>
                </a:ln>
                <a:solidFill>
                  <a:srgbClr val="27AE60"/>
                </a:solidFill>
                <a:effectLst/>
                <a:latin typeface="Times New Roman" panose="02020603050405020304" pitchFamily="18" charset="0"/>
                <a:cs typeface="Times New Roman" panose="02020603050405020304" pitchFamily="18" charset="0"/>
                <a:hlinkClick r:id="rId4"/>
              </a:rPr>
              <a:t>[source]</a:t>
            </a:r>
            <a:endParaRPr kumimoji="0" lang="en-US" altLang="en-US" b="1" i="0" u="none" strike="noStrike" cap="none" normalizeH="0" baseline="0" dirty="0">
              <a:ln>
                <a:noFill/>
              </a:ln>
              <a:solidFill>
                <a:srgbClr val="2980B9"/>
              </a:solidFill>
              <a:effectLst/>
              <a:latin typeface="Times New Roman" panose="02020603050405020304" pitchFamily="18" charset="0"/>
              <a:cs typeface="Times New Roman" panose="02020603050405020304" pitchFamily="18"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Converts Unicode characters to ASCII character equivalents</a:t>
            </a:r>
            <a:r>
              <a:rPr kumimoji="0" lang="en-US" altLang="en-US" sz="1200" b="0" i="0" u="none" strike="noStrike" cap="none" normalizeH="0" baseline="0" dirty="0">
                <a:ln>
                  <a:noFill/>
                </a:ln>
                <a:solidFill>
                  <a:srgbClr val="404040"/>
                </a:solidFill>
                <a:effectLst/>
                <a:latin typeface="Lato" panose="020F0502020204030203"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Slide Number Placeholder 3">
            <a:extLst>
              <a:ext uri="{FF2B5EF4-FFF2-40B4-BE49-F238E27FC236}">
                <a16:creationId xmlns:a16="http://schemas.microsoft.com/office/drawing/2014/main" id="{4723AB5A-DD68-4285-881B-A3467735ED85}"/>
              </a:ext>
            </a:extLst>
          </p:cNvPr>
          <p:cNvSpPr>
            <a:spLocks noGrp="1"/>
          </p:cNvSpPr>
          <p:nvPr>
            <p:ph type="sldNum" sz="quarter" idx="12"/>
          </p:nvPr>
        </p:nvSpPr>
        <p:spPr/>
        <p:txBody>
          <a:bodyPr/>
          <a:lstStyle/>
          <a:p>
            <a:fld id="{CD6CE053-0C11-4B12-BFC4-841722CB946C}" type="slidenum">
              <a:rPr lang="en-IN" smtClean="0"/>
              <a:t>16</a:t>
            </a:fld>
            <a:endParaRPr lang="en-IN"/>
          </a:p>
        </p:txBody>
      </p:sp>
    </p:spTree>
    <p:extLst>
      <p:ext uri="{BB962C8B-B14F-4D97-AF65-F5344CB8AC3E}">
        <p14:creationId xmlns:p14="http://schemas.microsoft.com/office/powerpoint/2010/main" val="1818274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BFD30F-33DA-481A-81AF-EBA7D46BBC58}"/>
              </a:ext>
            </a:extLst>
          </p:cNvPr>
          <p:cNvSpPr txBox="1"/>
          <p:nvPr/>
        </p:nvSpPr>
        <p:spPr>
          <a:xfrm>
            <a:off x="596900" y="58846"/>
            <a:ext cx="8712200" cy="6740307"/>
          </a:xfrm>
          <a:prstGeom prst="rect">
            <a:avLst/>
          </a:prstGeom>
          <a:noFill/>
        </p:spPr>
        <p:txBody>
          <a:bodyPr wrap="square">
            <a:spAutoFit/>
          </a:bodyPr>
          <a:lstStyle/>
          <a:p>
            <a:r>
              <a:rPr lang="en-US" b="0" i="0" dirty="0">
                <a:solidFill>
                  <a:srgbClr val="404040"/>
                </a:solidFill>
                <a:effectLst/>
                <a:latin typeface="Times New Roman" panose="02020603050405020304" pitchFamily="18" charset="0"/>
                <a:cs typeface="Times New Roman" panose="02020603050405020304" pitchFamily="18" charset="0"/>
              </a:rPr>
              <a:t>ChatterBot includes tools that help simplify the process of training a chat bot instance. ChatterBot’s training process involves loading example dialog into the chat bot’s database. This either creates or builds upon the graph data structure that represents the sets of known statements and responses.</a:t>
            </a:r>
          </a:p>
          <a:p>
            <a:r>
              <a:rPr lang="en-US" b="0" i="0" dirty="0">
                <a:solidFill>
                  <a:srgbClr val="404040"/>
                </a:solidFill>
                <a:effectLst/>
                <a:latin typeface="Times New Roman" panose="02020603050405020304" pitchFamily="18" charset="0"/>
                <a:cs typeface="Times New Roman" panose="02020603050405020304" pitchFamily="18" charset="0"/>
              </a:rPr>
              <a:t>Several training classes come built-in with ChatterBot. These utilities range from allowing you to update the chat bot’s database knowledge graph based on a list of statements representing a conversation, to tools that allow you to train your bot based on a corpus of pre-loaded training data.</a:t>
            </a:r>
            <a:endParaRPr lang="en-US" dirty="0">
              <a:solidFill>
                <a:srgbClr val="404040"/>
              </a:solidFill>
              <a:latin typeface="Times New Roman" panose="02020603050405020304" pitchFamily="18" charset="0"/>
              <a:cs typeface="Times New Roman" panose="02020603050405020304" pitchFamily="18" charset="0"/>
            </a:endParaRPr>
          </a:p>
          <a:p>
            <a:r>
              <a:rPr lang="en-US" b="0" i="0" dirty="0">
                <a:effectLst/>
                <a:latin typeface="Times New Roman" panose="02020603050405020304" pitchFamily="18" charset="0"/>
                <a:cs typeface="Times New Roman" panose="02020603050405020304" pitchFamily="18" charset="0"/>
              </a:rPr>
              <a:t>The ListTrainer function is used to train our chatbot.  we are passing a conversation to the train function, on which our chatbot will be trained</a:t>
            </a:r>
            <a:r>
              <a:rPr lang="en-US" b="0" i="0" dirty="0">
                <a:effectLst/>
                <a:latin typeface="lato" panose="020F0502020204030203" pitchFamily="34" charset="0"/>
              </a:rPr>
              <a:t>.</a:t>
            </a:r>
          </a:p>
          <a:p>
            <a:endParaRPr lang="en-US" dirty="0">
              <a:highlight>
                <a:srgbClr val="FFFF00"/>
              </a:highlight>
              <a:latin typeface="lato" panose="020F0502020204030203" pitchFamily="34" charset="0"/>
            </a:endParaRPr>
          </a:p>
          <a:p>
            <a:r>
              <a:rPr lang="en-US" b="0" i="0" dirty="0">
                <a:effectLst/>
                <a:latin typeface="Times New Roman" panose="02020603050405020304" pitchFamily="18" charset="0"/>
                <a:cs typeface="Times New Roman" panose="02020603050405020304" pitchFamily="18" charset="0"/>
              </a:rPr>
              <a:t>from chatbot import chatbot</a:t>
            </a:r>
          </a:p>
          <a:p>
            <a:r>
              <a:rPr lang="en-US" b="0" i="0" dirty="0">
                <a:effectLst/>
                <a:latin typeface="Times New Roman" panose="02020603050405020304" pitchFamily="18" charset="0"/>
                <a:cs typeface="Times New Roman" panose="02020603050405020304" pitchFamily="18" charset="0"/>
              </a:rPr>
              <a:t>from chatterbot.trainers import ListTrainer</a:t>
            </a:r>
          </a:p>
          <a:p>
            <a:endParaRPr lang="en-US" b="0" i="0" dirty="0">
              <a:effectLst/>
              <a:latin typeface="Times New Roman" panose="02020603050405020304" pitchFamily="18" charset="0"/>
              <a:cs typeface="Times New Roman" panose="02020603050405020304" pitchFamily="18" charset="0"/>
            </a:endParaRPr>
          </a:p>
          <a:p>
            <a:r>
              <a:rPr lang="en-US" b="0" i="0" dirty="0">
                <a:effectLst/>
                <a:latin typeface="Times New Roman" panose="02020603050405020304" pitchFamily="18" charset="0"/>
                <a:cs typeface="Times New Roman" panose="02020603050405020304" pitchFamily="18" charset="0"/>
              </a:rPr>
              <a:t>trainer = ListTrainer(chatbot)</a:t>
            </a:r>
          </a:p>
          <a:p>
            <a:r>
              <a:rPr lang="en-US" b="0" i="0" dirty="0">
                <a:effectLst/>
                <a:latin typeface="Times New Roman" panose="02020603050405020304" pitchFamily="18" charset="0"/>
                <a:cs typeface="Times New Roman" panose="02020603050405020304" pitchFamily="18" charset="0"/>
              </a:rPr>
              <a:t>trainer.train([</a:t>
            </a:r>
          </a:p>
          <a:p>
            <a:r>
              <a:rPr lang="en-US" b="0" i="0" dirty="0">
                <a:effectLst/>
                <a:latin typeface="Times New Roman" panose="02020603050405020304" pitchFamily="18" charset="0"/>
                <a:cs typeface="Times New Roman" panose="02020603050405020304" pitchFamily="18" charset="0"/>
              </a:rPr>
              <a:t>    "Hi there!",</a:t>
            </a:r>
          </a:p>
          <a:p>
            <a:r>
              <a:rPr lang="en-US" b="0" i="0" dirty="0">
                <a:effectLst/>
                <a:latin typeface="Times New Roman" panose="02020603050405020304" pitchFamily="18" charset="0"/>
                <a:cs typeface="Times New Roman" panose="02020603050405020304" pitchFamily="18" charset="0"/>
              </a:rPr>
              <a:t>    "Hello",</a:t>
            </a:r>
          </a:p>
          <a:p>
            <a:r>
              <a:rPr lang="en-US" b="0" i="0" dirty="0">
                <a:effectLst/>
                <a:latin typeface="Times New Roman" panose="02020603050405020304" pitchFamily="18" charset="0"/>
                <a:cs typeface="Times New Roman" panose="02020603050405020304" pitchFamily="18" charset="0"/>
              </a:rPr>
              <a:t>])</a:t>
            </a:r>
          </a:p>
          <a:p>
            <a:r>
              <a:rPr lang="en-US" b="0" i="0" dirty="0">
                <a:effectLst/>
                <a:latin typeface="Times New Roman" panose="02020603050405020304" pitchFamily="18" charset="0"/>
                <a:cs typeface="Times New Roman" panose="02020603050405020304" pitchFamily="18" charset="0"/>
              </a:rPr>
              <a:t>trainer.train([</a:t>
            </a:r>
          </a:p>
          <a:p>
            <a:r>
              <a:rPr lang="en-US" b="0" i="0" dirty="0">
                <a:effectLst/>
                <a:latin typeface="Times New Roman" panose="02020603050405020304" pitchFamily="18" charset="0"/>
                <a:cs typeface="Times New Roman" panose="02020603050405020304" pitchFamily="18" charset="0"/>
              </a:rPr>
              <a:t>    "Greetings!",</a:t>
            </a:r>
          </a:p>
          <a:p>
            <a:r>
              <a:rPr lang="en-US" b="0" i="0" dirty="0">
                <a:effectLst/>
                <a:latin typeface="Times New Roman" panose="02020603050405020304" pitchFamily="18" charset="0"/>
                <a:cs typeface="Times New Roman" panose="02020603050405020304" pitchFamily="18" charset="0"/>
              </a:rPr>
              <a:t>    "Hello",</a:t>
            </a:r>
          </a:p>
          <a:p>
            <a:r>
              <a:rPr lang="en-US" b="0" i="0" dirty="0">
                <a:effectLst/>
                <a:latin typeface="Times New Roman" panose="02020603050405020304" pitchFamily="18" charset="0"/>
                <a:cs typeface="Times New Roman" panose="02020603050405020304" pitchFamily="18" charset="0"/>
              </a:rPr>
              <a:t>])</a:t>
            </a:r>
          </a:p>
          <a:p>
            <a:endParaRPr lang="en-IN" dirty="0"/>
          </a:p>
        </p:txBody>
      </p:sp>
      <p:sp>
        <p:nvSpPr>
          <p:cNvPr id="2" name="Slide Number Placeholder 1">
            <a:extLst>
              <a:ext uri="{FF2B5EF4-FFF2-40B4-BE49-F238E27FC236}">
                <a16:creationId xmlns:a16="http://schemas.microsoft.com/office/drawing/2014/main" id="{033B8CAB-BAD2-4DE2-98A8-03E60CB95027}"/>
              </a:ext>
            </a:extLst>
          </p:cNvPr>
          <p:cNvSpPr>
            <a:spLocks noGrp="1"/>
          </p:cNvSpPr>
          <p:nvPr>
            <p:ph type="sldNum" sz="quarter" idx="12"/>
          </p:nvPr>
        </p:nvSpPr>
        <p:spPr/>
        <p:txBody>
          <a:bodyPr/>
          <a:lstStyle/>
          <a:p>
            <a:fld id="{CD6CE053-0C11-4B12-BFC4-841722CB946C}" type="slidenum">
              <a:rPr lang="en-IN" smtClean="0"/>
              <a:t>17</a:t>
            </a:fld>
            <a:endParaRPr lang="en-IN"/>
          </a:p>
        </p:txBody>
      </p:sp>
    </p:spTree>
    <p:extLst>
      <p:ext uri="{BB962C8B-B14F-4D97-AF65-F5344CB8AC3E}">
        <p14:creationId xmlns:p14="http://schemas.microsoft.com/office/powerpoint/2010/main" val="593316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2EDBED-15C7-4C64-82CE-CFFF3FCAD3E5}"/>
              </a:ext>
            </a:extLst>
          </p:cNvPr>
          <p:cNvSpPr txBox="1"/>
          <p:nvPr/>
        </p:nvSpPr>
        <p:spPr>
          <a:xfrm>
            <a:off x="1104900" y="1270001"/>
            <a:ext cx="8051800" cy="3970318"/>
          </a:xfrm>
          <a:prstGeom prst="rect">
            <a:avLst/>
          </a:prstGeom>
          <a:noFill/>
        </p:spPr>
        <p:txBody>
          <a:bodyPr wrap="square">
            <a:spAutoFit/>
          </a:bodyPr>
          <a:lstStyle/>
          <a:p>
            <a:r>
              <a:rPr lang="en-US" b="0" i="0" dirty="0">
                <a:solidFill>
                  <a:srgbClr val="273239"/>
                </a:solidFill>
                <a:effectLst/>
                <a:latin typeface="Times New Roman" panose="02020603050405020304" pitchFamily="18" charset="0"/>
                <a:cs typeface="Times New Roman" panose="02020603050405020304" pitchFamily="18" charset="0"/>
              </a:rPr>
              <a:t>Python offers multiple options for developing GUI (Graphical User Interface). Out of all the GUI methods.</a:t>
            </a:r>
            <a:r>
              <a:rPr lang="en-IN" b="0" i="0" dirty="0">
                <a:solidFill>
                  <a:srgbClr val="273239"/>
                </a:solidFill>
                <a:effectLst/>
                <a:latin typeface="Times New Roman" panose="02020603050405020304" pitchFamily="18" charset="0"/>
                <a:cs typeface="Times New Roman" panose="02020603050405020304" pitchFamily="18" charset="0"/>
              </a:rPr>
              <a:t>  </a:t>
            </a:r>
            <a:endParaRPr lang="en-US" b="0" i="0" dirty="0">
              <a:solidFill>
                <a:srgbClr val="273239"/>
              </a:solidFill>
              <a:effectLst/>
              <a:latin typeface="Times New Roman" panose="02020603050405020304" pitchFamily="18" charset="0"/>
              <a:cs typeface="Times New Roman" panose="02020603050405020304" pitchFamily="18" charset="0"/>
            </a:endParaRPr>
          </a:p>
          <a:p>
            <a:endParaRPr lang="en-US" dirty="0">
              <a:solidFill>
                <a:srgbClr val="273239"/>
              </a:solidFill>
              <a:latin typeface="Times New Roman" panose="02020603050405020304" pitchFamily="18" charset="0"/>
              <a:cs typeface="Times New Roman" panose="02020603050405020304" pitchFamily="18" charset="0"/>
            </a:endParaRPr>
          </a:p>
          <a:p>
            <a:r>
              <a:rPr lang="en-US" i="0" dirty="0">
                <a:solidFill>
                  <a:srgbClr val="212529"/>
                </a:solidFill>
                <a:effectLst/>
                <a:latin typeface="Times New Roman" panose="02020603050405020304" pitchFamily="18" charset="0"/>
                <a:cs typeface="Times New Roman" panose="02020603050405020304" pitchFamily="18" charset="0"/>
              </a:rPr>
              <a:t>Tkinter</a:t>
            </a:r>
            <a:r>
              <a:rPr lang="en-US" b="0" i="0" dirty="0">
                <a:solidFill>
                  <a:srgbClr val="212529"/>
                </a:solidFill>
                <a:effectLst/>
                <a:latin typeface="Times New Roman" panose="02020603050405020304" pitchFamily="18" charset="0"/>
                <a:cs typeface="Times New Roman" panose="02020603050405020304" pitchFamily="18" charset="0"/>
              </a:rPr>
              <a:t> is a </a:t>
            </a:r>
            <a:r>
              <a:rPr lang="en-US" i="0" dirty="0">
                <a:solidFill>
                  <a:srgbClr val="212529"/>
                </a:solidFill>
                <a:effectLst/>
                <a:latin typeface="Times New Roman" panose="02020603050405020304" pitchFamily="18" charset="0"/>
                <a:cs typeface="Times New Roman" panose="02020603050405020304" pitchFamily="18" charset="0"/>
              </a:rPr>
              <a:t>standard library </a:t>
            </a:r>
            <a:r>
              <a:rPr lang="en-US" b="0" i="0" dirty="0">
                <a:solidFill>
                  <a:srgbClr val="212529"/>
                </a:solidFill>
                <a:effectLst/>
                <a:latin typeface="Times New Roman" panose="02020603050405020304" pitchFamily="18" charset="0"/>
                <a:cs typeface="Times New Roman" panose="02020603050405020304" pitchFamily="18" charset="0"/>
              </a:rPr>
              <a:t>in python used for creating </a:t>
            </a:r>
            <a:r>
              <a:rPr lang="en-US" b="1" i="0" dirty="0">
                <a:solidFill>
                  <a:srgbClr val="212529"/>
                </a:solidFill>
                <a:effectLst/>
                <a:latin typeface="Times New Roman" panose="02020603050405020304" pitchFamily="18" charset="0"/>
                <a:cs typeface="Times New Roman" panose="02020603050405020304" pitchFamily="18" charset="0"/>
              </a:rPr>
              <a:t>Graphical User Interface (GUI)</a:t>
            </a:r>
            <a:r>
              <a:rPr lang="en-US" b="0" i="0" dirty="0">
                <a:solidFill>
                  <a:srgbClr val="212529"/>
                </a:solidFill>
                <a:effectLst/>
                <a:latin typeface="Times New Roman" panose="02020603050405020304" pitchFamily="18" charset="0"/>
                <a:cs typeface="Times New Roman" panose="02020603050405020304" pitchFamily="18" charset="0"/>
              </a:rPr>
              <a:t> for Desktop Applications. </a:t>
            </a:r>
          </a:p>
          <a:p>
            <a:endParaRPr lang="en-US" dirty="0">
              <a:solidFill>
                <a:srgbClr val="212529"/>
              </a:solidFill>
              <a:latin typeface="Times New Roman" panose="02020603050405020304" pitchFamily="18" charset="0"/>
              <a:cs typeface="Times New Roman" panose="02020603050405020304" pitchFamily="18" charset="0"/>
            </a:endParaRPr>
          </a:p>
          <a:p>
            <a:r>
              <a:rPr lang="en-IN" b="1" i="0" dirty="0">
                <a:solidFill>
                  <a:srgbClr val="202124"/>
                </a:solidFill>
                <a:effectLst/>
                <a:latin typeface="Times New Roman" panose="02020603050405020304" pitchFamily="18" charset="0"/>
                <a:cs typeface="Times New Roman" panose="02020603050405020304" pitchFamily="18" charset="0"/>
              </a:rPr>
              <a:t>Tkinter standard widget attributes</a:t>
            </a:r>
            <a:endParaRPr lang="en-US" b="1" i="0" dirty="0">
              <a:solidFill>
                <a:srgbClr val="212529"/>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solidFill>
                  <a:srgbClr val="212529"/>
                </a:solidFill>
                <a:latin typeface="Times New Roman" panose="02020603050405020304" pitchFamily="18" charset="0"/>
                <a:cs typeface="Times New Roman" panose="02020603050405020304" pitchFamily="18" charset="0"/>
              </a:rPr>
              <a:t> </a:t>
            </a:r>
            <a:r>
              <a:rPr lang="en-IN" b="0" i="0" dirty="0">
                <a:solidFill>
                  <a:srgbClr val="202124"/>
                </a:solidFill>
                <a:effectLst/>
                <a:latin typeface="Times New Roman" panose="02020603050405020304" pitchFamily="18" charset="0"/>
                <a:cs typeface="Times New Roman" panose="02020603050405020304" pitchFamily="18" charset="0"/>
              </a:rPr>
              <a:t>Tkinter widget state.</a:t>
            </a:r>
          </a:p>
          <a:p>
            <a:pPr marL="285750" indent="-285750">
              <a:buFont typeface="Arial" panose="020B0604020202020204" pitchFamily="34" charset="0"/>
              <a:buChar char="•"/>
            </a:pPr>
            <a:r>
              <a:rPr lang="en-US" b="0" i="0" dirty="0">
                <a:solidFill>
                  <a:srgbClr val="202124"/>
                </a:solidFill>
                <a:effectLst/>
                <a:latin typeface="Times New Roman" panose="02020603050405020304" pitchFamily="18" charset="0"/>
                <a:cs typeface="Times New Roman" panose="02020603050405020304" pitchFamily="18" charset="0"/>
              </a:rPr>
              <a:t>Tkinter widget padding. The padx and pady attributes add extra horizontal and vertical space to the widgets.</a:t>
            </a:r>
            <a:endParaRPr lang="en-IN" dirty="0">
              <a:solidFill>
                <a:srgbClr val="202124"/>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i="0" dirty="0">
                <a:solidFill>
                  <a:srgbClr val="202124"/>
                </a:solidFill>
                <a:effectLst/>
                <a:latin typeface="Times New Roman" panose="02020603050405020304" pitchFamily="18" charset="0"/>
                <a:cs typeface="Times New Roman" panose="02020603050405020304" pitchFamily="18" charset="0"/>
              </a:rPr>
              <a:t>Tkinter widget padding. The padx and pady attributes add extra horizontal and vertical space to the widgets.</a:t>
            </a:r>
          </a:p>
          <a:p>
            <a:pPr marL="285750" indent="-285750">
              <a:buFont typeface="Arial" panose="020B0604020202020204" pitchFamily="34" charset="0"/>
              <a:buChar char="•"/>
            </a:pPr>
            <a:r>
              <a:rPr lang="en-IN" b="0" i="0" dirty="0">
                <a:solidFill>
                  <a:srgbClr val="202124"/>
                </a:solidFill>
                <a:effectLst/>
                <a:latin typeface="Times New Roman" panose="02020603050405020304" pitchFamily="18" charset="0"/>
                <a:cs typeface="Times New Roman" panose="02020603050405020304" pitchFamily="18" charset="0"/>
              </a:rPr>
              <a:t>Width and height</a:t>
            </a:r>
            <a:endParaRPr lang="en-US" dirty="0">
              <a:solidFill>
                <a:srgbClr val="202124"/>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0" i="0" dirty="0">
                <a:solidFill>
                  <a:srgbClr val="202124"/>
                </a:solidFill>
                <a:effectLst/>
                <a:latin typeface="Times New Roman" panose="02020603050405020304" pitchFamily="18" charset="0"/>
                <a:cs typeface="Times New Roman" panose="02020603050405020304" pitchFamily="18" charset="0"/>
              </a:rPr>
              <a:t>Tkinter fonts</a:t>
            </a:r>
            <a:endParaRPr lang="en-IN"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6CB81AFB-4CA3-48AC-94BE-081E29BD00C5}"/>
              </a:ext>
            </a:extLst>
          </p:cNvPr>
          <p:cNvSpPr>
            <a:spLocks noGrp="1"/>
          </p:cNvSpPr>
          <p:nvPr>
            <p:ph type="sldNum" sz="quarter" idx="12"/>
          </p:nvPr>
        </p:nvSpPr>
        <p:spPr/>
        <p:txBody>
          <a:bodyPr/>
          <a:lstStyle/>
          <a:p>
            <a:fld id="{CD6CE053-0C11-4B12-BFC4-841722CB946C}" type="slidenum">
              <a:rPr lang="en-IN" smtClean="0"/>
              <a:t>18</a:t>
            </a:fld>
            <a:endParaRPr lang="en-IN"/>
          </a:p>
        </p:txBody>
      </p:sp>
    </p:spTree>
    <p:extLst>
      <p:ext uri="{BB962C8B-B14F-4D97-AF65-F5344CB8AC3E}">
        <p14:creationId xmlns:p14="http://schemas.microsoft.com/office/powerpoint/2010/main" val="32204577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8BD18-6200-496C-884C-704C09E50FBE}"/>
              </a:ext>
            </a:extLst>
          </p:cNvPr>
          <p:cNvSpPr>
            <a:spLocks noGrp="1"/>
          </p:cNvSpPr>
          <p:nvPr>
            <p:ph type="ctrTitle"/>
          </p:nvPr>
        </p:nvSpPr>
        <p:spPr>
          <a:xfrm>
            <a:off x="0" y="391886"/>
            <a:ext cx="3889828" cy="667657"/>
          </a:xfrm>
        </p:spPr>
        <p:txBody>
          <a:bodyPr>
            <a:normAutofit/>
          </a:bodyPr>
          <a:lstStyle/>
          <a:p>
            <a:r>
              <a:rPr lang="en-IN" sz="2400" dirty="0">
                <a:solidFill>
                  <a:schemeClr val="accent1"/>
                </a:solidFill>
                <a:latin typeface="Times New Roman" panose="02020603050405020304" pitchFamily="18" charset="0"/>
                <a:cs typeface="Times New Roman" panose="02020603050405020304" pitchFamily="18" charset="0"/>
              </a:rPr>
              <a:t>RESULT</a:t>
            </a:r>
          </a:p>
        </p:txBody>
      </p:sp>
      <p:pic>
        <p:nvPicPr>
          <p:cNvPr id="4" name="Picture 3">
            <a:extLst>
              <a:ext uri="{FF2B5EF4-FFF2-40B4-BE49-F238E27FC236}">
                <a16:creationId xmlns:a16="http://schemas.microsoft.com/office/drawing/2014/main" id="{E9B4FAF4-13DA-4F91-A456-B58CFD53DD69}"/>
              </a:ext>
            </a:extLst>
          </p:cNvPr>
          <p:cNvPicPr>
            <a:picLocks noChangeAspect="1"/>
          </p:cNvPicPr>
          <p:nvPr/>
        </p:nvPicPr>
        <p:blipFill>
          <a:blip r:embed="rId2"/>
          <a:stretch>
            <a:fillRect/>
          </a:stretch>
        </p:blipFill>
        <p:spPr>
          <a:xfrm>
            <a:off x="1944914" y="1371600"/>
            <a:ext cx="7605485" cy="5094514"/>
          </a:xfrm>
          <a:prstGeom prst="rect">
            <a:avLst/>
          </a:prstGeom>
        </p:spPr>
      </p:pic>
      <p:sp>
        <p:nvSpPr>
          <p:cNvPr id="3" name="Slide Number Placeholder 2">
            <a:extLst>
              <a:ext uri="{FF2B5EF4-FFF2-40B4-BE49-F238E27FC236}">
                <a16:creationId xmlns:a16="http://schemas.microsoft.com/office/drawing/2014/main" id="{5AA7D668-BC1D-421F-8D93-B2FA42DAF94C}"/>
              </a:ext>
            </a:extLst>
          </p:cNvPr>
          <p:cNvSpPr>
            <a:spLocks noGrp="1"/>
          </p:cNvSpPr>
          <p:nvPr>
            <p:ph type="sldNum" sz="quarter" idx="12"/>
          </p:nvPr>
        </p:nvSpPr>
        <p:spPr/>
        <p:txBody>
          <a:bodyPr/>
          <a:lstStyle/>
          <a:p>
            <a:fld id="{CD6CE053-0C11-4B12-BFC4-841722CB946C}" type="slidenum">
              <a:rPr lang="en-IN" smtClean="0"/>
              <a:t>19</a:t>
            </a:fld>
            <a:endParaRPr lang="en-IN"/>
          </a:p>
        </p:txBody>
      </p:sp>
    </p:spTree>
    <p:extLst>
      <p:ext uri="{BB962C8B-B14F-4D97-AF65-F5344CB8AC3E}">
        <p14:creationId xmlns:p14="http://schemas.microsoft.com/office/powerpoint/2010/main" val="2928560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01A7B-BA5E-4081-9BD4-AAF3D83FCD04}"/>
              </a:ext>
            </a:extLst>
          </p:cNvPr>
          <p:cNvSpPr>
            <a:spLocks noGrp="1"/>
          </p:cNvSpPr>
          <p:nvPr>
            <p:ph type="title"/>
          </p:nvPr>
        </p:nvSpPr>
        <p:spPr>
          <a:xfrm>
            <a:off x="838200" y="55003"/>
            <a:ext cx="10515600" cy="1298668"/>
          </a:xfrm>
        </p:spPr>
        <p:txBody>
          <a:bodyPr/>
          <a:lstStyle/>
          <a:p>
            <a:r>
              <a:rPr lang="en-IN" b="1" dirty="0">
                <a:solidFill>
                  <a:schemeClr val="accent1"/>
                </a:solidFill>
                <a:latin typeface="Times New Roman" panose="02020603050405020304" pitchFamily="18" charset="0"/>
                <a:cs typeface="Times New Roman" panose="02020603050405020304" pitchFamily="18" charset="0"/>
              </a:rPr>
              <a:t>Outline</a:t>
            </a:r>
            <a:endParaRPr lang="en-IN" dirty="0"/>
          </a:p>
        </p:txBody>
      </p:sp>
      <p:sp>
        <p:nvSpPr>
          <p:cNvPr id="3" name="Content Placeholder 2">
            <a:extLst>
              <a:ext uri="{FF2B5EF4-FFF2-40B4-BE49-F238E27FC236}">
                <a16:creationId xmlns:a16="http://schemas.microsoft.com/office/drawing/2014/main" id="{DBD67BAD-B035-46B5-8626-C675CB82861D}"/>
              </a:ext>
            </a:extLst>
          </p:cNvPr>
          <p:cNvSpPr>
            <a:spLocks noGrp="1"/>
          </p:cNvSpPr>
          <p:nvPr>
            <p:ph idx="1"/>
          </p:nvPr>
        </p:nvSpPr>
        <p:spPr>
          <a:xfrm>
            <a:off x="838200" y="1434353"/>
            <a:ext cx="10515600" cy="4742610"/>
          </a:xfrm>
        </p:spPr>
        <p:txBody>
          <a:bodyPr>
            <a:normAutofit fontScale="92500" lnSpcReduction="10000"/>
          </a:bodyPr>
          <a:lstStyle/>
          <a:p>
            <a:pPr>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INTRODUCTION</a:t>
            </a:r>
          </a:p>
          <a:p>
            <a:pPr lvl="1"/>
            <a:r>
              <a:rPr lang="en-US" sz="1800" b="1" dirty="0">
                <a:latin typeface="Times New Roman" panose="02020603050405020304" pitchFamily="18" charset="0"/>
                <a:cs typeface="Times New Roman" panose="02020603050405020304" pitchFamily="18" charset="0"/>
              </a:rPr>
              <a:t>PROBLEM STATEMENT</a:t>
            </a:r>
          </a:p>
          <a:p>
            <a:pPr lvl="1"/>
            <a:r>
              <a:rPr lang="en-US" sz="1800" b="1" dirty="0">
                <a:latin typeface="Times New Roman" panose="02020603050405020304" pitchFamily="18" charset="0"/>
                <a:cs typeface="Times New Roman" panose="02020603050405020304" pitchFamily="18" charset="0"/>
              </a:rPr>
              <a:t>MOTIVATION</a:t>
            </a:r>
          </a:p>
          <a:p>
            <a:pPr lvl="1"/>
            <a:r>
              <a:rPr lang="en-US" sz="1800" b="1" dirty="0">
                <a:latin typeface="Times New Roman" panose="02020603050405020304" pitchFamily="18" charset="0"/>
                <a:cs typeface="Times New Roman" panose="02020603050405020304" pitchFamily="18" charset="0"/>
              </a:rPr>
              <a:t>APPLICATIONS</a:t>
            </a:r>
          </a:p>
          <a:p>
            <a:pPr lvl="1"/>
            <a:r>
              <a:rPr lang="en-IN" sz="1800" b="1" dirty="0">
                <a:latin typeface="Times New Roman" panose="02020603050405020304" pitchFamily="18" charset="0"/>
                <a:cs typeface="Times New Roman" panose="02020603050405020304" pitchFamily="18" charset="0"/>
              </a:rPr>
              <a:t>CHALLENGES</a:t>
            </a:r>
          </a:p>
          <a:p>
            <a:pPr lvl="1"/>
            <a:r>
              <a:rPr lang="en-IN" sz="1800" b="1" dirty="0">
                <a:latin typeface="Times New Roman" panose="02020603050405020304" pitchFamily="18" charset="0"/>
                <a:cs typeface="Times New Roman" panose="02020603050405020304" pitchFamily="18" charset="0"/>
              </a:rPr>
              <a:t>OBJECTIVES</a:t>
            </a:r>
          </a:p>
          <a:p>
            <a:pPr>
              <a:buFont typeface="Wingdings" panose="05000000000000000000" pitchFamily="2" charset="2"/>
              <a:buChar char="Ø"/>
            </a:pPr>
            <a:r>
              <a:rPr lang="en-IN" sz="2200" b="1" dirty="0">
                <a:latin typeface="Times New Roman" panose="02020603050405020304" pitchFamily="18" charset="0"/>
                <a:cs typeface="Times New Roman" panose="02020603050405020304" pitchFamily="18" charset="0"/>
              </a:rPr>
              <a:t>LITERATURE SURVEY</a:t>
            </a:r>
          </a:p>
          <a:p>
            <a:pPr>
              <a:buFont typeface="Wingdings" panose="05000000000000000000" pitchFamily="2" charset="2"/>
              <a:buChar char="Ø"/>
            </a:pPr>
            <a:r>
              <a:rPr lang="en-IN" sz="2200" b="1" dirty="0">
                <a:latin typeface="Times New Roman" panose="02020603050405020304" pitchFamily="18" charset="0"/>
                <a:cs typeface="Times New Roman" panose="02020603050405020304" pitchFamily="18" charset="0"/>
              </a:rPr>
              <a:t>METHODOLOGY</a:t>
            </a:r>
          </a:p>
          <a:p>
            <a:pPr lvl="1"/>
            <a:r>
              <a:rPr lang="en-IN" sz="1900" b="1" dirty="0">
                <a:latin typeface="Times New Roman" panose="02020603050405020304" pitchFamily="18" charset="0"/>
                <a:cs typeface="Times New Roman" panose="02020603050405020304" pitchFamily="18" charset="0"/>
              </a:rPr>
              <a:t>LOGIC ADAPTER</a:t>
            </a:r>
          </a:p>
          <a:p>
            <a:pPr>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RESULTS</a:t>
            </a:r>
          </a:p>
          <a:p>
            <a:pPr>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CONCLUSION AND FUTURE WORK</a:t>
            </a:r>
          </a:p>
          <a:p>
            <a:pPr>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REFERENCES</a:t>
            </a:r>
            <a:endParaRPr lang="en-IN" sz="24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4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E7E072E-DB49-4D44-B1E3-5C933EF93850}"/>
              </a:ext>
            </a:extLst>
          </p:cNvPr>
          <p:cNvSpPr>
            <a:spLocks noGrp="1"/>
          </p:cNvSpPr>
          <p:nvPr>
            <p:ph type="sldNum" sz="quarter" idx="12"/>
          </p:nvPr>
        </p:nvSpPr>
        <p:spPr/>
        <p:txBody>
          <a:bodyPr/>
          <a:lstStyle/>
          <a:p>
            <a:fld id="{CD6CE053-0C11-4B12-BFC4-841722CB946C}" type="slidenum">
              <a:rPr lang="en-IN" smtClean="0"/>
              <a:t>2</a:t>
            </a:fld>
            <a:endParaRPr lang="en-IN"/>
          </a:p>
        </p:txBody>
      </p:sp>
    </p:spTree>
    <p:extLst>
      <p:ext uri="{BB962C8B-B14F-4D97-AF65-F5344CB8AC3E}">
        <p14:creationId xmlns:p14="http://schemas.microsoft.com/office/powerpoint/2010/main" val="21577396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0E492A-44D2-4B6C-BD9B-51E325B657A4}"/>
              </a:ext>
            </a:extLst>
          </p:cNvPr>
          <p:cNvPicPr>
            <a:picLocks noChangeAspect="1"/>
          </p:cNvPicPr>
          <p:nvPr/>
        </p:nvPicPr>
        <p:blipFill>
          <a:blip r:embed="rId2"/>
          <a:stretch>
            <a:fillRect/>
          </a:stretch>
        </p:blipFill>
        <p:spPr>
          <a:xfrm>
            <a:off x="319315" y="465293"/>
            <a:ext cx="11248571" cy="5927413"/>
          </a:xfrm>
          <a:prstGeom prst="rect">
            <a:avLst/>
          </a:prstGeom>
        </p:spPr>
      </p:pic>
      <p:sp>
        <p:nvSpPr>
          <p:cNvPr id="2" name="Slide Number Placeholder 1">
            <a:extLst>
              <a:ext uri="{FF2B5EF4-FFF2-40B4-BE49-F238E27FC236}">
                <a16:creationId xmlns:a16="http://schemas.microsoft.com/office/drawing/2014/main" id="{4B0F4D7C-7696-4C47-8EC9-8C3D777542CB}"/>
              </a:ext>
            </a:extLst>
          </p:cNvPr>
          <p:cNvSpPr>
            <a:spLocks noGrp="1"/>
          </p:cNvSpPr>
          <p:nvPr>
            <p:ph type="sldNum" sz="quarter" idx="12"/>
          </p:nvPr>
        </p:nvSpPr>
        <p:spPr/>
        <p:txBody>
          <a:bodyPr/>
          <a:lstStyle/>
          <a:p>
            <a:fld id="{CD6CE053-0C11-4B12-BFC4-841722CB946C}" type="slidenum">
              <a:rPr lang="en-IN" smtClean="0"/>
              <a:t>20</a:t>
            </a:fld>
            <a:endParaRPr lang="en-IN"/>
          </a:p>
        </p:txBody>
      </p:sp>
    </p:spTree>
    <p:extLst>
      <p:ext uri="{BB962C8B-B14F-4D97-AF65-F5344CB8AC3E}">
        <p14:creationId xmlns:p14="http://schemas.microsoft.com/office/powerpoint/2010/main" val="26001733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FDA56-E726-4745-BF46-355F3C121A3B}"/>
              </a:ext>
            </a:extLst>
          </p:cNvPr>
          <p:cNvSpPr>
            <a:spLocks noGrp="1"/>
          </p:cNvSpPr>
          <p:nvPr>
            <p:ph type="title"/>
          </p:nvPr>
        </p:nvSpPr>
        <p:spPr>
          <a:xfrm>
            <a:off x="838200" y="365125"/>
            <a:ext cx="10515600" cy="1105087"/>
          </a:xfrm>
        </p:spPr>
        <p:txBody>
          <a:bodyPr>
            <a:normAutofit/>
          </a:bodyPr>
          <a:lstStyle/>
          <a:p>
            <a:r>
              <a:rPr lang="en-US" sz="2400" b="1" dirty="0">
                <a:solidFill>
                  <a:schemeClr val="accent1"/>
                </a:solidFill>
                <a:latin typeface="Times New Roman" panose="02020603050405020304" pitchFamily="18" charset="0"/>
                <a:cs typeface="Times New Roman" panose="02020603050405020304" pitchFamily="18" charset="0"/>
              </a:rPr>
              <a:t>CONCLUSION AND FUTURE WORK</a:t>
            </a:r>
            <a:endParaRPr lang="en-IN" sz="2400" dirty="0"/>
          </a:p>
        </p:txBody>
      </p:sp>
      <p:sp>
        <p:nvSpPr>
          <p:cNvPr id="3" name="Content Placeholder 2">
            <a:extLst>
              <a:ext uri="{FF2B5EF4-FFF2-40B4-BE49-F238E27FC236}">
                <a16:creationId xmlns:a16="http://schemas.microsoft.com/office/drawing/2014/main" id="{A0D71AD3-DB74-4E22-B4EC-80047E97BD3B}"/>
              </a:ext>
            </a:extLst>
          </p:cNvPr>
          <p:cNvSpPr>
            <a:spLocks noGrp="1"/>
          </p:cNvSpPr>
          <p:nvPr>
            <p:ph idx="1"/>
          </p:nvPr>
        </p:nvSpPr>
        <p:spPr>
          <a:xfrm>
            <a:off x="127000" y="1470212"/>
            <a:ext cx="10515600" cy="4536422"/>
          </a:xfrm>
        </p:spPr>
        <p:txBody>
          <a:bodyPr>
            <a:normAutofit/>
          </a:bodyPr>
          <a:lstStyle/>
          <a:p>
            <a:pPr marL="0" indent="0" algn="just">
              <a:lnSpc>
                <a:spcPct val="150000"/>
              </a:lnSpc>
              <a:buNone/>
            </a:pPr>
            <a:r>
              <a:rPr lang="en-US" dirty="0"/>
              <a:t>	</a:t>
            </a:r>
            <a:r>
              <a:rPr lang="en-IN" sz="2100"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900"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rPr>
              <a:t>The main objectives of the project were to develop an algorithm that will be identify the answers associated with user submitted queries.</a:t>
            </a:r>
            <a:r>
              <a:rPr lang="en-IN" sz="1900" dirty="0">
                <a:effectLst/>
                <a:latin typeface="Times New Roman" panose="02020603050405020304" pitchFamily="18" charset="0"/>
                <a:ea typeface="Calibri" panose="020F0502020204030204" pitchFamily="34" charset="0"/>
                <a:cs typeface="Times New Roman" panose="02020603050405020304" pitchFamily="18" charset="0"/>
              </a:rPr>
              <a:t> A chatbot in an educational institute or university will be efficient enough to resolve the various queries from the students or any end users. However, making these bots more intelligent and rational to deal with different types of questions is actually a challenging task. A chatbot, typically being a machine, cannot predict all possible queries and questions from the users and that is where it faces the uncertainty. The proposed system is also one such kind of machine which answers the questions based on the pattern matching. it can answer several pre-defined questions by searching the matching answer to the specific question.</a:t>
            </a:r>
          </a:p>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dirty="0"/>
          </a:p>
        </p:txBody>
      </p:sp>
      <p:sp>
        <p:nvSpPr>
          <p:cNvPr id="4" name="Slide Number Placeholder 3">
            <a:extLst>
              <a:ext uri="{FF2B5EF4-FFF2-40B4-BE49-F238E27FC236}">
                <a16:creationId xmlns:a16="http://schemas.microsoft.com/office/drawing/2014/main" id="{0570EE3D-A11F-4DA3-B6D4-0DF97E71AE86}"/>
              </a:ext>
            </a:extLst>
          </p:cNvPr>
          <p:cNvSpPr>
            <a:spLocks noGrp="1"/>
          </p:cNvSpPr>
          <p:nvPr>
            <p:ph type="sldNum" sz="quarter" idx="12"/>
          </p:nvPr>
        </p:nvSpPr>
        <p:spPr/>
        <p:txBody>
          <a:bodyPr/>
          <a:lstStyle/>
          <a:p>
            <a:fld id="{CD6CE053-0C11-4B12-BFC4-841722CB946C}" type="slidenum">
              <a:rPr lang="en-IN" smtClean="0"/>
              <a:t>21</a:t>
            </a:fld>
            <a:endParaRPr lang="en-IN"/>
          </a:p>
        </p:txBody>
      </p:sp>
    </p:spTree>
    <p:extLst>
      <p:ext uri="{BB962C8B-B14F-4D97-AF65-F5344CB8AC3E}">
        <p14:creationId xmlns:p14="http://schemas.microsoft.com/office/powerpoint/2010/main" val="19123401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BE456D-7A2C-40A9-BCC9-111F7686DA4A}"/>
              </a:ext>
            </a:extLst>
          </p:cNvPr>
          <p:cNvSpPr txBox="1"/>
          <p:nvPr/>
        </p:nvSpPr>
        <p:spPr>
          <a:xfrm>
            <a:off x="660400" y="539234"/>
            <a:ext cx="6096000" cy="738664"/>
          </a:xfrm>
          <a:prstGeom prst="rect">
            <a:avLst/>
          </a:prstGeom>
          <a:noFill/>
        </p:spPr>
        <p:txBody>
          <a:bodyPr wrap="square">
            <a:spAutoFit/>
          </a:bodyPr>
          <a:lstStyle/>
          <a:p>
            <a:endParaRPr lang="en-US" sz="1800" b="1" dirty="0">
              <a:solidFill>
                <a:schemeClr val="accent1"/>
              </a:solidFill>
              <a:latin typeface="Times New Roman" panose="02020603050405020304" pitchFamily="18" charset="0"/>
              <a:cs typeface="Times New Roman" panose="02020603050405020304" pitchFamily="18" charset="0"/>
            </a:endParaRPr>
          </a:p>
          <a:p>
            <a:r>
              <a:rPr lang="en-US" sz="2400" b="1" dirty="0">
                <a:solidFill>
                  <a:schemeClr val="accent1"/>
                </a:solidFill>
                <a:latin typeface="Times New Roman" panose="02020603050405020304" pitchFamily="18" charset="0"/>
                <a:cs typeface="Times New Roman" panose="02020603050405020304" pitchFamily="18" charset="0"/>
              </a:rPr>
              <a:t>FUTURE WORK</a:t>
            </a:r>
            <a:endParaRPr lang="en-IN" sz="2400" dirty="0"/>
          </a:p>
        </p:txBody>
      </p:sp>
      <p:sp>
        <p:nvSpPr>
          <p:cNvPr id="7" name="TextBox 6">
            <a:extLst>
              <a:ext uri="{FF2B5EF4-FFF2-40B4-BE49-F238E27FC236}">
                <a16:creationId xmlns:a16="http://schemas.microsoft.com/office/drawing/2014/main" id="{530310AC-73DA-4EFE-9528-F52C9DEDB4BF}"/>
              </a:ext>
            </a:extLst>
          </p:cNvPr>
          <p:cNvSpPr txBox="1"/>
          <p:nvPr/>
        </p:nvSpPr>
        <p:spPr>
          <a:xfrm>
            <a:off x="546100" y="1790700"/>
            <a:ext cx="8597900" cy="1477328"/>
          </a:xfrm>
          <a:prstGeom prst="rect">
            <a:avLst/>
          </a:prstGeom>
          <a:noFill/>
        </p:spPr>
        <p:txBody>
          <a:bodyPr wrap="square">
            <a:spAutoFit/>
          </a:bodyPr>
          <a:lstStyle/>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the future enhancement of our project, we can include speech-based questions and responses. The users just need to provide voice-based input and the developed bot will provide the text-based output and while giving it, it will provide a voice-based output as well. Just by means of adding speech-to-text and text-to-speech we can improve the functionality to our project.</a:t>
            </a:r>
            <a:endParaRPr lang="en-IN" dirty="0"/>
          </a:p>
        </p:txBody>
      </p:sp>
      <p:sp>
        <p:nvSpPr>
          <p:cNvPr id="2" name="Slide Number Placeholder 1">
            <a:extLst>
              <a:ext uri="{FF2B5EF4-FFF2-40B4-BE49-F238E27FC236}">
                <a16:creationId xmlns:a16="http://schemas.microsoft.com/office/drawing/2014/main" id="{E23196F1-4AF6-4C3F-8656-DC801B8B7DCB}"/>
              </a:ext>
            </a:extLst>
          </p:cNvPr>
          <p:cNvSpPr>
            <a:spLocks noGrp="1"/>
          </p:cNvSpPr>
          <p:nvPr>
            <p:ph type="sldNum" sz="quarter" idx="12"/>
          </p:nvPr>
        </p:nvSpPr>
        <p:spPr/>
        <p:txBody>
          <a:bodyPr/>
          <a:lstStyle/>
          <a:p>
            <a:fld id="{CD6CE053-0C11-4B12-BFC4-841722CB946C}" type="slidenum">
              <a:rPr lang="en-IN" smtClean="0"/>
              <a:t>22</a:t>
            </a:fld>
            <a:endParaRPr lang="en-IN"/>
          </a:p>
        </p:txBody>
      </p:sp>
    </p:spTree>
    <p:extLst>
      <p:ext uri="{BB962C8B-B14F-4D97-AF65-F5344CB8AC3E}">
        <p14:creationId xmlns:p14="http://schemas.microsoft.com/office/powerpoint/2010/main" val="42690093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65A23-D366-4405-9AC0-401BE4F1E1E4}"/>
              </a:ext>
            </a:extLst>
          </p:cNvPr>
          <p:cNvSpPr>
            <a:spLocks noGrp="1"/>
          </p:cNvSpPr>
          <p:nvPr>
            <p:ph type="title"/>
          </p:nvPr>
        </p:nvSpPr>
        <p:spPr>
          <a:xfrm>
            <a:off x="838200" y="365125"/>
            <a:ext cx="10515600" cy="827181"/>
          </a:xfrm>
        </p:spPr>
        <p:txBody>
          <a:bodyPr>
            <a:normAutofit/>
          </a:bodyPr>
          <a:lstStyle/>
          <a:p>
            <a:r>
              <a:rPr lang="en-US" sz="2400" b="1" dirty="0">
                <a:solidFill>
                  <a:schemeClr val="accent1"/>
                </a:solidFill>
                <a:latin typeface="Times New Roman" panose="02020603050405020304" pitchFamily="18" charset="0"/>
                <a:cs typeface="Times New Roman" panose="02020603050405020304" pitchFamily="18" charset="0"/>
              </a:rPr>
              <a:t>REFERENCES</a:t>
            </a:r>
            <a:endParaRPr lang="en-IN" sz="2400" dirty="0"/>
          </a:p>
        </p:txBody>
      </p:sp>
      <p:sp>
        <p:nvSpPr>
          <p:cNvPr id="3" name="Content Placeholder 2">
            <a:extLst>
              <a:ext uri="{FF2B5EF4-FFF2-40B4-BE49-F238E27FC236}">
                <a16:creationId xmlns:a16="http://schemas.microsoft.com/office/drawing/2014/main" id="{CD6E5F44-491A-4B8A-A621-85BEE63802C7}"/>
              </a:ext>
            </a:extLst>
          </p:cNvPr>
          <p:cNvSpPr>
            <a:spLocks noGrp="1"/>
          </p:cNvSpPr>
          <p:nvPr>
            <p:ph idx="1"/>
          </p:nvPr>
        </p:nvSpPr>
        <p:spPr>
          <a:xfrm>
            <a:off x="838200" y="1264024"/>
            <a:ext cx="10515600" cy="5432611"/>
          </a:xfrm>
        </p:spPr>
        <p:txBody>
          <a:bodyPr>
            <a:normAutofit/>
          </a:bodyPr>
          <a:lstStyle/>
          <a:p>
            <a:pPr algn="just"/>
            <a:r>
              <a:rPr lang="en-IN"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https://github.com/Candida18/College-Enquiry-Chatbot/blob/main/CRCE%20Bot/chatbot.py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IN" sz="1800" dirty="0">
                <a:effectLst/>
                <a:latin typeface="Times New Roman" panose="02020603050405020304" pitchFamily="18" charset="0"/>
                <a:ea typeface="Calibri" panose="020F0502020204030204" pitchFamily="34" charset="0"/>
                <a:cs typeface="Times New Roman" panose="02020603050405020304" pitchFamily="18" charset="0"/>
              </a:rPr>
              <a:t>https://medium.com/analytics-vidhya/building-a-simple-chatbot-in-python-</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using-nltk-7c8c8215ac6e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https://github.com/huzaifsayed/coronabot-chatterbot/blob/master/app.py#L5</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https://youtu.be/LdmAxUrR0lM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5"/>
              </a:rPr>
              <a:t>https://keyua.org/blog/how-to-make-a-chatbot-in-python/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6"/>
              </a:rPr>
              <a:t>https://youtu.be/RNEcewpVZUQ</a:t>
            </a:r>
            <a:endParaRPr lang="en-IN"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0F829AB-9884-4045-9490-5A8724967F76}"/>
              </a:ext>
            </a:extLst>
          </p:cNvPr>
          <p:cNvSpPr>
            <a:spLocks noGrp="1"/>
          </p:cNvSpPr>
          <p:nvPr>
            <p:ph type="sldNum" sz="quarter" idx="12"/>
          </p:nvPr>
        </p:nvSpPr>
        <p:spPr/>
        <p:txBody>
          <a:bodyPr/>
          <a:lstStyle/>
          <a:p>
            <a:fld id="{CD6CE053-0C11-4B12-BFC4-841722CB946C}" type="slidenum">
              <a:rPr lang="en-IN" smtClean="0"/>
              <a:t>23</a:t>
            </a:fld>
            <a:endParaRPr lang="en-IN"/>
          </a:p>
        </p:txBody>
      </p:sp>
    </p:spTree>
    <p:extLst>
      <p:ext uri="{BB962C8B-B14F-4D97-AF65-F5344CB8AC3E}">
        <p14:creationId xmlns:p14="http://schemas.microsoft.com/office/powerpoint/2010/main" val="6218031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DB85BB-7E60-4CBD-B785-2C2CB0C15874}"/>
              </a:ext>
            </a:extLst>
          </p:cNvPr>
          <p:cNvSpPr>
            <a:spLocks noGrp="1"/>
          </p:cNvSpPr>
          <p:nvPr>
            <p:ph idx="1"/>
          </p:nvPr>
        </p:nvSpPr>
        <p:spPr>
          <a:xfrm>
            <a:off x="838200" y="304800"/>
            <a:ext cx="10515600" cy="5872163"/>
          </a:xfrm>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sz="5400" b="1" dirty="0">
                <a:latin typeface="Algerian" panose="04020705040A02060702" pitchFamily="82" charset="0"/>
              </a:rPr>
              <a:t>THANK YOU</a:t>
            </a:r>
            <a:endParaRPr lang="en-IN" sz="5400" b="1" dirty="0">
              <a:latin typeface="Algerian" panose="04020705040A02060702" pitchFamily="82" charset="0"/>
            </a:endParaRPr>
          </a:p>
          <a:p>
            <a:pPr marL="0" indent="0">
              <a:buNone/>
            </a:pPr>
            <a:endParaRPr lang="en-IN" dirty="0"/>
          </a:p>
        </p:txBody>
      </p:sp>
      <p:sp>
        <p:nvSpPr>
          <p:cNvPr id="2" name="Slide Number Placeholder 1">
            <a:extLst>
              <a:ext uri="{FF2B5EF4-FFF2-40B4-BE49-F238E27FC236}">
                <a16:creationId xmlns:a16="http://schemas.microsoft.com/office/drawing/2014/main" id="{C61BB6DD-A994-4F86-9E44-0FABC5AFD0F0}"/>
              </a:ext>
            </a:extLst>
          </p:cNvPr>
          <p:cNvSpPr>
            <a:spLocks noGrp="1"/>
          </p:cNvSpPr>
          <p:nvPr>
            <p:ph type="sldNum" sz="quarter" idx="12"/>
          </p:nvPr>
        </p:nvSpPr>
        <p:spPr/>
        <p:txBody>
          <a:bodyPr/>
          <a:lstStyle/>
          <a:p>
            <a:fld id="{CD6CE053-0C11-4B12-BFC4-841722CB946C}" type="slidenum">
              <a:rPr lang="en-IN" smtClean="0"/>
              <a:t>24</a:t>
            </a:fld>
            <a:endParaRPr lang="en-IN"/>
          </a:p>
        </p:txBody>
      </p:sp>
    </p:spTree>
    <p:extLst>
      <p:ext uri="{BB962C8B-B14F-4D97-AF65-F5344CB8AC3E}">
        <p14:creationId xmlns:p14="http://schemas.microsoft.com/office/powerpoint/2010/main" val="4076349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1000"/>
                                        <p:tgtEl>
                                          <p:spTgt spid="3">
                                            <p:txEl>
                                              <p:pRg st="5" end="5"/>
                                            </p:txEl>
                                          </p:spTgt>
                                        </p:tgtEl>
                                      </p:cBhvr>
                                    </p:animEffect>
                                    <p:anim calcmode="lin" valueType="num">
                                      <p:cBhvr>
                                        <p:cTn id="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70ED2-EF88-4196-89DB-72CDB86CA632}"/>
              </a:ext>
            </a:extLst>
          </p:cNvPr>
          <p:cNvSpPr>
            <a:spLocks noGrp="1"/>
          </p:cNvSpPr>
          <p:nvPr>
            <p:ph type="title"/>
          </p:nvPr>
        </p:nvSpPr>
        <p:spPr>
          <a:xfrm>
            <a:off x="292100" y="815974"/>
            <a:ext cx="10515600" cy="1325563"/>
          </a:xfrm>
        </p:spPr>
        <p:txBody>
          <a:bodyPr>
            <a:normAutofit/>
          </a:bodyPr>
          <a:lstStyle/>
          <a:p>
            <a:r>
              <a:rPr lang="en-US" sz="2400" b="1" dirty="0">
                <a:solidFill>
                  <a:schemeClr val="accent1"/>
                </a:solidFill>
                <a:latin typeface="Times New Roman" panose="02020603050405020304" pitchFamily="18" charset="0"/>
                <a:cs typeface="Times New Roman" panose="02020603050405020304" pitchFamily="18" charset="0"/>
              </a:rPr>
              <a:t>INTRODUCTION</a:t>
            </a:r>
            <a:endParaRPr lang="en-IN" sz="2400" dirty="0"/>
          </a:p>
        </p:txBody>
      </p:sp>
      <p:sp>
        <p:nvSpPr>
          <p:cNvPr id="3" name="Content Placeholder 2">
            <a:extLst>
              <a:ext uri="{FF2B5EF4-FFF2-40B4-BE49-F238E27FC236}">
                <a16:creationId xmlns:a16="http://schemas.microsoft.com/office/drawing/2014/main" id="{7400EA8D-5955-468F-96DF-5E1935E23279}"/>
              </a:ext>
            </a:extLst>
          </p:cNvPr>
          <p:cNvSpPr>
            <a:spLocks noGrp="1"/>
          </p:cNvSpPr>
          <p:nvPr>
            <p:ph idx="1"/>
          </p:nvPr>
        </p:nvSpPr>
        <p:spPr>
          <a:xfrm>
            <a:off x="381000" y="1690688"/>
            <a:ext cx="10912098" cy="4351338"/>
          </a:xfrm>
        </p:spPr>
        <p:txBody>
          <a:bodyPr>
            <a:normAutofit fontScale="25000" lnSpcReduction="20000"/>
          </a:bodyPr>
          <a:lstStyle/>
          <a:p>
            <a:pPr algn="just">
              <a:lnSpc>
                <a:spcPct val="150000"/>
              </a:lnSpc>
            </a:pPr>
            <a:r>
              <a:rPr lang="en-IN" sz="45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7200" dirty="0">
                <a:effectLst/>
                <a:latin typeface="Times New Roman" panose="02020603050405020304" pitchFamily="18" charset="0"/>
                <a:ea typeface="Calibri" panose="020F0502020204030204" pitchFamily="34" charset="0"/>
                <a:cs typeface="Times New Roman" panose="02020603050405020304" pitchFamily="18" charset="0"/>
              </a:rPr>
              <a:t>A chatbot is a software application used to conduct an online chat conversation via text or text-to-speech, </a:t>
            </a:r>
            <a:r>
              <a:rPr lang="en-IN" sz="7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lieu of providing direct contact with a live human agent.</a:t>
            </a:r>
          </a:p>
          <a:p>
            <a:pPr algn="just">
              <a:lnSpc>
                <a:spcPct val="150000"/>
              </a:lnSpc>
            </a:pPr>
            <a:r>
              <a:rPr lang="en-IN" sz="7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Bots can be created by using language like Artificial Intelligence Mark-up Language (AIML), a language based on HTML that allow developers write rules for the bot to follow.</a:t>
            </a:r>
            <a:endParaRPr lang="en-IN" sz="72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IN" sz="7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chatbot has been designed to provide students feel like talking to the staff from college and their queries are addressed through the conversational text. Responses can be provided to the user in text format, pictures and with many more features provided by the chat fuel.</a:t>
            </a:r>
            <a:endParaRPr lang="en-IN" sz="7200"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IN" sz="72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There are many types of chatbots like menu based , rule based ,</a:t>
            </a:r>
            <a:r>
              <a:rPr lang="en-IN" sz="7200" i="0" dirty="0">
                <a:solidFill>
                  <a:srgbClr val="000000"/>
                </a:solidFill>
                <a:effectLst/>
                <a:latin typeface="Times New Roman" panose="02020603050405020304" pitchFamily="18" charset="0"/>
                <a:cs typeface="Times New Roman" panose="02020603050405020304" pitchFamily="18" charset="0"/>
              </a:rPr>
              <a:t> Keyword recognition-based chatbots , Voice bots  etc.</a:t>
            </a:r>
          </a:p>
          <a:p>
            <a:pPr algn="just">
              <a:lnSpc>
                <a:spcPct val="150000"/>
              </a:lnSpc>
            </a:pPr>
            <a:r>
              <a:rPr lang="en-IN" sz="7200" i="0" dirty="0">
                <a:solidFill>
                  <a:srgbClr val="000000"/>
                </a:solidFill>
                <a:effectLst/>
                <a:latin typeface="Times New Roman" panose="02020603050405020304" pitchFamily="18" charset="0"/>
                <a:cs typeface="Times New Roman" panose="02020603050405020304" pitchFamily="18" charset="0"/>
              </a:rPr>
              <a:t>In this project menu based chatbot  is used to find the answers for the students or users queries.</a:t>
            </a:r>
          </a:p>
          <a:p>
            <a:pPr algn="just">
              <a:lnSpc>
                <a:spcPct val="150000"/>
              </a:lnSpc>
            </a:pPr>
            <a:r>
              <a:rPr lang="en-IN" sz="7200" b="0" i="0" spc="-5" dirty="0">
                <a:solidFill>
                  <a:srgbClr val="292929"/>
                </a:solidFill>
                <a:latin typeface="Times New Roman" panose="02020603050405020304" pitchFamily="18" charset="0"/>
                <a:cs typeface="Times New Roman" panose="02020603050405020304" pitchFamily="18" charset="0"/>
              </a:rPr>
              <a:t>In this project  Logic Adapter is used to the select the  response to a given input statement</a:t>
            </a:r>
            <a:r>
              <a:rPr lang="en-IN" sz="5500" b="0" i="0" spc="-5" dirty="0">
                <a:solidFill>
                  <a:srgbClr val="292929"/>
                </a:solidFill>
                <a:latin typeface="Times New Roman" panose="02020603050405020304" pitchFamily="18" charset="0"/>
                <a:cs typeface="Times New Roman" panose="02020603050405020304" pitchFamily="18" charset="0"/>
              </a:rPr>
              <a:t>.</a:t>
            </a:r>
          </a:p>
          <a:p>
            <a:pPr marL="0" indent="0" algn="just">
              <a:lnSpc>
                <a:spcPct val="150000"/>
              </a:lnSpc>
              <a:buNone/>
            </a:pPr>
            <a:endParaRPr lang="en-US" sz="2800" b="0" i="0" dirty="0">
              <a:solidFill>
                <a:srgbClr val="BDC1C6"/>
              </a:solidFill>
              <a:effectLst/>
              <a:latin typeface="arial" panose="020B0604020202020204" pitchFamily="34" charset="0"/>
            </a:endParaRPr>
          </a:p>
        </p:txBody>
      </p:sp>
      <p:sp>
        <p:nvSpPr>
          <p:cNvPr id="4" name="Slide Number Placeholder 3">
            <a:extLst>
              <a:ext uri="{FF2B5EF4-FFF2-40B4-BE49-F238E27FC236}">
                <a16:creationId xmlns:a16="http://schemas.microsoft.com/office/drawing/2014/main" id="{2D310915-BC5F-4010-97A2-84AB5056E09F}"/>
              </a:ext>
            </a:extLst>
          </p:cNvPr>
          <p:cNvSpPr>
            <a:spLocks noGrp="1"/>
          </p:cNvSpPr>
          <p:nvPr>
            <p:ph type="sldNum" sz="quarter" idx="12"/>
          </p:nvPr>
        </p:nvSpPr>
        <p:spPr/>
        <p:txBody>
          <a:bodyPr/>
          <a:lstStyle/>
          <a:p>
            <a:fld id="{CD6CE053-0C11-4B12-BFC4-841722CB946C}" type="slidenum">
              <a:rPr lang="en-IN" sz="1800" smtClean="0"/>
              <a:t>3</a:t>
            </a:fld>
            <a:endParaRPr lang="en-IN" sz="1800" dirty="0"/>
          </a:p>
        </p:txBody>
      </p:sp>
    </p:spTree>
    <p:extLst>
      <p:ext uri="{BB962C8B-B14F-4D97-AF65-F5344CB8AC3E}">
        <p14:creationId xmlns:p14="http://schemas.microsoft.com/office/powerpoint/2010/main" val="168145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8CE13-89C6-40E5-B627-DF7234AD5A35}"/>
              </a:ext>
            </a:extLst>
          </p:cNvPr>
          <p:cNvSpPr>
            <a:spLocks noGrp="1"/>
          </p:cNvSpPr>
          <p:nvPr>
            <p:ph type="title"/>
          </p:nvPr>
        </p:nvSpPr>
        <p:spPr>
          <a:xfrm>
            <a:off x="304800" y="835025"/>
            <a:ext cx="10515600" cy="1325563"/>
          </a:xfrm>
        </p:spPr>
        <p:txBody>
          <a:bodyPr>
            <a:normAutofit/>
          </a:bodyPr>
          <a:lstStyle/>
          <a:p>
            <a:r>
              <a:rPr lang="en-US" sz="2400" b="1" dirty="0">
                <a:solidFill>
                  <a:schemeClr val="accent1"/>
                </a:solidFill>
                <a:latin typeface="Times New Roman" panose="02020603050405020304" pitchFamily="18" charset="0"/>
                <a:cs typeface="Times New Roman" panose="02020603050405020304" pitchFamily="18" charset="0"/>
              </a:rPr>
              <a:t>Problem Statement</a:t>
            </a:r>
            <a:endParaRPr lang="en-IN" sz="2400" dirty="0"/>
          </a:p>
        </p:txBody>
      </p:sp>
      <p:sp>
        <p:nvSpPr>
          <p:cNvPr id="3" name="Content Placeholder 2">
            <a:extLst>
              <a:ext uri="{FF2B5EF4-FFF2-40B4-BE49-F238E27FC236}">
                <a16:creationId xmlns:a16="http://schemas.microsoft.com/office/drawing/2014/main" id="{CB026E81-0B6E-43E3-90F5-19FC42657129}"/>
              </a:ext>
            </a:extLst>
          </p:cNvPr>
          <p:cNvSpPr>
            <a:spLocks noGrp="1"/>
          </p:cNvSpPr>
          <p:nvPr>
            <p:ph idx="1"/>
          </p:nvPr>
        </p:nvSpPr>
        <p:spPr/>
        <p:txBody>
          <a:bodyPr>
            <a:normAutofit/>
          </a:bodyPr>
          <a:lstStyle/>
          <a:p>
            <a:pPr>
              <a:lnSpc>
                <a:spcPct val="150000"/>
              </a:lnSpc>
            </a:pPr>
            <a:r>
              <a:rPr lang="en-IN" sz="1900" dirty="0">
                <a:effectLst/>
                <a:latin typeface="Times New Roman" panose="02020603050405020304" pitchFamily="18" charset="0"/>
                <a:ea typeface="Calibri" panose="020F0502020204030204" pitchFamily="34" charset="0"/>
                <a:cs typeface="Times New Roman" panose="02020603050405020304" pitchFamily="18" charset="0"/>
              </a:rPr>
              <a:t>Chatbot for college enquiry system has been created utilizing artificial intelligence algorithms that examine the user queries</a:t>
            </a:r>
            <a:endParaRPr lang="en-US" sz="1900" b="1" i="0" dirty="0">
              <a:solidFill>
                <a:srgbClr val="202124"/>
              </a:solidFill>
              <a:effectLst/>
              <a:latin typeface="Times New Roman" panose="02020603050405020304" pitchFamily="18" charset="0"/>
              <a:cs typeface="Times New Roman" panose="02020603050405020304" pitchFamily="18" charset="0"/>
            </a:endParaRPr>
          </a:p>
          <a:p>
            <a:pPr>
              <a:lnSpc>
                <a:spcPct val="150000"/>
              </a:lnSpc>
            </a:pPr>
            <a:r>
              <a:rPr lang="en-US" sz="1900" dirty="0">
                <a:solidFill>
                  <a:srgbClr val="202124"/>
                </a:solidFill>
                <a:latin typeface="Times New Roman" panose="02020603050405020304" pitchFamily="18" charset="0"/>
                <a:cs typeface="Times New Roman" panose="02020603050405020304" pitchFamily="18" charset="0"/>
              </a:rPr>
              <a:t>Artificial</a:t>
            </a:r>
            <a:r>
              <a:rPr lang="en-US" sz="1900" i="0" dirty="0">
                <a:solidFill>
                  <a:srgbClr val="202124"/>
                </a:solidFill>
                <a:effectLst/>
                <a:latin typeface="Times New Roman" panose="02020603050405020304" pitchFamily="18" charset="0"/>
                <a:cs typeface="Times New Roman" panose="02020603050405020304" pitchFamily="18" charset="0"/>
              </a:rPr>
              <a:t> intelligence chatbot is a technology that makes interactions between man and machines using natural language possible</a:t>
            </a:r>
          </a:p>
          <a:p>
            <a:pPr>
              <a:lnSpc>
                <a:spcPct val="150000"/>
              </a:lnSpc>
            </a:pPr>
            <a:r>
              <a:rPr lang="en-IN" sz="1800" dirty="0">
                <a:effectLst/>
                <a:latin typeface="Times New Roman" panose="02020603050405020304" pitchFamily="18" charset="0"/>
                <a:ea typeface="Calibri" panose="020F0502020204030204" pitchFamily="34"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This chatbot system is an internet application that gives an answer to the broken-down queries of a user. Users simply need to choose the classification for inquiries.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r>
              <a:rPr lang="en-IN" sz="1800">
                <a:effectLst/>
                <a:latin typeface="Times New Roman" panose="02020603050405020304" pitchFamily="18" charset="0"/>
                <a:ea typeface="Calibri" panose="020F0502020204030204" pitchFamily="34" charset="0"/>
                <a:cs typeface="Times New Roman" panose="02020603050405020304" pitchFamily="18" charset="0"/>
              </a:rPr>
              <a:t>The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system answers to users' queries with the assistance of effective Graphical User Interface (GUI).</a:t>
            </a:r>
          </a:p>
        </p:txBody>
      </p:sp>
      <p:sp>
        <p:nvSpPr>
          <p:cNvPr id="4" name="Slide Number Placeholder 3">
            <a:extLst>
              <a:ext uri="{FF2B5EF4-FFF2-40B4-BE49-F238E27FC236}">
                <a16:creationId xmlns:a16="http://schemas.microsoft.com/office/drawing/2014/main" id="{CB4D2AD4-7A28-4159-A6FA-D8656A0BCF43}"/>
              </a:ext>
            </a:extLst>
          </p:cNvPr>
          <p:cNvSpPr>
            <a:spLocks noGrp="1"/>
          </p:cNvSpPr>
          <p:nvPr>
            <p:ph type="sldNum" sz="quarter" idx="12"/>
          </p:nvPr>
        </p:nvSpPr>
        <p:spPr>
          <a:xfrm>
            <a:off x="8933544" y="6341836"/>
            <a:ext cx="2706914" cy="365125"/>
          </a:xfrm>
        </p:spPr>
        <p:txBody>
          <a:bodyPr/>
          <a:lstStyle/>
          <a:p>
            <a:fld id="{CD6CE053-0C11-4B12-BFC4-841722CB946C}" type="slidenum">
              <a:rPr lang="en-IN" smtClean="0"/>
              <a:t>4</a:t>
            </a:fld>
            <a:endParaRPr lang="en-IN"/>
          </a:p>
        </p:txBody>
      </p:sp>
    </p:spTree>
    <p:extLst>
      <p:ext uri="{BB962C8B-B14F-4D97-AF65-F5344CB8AC3E}">
        <p14:creationId xmlns:p14="http://schemas.microsoft.com/office/powerpoint/2010/main" val="3317776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48C32-E54F-40B6-ADAF-735649545356}"/>
              </a:ext>
            </a:extLst>
          </p:cNvPr>
          <p:cNvSpPr>
            <a:spLocks noGrp="1"/>
          </p:cNvSpPr>
          <p:nvPr>
            <p:ph type="title"/>
          </p:nvPr>
        </p:nvSpPr>
        <p:spPr>
          <a:xfrm>
            <a:off x="215900" y="1109662"/>
            <a:ext cx="10515600" cy="1325563"/>
          </a:xfrm>
        </p:spPr>
        <p:txBody>
          <a:bodyPr>
            <a:normAutofit/>
          </a:bodyPr>
          <a:lstStyle/>
          <a:p>
            <a:r>
              <a:rPr lang="en-IN" sz="2400" b="1" spc="-5" dirty="0">
                <a:solidFill>
                  <a:schemeClr val="accent1"/>
                </a:solidFill>
                <a:effectLst/>
                <a:latin typeface="Times New Roman" panose="02020603050405020304" pitchFamily="18" charset="0"/>
                <a:ea typeface="Calibri" panose="020F0502020204030204" pitchFamily="34" charset="0"/>
              </a:rPr>
              <a:t>MOTIVATION</a:t>
            </a:r>
            <a:endParaRPr lang="en-IN" sz="2400" dirty="0"/>
          </a:p>
        </p:txBody>
      </p:sp>
      <p:sp>
        <p:nvSpPr>
          <p:cNvPr id="3" name="Content Placeholder 2">
            <a:extLst>
              <a:ext uri="{FF2B5EF4-FFF2-40B4-BE49-F238E27FC236}">
                <a16:creationId xmlns:a16="http://schemas.microsoft.com/office/drawing/2014/main" id="{6302F7DA-8CF3-4FDD-AD63-F8CA24B3E7A3}"/>
              </a:ext>
            </a:extLst>
          </p:cNvPr>
          <p:cNvSpPr>
            <a:spLocks noGrp="1"/>
          </p:cNvSpPr>
          <p:nvPr>
            <p:ph idx="1"/>
          </p:nvPr>
        </p:nvSpPr>
        <p:spPr>
          <a:xfrm>
            <a:off x="101600" y="1898650"/>
            <a:ext cx="11252200" cy="4351338"/>
          </a:xfrm>
        </p:spPr>
        <p:txBody>
          <a:bodyPr>
            <a:normAutofit/>
          </a:bodyPr>
          <a:lstStyle/>
          <a:p>
            <a:pPr marL="0" indent="0" algn="just">
              <a:lnSpc>
                <a:spcPct val="150000"/>
              </a:lnSpc>
              <a:buNone/>
            </a:pPr>
            <a:r>
              <a:rPr lang="en-IN"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rPr>
              <a:t>As students, we have a tendency to gain more of knowledge concerning our school, college and university throughout our course. This is where we thought of using an intelligent bot delivering this information. Think about an application, where all you have to do is just ask.</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there is no need of doing a lengthy and hectic procedure.</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aim of this project is to contribute to the solution of the problem of direct communication between applicants and the university.</a:t>
            </a:r>
          </a:p>
          <a:p>
            <a:pPr marL="0" indent="0" algn="just">
              <a:lnSpc>
                <a:spcPct val="150000"/>
              </a:lnSpc>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a:p>
            <a:endParaRPr lang="en-IN" dirty="0"/>
          </a:p>
        </p:txBody>
      </p:sp>
      <p:sp>
        <p:nvSpPr>
          <p:cNvPr id="4" name="Slide Number Placeholder 3">
            <a:extLst>
              <a:ext uri="{FF2B5EF4-FFF2-40B4-BE49-F238E27FC236}">
                <a16:creationId xmlns:a16="http://schemas.microsoft.com/office/drawing/2014/main" id="{FB843744-157A-45B2-AAFF-C3C083BACA45}"/>
              </a:ext>
            </a:extLst>
          </p:cNvPr>
          <p:cNvSpPr>
            <a:spLocks noGrp="1"/>
          </p:cNvSpPr>
          <p:nvPr>
            <p:ph type="sldNum" sz="quarter" idx="12"/>
          </p:nvPr>
        </p:nvSpPr>
        <p:spPr/>
        <p:txBody>
          <a:bodyPr/>
          <a:lstStyle/>
          <a:p>
            <a:fld id="{CD6CE053-0C11-4B12-BFC4-841722CB946C}" type="slidenum">
              <a:rPr lang="en-IN" smtClean="0"/>
              <a:t>5</a:t>
            </a:fld>
            <a:endParaRPr lang="en-IN"/>
          </a:p>
        </p:txBody>
      </p:sp>
    </p:spTree>
    <p:extLst>
      <p:ext uri="{BB962C8B-B14F-4D97-AF65-F5344CB8AC3E}">
        <p14:creationId xmlns:p14="http://schemas.microsoft.com/office/powerpoint/2010/main" val="441410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B74DD-24A1-4F12-9F35-D7929B55922B}"/>
              </a:ext>
            </a:extLst>
          </p:cNvPr>
          <p:cNvSpPr>
            <a:spLocks noGrp="1"/>
          </p:cNvSpPr>
          <p:nvPr>
            <p:ph type="title"/>
          </p:nvPr>
        </p:nvSpPr>
        <p:spPr>
          <a:xfrm>
            <a:off x="244765" y="1638113"/>
            <a:ext cx="10515600" cy="907863"/>
          </a:xfrm>
        </p:spPr>
        <p:txBody>
          <a:bodyPr>
            <a:normAutofit/>
          </a:bodyPr>
          <a:lstStyle/>
          <a:p>
            <a:r>
              <a:rPr lang="en-US" sz="2400" b="1" dirty="0">
                <a:solidFill>
                  <a:schemeClr val="accent1"/>
                </a:solidFill>
                <a:latin typeface="Times New Roman" panose="02020603050405020304" pitchFamily="18" charset="0"/>
                <a:cs typeface="Times New Roman" panose="02020603050405020304" pitchFamily="18" charset="0"/>
              </a:rPr>
              <a:t>APPLICATIONS</a:t>
            </a:r>
            <a:endParaRPr lang="en-IN" sz="2400" b="1"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06DE305-C63F-489E-BE25-10B0269A1191}"/>
              </a:ext>
            </a:extLst>
          </p:cNvPr>
          <p:cNvSpPr>
            <a:spLocks noGrp="1"/>
          </p:cNvSpPr>
          <p:nvPr>
            <p:ph idx="1"/>
          </p:nvPr>
        </p:nvSpPr>
        <p:spPr>
          <a:xfrm>
            <a:off x="128162" y="1638113"/>
            <a:ext cx="11493500" cy="5219887"/>
          </a:xfrm>
        </p:spPr>
        <p:txBody>
          <a:bodyPr>
            <a:noAutofit/>
          </a:bodyPr>
          <a:lstStyle/>
          <a:p>
            <a:pPr algn="just">
              <a:lnSpc>
                <a:spcPct val="150000"/>
              </a:lnSpc>
            </a:pPr>
            <a:br>
              <a:rPr lang="en-US" sz="1200" dirty="0"/>
            </a:br>
            <a:r>
              <a:rPr lang="en-US" sz="1200" dirty="0"/>
              <a:t>     </a:t>
            </a:r>
          </a:p>
          <a:p>
            <a:pPr algn="just">
              <a:lnSpc>
                <a:spcPct val="150000"/>
              </a:lnSpc>
            </a:pPr>
            <a:endParaRPr lang="en-US" sz="1200" b="0" i="0" dirty="0">
              <a:solidFill>
                <a:srgbClr val="202124"/>
              </a:solidFill>
              <a:effectLst/>
              <a:latin typeface="arial" panose="020B0604020202020204" pitchFamily="34" charset="0"/>
            </a:endParaRPr>
          </a:p>
          <a:p>
            <a:pPr algn="just">
              <a:lnSpc>
                <a:spcPct val="150000"/>
              </a:lnSpc>
            </a:pPr>
            <a:r>
              <a:rPr lang="en-US" sz="1800" b="0" i="0" dirty="0">
                <a:solidFill>
                  <a:srgbClr val="202124"/>
                </a:solidFill>
                <a:effectLst/>
                <a:latin typeface="Times New Roman" panose="02020603050405020304" pitchFamily="18" charset="0"/>
                <a:cs typeface="Times New Roman" panose="02020603050405020304" pitchFamily="18" charset="0"/>
              </a:rPr>
              <a:t>These are the computer program you can talk to through</a:t>
            </a:r>
            <a:r>
              <a:rPr lang="en-US" sz="1800" i="0" dirty="0">
                <a:solidFill>
                  <a:srgbClr val="202124"/>
                </a:solidFill>
                <a:effectLst/>
                <a:latin typeface="Times New Roman" panose="02020603050405020304" pitchFamily="18" charset="0"/>
                <a:cs typeface="Times New Roman" panose="02020603050405020304" pitchFamily="18" charset="0"/>
              </a:rPr>
              <a:t> messaging apps, chat windows, or voice calling apps. </a:t>
            </a:r>
            <a:endParaRPr lang="en-IN" sz="1800" dirty="0">
              <a:solidFill>
                <a:srgbClr val="202124"/>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IN" sz="1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college enquiry chatbots help students to the right sources of information</a:t>
            </a:r>
          </a:p>
          <a:p>
            <a:pPr marL="342900" lvl="0" indent="-342900" algn="just">
              <a:lnSpc>
                <a:spcPct val="150000"/>
              </a:lnSpc>
              <a:buFont typeface="Symbol" panose="05050102010706020507" pitchFamily="18" charset="2"/>
              <a:buChar char=""/>
            </a:pPr>
            <a:r>
              <a:rPr lang="en-US" sz="1800" b="0" i="0" dirty="0">
                <a:solidFill>
                  <a:srgbClr val="404040"/>
                </a:solidFill>
                <a:effectLst/>
                <a:latin typeface="Times New Roman" panose="02020603050405020304" pitchFamily="18" charset="0"/>
                <a:cs typeface="Times New Roman" panose="02020603050405020304" pitchFamily="18" charset="0"/>
              </a:rPr>
              <a:t>Logic adapters determine the logic for how Chatterbot selects a response to a given input statement.</a:t>
            </a:r>
          </a:p>
          <a:p>
            <a:pPr marL="342900" lvl="0" indent="-342900" algn="just">
              <a:lnSpc>
                <a:spcPct val="150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logic adapter that your bot uses can be specified by setting the (logic_adapters) parameter to the import</a:t>
            </a:r>
          </a:p>
          <a:p>
            <a:pPr marL="0" lvl="0" indent="0" algn="just">
              <a:lnSpc>
                <a:spcPct val="150000"/>
              </a:lnSpc>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path </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of the logic adapter you want to use.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495FF2CF-4A5C-4B00-AECC-90BADC8FED3F}"/>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4EC0575D-D007-4C0A-AEDE-B55598FBFE61}"/>
              </a:ext>
            </a:extLst>
          </p:cNvPr>
          <p:cNvSpPr>
            <a:spLocks noChangeArrowheads="1"/>
          </p:cNvSpPr>
          <p:nvPr/>
        </p:nvSpPr>
        <p:spPr bwMode="auto">
          <a:xfrm>
            <a:off x="152400" y="-322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Slide Number Placeholder 5">
            <a:extLst>
              <a:ext uri="{FF2B5EF4-FFF2-40B4-BE49-F238E27FC236}">
                <a16:creationId xmlns:a16="http://schemas.microsoft.com/office/drawing/2014/main" id="{FB97B3BD-E1A6-4D61-A4BB-5A9EB28135BD}"/>
              </a:ext>
            </a:extLst>
          </p:cNvPr>
          <p:cNvSpPr>
            <a:spLocks noGrp="1"/>
          </p:cNvSpPr>
          <p:nvPr>
            <p:ph type="sldNum" sz="quarter" idx="12"/>
          </p:nvPr>
        </p:nvSpPr>
        <p:spPr/>
        <p:txBody>
          <a:bodyPr/>
          <a:lstStyle/>
          <a:p>
            <a:fld id="{CD6CE053-0C11-4B12-BFC4-841722CB946C}" type="slidenum">
              <a:rPr lang="en-IN" smtClean="0"/>
              <a:t>6</a:t>
            </a:fld>
            <a:endParaRPr lang="en-IN"/>
          </a:p>
        </p:txBody>
      </p:sp>
    </p:spTree>
    <p:extLst>
      <p:ext uri="{BB962C8B-B14F-4D97-AF65-F5344CB8AC3E}">
        <p14:creationId xmlns:p14="http://schemas.microsoft.com/office/powerpoint/2010/main" val="4113566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2AFE9-14E0-47FD-BBBD-4BAFF19E94E4}"/>
              </a:ext>
            </a:extLst>
          </p:cNvPr>
          <p:cNvSpPr>
            <a:spLocks noGrp="1"/>
          </p:cNvSpPr>
          <p:nvPr>
            <p:ph type="title"/>
          </p:nvPr>
        </p:nvSpPr>
        <p:spPr>
          <a:xfrm>
            <a:off x="520700" y="771525"/>
            <a:ext cx="10515600" cy="1203699"/>
          </a:xfrm>
        </p:spPr>
        <p:txBody>
          <a:bodyPr>
            <a:normAutofit/>
          </a:bodyPr>
          <a:lstStyle/>
          <a:p>
            <a:r>
              <a:rPr lang="en-US" sz="2400" b="1" dirty="0">
                <a:solidFill>
                  <a:schemeClr val="accent1"/>
                </a:solidFill>
                <a:latin typeface="Times New Roman" panose="02020603050405020304" pitchFamily="18" charset="0"/>
                <a:cs typeface="Times New Roman" panose="02020603050405020304" pitchFamily="18" charset="0"/>
              </a:rPr>
              <a:t>CHALLENGES</a:t>
            </a:r>
            <a:endParaRPr lang="en-IN" sz="2400" b="1"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BD9B5C8-2B57-4819-BDE1-137893A274CD}"/>
              </a:ext>
            </a:extLst>
          </p:cNvPr>
          <p:cNvSpPr>
            <a:spLocks noGrp="1"/>
          </p:cNvSpPr>
          <p:nvPr>
            <p:ph idx="1"/>
          </p:nvPr>
        </p:nvSpPr>
        <p:spPr/>
        <p:txBody>
          <a:bodyPr>
            <a:normAutofit/>
          </a:bodyPr>
          <a:lstStyle/>
          <a:p>
            <a:r>
              <a:rPr lang="en-IN" sz="1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One of the biggest challenges with using chatbots in customer support comes with interpreting the messages and understanding the user intention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lvl="0" indent="-342900">
              <a:buFont typeface="Symbol" panose="05050102010706020507" pitchFamily="18" charset="2"/>
              <a:buChar char=""/>
            </a:pPr>
            <a:r>
              <a:rPr lang="en-IN" sz="1800" dirty="0">
                <a:solidFill>
                  <a:srgbClr val="0A0202"/>
                </a:solidFill>
                <a:effectLst/>
                <a:latin typeface="Times New Roman" panose="02020603050405020304" pitchFamily="18" charset="0"/>
                <a:ea typeface="Calibri" panose="020F0502020204030204" pitchFamily="34" charset="0"/>
                <a:cs typeface="Times New Roman" panose="02020603050405020304" pitchFamily="18" charset="0"/>
              </a:rPr>
              <a:t>Chatbots Don’t Understand Human Context.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IN" sz="1800" dirty="0">
                <a:solidFill>
                  <a:srgbClr val="0A0202"/>
                </a:solidFill>
                <a:effectLst/>
                <a:latin typeface="Times New Roman" panose="02020603050405020304" pitchFamily="18" charset="0"/>
                <a:ea typeface="Calibri" panose="020F0502020204030204" pitchFamily="34" charset="0"/>
                <a:cs typeface="Times New Roman" panose="02020603050405020304" pitchFamily="18" charset="0"/>
              </a:rPr>
              <a:t>They Can’t Make Decisions.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IN" sz="1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Chatbots can't answer all the queries and hence it can be seen as lacking personal touch.</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IN" sz="1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Different chatbots require different installation procedures and hence increases initial installation cost unlike human beings.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IN" sz="1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Chatbots Have the Same Answer for a Query.</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buNone/>
            </a:pPr>
            <a:endParaRPr lang="en-IN" dirty="0"/>
          </a:p>
        </p:txBody>
      </p:sp>
      <p:sp>
        <p:nvSpPr>
          <p:cNvPr id="4" name="Slide Number Placeholder 3">
            <a:extLst>
              <a:ext uri="{FF2B5EF4-FFF2-40B4-BE49-F238E27FC236}">
                <a16:creationId xmlns:a16="http://schemas.microsoft.com/office/drawing/2014/main" id="{D457C21C-459C-43C3-A936-96E36688F392}"/>
              </a:ext>
            </a:extLst>
          </p:cNvPr>
          <p:cNvSpPr>
            <a:spLocks noGrp="1"/>
          </p:cNvSpPr>
          <p:nvPr>
            <p:ph type="sldNum" sz="quarter" idx="12"/>
          </p:nvPr>
        </p:nvSpPr>
        <p:spPr/>
        <p:txBody>
          <a:bodyPr/>
          <a:lstStyle/>
          <a:p>
            <a:fld id="{CD6CE053-0C11-4B12-BFC4-841722CB946C}" type="slidenum">
              <a:rPr lang="en-IN" smtClean="0"/>
              <a:t>7</a:t>
            </a:fld>
            <a:endParaRPr lang="en-IN"/>
          </a:p>
        </p:txBody>
      </p:sp>
    </p:spTree>
    <p:extLst>
      <p:ext uri="{BB962C8B-B14F-4D97-AF65-F5344CB8AC3E}">
        <p14:creationId xmlns:p14="http://schemas.microsoft.com/office/powerpoint/2010/main" val="2620450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97A76-A94B-4A4A-9F8D-C9F260EEFB4B}"/>
              </a:ext>
            </a:extLst>
          </p:cNvPr>
          <p:cNvSpPr>
            <a:spLocks noGrp="1"/>
          </p:cNvSpPr>
          <p:nvPr>
            <p:ph type="title"/>
          </p:nvPr>
        </p:nvSpPr>
        <p:spPr>
          <a:xfrm>
            <a:off x="812800" y="681037"/>
            <a:ext cx="10515600" cy="1114051"/>
          </a:xfrm>
        </p:spPr>
        <p:txBody>
          <a:bodyPr>
            <a:normAutofit/>
          </a:bodyPr>
          <a:lstStyle/>
          <a:p>
            <a:r>
              <a:rPr lang="en-US" sz="2400" dirty="0">
                <a:solidFill>
                  <a:schemeClr val="accent1"/>
                </a:solidFill>
                <a:latin typeface="Times New Roman" panose="02020603050405020304" pitchFamily="18" charset="0"/>
                <a:cs typeface="Times New Roman" panose="02020603050405020304" pitchFamily="18" charset="0"/>
              </a:rPr>
              <a:t>OBJECTIVES</a:t>
            </a:r>
            <a:endParaRPr lang="en-IN" sz="2400"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EBE5F0F-0845-4A1F-88FE-6E88F9B95C48}"/>
              </a:ext>
            </a:extLst>
          </p:cNvPr>
          <p:cNvSpPr>
            <a:spLocks noGrp="1"/>
          </p:cNvSpPr>
          <p:nvPr>
            <p:ph idx="1"/>
          </p:nvPr>
        </p:nvSpPr>
        <p:spPr>
          <a:xfrm>
            <a:off x="838200" y="1353671"/>
            <a:ext cx="10515600" cy="4823292"/>
          </a:xfrm>
        </p:spPr>
        <p:txBody>
          <a:bodyPr>
            <a:normAutofit/>
          </a:bodyPr>
          <a:lstStyle/>
          <a:p>
            <a:pPr marL="0" lvl="0" indent="0">
              <a:buNone/>
            </a:pPr>
            <a:r>
              <a:rPr lang="en-US" dirty="0">
                <a:latin typeface="Times New Roman" panose="02020603050405020304" pitchFamily="18" charset="0"/>
                <a:cs typeface="Times New Roman" panose="02020603050405020304" pitchFamily="18" charset="0"/>
              </a:rPr>
              <a:t>	</a:t>
            </a:r>
            <a:endParaRPr 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aim of this project is to contribute to the solution of the problem of direct communication between applicants and the university.</a:t>
            </a:r>
          </a:p>
          <a:p>
            <a:pPr marL="342900" lvl="0" indent="-342900">
              <a:buFont typeface="Symbol" panose="05050102010706020507" pitchFamily="18" charset="2"/>
              <a:buChar char=""/>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 develop a graphical user interface which aims to give the ability to potential students and their families to submit questions in a chatbot and get convincing replies. </a:t>
            </a:r>
          </a:p>
          <a:p>
            <a:pPr marL="342900" lvl="0" indent="-342900">
              <a:buFont typeface="Symbol" panose="05050102010706020507" pitchFamily="18" charset="2"/>
              <a:buChar char=""/>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Applying machine learning approach for the best matching response.</a:t>
            </a:r>
          </a:p>
          <a:p>
            <a:pPr marL="342900" lvl="0" indent="-342900">
              <a:buFont typeface="Symbol" panose="05050102010706020507" pitchFamily="18" charset="2"/>
              <a:buChar char=""/>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Making application to produce best response within less time.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CC80BC0-567C-4A9C-85B1-08308582E6CC}"/>
              </a:ext>
            </a:extLst>
          </p:cNvPr>
          <p:cNvSpPr>
            <a:spLocks noGrp="1"/>
          </p:cNvSpPr>
          <p:nvPr>
            <p:ph type="sldNum" sz="quarter" idx="12"/>
          </p:nvPr>
        </p:nvSpPr>
        <p:spPr/>
        <p:txBody>
          <a:bodyPr/>
          <a:lstStyle/>
          <a:p>
            <a:fld id="{CD6CE053-0C11-4B12-BFC4-841722CB946C}" type="slidenum">
              <a:rPr lang="en-IN" smtClean="0"/>
              <a:t>8</a:t>
            </a:fld>
            <a:endParaRPr lang="en-IN"/>
          </a:p>
        </p:txBody>
      </p:sp>
    </p:spTree>
    <p:extLst>
      <p:ext uri="{BB962C8B-B14F-4D97-AF65-F5344CB8AC3E}">
        <p14:creationId xmlns:p14="http://schemas.microsoft.com/office/powerpoint/2010/main" val="1072938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60E91-5734-48A7-825B-1B08FE4C5C49}"/>
              </a:ext>
            </a:extLst>
          </p:cNvPr>
          <p:cNvSpPr>
            <a:spLocks noGrp="1"/>
          </p:cNvSpPr>
          <p:nvPr>
            <p:ph type="title"/>
          </p:nvPr>
        </p:nvSpPr>
        <p:spPr>
          <a:xfrm>
            <a:off x="596900" y="395863"/>
            <a:ext cx="10515600" cy="836144"/>
          </a:xfrm>
        </p:spPr>
        <p:txBody>
          <a:bodyPr>
            <a:normAutofit/>
          </a:bodyPr>
          <a:lstStyle/>
          <a:p>
            <a:r>
              <a:rPr lang="en-US" sz="2400" b="1" dirty="0">
                <a:solidFill>
                  <a:schemeClr val="accent1"/>
                </a:solidFill>
                <a:latin typeface="Times New Roman" panose="02020603050405020304" pitchFamily="18" charset="0"/>
                <a:cs typeface="Times New Roman" panose="02020603050405020304" pitchFamily="18" charset="0"/>
              </a:rPr>
              <a:t>LITERATURE SURVEY</a:t>
            </a:r>
            <a:endParaRPr lang="en-IN" sz="2400" b="1"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57FFC14-AD59-4855-975D-5F802DF705CE}"/>
              </a:ext>
            </a:extLst>
          </p:cNvPr>
          <p:cNvSpPr>
            <a:spLocks noGrp="1"/>
          </p:cNvSpPr>
          <p:nvPr>
            <p:ph idx="1"/>
          </p:nvPr>
        </p:nvSpPr>
        <p:spPr>
          <a:xfrm>
            <a:off x="0" y="1232007"/>
            <a:ext cx="11455400" cy="5119128"/>
          </a:xfrm>
        </p:spPr>
        <p:txBody>
          <a:bodyPr>
            <a:normAutofit fontScale="77500" lnSpcReduction="20000"/>
          </a:bodyPr>
          <a:lstStyle/>
          <a:p>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100" dirty="0">
              <a:latin typeface="Times New Roman" panose="02020603050405020304" pitchFamily="18" charset="0"/>
              <a:ea typeface="Calibri" panose="020F0502020204030204" pitchFamily="34" charset="0"/>
              <a:cs typeface="Times New Roman" panose="02020603050405020304" pitchFamily="18" charset="0"/>
            </a:endParaRPr>
          </a:p>
          <a:p>
            <a:pPr algn="l"/>
            <a:r>
              <a:rPr lang="en-US" sz="2100" b="0" i="0" u="none" strike="noStrike" baseline="0" dirty="0">
                <a:latin typeface="Times New Roman" panose="02020603050405020304" pitchFamily="18" charset="0"/>
              </a:rPr>
              <a:t>It all started in 1950 with the ‘Turing Test’ by Alan Turing; an English computer scientist in his article “Computer Machinery and</a:t>
            </a:r>
          </a:p>
          <a:p>
            <a:pPr marL="0" indent="0" algn="l">
              <a:buNone/>
            </a:pPr>
            <a:r>
              <a:rPr lang="en-US" sz="2100" b="0" i="0" u="none" strike="noStrike" baseline="0" dirty="0">
                <a:latin typeface="Times New Roman" panose="02020603050405020304" pitchFamily="18" charset="0"/>
              </a:rPr>
              <a:t>     Intelligence” proposed a question “Can Machine Think?” He theorized that a real intelligent machine would be indistinguishable</a:t>
            </a:r>
          </a:p>
          <a:p>
            <a:pPr marL="0" indent="0" algn="l">
              <a:buNone/>
            </a:pPr>
            <a:r>
              <a:rPr lang="en-US" sz="2100" b="0" i="0" u="none" strike="noStrike" baseline="0" dirty="0">
                <a:latin typeface="Times New Roman" panose="02020603050405020304" pitchFamily="18" charset="0"/>
              </a:rPr>
              <a:t>    from a human during the text only conversation. The test was a way to measure whether one was interacting to the human or a</a:t>
            </a:r>
          </a:p>
          <a:p>
            <a:pPr marL="0" indent="0" algn="l">
              <a:buNone/>
            </a:pPr>
            <a:r>
              <a:rPr lang="en-US" sz="2100" b="0" i="0" u="none" strike="noStrike" baseline="0" dirty="0">
                <a:latin typeface="Times New Roman" panose="02020603050405020304" pitchFamily="18" charset="0"/>
              </a:rPr>
              <a:t>     chatbot. This idea has laid some foundations for the evolution of chatbot.</a:t>
            </a:r>
          </a:p>
          <a:p>
            <a:pPr algn="l"/>
            <a:r>
              <a:rPr lang="en-US" sz="2100" b="0" i="0" u="none" strike="noStrike" baseline="0" dirty="0">
                <a:latin typeface="Times New Roman" panose="02020603050405020304" pitchFamily="18" charset="0"/>
              </a:rPr>
              <a:t>In 1996, Joseph Weizenbaum created one of the first chatbot named ‘ELIZA’. This chatbot was quite intelligent in making the</a:t>
            </a:r>
          </a:p>
          <a:p>
            <a:pPr marL="0" indent="0" algn="l">
              <a:buNone/>
            </a:pPr>
            <a:r>
              <a:rPr lang="en-US" sz="2100" b="0" i="0" u="none" strike="noStrike" baseline="0" dirty="0">
                <a:latin typeface="Times New Roman" panose="02020603050405020304" pitchFamily="18" charset="0"/>
              </a:rPr>
              <a:t>    conversation but failed to pass Turing Test. However, ELIZA has laid a platform towards building the structured chatbots.</a:t>
            </a:r>
          </a:p>
          <a:p>
            <a:pPr algn="l"/>
            <a:r>
              <a:rPr lang="en-US" sz="2100" b="0" i="0" u="none" strike="noStrike" baseline="0" dirty="0">
                <a:latin typeface="Times New Roman" panose="02020603050405020304" pitchFamily="18" charset="0"/>
              </a:rPr>
              <a:t>In 1972, Kenneth Colby built PARRY to simulate a person who suffered with paranoid schizophrenia. In a test undertaken by the</a:t>
            </a:r>
          </a:p>
          <a:p>
            <a:pPr marL="0" indent="0" algn="l">
              <a:buNone/>
            </a:pPr>
            <a:r>
              <a:rPr lang="en-US" sz="2100" b="0" i="0" u="none" strike="noStrike" baseline="0" dirty="0">
                <a:latin typeface="Times New Roman" panose="02020603050405020304" pitchFamily="18" charset="0"/>
              </a:rPr>
              <a:t>     psychiatrists, only 48% were able to find out the difference between PARRY and a real human being. JABBERWACKY developed</a:t>
            </a:r>
          </a:p>
          <a:p>
            <a:pPr marL="0" indent="0" algn="l">
              <a:buNone/>
            </a:pPr>
            <a:r>
              <a:rPr lang="en-US" sz="2100" dirty="0">
                <a:latin typeface="Times New Roman" panose="02020603050405020304" pitchFamily="18" charset="0"/>
              </a:rPr>
              <a:t>    </a:t>
            </a:r>
            <a:r>
              <a:rPr lang="en-US" sz="2100" b="0" i="0" u="none" strike="noStrike" baseline="0" dirty="0">
                <a:latin typeface="Times New Roman" panose="02020603050405020304" pitchFamily="18" charset="0"/>
              </a:rPr>
              <a:t>in early 1980s came live in 1997. This was a chatbot designed to simulate the natural human chat in a humorous or entertaining</a:t>
            </a:r>
          </a:p>
          <a:p>
            <a:pPr marL="0" indent="0" algn="l">
              <a:buNone/>
            </a:pPr>
            <a:r>
              <a:rPr lang="en-IN" sz="2100" b="0" i="0" u="none" strike="noStrike" baseline="0" dirty="0">
                <a:latin typeface="Times New Roman" panose="02020603050405020304" pitchFamily="18" charset="0"/>
              </a:rPr>
              <a:t>     manner.</a:t>
            </a:r>
          </a:p>
          <a:p>
            <a:pPr algn="l"/>
            <a:r>
              <a:rPr lang="en-US" sz="2100" b="0" i="0" u="none" strike="noStrike" baseline="0" dirty="0">
                <a:latin typeface="Times New Roman" panose="02020603050405020304" pitchFamily="18" charset="0"/>
              </a:rPr>
              <a:t>A.L.I.C.E. (Artificial Linguistic Internet Computer Entity) came in 1995 which was a Natural Language Processing bot. She was</a:t>
            </a:r>
          </a:p>
          <a:p>
            <a:pPr marL="0" indent="0" algn="l">
              <a:buNone/>
            </a:pPr>
            <a:r>
              <a:rPr lang="en-US" sz="2100" b="0" i="0" u="none" strike="noStrike" baseline="0" dirty="0">
                <a:latin typeface="Times New Roman" panose="02020603050405020304" pitchFamily="18" charset="0"/>
              </a:rPr>
              <a:t>    rewarded as the most advanced bot of her time though she failed to pass the Turing </a:t>
            </a:r>
            <a:r>
              <a:rPr lang="en-US" sz="2100" b="0" i="0" u="none" strike="noStrike" baseline="0" dirty="0" err="1">
                <a:latin typeface="Times New Roman" panose="02020603050405020304" pitchFamily="18" charset="0"/>
              </a:rPr>
              <a:t>test.She</a:t>
            </a:r>
            <a:r>
              <a:rPr lang="en-US" sz="2100" b="0" i="0" u="none" strike="noStrike" baseline="0" dirty="0">
                <a:latin typeface="Times New Roman" panose="02020603050405020304" pitchFamily="18" charset="0"/>
              </a:rPr>
              <a:t> could apply the heuristic pattern matching</a:t>
            </a:r>
          </a:p>
          <a:p>
            <a:pPr marL="0" indent="0" algn="l">
              <a:buNone/>
            </a:pPr>
            <a:r>
              <a:rPr lang="en-US" sz="2100" dirty="0">
                <a:latin typeface="Times New Roman" panose="02020603050405020304" pitchFamily="18" charset="0"/>
              </a:rPr>
              <a:t>    </a:t>
            </a:r>
            <a:r>
              <a:rPr lang="en-US" sz="2100" b="0" i="0" u="none" strike="noStrike" baseline="0" dirty="0">
                <a:latin typeface="Times New Roman" panose="02020603050405020304" pitchFamily="18" charset="0"/>
              </a:rPr>
              <a:t>rules to the inputs provided by humans in order to make conversation with them.</a:t>
            </a:r>
            <a:endParaRPr lang="en-US" sz="21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276E291-B444-4C4B-A08F-4B72BEB80E6D}"/>
              </a:ext>
            </a:extLst>
          </p:cNvPr>
          <p:cNvSpPr>
            <a:spLocks noGrp="1"/>
          </p:cNvSpPr>
          <p:nvPr>
            <p:ph type="sldNum" sz="quarter" idx="12"/>
          </p:nvPr>
        </p:nvSpPr>
        <p:spPr/>
        <p:txBody>
          <a:bodyPr/>
          <a:lstStyle/>
          <a:p>
            <a:fld id="{CD6CE053-0C11-4B12-BFC4-841722CB946C}" type="slidenum">
              <a:rPr lang="en-IN" smtClean="0"/>
              <a:t>9</a:t>
            </a:fld>
            <a:endParaRPr lang="en-IN"/>
          </a:p>
        </p:txBody>
      </p:sp>
    </p:spTree>
    <p:extLst>
      <p:ext uri="{BB962C8B-B14F-4D97-AF65-F5344CB8AC3E}">
        <p14:creationId xmlns:p14="http://schemas.microsoft.com/office/powerpoint/2010/main" val="9495665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1_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740</TotalTime>
  <Words>2129</Words>
  <Application>Microsoft Office PowerPoint</Application>
  <PresentationFormat>Widescreen</PresentationFormat>
  <Paragraphs>196</Paragraphs>
  <Slides>24</Slides>
  <Notes>0</Notes>
  <HiddenSlides>0</HiddenSlides>
  <MMClips>0</MMClips>
  <ScaleCrop>false</ScaleCrop>
  <HeadingPairs>
    <vt:vector size="6" baseType="variant">
      <vt:variant>
        <vt:lpstr>Fonts Used</vt:lpstr>
      </vt:variant>
      <vt:variant>
        <vt:i4>13</vt:i4>
      </vt:variant>
      <vt:variant>
        <vt:lpstr>Theme</vt:lpstr>
      </vt:variant>
      <vt:variant>
        <vt:i4>3</vt:i4>
      </vt:variant>
      <vt:variant>
        <vt:lpstr>Slide Titles</vt:lpstr>
      </vt:variant>
      <vt:variant>
        <vt:i4>24</vt:i4>
      </vt:variant>
    </vt:vector>
  </HeadingPairs>
  <TitlesOfParts>
    <vt:vector size="40" baseType="lpstr">
      <vt:lpstr>Algerian</vt:lpstr>
      <vt:lpstr>arial</vt:lpstr>
      <vt:lpstr>arial</vt:lpstr>
      <vt:lpstr>Calibri</vt:lpstr>
      <vt:lpstr>Calibri Light</vt:lpstr>
      <vt:lpstr>Century Gothic</vt:lpstr>
      <vt:lpstr>Lato</vt:lpstr>
      <vt:lpstr>Lato</vt:lpstr>
      <vt:lpstr>Symbol</vt:lpstr>
      <vt:lpstr>Times New Roman</vt:lpstr>
      <vt:lpstr>TimesNewRomanPSMT</vt:lpstr>
      <vt:lpstr>Wingdings</vt:lpstr>
      <vt:lpstr>Wingdings 3</vt:lpstr>
      <vt:lpstr>Ion</vt:lpstr>
      <vt:lpstr>1_Ion</vt:lpstr>
      <vt:lpstr>Office Theme</vt:lpstr>
      <vt:lpstr>PowerPoint Presentation</vt:lpstr>
      <vt:lpstr>Outline</vt:lpstr>
      <vt:lpstr>INTRODUCTION</vt:lpstr>
      <vt:lpstr>Problem Statement</vt:lpstr>
      <vt:lpstr>MOTIVATION</vt:lpstr>
      <vt:lpstr>APPLICATIONS</vt:lpstr>
      <vt:lpstr>CHALLENGES</vt:lpstr>
      <vt:lpstr>OBJECTIVES</vt:lpstr>
      <vt:lpstr>LITERATURE SURVEY</vt:lpstr>
      <vt:lpstr>PowerPoint Presentation</vt:lpstr>
      <vt:lpstr>PowerPoint Presentation</vt:lpstr>
      <vt:lpstr>METHODOLOGY</vt:lpstr>
      <vt:lpstr>PowerPoint Presentation</vt:lpstr>
      <vt:lpstr>PowerPoint Presentation</vt:lpstr>
      <vt:lpstr>PowerPoint Presentation</vt:lpstr>
      <vt:lpstr>PowerPoint Presentation</vt:lpstr>
      <vt:lpstr>PowerPoint Presentation</vt:lpstr>
      <vt:lpstr>PowerPoint Presentation</vt:lpstr>
      <vt:lpstr>RESULT</vt:lpstr>
      <vt:lpstr>PowerPoint Presentation</vt:lpstr>
      <vt:lpstr>CONCLUSION AND FUTURE WORK</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Hemanthraj N</dc:creator>
  <cp:lastModifiedBy>prathibha bharathi</cp:lastModifiedBy>
  <cp:revision>21</cp:revision>
  <dcterms:created xsi:type="dcterms:W3CDTF">2021-11-17T13:56:07Z</dcterms:created>
  <dcterms:modified xsi:type="dcterms:W3CDTF">2022-04-20T11:33:16Z</dcterms:modified>
</cp:coreProperties>
</file>