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317" r:id="rId3"/>
    <p:sldId id="256" r:id="rId4"/>
    <p:sldId id="288" r:id="rId5"/>
    <p:sldId id="293" r:id="rId6"/>
    <p:sldId id="294" r:id="rId7"/>
    <p:sldId id="289" r:id="rId8"/>
    <p:sldId id="291" r:id="rId9"/>
    <p:sldId id="311" r:id="rId10"/>
    <p:sldId id="312" r:id="rId11"/>
    <p:sldId id="258" r:id="rId12"/>
    <p:sldId id="259" r:id="rId13"/>
    <p:sldId id="260" r:id="rId14"/>
    <p:sldId id="262" r:id="rId15"/>
    <p:sldId id="261" r:id="rId16"/>
    <p:sldId id="263" r:id="rId17"/>
    <p:sldId id="299" r:id="rId18"/>
    <p:sldId id="300" r:id="rId19"/>
    <p:sldId id="270" r:id="rId20"/>
    <p:sldId id="273" r:id="rId21"/>
    <p:sldId id="274" r:id="rId22"/>
    <p:sldId id="275" r:id="rId23"/>
    <p:sldId id="309" r:id="rId24"/>
    <p:sldId id="277" r:id="rId25"/>
    <p:sldId id="303" r:id="rId26"/>
    <p:sldId id="304" r:id="rId27"/>
    <p:sldId id="305" r:id="rId28"/>
    <p:sldId id="306" r:id="rId29"/>
    <p:sldId id="307" r:id="rId30"/>
    <p:sldId id="283" r:id="rId31"/>
    <p:sldId id="285" r:id="rId32"/>
    <p:sldId id="284" r:id="rId33"/>
    <p:sldId id="313" r:id="rId34"/>
    <p:sldId id="314" r:id="rId35"/>
    <p:sldId id="315" r:id="rId36"/>
    <p:sldId id="297" r:id="rId37"/>
    <p:sldId id="310" r:id="rId38"/>
    <p:sldId id="316"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4660"/>
  </p:normalViewPr>
  <p:slideViewPr>
    <p:cSldViewPr>
      <p:cViewPr varScale="1">
        <p:scale>
          <a:sx n="79" d="100"/>
          <a:sy n="79" d="100"/>
        </p:scale>
        <p:origin x="11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A6F99D-98F9-490E-BCB7-5DFF964B5170}" type="datetimeFigureOut">
              <a:rPr lang="en-IN" smtClean="0"/>
              <a:pPr/>
              <a:t>01-12-2022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E70835-16C2-41AD-B4CC-459D0E0A833F}"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6F99D-98F9-490E-BCB7-5DFF964B5170}" type="datetimeFigureOut">
              <a:rPr lang="en-IN" smtClean="0"/>
              <a:pPr/>
              <a:t>01-12-2022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0835-16C2-41AD-B4CC-459D0E0A833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freeproject24.com/php-free-online-feedback-system-with-source-code-freeproject24/" TargetMode="External"/><Relationship Id="rId2" Type="http://schemas.openxmlformats.org/officeDocument/2006/relationships/hyperlink" Target="https://www.w3schools.com/php/" TargetMode="External"/><Relationship Id="rId1" Type="http://schemas.openxmlformats.org/officeDocument/2006/relationships/slideLayout" Target="../slideLayouts/slideLayout2.xml"/><Relationship Id="rId5" Type="http://schemas.openxmlformats.org/officeDocument/2006/relationships/hyperlink" Target="https://www.tutorialswebsite.com/how-to-convert-html-to-pdf-in-codeigniter-using-dompdf-library/" TargetMode="External"/><Relationship Id="rId4" Type="http://schemas.openxmlformats.org/officeDocument/2006/relationships/hyperlink" Target="https://www.phptpoint.com/codeigniter-tutoria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229600" cy="4464496"/>
          </a:xfrm>
        </p:spPr>
        <p:txBody>
          <a:bodyPr>
            <a:normAutofit fontScale="92500" lnSpcReduction="10000"/>
          </a:bodyPr>
          <a:lstStyle/>
          <a:p>
            <a:pPr algn="ctr">
              <a:buNone/>
            </a:pPr>
            <a:r>
              <a:rPr lang="en-IN" sz="5400" b="1" dirty="0"/>
              <a:t>  </a:t>
            </a:r>
          </a:p>
          <a:p>
            <a:pPr algn="ctr">
              <a:buNone/>
            </a:pPr>
            <a:endParaRPr lang="en-IN" sz="5400" b="1" dirty="0"/>
          </a:p>
          <a:p>
            <a:pPr algn="ctr">
              <a:buNone/>
            </a:pPr>
            <a:endParaRPr lang="en-IN" sz="5400" b="1" dirty="0"/>
          </a:p>
          <a:p>
            <a:pPr algn="ctr">
              <a:buNone/>
            </a:pPr>
            <a:r>
              <a:rPr lang="en-IN" sz="5400" b="1" dirty="0"/>
              <a:t>  </a:t>
            </a:r>
          </a:p>
          <a:p>
            <a:pPr algn="r">
              <a:buNone/>
            </a:pPr>
            <a:r>
              <a:rPr lang="en-IN" sz="5400" b="1" dirty="0"/>
              <a:t> </a:t>
            </a:r>
            <a:endParaRPr lang="en-IN" sz="3900" b="1" dirty="0"/>
          </a:p>
        </p:txBody>
      </p:sp>
      <p:sp>
        <p:nvSpPr>
          <p:cNvPr id="4" name="Title 1"/>
          <p:cNvSpPr txBox="1">
            <a:spLocks/>
          </p:cNvSpPr>
          <p:nvPr/>
        </p:nvSpPr>
        <p:spPr>
          <a:xfrm>
            <a:off x="755576" y="548681"/>
            <a:ext cx="7702624" cy="792087"/>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Mangalore</a:t>
            </a:r>
            <a:r>
              <a:rPr kumimoji="0" lang="en-IN" sz="40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en-US" sz="4400" b="0" i="0" u="none" strike="noStrike" kern="1200" cap="none" spc="0" normalizeH="0" baseline="0" noProof="0" dirty="0">
                <a:ln w="0"/>
                <a:solidFill>
                  <a:schemeClr val="tx1"/>
                </a:solidFill>
                <a:effectLst/>
                <a:uLnTx/>
                <a:uFillTx/>
                <a:latin typeface="Times New Roman" panose="02020603050405020304" pitchFamily="18" charset="0"/>
                <a:ea typeface="Calibri" pitchFamily="34" charset="0"/>
                <a:cs typeface="Times New Roman" panose="02020603050405020304" pitchFamily="18" charset="0"/>
              </a:rPr>
              <a:t>          </a:t>
            </a:r>
            <a:r>
              <a:rPr kumimoji="0" lang="en-US" sz="3700" b="0" i="0" u="none" strike="noStrike" kern="1200" cap="none" spc="0" normalizeH="0" baseline="0" noProof="0" dirty="0">
                <a:ln w="0"/>
                <a:solidFill>
                  <a:schemeClr val="tx1"/>
                </a:solidFill>
                <a:effectLst/>
                <a:uLnTx/>
                <a:uFillTx/>
                <a:latin typeface="Times New Roman" panose="02020603050405020304" pitchFamily="18" charset="0"/>
                <a:ea typeface="Calibri" pitchFamily="34" charset="0"/>
                <a:cs typeface="Times New Roman" panose="02020603050405020304" pitchFamily="18" charset="0"/>
              </a:rPr>
              <a:t>UNIVERSITY</a:t>
            </a:r>
            <a:endParaRPr kumimoji="0" lang="en-IN" sz="37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Subtitle 2"/>
          <p:cNvSpPr txBox="1">
            <a:spLocks/>
          </p:cNvSpPr>
          <p:nvPr/>
        </p:nvSpPr>
        <p:spPr>
          <a:xfrm>
            <a:off x="685800" y="1412777"/>
            <a:ext cx="7772400" cy="4968551"/>
          </a:xfrm>
          <a:prstGeom prst="rect">
            <a:avLst/>
          </a:prstGeom>
        </p:spPr>
        <p:txBody>
          <a:bodyPr vert="horz" lIns="91440" tIns="45720" rIns="91440" bIns="45720" rtlCol="0">
            <a:normAutofit/>
          </a:bodyPr>
          <a:lstStyle/>
          <a:p>
            <a:pPr marL="457200" marR="0" lvl="0" indent="-457200" algn="ctr" defTabSz="914400" rtl="0" eaLnBrk="1" fontAlgn="auto" latinLnBrk="0" hangingPunct="1">
              <a:lnSpc>
                <a:spcPct val="100000"/>
              </a:lnSpc>
              <a:spcBef>
                <a:spcPct val="20000"/>
              </a:spcBef>
              <a:spcAft>
                <a:spcPts val="0"/>
              </a:spcAft>
              <a:buClrTx/>
              <a:buSzTx/>
              <a:tabLst/>
              <a:defRPr/>
            </a:pPr>
            <a:r>
              <a:rPr kumimoji="0" lang="en-I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 project Report On</a:t>
            </a:r>
          </a:p>
          <a:p>
            <a:pPr marL="342900" lvl="0" indent="-342900" algn="ctr">
              <a:spcBef>
                <a:spcPct val="20000"/>
              </a:spcBef>
            </a:pPr>
            <a:r>
              <a:rPr kumimoji="0" lang="en-I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r>
              <a:rPr lang="en-IN" sz="2000" b="1" dirty="0">
                <a:latin typeface="Times New Roman" panose="02020603050405020304" pitchFamily="18" charset="0"/>
                <a:cs typeface="Times New Roman" panose="02020603050405020304" pitchFamily="18" charset="0"/>
              </a:rPr>
              <a:t>ONLINE FEEDBACK SYSTEM FOR MANAGALORE UNIVERSITY IN KANNADA</a:t>
            </a:r>
            <a:r>
              <a:rPr kumimoji="0" lang="en-IN" sz="1800" b="1" i="0" u="none" strike="noStrike" kern="1200" cap="none" spc="0" normalizeH="0" baseline="0" noProof="0" dirty="0">
                <a:ln>
                  <a:noFill/>
                </a:ln>
                <a:solidFill>
                  <a:schemeClr val="tx1"/>
                </a:solidFill>
                <a:effectLst/>
                <a:uLnTx/>
                <a:uFillTx/>
                <a:latin typeface="+mn-lt"/>
                <a:ea typeface="+mn-ea"/>
                <a:cs typeface="+mn-cs"/>
              </a:rPr>
              <a:t>”</a:t>
            </a:r>
          </a:p>
          <a:p>
            <a:pPr algn="ctr">
              <a:lnSpc>
                <a:spcPct val="110000"/>
              </a:lnSpc>
            </a:pPr>
            <a:r>
              <a:rPr lang="en-US" sz="2000" b="1" dirty="0">
                <a:solidFill>
                  <a:srgbClr val="FF0000"/>
                </a:solidFill>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ea typeface="Segoe UI Black" panose="020B0A02040204020203" pitchFamily="34" charset="0"/>
              <a:cs typeface="Times New Roman" panose="02020603050405020304" pitchFamily="18" charset="0"/>
            </a:endParaRPr>
          </a:p>
          <a:p>
            <a:pPr algn="ctr"/>
            <a:r>
              <a:rPr kumimoji="0" lang="en-I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Segoe UI Black" panose="020B0A02040204020203" pitchFamily="34" charset="0"/>
                <a:cs typeface="Times New Roman" panose="02020603050405020304" pitchFamily="18" charset="0"/>
              </a:rPr>
              <a:t>Pratibha Bharathi  S D</a:t>
            </a:r>
            <a:endParaRPr lang="en-IN" altLang="en-US" sz="2000" dirty="0">
              <a:latin typeface="Times New Roman" panose="02020603050405020304" pitchFamily="18" charset="0"/>
              <a:ea typeface="Segoe UI Black" panose="020B0A02040204020203" pitchFamily="34" charset="0"/>
              <a:cs typeface="Times New Roman" panose="02020603050405020304" pitchFamily="18" charset="0"/>
            </a:endParaRPr>
          </a:p>
          <a:p>
            <a:pPr algn="ctr"/>
            <a:r>
              <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Segoe UI Black" panose="020B0A02040204020203" pitchFamily="34" charset="0"/>
                <a:cs typeface="Times New Roman" panose="02020603050405020304" pitchFamily="18" charset="0"/>
              </a:rPr>
              <a:t>Reg.No:</a:t>
            </a: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201021387124</a:t>
            </a:r>
            <a:endPar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Segoe UI Black" panose="020B0A02040204020203" pitchFamily="34" charset="0"/>
              <a:cs typeface="Times New Roman" panose="02020603050405020304"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Segoe UI Black" panose="020B0A02040204020203" pitchFamily="34" charset="0"/>
              <a:cs typeface="Times New Roman" panose="02020603050405020304" pitchFamily="18" charset="0"/>
            </a:endParaRPr>
          </a:p>
          <a:p>
            <a:pPr algn="ctr"/>
            <a:r>
              <a:rPr lang="en-US" sz="2000" b="1" dirty="0">
                <a:solidFill>
                  <a:srgbClr val="FF0000"/>
                </a:solidFill>
                <a:latin typeface="Times New Roman" panose="02020603050405020304" pitchFamily="18" charset="0"/>
                <a:cs typeface="Times New Roman" panose="02020603050405020304" pitchFamily="18" charset="0"/>
              </a:rPr>
              <a:t>Under the Guidance </a:t>
            </a:r>
            <a:endParaRPr lang="en-US" sz="2000"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Dr. H.L. Shashirekha</a:t>
            </a:r>
          </a:p>
          <a:p>
            <a:pPr algn="ctr"/>
            <a:r>
              <a:rPr lang="en-US" dirty="0">
                <a:latin typeface="Times New Roman" panose="02020603050405020304" pitchFamily="18" charset="0"/>
                <a:cs typeface="Times New Roman" panose="02020603050405020304" pitchFamily="18" charset="0"/>
              </a:rPr>
              <a:t>    Chairperson Department of Computer science</a:t>
            </a:r>
            <a:endParaRPr lang="en-US" sz="14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Department of Post-Graduate Studies and Research in Computer Science</a:t>
            </a:r>
          </a:p>
          <a:p>
            <a:pPr algn="ctr"/>
            <a:r>
              <a:rPr lang="en-US" dirty="0">
                <a:latin typeface="Times New Roman" panose="02020603050405020304" pitchFamily="18" charset="0"/>
                <a:cs typeface="Times New Roman" panose="02020603050405020304" pitchFamily="18" charset="0"/>
              </a:rPr>
              <a:t>        Mangalore University,</a:t>
            </a:r>
          </a:p>
          <a:p>
            <a:pPr algn="ctr"/>
            <a:r>
              <a:rPr lang="en-US" dirty="0">
                <a:latin typeface="Times New Roman" panose="02020603050405020304" pitchFamily="18" charset="0"/>
                <a:cs typeface="Times New Roman" panose="02020603050405020304" pitchFamily="18" charset="0"/>
              </a:rPr>
              <a:t>       Mangalagangotri-574 199</a:t>
            </a:r>
          </a:p>
          <a:p>
            <a:pPr algn="ctr"/>
            <a:r>
              <a:rPr lang="en-US" dirty="0">
                <a:latin typeface="Times New Roman" panose="02020603050405020304" pitchFamily="18" charset="0"/>
                <a:cs typeface="Times New Roman" panose="02020603050405020304" pitchFamily="18" charset="0"/>
              </a:rPr>
              <a:t>      December 2022</a:t>
            </a:r>
            <a:endParaRPr lang="en-IN" dirty="0">
              <a:latin typeface="Times New Roman" panose="02020603050405020304" pitchFamily="18" charset="0"/>
              <a:cs typeface="Times New Roman" panose="02020603050405020304"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6" name="Picture 5">
            <a:extLst>
              <a:ext uri="{FF2B5EF4-FFF2-40B4-BE49-F238E27FC236}">
                <a16:creationId xmlns:a16="http://schemas.microsoft.com/office/drawing/2014/main" id="{0F083180-CF4B-46B1-A301-D5621C86DB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7904" y="332657"/>
            <a:ext cx="1152129" cy="10801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229600" cy="648072"/>
          </a:xfrm>
        </p:spPr>
        <p:txBody>
          <a:bodyPr>
            <a:normAutofit fontScale="90000"/>
          </a:bodyPr>
          <a:lstStyle/>
          <a:p>
            <a:r>
              <a:rPr lang="en-US" sz="2700" b="1" dirty="0">
                <a:solidFill>
                  <a:srgbClr val="222222"/>
                </a:solidFill>
                <a:latin typeface="Source Sans Pro" panose="020B0503030403020204" pitchFamily="34" charset="0"/>
              </a:rPr>
              <a:t>The following image shows how </a:t>
            </a:r>
            <a:r>
              <a:rPr lang="en-US" sz="2700" b="1" dirty="0" err="1">
                <a:solidFill>
                  <a:srgbClr val="222222"/>
                </a:solidFill>
                <a:latin typeface="Source Sans Pro" panose="020B0503030403020204" pitchFamily="34" charset="0"/>
              </a:rPr>
              <a:t>CodeIgniter</a:t>
            </a:r>
            <a:r>
              <a:rPr lang="en-US" sz="2700" b="1" dirty="0">
                <a:solidFill>
                  <a:srgbClr val="222222"/>
                </a:solidFill>
                <a:latin typeface="Source Sans Pro" panose="020B0503030403020204" pitchFamily="34" charset="0"/>
              </a:rPr>
              <a:t> works:</a:t>
            </a:r>
            <a:br>
              <a:rPr lang="en-IN" dirty="0"/>
            </a:br>
            <a:endParaRPr lang="en-IN" dirty="0"/>
          </a:p>
        </p:txBody>
      </p:sp>
      <p:sp>
        <p:nvSpPr>
          <p:cNvPr id="3" name="Content Placeholder 2"/>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BBA1191-14EE-5227-40D6-34EBE34909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41" y="1484784"/>
            <a:ext cx="8364117" cy="4906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IN" dirty="0"/>
            </a:br>
            <a:br>
              <a:rPr lang="en-IN" dirty="0"/>
            </a:br>
            <a:r>
              <a:rPr lang="en-IN" dirty="0"/>
              <a:t>SYSTEM DESIGN</a:t>
            </a:r>
            <a:br>
              <a:rPr lang="en-IN" dirty="0"/>
            </a:br>
            <a:r>
              <a:rPr lang="en-IN" dirty="0"/>
              <a:t> user login</a:t>
            </a:r>
            <a:br>
              <a:rPr lang="en-IN" dirty="0"/>
            </a:br>
            <a:br>
              <a:rPr lang="en-IN" dirty="0"/>
            </a:br>
            <a:endParaRPr lang="en-IN" dirty="0"/>
          </a:p>
        </p:txBody>
      </p:sp>
      <p:pic>
        <p:nvPicPr>
          <p:cNvPr id="3" name="Picture 3"/>
          <p:cNvPicPr>
            <a:picLocks noGrp="1" noChangeAspect="1" noChangeArrowheads="1"/>
          </p:cNvPicPr>
          <p:nvPr>
            <p:ph idx="1"/>
          </p:nvPr>
        </p:nvPicPr>
        <p:blipFill>
          <a:blip r:embed="rId2" cstate="print"/>
          <a:srcRect/>
          <a:stretch>
            <a:fillRect/>
          </a:stretch>
        </p:blipFill>
        <p:spPr bwMode="auto">
          <a:xfrm>
            <a:off x="1331913" y="1628800"/>
            <a:ext cx="6408439" cy="367240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login</a:t>
            </a:r>
          </a:p>
        </p:txBody>
      </p:sp>
      <p:sp>
        <p:nvSpPr>
          <p:cNvPr id="3" name="Content Placeholder 2"/>
          <p:cNvSpPr>
            <a:spLocks noGrp="1"/>
          </p:cNvSpPr>
          <p:nvPr>
            <p:ph idx="1"/>
          </p:nvPr>
        </p:nvSpPr>
        <p:spPr/>
        <p:txBody>
          <a:bodyPr>
            <a:normAutofit fontScale="92500"/>
          </a:bodyPr>
          <a:lstStyle/>
          <a:p>
            <a:r>
              <a:rPr lang="en-IN" dirty="0"/>
              <a:t>In this module user login the account through the valid login string which is provided by the admin and they have to choose the language ,after login the student can give the feedback to faculty .</a:t>
            </a:r>
          </a:p>
          <a:p>
            <a:r>
              <a:rPr lang="en-IN" dirty="0"/>
              <a:t>The given feedback will be stored in the database and the admin can take decision on that result. </a:t>
            </a:r>
          </a:p>
          <a:p>
            <a:r>
              <a:rPr lang="en-IN" dirty="0"/>
              <a:t>The one login string will be valid for given feedback once.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Admin Login</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9" y="1600200"/>
            <a:ext cx="6408712" cy="478112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In this module the admin have the authority to manage the whole project. </a:t>
            </a:r>
          </a:p>
          <a:p>
            <a:r>
              <a:rPr lang="en-IN" dirty="0"/>
              <a:t>Administrator can handle the front end and back end of the website as well.</a:t>
            </a:r>
          </a:p>
          <a:p>
            <a:r>
              <a:rPr lang="en-IN" dirty="0"/>
              <a:t>Admin will generate the login string to give the feedback.</a:t>
            </a:r>
          </a:p>
          <a:p>
            <a:r>
              <a:rPr lang="en-IN" dirty="0"/>
              <a:t>Admin will manage and add course, programme, campus, faculty etc </a:t>
            </a:r>
          </a:p>
          <a:p>
            <a:r>
              <a:rPr lang="en-IN" dirty="0"/>
              <a:t>Admin will generate the report and analyse the given feedback.</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ER Diagram</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573986" y="1600200"/>
            <a:ext cx="7996028" cy="506916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DATABASE:</a:t>
            </a:r>
            <a:br>
              <a:rPr lang="en-IN" dirty="0"/>
            </a:br>
            <a:endParaRPr lang="en-IN" dirty="0"/>
          </a:p>
        </p:txBody>
      </p:sp>
      <p:pic>
        <p:nvPicPr>
          <p:cNvPr id="7178" name="Picture 10"/>
          <p:cNvPicPr>
            <a:picLocks noGrp="1" noChangeAspect="1" noChangeArrowheads="1"/>
          </p:cNvPicPr>
          <p:nvPr>
            <p:ph sz="half" idx="1"/>
          </p:nvPr>
        </p:nvPicPr>
        <p:blipFill>
          <a:blip r:embed="rId2" cstate="print"/>
          <a:stretch>
            <a:fillRect/>
          </a:stretch>
        </p:blipFill>
        <p:spPr bwMode="auto">
          <a:xfrm>
            <a:off x="1043608" y="2276872"/>
            <a:ext cx="2664297" cy="2952328"/>
          </a:xfrm>
          <a:prstGeom prst="rect">
            <a:avLst/>
          </a:prstGeom>
          <a:noFill/>
          <a:ln w="9525">
            <a:noFill/>
            <a:miter lim="800000"/>
            <a:headEnd/>
            <a:tailEnd/>
          </a:ln>
          <a:effectLst/>
        </p:spPr>
      </p:pic>
      <p:pic>
        <p:nvPicPr>
          <p:cNvPr id="7179" name="Picture 11"/>
          <p:cNvPicPr>
            <a:picLocks noGrp="1" noChangeAspect="1" noChangeArrowheads="1"/>
          </p:cNvPicPr>
          <p:nvPr>
            <p:ph sz="half" idx="2"/>
          </p:nvPr>
        </p:nvPicPr>
        <p:blipFill>
          <a:blip r:embed="rId3" cstate="print"/>
          <a:srcRect/>
          <a:stretch>
            <a:fillRect/>
          </a:stretch>
        </p:blipFill>
        <p:spPr bwMode="auto">
          <a:xfrm>
            <a:off x="4860032" y="2204864"/>
            <a:ext cx="2808312" cy="316835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Continued..</a:t>
            </a:r>
          </a:p>
        </p:txBody>
      </p:sp>
      <p:pic>
        <p:nvPicPr>
          <p:cNvPr id="8194" name="Picture 2"/>
          <p:cNvPicPr>
            <a:picLocks noGrp="1" noChangeAspect="1" noChangeArrowheads="1"/>
          </p:cNvPicPr>
          <p:nvPr>
            <p:ph sz="half" idx="1"/>
          </p:nvPr>
        </p:nvPicPr>
        <p:blipFill>
          <a:blip r:embed="rId2" cstate="print"/>
          <a:srcRect/>
          <a:stretch>
            <a:fillRect/>
          </a:stretch>
        </p:blipFill>
        <p:spPr bwMode="auto">
          <a:xfrm>
            <a:off x="683568" y="1484784"/>
            <a:ext cx="3456384" cy="4680519"/>
          </a:xfrm>
          <a:prstGeom prst="rect">
            <a:avLst/>
          </a:prstGeom>
          <a:noFill/>
          <a:ln w="9525">
            <a:noFill/>
            <a:miter lim="800000"/>
            <a:headEnd/>
            <a:tailEnd/>
          </a:ln>
          <a:effectLst/>
        </p:spPr>
      </p:pic>
      <p:pic>
        <p:nvPicPr>
          <p:cNvPr id="8195" name="Picture 3"/>
          <p:cNvPicPr>
            <a:picLocks noGrp="1" noChangeAspect="1" noChangeArrowheads="1"/>
          </p:cNvPicPr>
          <p:nvPr>
            <p:ph sz="half" idx="2"/>
          </p:nvPr>
        </p:nvPicPr>
        <p:blipFill>
          <a:blip r:embed="rId3" cstate="print"/>
          <a:srcRect/>
          <a:stretch>
            <a:fillRect/>
          </a:stretch>
        </p:blipFill>
        <p:spPr bwMode="auto">
          <a:xfrm>
            <a:off x="5576734" y="1412776"/>
            <a:ext cx="2883697" cy="468052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Continued..</a:t>
            </a:r>
          </a:p>
        </p:txBody>
      </p:sp>
      <p:pic>
        <p:nvPicPr>
          <p:cNvPr id="9218" name="Picture 2"/>
          <p:cNvPicPr>
            <a:picLocks noGrp="1" noChangeAspect="1" noChangeArrowheads="1"/>
          </p:cNvPicPr>
          <p:nvPr>
            <p:ph sz="half" idx="1"/>
          </p:nvPr>
        </p:nvPicPr>
        <p:blipFill>
          <a:blip r:embed="rId2" cstate="print"/>
          <a:stretch>
            <a:fillRect/>
          </a:stretch>
        </p:blipFill>
        <p:spPr bwMode="auto">
          <a:xfrm>
            <a:off x="1190445" y="1815020"/>
            <a:ext cx="2572109" cy="4096322"/>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3" cstate="print"/>
          <a:srcRect/>
          <a:stretch>
            <a:fillRect/>
          </a:stretch>
        </p:blipFill>
        <p:spPr bwMode="auto">
          <a:xfrm>
            <a:off x="5386208" y="1829310"/>
            <a:ext cx="2562583" cy="406774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br>
              <a:rPr lang="en-IN" dirty="0"/>
            </a:br>
            <a:endParaRPr lang="en-IN" dirty="0"/>
          </a:p>
        </p:txBody>
      </p:sp>
      <p:sp>
        <p:nvSpPr>
          <p:cNvPr id="6" name="Content Placeholder 5"/>
          <p:cNvSpPr>
            <a:spLocks noGrp="1"/>
          </p:cNvSpPr>
          <p:nvPr>
            <p:ph idx="1"/>
          </p:nvPr>
        </p:nvSpPr>
        <p:spPr>
          <a:xfrm>
            <a:off x="179512" y="692843"/>
            <a:ext cx="8229600" cy="4853136"/>
          </a:xfrm>
        </p:spPr>
        <p:txBody>
          <a:bodyPr/>
          <a:lstStyle/>
          <a:p>
            <a:r>
              <a:rPr lang="en-IN" dirty="0"/>
              <a:t>User Interface</a:t>
            </a:r>
          </a:p>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9692" y="1574533"/>
            <a:ext cx="5544616" cy="46085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2CDE55-667C-5111-E195-B85BC9AECF10}"/>
              </a:ext>
            </a:extLst>
          </p:cNvPr>
          <p:cNvSpPr txBox="1"/>
          <p:nvPr/>
        </p:nvSpPr>
        <p:spPr>
          <a:xfrm>
            <a:off x="467544" y="548680"/>
            <a:ext cx="4572000" cy="6186309"/>
          </a:xfrm>
          <a:prstGeom prst="rect">
            <a:avLst/>
          </a:prstGeom>
          <a:noFill/>
        </p:spPr>
        <p:txBody>
          <a:bodyPr wrap="square">
            <a:spAutoFit/>
          </a:bodyPr>
          <a:lstStyle/>
          <a:p>
            <a:r>
              <a:rPr lang="en-IN" b="1" dirty="0">
                <a:solidFill>
                  <a:schemeClr val="accent1"/>
                </a:solidFill>
                <a:latin typeface="Times New Roman" panose="02020603050405020304" pitchFamily="18" charset="0"/>
                <a:cs typeface="Times New Roman" panose="02020603050405020304" pitchFamily="18" charset="0"/>
              </a:rPr>
              <a:t>Outline</a:t>
            </a: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INTRODUCTION</a:t>
            </a:r>
          </a:p>
          <a:p>
            <a:r>
              <a:rPr lang="en-US" sz="22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OVERVIEW</a:t>
            </a:r>
            <a:endParaRPr lang="en-US" sz="2200" b="1"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PROBLEM STATEMENT</a:t>
            </a:r>
          </a:p>
          <a:p>
            <a:pPr lvl="1"/>
            <a:r>
              <a:rPr lang="en-US" sz="1800" b="1" dirty="0">
                <a:latin typeface="Times New Roman" panose="02020603050405020304" pitchFamily="18" charset="0"/>
                <a:cs typeface="Times New Roman" panose="02020603050405020304" pitchFamily="18" charset="0"/>
              </a:rPr>
              <a:t>MOTIVATION</a:t>
            </a:r>
          </a:p>
          <a:p>
            <a:pPr lvl="1"/>
            <a:r>
              <a:rPr lang="en-US" sz="1800" b="1" dirty="0">
                <a:latin typeface="Times New Roman" panose="02020603050405020304" pitchFamily="18" charset="0"/>
                <a:cs typeface="Times New Roman" panose="02020603050405020304" pitchFamily="18" charset="0"/>
              </a:rPr>
              <a:t>ADVATAGES</a:t>
            </a:r>
          </a:p>
          <a:p>
            <a:pPr lvl="1"/>
            <a:r>
              <a:rPr lang="en-IN" b="1" dirty="0">
                <a:latin typeface="Times New Roman" panose="02020603050405020304" pitchFamily="18" charset="0"/>
                <a:cs typeface="Times New Roman" panose="02020603050405020304" pitchFamily="18" charset="0"/>
              </a:rPr>
              <a:t>EXISTING SYSTEM</a:t>
            </a:r>
            <a:endParaRPr lang="en-IN" sz="1800" b="1"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FRAMEWORK</a:t>
            </a: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SYSTEM DESIGN</a:t>
            </a:r>
          </a:p>
          <a:p>
            <a:r>
              <a:rPr lang="en-IN" sz="2200" b="1" dirty="0">
                <a:latin typeface="Times New Roman" panose="02020603050405020304" pitchFamily="18" charset="0"/>
                <a:cs typeface="Times New Roman" panose="02020603050405020304" pitchFamily="18" charset="0"/>
              </a:rPr>
              <a:t>     USER LOGIN</a:t>
            </a:r>
          </a:p>
          <a:p>
            <a:r>
              <a:rPr lang="en-IN" sz="2200" b="1" dirty="0">
                <a:latin typeface="Times New Roman" panose="02020603050405020304" pitchFamily="18" charset="0"/>
                <a:cs typeface="Times New Roman" panose="02020603050405020304" pitchFamily="18" charset="0"/>
              </a:rPr>
              <a:t>     ADMIN LOGIN</a:t>
            </a:r>
          </a:p>
          <a:p>
            <a:r>
              <a:rPr lang="en-IN" sz="2200" b="1" dirty="0">
                <a:latin typeface="Times New Roman" panose="02020603050405020304" pitchFamily="18" charset="0"/>
                <a:cs typeface="Times New Roman" panose="02020603050405020304" pitchFamily="18" charset="0"/>
              </a:rPr>
              <a:t>      ER DIAGRAM</a:t>
            </a:r>
          </a:p>
          <a:p>
            <a:r>
              <a:rPr lang="en-IN" sz="2200" b="1" dirty="0">
                <a:latin typeface="Times New Roman" panose="02020603050405020304" pitchFamily="18" charset="0"/>
                <a:cs typeface="Times New Roman" panose="02020603050405020304" pitchFamily="18" charset="0"/>
              </a:rPr>
              <a:t>      DATABASE</a:t>
            </a: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CONCLUSION AND FUTURE WORK</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058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User(student) will login with use of User id and Password.</a:t>
            </a:r>
          </a:p>
          <a:p>
            <a:r>
              <a:rPr lang="en-IN" dirty="0"/>
              <a:t>If the user name and password is incorrect relevant message will be displayed.</a:t>
            </a:r>
          </a:p>
          <a:p>
            <a:r>
              <a:rPr lang="en-IN" dirty="0"/>
              <a:t> The user have to choose the language either Kannada or English.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76672"/>
            <a:ext cx="8229600" cy="5649491"/>
          </a:xfrm>
        </p:spPr>
        <p:txBody>
          <a:bodyPr/>
          <a:lstStyle/>
          <a:p>
            <a:pPr marL="0" indent="0">
              <a:buNone/>
            </a:pPr>
            <a:r>
              <a:rPr lang="en-IN" dirty="0"/>
              <a:t>Questionaire1</a:t>
            </a:r>
          </a:p>
        </p:txBody>
      </p:sp>
      <p:pic>
        <p:nvPicPr>
          <p:cNvPr id="7" name="Picture 6"/>
          <p:cNvPicPr/>
          <p:nvPr/>
        </p:nvPicPr>
        <p:blipFill>
          <a:blip r:embed="rId2" cstate="print"/>
          <a:srcRect/>
          <a:stretch>
            <a:fillRect/>
          </a:stretch>
        </p:blipFill>
        <p:spPr bwMode="auto">
          <a:xfrm>
            <a:off x="1403648" y="2521210"/>
            <a:ext cx="6115050" cy="403244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702196" y="1556132"/>
            <a:ext cx="5739607" cy="3745735"/>
          </a:xfrm>
          <a:prstGeom prst="rect">
            <a:avLst/>
          </a:prstGeom>
          <a:noFill/>
          <a:ln w="9525">
            <a:noFill/>
            <a:miter lim="800000"/>
            <a:headEnd/>
            <a:tailEnd/>
          </a:ln>
        </p:spPr>
      </p:pic>
      <p:sp>
        <p:nvSpPr>
          <p:cNvPr id="5" name="Title 4"/>
          <p:cNvSpPr>
            <a:spLocks noGrp="1"/>
          </p:cNvSpPr>
          <p:nvPr>
            <p:ph type="title"/>
          </p:nvPr>
        </p:nvSpPr>
        <p:spPr/>
        <p:txBody>
          <a:bodyPr/>
          <a:lstStyle/>
          <a:p>
            <a:pPr algn="l"/>
            <a:r>
              <a:rPr lang="en-IN" dirty="0"/>
              <a:t>         Questionaire2</a:t>
            </a:r>
          </a:p>
        </p:txBody>
      </p:sp>
      <p:sp>
        <p:nvSpPr>
          <p:cNvPr id="6" name="Content Placeholder 5"/>
          <p:cNvSpPr>
            <a:spLocks noGrp="1"/>
          </p:cNvSpPr>
          <p:nvPr>
            <p:ph idx="1"/>
          </p:nvPr>
        </p:nvSpPr>
        <p:spPr>
          <a:xfrm>
            <a:off x="2051720" y="1600200"/>
            <a:ext cx="5904656" cy="4525963"/>
          </a:xfrm>
        </p:spPr>
        <p:txBody>
          <a:bodyPr/>
          <a:lstStyle/>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BB41E0-40B3-1E01-FB05-9E52A3478C19}"/>
              </a:ext>
            </a:extLst>
          </p:cNvPr>
          <p:cNvSpPr>
            <a:spLocks noGrp="1"/>
          </p:cNvSpPr>
          <p:nvPr>
            <p:ph type="title"/>
          </p:nvPr>
        </p:nvSpPr>
        <p:spPr/>
        <p:txBody>
          <a:bodyPr/>
          <a:lstStyle/>
          <a:p>
            <a:pPr algn="l"/>
            <a:r>
              <a:rPr lang="en-IN" dirty="0"/>
              <a:t>Questionaire3</a:t>
            </a:r>
          </a:p>
        </p:txBody>
      </p:sp>
      <p:pic>
        <p:nvPicPr>
          <p:cNvPr id="7" name="Picture 6"/>
          <p:cNvPicPr/>
          <p:nvPr/>
        </p:nvPicPr>
        <p:blipFill>
          <a:blip r:embed="rId2" cstate="print"/>
          <a:srcRect/>
          <a:stretch>
            <a:fillRect/>
          </a:stretch>
        </p:blipFill>
        <p:spPr bwMode="auto">
          <a:xfrm>
            <a:off x="611560" y="1700808"/>
            <a:ext cx="3672408" cy="4032448"/>
          </a:xfrm>
          <a:prstGeom prst="rect">
            <a:avLst/>
          </a:prstGeom>
          <a:noFill/>
          <a:ln w="9525">
            <a:noFill/>
            <a:miter lim="800000"/>
            <a:headEnd/>
            <a:tailEnd/>
          </a:ln>
        </p:spPr>
      </p:pic>
      <p:sp>
        <p:nvSpPr>
          <p:cNvPr id="8" name="Content Placeholder 7"/>
          <p:cNvSpPr>
            <a:spLocks noGrp="1"/>
          </p:cNvSpPr>
          <p:nvPr>
            <p:ph sz="half" idx="1"/>
          </p:nvPr>
        </p:nvSpPr>
        <p:spPr/>
        <p:txBody>
          <a:bodyPr/>
          <a:lstStyle/>
          <a:p>
            <a:endParaRPr lang="en-IN" dirty="0"/>
          </a:p>
        </p:txBody>
      </p:sp>
      <p:pic>
        <p:nvPicPr>
          <p:cNvPr id="10" name="Picture 9"/>
          <p:cNvPicPr/>
          <p:nvPr/>
        </p:nvPicPr>
        <p:blipFill>
          <a:blip r:embed="rId3" cstate="print"/>
          <a:srcRect/>
          <a:stretch>
            <a:fillRect/>
          </a:stretch>
        </p:blipFill>
        <p:spPr bwMode="auto">
          <a:xfrm>
            <a:off x="4860032" y="1844824"/>
            <a:ext cx="3240360" cy="3888433"/>
          </a:xfrm>
          <a:prstGeom prst="rect">
            <a:avLst/>
          </a:prstGeom>
          <a:noFill/>
          <a:ln w="9525">
            <a:noFill/>
            <a:miter lim="800000"/>
            <a:headEnd/>
            <a:tailEnd/>
          </a:ln>
        </p:spPr>
      </p:pic>
      <p:sp>
        <p:nvSpPr>
          <p:cNvPr id="11" name="Content Placeholder 10"/>
          <p:cNvSpPr>
            <a:spLocks noGrp="1"/>
          </p:cNvSpPr>
          <p:nvPr>
            <p:ph sz="half" idx="2"/>
          </p:nvPr>
        </p:nvSpPr>
        <p:spPr/>
        <p:txBody>
          <a:bodyPr/>
          <a:lstStyle/>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There are four questionaries like course ,permanent faculty ,guest faculty and college .</a:t>
            </a:r>
          </a:p>
          <a:p>
            <a:r>
              <a:rPr lang="en-IN" dirty="0"/>
              <a:t>Based on the students user id Department, programme and semester is displayed in questionaries form.</a:t>
            </a:r>
          </a:p>
          <a:p>
            <a:r>
              <a:rPr lang="en-IN" dirty="0"/>
              <a:t>And also course and Faculty list is displayed based on their campus, department, programme and semester.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rmAutofit fontScale="90000"/>
          </a:bodyPr>
          <a:lstStyle/>
          <a:p>
            <a:pPr algn="l"/>
            <a:r>
              <a:rPr lang="en-IN" dirty="0"/>
              <a:t>Test Case for User Login</a:t>
            </a:r>
            <a:br>
              <a:rPr lang="en-IN" dirty="0"/>
            </a:b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3568" y="1556792"/>
            <a:ext cx="7632848" cy="439248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Test Case for Questionnaire 1:</a:t>
            </a:r>
            <a:br>
              <a:rPr lang="en-IN" dirty="0"/>
            </a:b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958975" y="1727709"/>
            <a:ext cx="5153025" cy="399789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Test Case for Questionnaire 2:</a:t>
            </a:r>
            <a:br>
              <a:rPr lang="en-IN" dirty="0"/>
            </a:br>
            <a:endParaRPr lang="en-IN" dirty="0"/>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1985963" y="1782747"/>
            <a:ext cx="5172075" cy="416086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Test Case for Questionnaire 2a:</a:t>
            </a:r>
            <a:br>
              <a:rPr lang="en-IN" dirty="0"/>
            </a:br>
            <a:endParaRPr lang="en-IN" dirty="0"/>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1331640" y="1484313"/>
            <a:ext cx="6696744" cy="446563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Test Case for Questionnaire 3:</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827584" y="2060848"/>
            <a:ext cx="7416824" cy="367240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864095"/>
          </a:xfrm>
        </p:spPr>
        <p:txBody>
          <a:bodyPr/>
          <a:lstStyle/>
          <a:p>
            <a:pPr algn="l"/>
            <a:r>
              <a:rPr lang="en-IN" dirty="0"/>
              <a:t>OVERVIEW</a:t>
            </a:r>
          </a:p>
        </p:txBody>
      </p:sp>
      <p:sp>
        <p:nvSpPr>
          <p:cNvPr id="3" name="Subtitle 2"/>
          <p:cNvSpPr>
            <a:spLocks noGrp="1"/>
          </p:cNvSpPr>
          <p:nvPr>
            <p:ph type="subTitle" idx="1"/>
          </p:nvPr>
        </p:nvSpPr>
        <p:spPr>
          <a:xfrm>
            <a:off x="683568" y="1340768"/>
            <a:ext cx="7776864" cy="4968552"/>
          </a:xfrm>
        </p:spPr>
        <p:txBody>
          <a:bodyPr>
            <a:normAutofit fontScale="92500" lnSpcReduction="10000"/>
          </a:bodyPr>
          <a:lstStyle/>
          <a:p>
            <a:pPr algn="l">
              <a:buFont typeface="Wingdings" pitchFamily="2" charset="2"/>
              <a:buChar char="Ø"/>
            </a:pPr>
            <a:r>
              <a:rPr lang="en-US" sz="1800" b="0" i="0" u="none" strike="noStrike" baseline="0" dirty="0">
                <a:solidFill>
                  <a:srgbClr val="000000"/>
                </a:solidFill>
                <a:latin typeface="Times New Roman" panose="02020603050405020304" pitchFamily="18" charset="0"/>
              </a:rPr>
              <a:t>The Online student feedback system is the web-based feedback collecting system from the students and provides the automatic generation of a feedback which is given by students.</a:t>
            </a:r>
          </a:p>
          <a:p>
            <a:pPr algn="l">
              <a:buFont typeface="Wingdings" pitchFamily="2" charset="2"/>
              <a:buChar char="Ø"/>
            </a:pPr>
            <a:r>
              <a:rPr lang="en-US" sz="1800" b="0" i="0" u="none" strike="noStrike" baseline="0" dirty="0">
                <a:solidFill>
                  <a:srgbClr val="000000"/>
                </a:solidFill>
                <a:latin typeface="Times New Roman" panose="02020603050405020304" pitchFamily="18" charset="0"/>
              </a:rPr>
              <a:t> We have developed student feedback system to provide feedback in a quick and easy manner to the particular faculty’s and to the particular course. </a:t>
            </a:r>
          </a:p>
          <a:p>
            <a:pPr algn="l">
              <a:buFont typeface="Wingdings" pitchFamily="2" charset="2"/>
              <a:buChar char="Ø"/>
            </a:pPr>
            <a:r>
              <a:rPr lang="en-US" sz="1800" b="0" i="0" u="none" strike="noStrike" baseline="0" dirty="0">
                <a:solidFill>
                  <a:srgbClr val="1F2023"/>
                </a:solidFill>
                <a:latin typeface="Times New Roman" panose="02020603050405020304" pitchFamily="18" charset="0"/>
              </a:rPr>
              <a:t>NAAC and Higher Education inspects the infrastructure, facilities and also assesses the performance and academic excellence of the teachers and course of an institution. It gives grades on the basis of performance and prospects of an institution. </a:t>
            </a:r>
            <a:endParaRPr lang="en-US" sz="1800" b="0" i="0" u="none" strike="noStrike" baseline="0" dirty="0">
              <a:solidFill>
                <a:srgbClr val="000000"/>
              </a:solidFill>
              <a:latin typeface="Times New Roman" panose="02020603050405020304" pitchFamily="18" charset="0"/>
            </a:endParaRPr>
          </a:p>
          <a:p>
            <a:pPr algn="l">
              <a:buFont typeface="Wingdings" pitchFamily="2" charset="2"/>
              <a:buChar char="Ø"/>
            </a:pPr>
            <a:r>
              <a:rPr lang="en-IN" sz="3400" dirty="0">
                <a:solidFill>
                  <a:schemeClr val="tx1"/>
                </a:solidFill>
              </a:rPr>
              <a:t>This type of Online Student Feedback system reduces, the strenuous work of physically examining the feedback pages of each and every student.</a:t>
            </a:r>
          </a:p>
          <a:p>
            <a:pPr algn="l">
              <a:buFont typeface="Wingdings" pitchFamily="2" charset="2"/>
              <a:buChar char="Ø"/>
            </a:pPr>
            <a:r>
              <a:rPr lang="en-IN" sz="3400" dirty="0">
                <a:solidFill>
                  <a:schemeClr val="tx1"/>
                </a:solidFill>
              </a:rPr>
              <a:t>This Project has two kinds of modules Student and Admin.</a:t>
            </a:r>
          </a:p>
          <a:p>
            <a:pPr algn="l"/>
            <a:endParaRPr lang="en-IN" sz="3400" dirty="0">
              <a:solidFill>
                <a:schemeClr val="tx1"/>
              </a:solidFill>
            </a:endParaRPr>
          </a:p>
          <a:p>
            <a:pPr algn="l">
              <a:buFont typeface="Wingdings" pitchFamily="2" charset="2"/>
              <a:buChar char="Ø"/>
            </a:pPr>
            <a:endParaRPr lang="en-IN" sz="2000" dirty="0">
              <a:solidFill>
                <a:schemeClr val="tx1"/>
              </a:solidFill>
            </a:endParaRPr>
          </a:p>
          <a:p>
            <a:pPr algn="l">
              <a:buFont typeface="Wingdings" pitchFamily="2" charset="2"/>
              <a:buChar char="Ø"/>
            </a:pPr>
            <a:endParaRPr lang="en-IN" sz="2000" dirty="0">
              <a:solidFill>
                <a:schemeClr val="tx1"/>
              </a:solidFill>
            </a:endParaRPr>
          </a:p>
          <a:p>
            <a:pPr algn="l">
              <a:buFont typeface="Wingdings" pitchFamily="2" charset="2"/>
              <a:buChar char="Ø"/>
            </a:pPr>
            <a:endParaRPr lang="en-IN" sz="2000" dirty="0">
              <a:solidFill>
                <a:schemeClr val="tx1"/>
              </a:solidFill>
            </a:endParaRPr>
          </a:p>
          <a:p>
            <a:pPr algn="l">
              <a:buFont typeface="Wingdings" pitchFamily="2" charset="2"/>
              <a:buChar char="Ø"/>
            </a:pPr>
            <a:endParaRPr lang="en-IN"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AC1D-F565-9296-F543-B7BD388D9FE3}"/>
              </a:ext>
            </a:extLst>
          </p:cNvPr>
          <p:cNvSpPr>
            <a:spLocks noGrp="1"/>
          </p:cNvSpPr>
          <p:nvPr>
            <p:ph type="title"/>
          </p:nvPr>
        </p:nvSpPr>
        <p:spPr/>
        <p:txBody>
          <a:bodyPr/>
          <a:lstStyle/>
          <a:p>
            <a:pPr algn="l"/>
            <a:r>
              <a:rPr lang="en-IN" dirty="0"/>
              <a:t>Admin Dashboard</a:t>
            </a:r>
          </a:p>
        </p:txBody>
      </p:sp>
      <p:sp>
        <p:nvSpPr>
          <p:cNvPr id="6" name="Content Placeholder 5">
            <a:extLst>
              <a:ext uri="{FF2B5EF4-FFF2-40B4-BE49-F238E27FC236}">
                <a16:creationId xmlns:a16="http://schemas.microsoft.com/office/drawing/2014/main" id="{882DD7BA-C867-C0CD-437F-9DE414E457AF}"/>
              </a:ext>
            </a:extLst>
          </p:cNvPr>
          <p:cNvSpPr>
            <a:spLocks noGrp="1"/>
          </p:cNvSpPr>
          <p:nvPr>
            <p:ph sz="half" idx="2"/>
          </p:nvPr>
        </p:nvSpPr>
        <p:spPr/>
        <p:txBody>
          <a:bodyPr>
            <a:normAutofit/>
          </a:bodyPr>
          <a:lstStyle/>
          <a:p>
            <a:r>
              <a:rPr lang="en-US" dirty="0"/>
              <a:t>This is the Admin dashboard contains modules like faculty, student, campus, course, department and programme.</a:t>
            </a:r>
          </a:p>
          <a:p>
            <a:r>
              <a:rPr lang="en-US" dirty="0"/>
              <a:t>Admin has logout option.</a:t>
            </a:r>
            <a:endParaRPr lang="en-IN" dirty="0"/>
          </a:p>
        </p:txBody>
      </p:sp>
      <p:pic>
        <p:nvPicPr>
          <p:cNvPr id="2050" name="Picture 2"/>
          <p:cNvPicPr>
            <a:picLocks noGrp="1" noChangeAspect="1" noChangeArrowheads="1"/>
          </p:cNvPicPr>
          <p:nvPr>
            <p:ph sz="half" idx="1"/>
          </p:nvPr>
        </p:nvPicPr>
        <p:blipFill>
          <a:blip r:embed="rId2" cstate="print"/>
          <a:srcRect/>
          <a:stretch>
            <a:fillRect/>
          </a:stretch>
        </p:blipFill>
        <p:spPr bwMode="auto">
          <a:xfrm>
            <a:off x="611560" y="2204864"/>
            <a:ext cx="3600400" cy="2952328"/>
          </a:xfrm>
          <a:prstGeom prst="rect">
            <a:avLst/>
          </a:prstGeom>
          <a:noFill/>
          <a:ln w="9525">
            <a:noFill/>
            <a:miter lim="800000"/>
            <a:headEnd/>
            <a:tailEnd/>
          </a:ln>
          <a:effectLst/>
        </p:spPr>
      </p:pic>
    </p:spTree>
    <p:extLst>
      <p:ext uri="{BB962C8B-B14F-4D97-AF65-F5344CB8AC3E}">
        <p14:creationId xmlns:p14="http://schemas.microsoft.com/office/powerpoint/2010/main" val="236931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FF80CC-7BBE-365D-A050-0A6593D48A39}"/>
              </a:ext>
            </a:extLst>
          </p:cNvPr>
          <p:cNvSpPr>
            <a:spLocks noGrp="1"/>
          </p:cNvSpPr>
          <p:nvPr>
            <p:ph type="title"/>
          </p:nvPr>
        </p:nvSpPr>
        <p:spPr/>
        <p:txBody>
          <a:bodyPr/>
          <a:lstStyle/>
          <a:p>
            <a:endParaRPr lang="en-IN" dirty="0"/>
          </a:p>
        </p:txBody>
      </p:sp>
      <p:sp>
        <p:nvSpPr>
          <p:cNvPr id="7" name="Content Placeholder 6">
            <a:extLst>
              <a:ext uri="{FF2B5EF4-FFF2-40B4-BE49-F238E27FC236}">
                <a16:creationId xmlns:a16="http://schemas.microsoft.com/office/drawing/2014/main" id="{6B0CCF52-71CA-9F33-3067-9D64083E55CE}"/>
              </a:ext>
            </a:extLst>
          </p:cNvPr>
          <p:cNvSpPr>
            <a:spLocks noGrp="1"/>
          </p:cNvSpPr>
          <p:nvPr>
            <p:ph sz="half" idx="2"/>
          </p:nvPr>
        </p:nvSpPr>
        <p:spPr/>
        <p:txBody>
          <a:bodyPr/>
          <a:lstStyle/>
          <a:p>
            <a:r>
              <a:rPr lang="en-US" dirty="0"/>
              <a:t>Using this form admin can add new records to the database.</a:t>
            </a:r>
            <a:endParaRPr lang="en-IN" dirty="0"/>
          </a:p>
        </p:txBody>
      </p:sp>
      <p:pic>
        <p:nvPicPr>
          <p:cNvPr id="1026" name="Picture 2"/>
          <p:cNvPicPr>
            <a:picLocks noGrp="1" noChangeAspect="1" noChangeArrowheads="1"/>
          </p:cNvPicPr>
          <p:nvPr>
            <p:ph sz="half" idx="1"/>
          </p:nvPr>
        </p:nvPicPr>
        <p:blipFill>
          <a:blip r:embed="rId2" cstate="print"/>
          <a:srcRect/>
          <a:stretch>
            <a:fillRect/>
          </a:stretch>
        </p:blipFill>
        <p:spPr bwMode="auto">
          <a:xfrm>
            <a:off x="530747" y="2132856"/>
            <a:ext cx="4185269" cy="3672408"/>
          </a:xfrm>
          <a:prstGeom prst="rect">
            <a:avLst/>
          </a:prstGeom>
          <a:noFill/>
          <a:ln w="9525">
            <a:noFill/>
            <a:miter lim="800000"/>
            <a:headEnd/>
            <a:tailEnd/>
          </a:ln>
          <a:effectLst/>
        </p:spPr>
      </p:pic>
    </p:spTree>
    <p:extLst>
      <p:ext uri="{BB962C8B-B14F-4D97-AF65-F5344CB8AC3E}">
        <p14:creationId xmlns:p14="http://schemas.microsoft.com/office/powerpoint/2010/main" val="3009948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531C74E-6F1C-34E0-54C9-549F62FC43DC}"/>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0CDAB5B0-6983-7C21-9959-F754772D778F}"/>
              </a:ext>
            </a:extLst>
          </p:cNvPr>
          <p:cNvSpPr>
            <a:spLocks noGrp="1"/>
          </p:cNvSpPr>
          <p:nvPr>
            <p:ph sz="half" idx="2"/>
          </p:nvPr>
        </p:nvSpPr>
        <p:spPr/>
        <p:txBody>
          <a:bodyPr/>
          <a:lstStyle/>
          <a:p>
            <a:r>
              <a:rPr lang="en-US" dirty="0"/>
              <a:t>In this manage module admin has privilege to modify the records in database like update and delete.</a:t>
            </a:r>
            <a:endParaRPr lang="en-IN" dirty="0"/>
          </a:p>
        </p:txBody>
      </p:sp>
      <p:pic>
        <p:nvPicPr>
          <p:cNvPr id="3074" name="Picture 2"/>
          <p:cNvPicPr>
            <a:picLocks noGrp="1" noChangeAspect="1" noChangeArrowheads="1"/>
          </p:cNvPicPr>
          <p:nvPr>
            <p:ph sz="half" idx="1"/>
          </p:nvPr>
        </p:nvPicPr>
        <p:blipFill>
          <a:blip r:embed="rId2" cstate="print"/>
          <a:srcRect/>
          <a:stretch>
            <a:fillRect/>
          </a:stretch>
        </p:blipFill>
        <p:spPr bwMode="auto">
          <a:xfrm>
            <a:off x="611560" y="2708920"/>
            <a:ext cx="3744416" cy="2520280"/>
          </a:xfrm>
          <a:prstGeom prst="rect">
            <a:avLst/>
          </a:prstGeom>
          <a:noFill/>
          <a:ln w="9525">
            <a:noFill/>
            <a:miter lim="800000"/>
            <a:headEnd/>
            <a:tailEnd/>
          </a:ln>
          <a:effectLst/>
        </p:spPr>
      </p:pic>
    </p:spTree>
    <p:extLst>
      <p:ext uri="{BB962C8B-B14F-4D97-AF65-F5344CB8AC3E}">
        <p14:creationId xmlns:p14="http://schemas.microsoft.com/office/powerpoint/2010/main" val="1041702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Credential Generation</a:t>
            </a:r>
          </a:p>
        </p:txBody>
      </p:sp>
      <p:sp>
        <p:nvSpPr>
          <p:cNvPr id="4" name="Content Placeholder 3"/>
          <p:cNvSpPr>
            <a:spLocks noGrp="1"/>
          </p:cNvSpPr>
          <p:nvPr>
            <p:ph sz="half" idx="2"/>
          </p:nvPr>
        </p:nvSpPr>
        <p:spPr/>
        <p:txBody>
          <a:bodyPr>
            <a:normAutofit fontScale="92500"/>
          </a:bodyPr>
          <a:lstStyle/>
          <a:p>
            <a:r>
              <a:rPr lang="en-IN" dirty="0"/>
              <a:t>Inputs: Campus name, Department, Programme and semester.</a:t>
            </a:r>
          </a:p>
          <a:p>
            <a:r>
              <a:rPr lang="en-IN" dirty="0"/>
              <a:t>Output: User id and Password is stored in database.</a:t>
            </a:r>
          </a:p>
          <a:p>
            <a:r>
              <a:rPr lang="en-IN" dirty="0"/>
              <a:t>Use rid contains first word of programme name and first three letters of department name.</a:t>
            </a:r>
          </a:p>
          <a:p>
            <a:endParaRPr lang="en-IN" dirty="0"/>
          </a:p>
        </p:txBody>
      </p:sp>
      <p:pic>
        <p:nvPicPr>
          <p:cNvPr id="4098" name="Picture 2"/>
          <p:cNvPicPr>
            <a:picLocks noGrp="1" noChangeAspect="1" noChangeArrowheads="1"/>
          </p:cNvPicPr>
          <p:nvPr>
            <p:ph sz="half" idx="1"/>
          </p:nvPr>
        </p:nvPicPr>
        <p:blipFill>
          <a:blip r:embed="rId2" cstate="print"/>
          <a:srcRect/>
          <a:stretch>
            <a:fillRect/>
          </a:stretch>
        </p:blipFill>
        <p:spPr bwMode="auto">
          <a:xfrm>
            <a:off x="755576" y="1988840"/>
            <a:ext cx="3294355" cy="331236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REPORT ANALYSIS</a:t>
            </a:r>
          </a:p>
        </p:txBody>
      </p:sp>
      <p:pic>
        <p:nvPicPr>
          <p:cNvPr id="5122" name="Picture 2"/>
          <p:cNvPicPr>
            <a:picLocks noGrp="1" noChangeAspect="1" noChangeArrowheads="1"/>
          </p:cNvPicPr>
          <p:nvPr>
            <p:ph sz="half" idx="1"/>
          </p:nvPr>
        </p:nvPicPr>
        <p:blipFill>
          <a:blip r:embed="rId2" cstate="print"/>
          <a:srcRect/>
          <a:stretch>
            <a:fillRect/>
          </a:stretch>
        </p:blipFill>
        <p:spPr bwMode="auto">
          <a:xfrm>
            <a:off x="457200" y="1556792"/>
            <a:ext cx="4038600" cy="4176464"/>
          </a:xfrm>
          <a:prstGeom prst="rect">
            <a:avLst/>
          </a:prstGeom>
          <a:noFill/>
          <a:ln w="9525">
            <a:noFill/>
            <a:miter lim="800000"/>
            <a:headEnd/>
            <a:tailEnd/>
          </a:ln>
        </p:spPr>
      </p:pic>
      <p:pic>
        <p:nvPicPr>
          <p:cNvPr id="5123" name="Picture 3"/>
          <p:cNvPicPr>
            <a:picLocks noGrp="1" noChangeAspect="1" noChangeArrowheads="1"/>
          </p:cNvPicPr>
          <p:nvPr>
            <p:ph sz="half" idx="2"/>
          </p:nvPr>
        </p:nvPicPr>
        <p:blipFill>
          <a:blip r:embed="rId3" cstate="print"/>
          <a:srcRect/>
          <a:stretch>
            <a:fillRect/>
          </a:stretch>
        </p:blipFill>
        <p:spPr bwMode="auto">
          <a:xfrm>
            <a:off x="4788024" y="1772816"/>
            <a:ext cx="3898776" cy="410445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sz="half" idx="1"/>
          </p:nvPr>
        </p:nvPicPr>
        <p:blipFill>
          <a:blip r:embed="rId2" cstate="print"/>
          <a:srcRect/>
          <a:stretch>
            <a:fillRect/>
          </a:stretch>
        </p:blipFill>
        <p:spPr bwMode="auto">
          <a:xfrm>
            <a:off x="395536" y="1412776"/>
            <a:ext cx="4038600" cy="3888433"/>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3" cstate="print"/>
          <a:srcRect/>
          <a:stretch>
            <a:fillRect/>
          </a:stretch>
        </p:blipFill>
        <p:spPr bwMode="auto">
          <a:xfrm>
            <a:off x="4648200" y="1772816"/>
            <a:ext cx="4038600" cy="369746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CONCLUSION</a:t>
            </a:r>
          </a:p>
        </p:txBody>
      </p:sp>
      <p:sp>
        <p:nvSpPr>
          <p:cNvPr id="3" name="Content Placeholder 2"/>
          <p:cNvSpPr>
            <a:spLocks noGrp="1"/>
          </p:cNvSpPr>
          <p:nvPr>
            <p:ph idx="1"/>
          </p:nvPr>
        </p:nvSpPr>
        <p:spPr/>
        <p:txBody>
          <a:bodyPr>
            <a:normAutofit/>
          </a:bodyPr>
          <a:lstStyle/>
          <a:p>
            <a:r>
              <a:rPr lang="en-IN" dirty="0"/>
              <a:t>The Student Feedback System portal is developed to facilitate easy processing of Feedback in educational institutions. And also, it is possible to freely submit the feedback without any hesitation. So, this portal overcomes all these limitations.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FUTURE WORKS</a:t>
            </a:r>
          </a:p>
        </p:txBody>
      </p:sp>
      <p:sp>
        <p:nvSpPr>
          <p:cNvPr id="3" name="Content Placeholder 2"/>
          <p:cNvSpPr>
            <a:spLocks noGrp="1"/>
          </p:cNvSpPr>
          <p:nvPr>
            <p:ph idx="1"/>
          </p:nvPr>
        </p:nvSpPr>
        <p:spPr/>
        <p:txBody>
          <a:bodyPr>
            <a:normAutofit lnSpcReduction="10000"/>
          </a:bodyPr>
          <a:lstStyle/>
          <a:p>
            <a:r>
              <a:rPr lang="en-IN" dirty="0"/>
              <a:t>This project Student Feedback System has been developed in such a manner, that the future requirements of the user are met.</a:t>
            </a:r>
          </a:p>
          <a:p>
            <a:r>
              <a:rPr lang="en-IN" dirty="0"/>
              <a:t> The project is flexible to adapt the changes efficiently without affecting the present system.</a:t>
            </a:r>
          </a:p>
          <a:p>
            <a:r>
              <a:rPr lang="en-IN" dirty="0"/>
              <a:t> In future, there can be a provision to adjust the questions and to new student names and faculty and course through the admin portal.</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b="1" dirty="0"/>
              <a:t>REFERENCES</a:t>
            </a:r>
            <a:br>
              <a:rPr lang="en-IN" dirty="0"/>
            </a:br>
            <a:endParaRPr lang="en-IN" dirty="0"/>
          </a:p>
        </p:txBody>
      </p:sp>
      <p:sp>
        <p:nvSpPr>
          <p:cNvPr id="3" name="Content Placeholder 2"/>
          <p:cNvSpPr>
            <a:spLocks noGrp="1"/>
          </p:cNvSpPr>
          <p:nvPr>
            <p:ph idx="1"/>
          </p:nvPr>
        </p:nvSpPr>
        <p:spPr/>
        <p:txBody>
          <a:bodyPr>
            <a:normAutofit lnSpcReduction="10000"/>
          </a:bodyPr>
          <a:lstStyle/>
          <a:p>
            <a:pPr lvl="0"/>
            <a:r>
              <a:rPr lang="en-IN" b="1" u="sng" dirty="0">
                <a:hlinkClick r:id="rId2"/>
              </a:rPr>
              <a:t>https://www.w3schools.com/php/</a:t>
            </a:r>
            <a:endParaRPr lang="en-IN" dirty="0"/>
          </a:p>
          <a:p>
            <a:pPr lvl="0"/>
            <a:r>
              <a:rPr lang="en-IN" b="1" u="sng" dirty="0">
                <a:hlinkClick r:id="rId3"/>
              </a:rPr>
              <a:t>http://freeproject24.com/php-free-online-feedback-system-with-source-code-freeproject24/</a:t>
            </a:r>
            <a:endParaRPr lang="en-IN" dirty="0"/>
          </a:p>
          <a:p>
            <a:pPr lvl="0"/>
            <a:r>
              <a:rPr lang="en-IN" b="1" u="sng" dirty="0">
                <a:hlinkClick r:id="rId4"/>
              </a:rPr>
              <a:t>https://www.phptpoint.com/codeigniter-tutorial</a:t>
            </a:r>
            <a:endParaRPr lang="en-IN" dirty="0"/>
          </a:p>
          <a:p>
            <a:pPr lvl="0"/>
            <a:r>
              <a:rPr lang="en-IN" b="1" u="sng" dirty="0">
                <a:hlinkClick r:id="rId5"/>
              </a:rPr>
              <a:t>https://www.tutorialswebsite.com/how-to-convert-html-to-pdf-in-codeigniter-using-dompdf-library/</a:t>
            </a:r>
            <a:endParaRPr lang="en-IN" dirty="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1B280E-3D3A-292C-9C5D-8E8B23D356DE}"/>
              </a:ext>
            </a:extLst>
          </p:cNvPr>
          <p:cNvSpPr/>
          <p:nvPr/>
        </p:nvSpPr>
        <p:spPr>
          <a:xfrm>
            <a:off x="1907704" y="2967335"/>
            <a:ext cx="363073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rPr>
              <a:t>THANK</a:t>
            </a: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rPr>
              <a:t>YOU</a:t>
            </a:r>
          </a:p>
        </p:txBody>
      </p:sp>
    </p:spTree>
    <p:extLst>
      <p:ext uri="{BB962C8B-B14F-4D97-AF65-F5344CB8AC3E}">
        <p14:creationId xmlns:p14="http://schemas.microsoft.com/office/powerpoint/2010/main" val="144524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CD45-1CBE-3BEB-1D76-6A0671394A0F}"/>
              </a:ext>
            </a:extLst>
          </p:cNvPr>
          <p:cNvSpPr>
            <a:spLocks noGrp="1"/>
          </p:cNvSpPr>
          <p:nvPr>
            <p:ph type="title"/>
          </p:nvPr>
        </p:nvSpPr>
        <p:spPr/>
        <p:txBody>
          <a:bodyPr/>
          <a:lstStyle/>
          <a:p>
            <a:pPr algn="l"/>
            <a:r>
              <a:rPr lang="en-IN" dirty="0"/>
              <a:t>Continued…</a:t>
            </a:r>
          </a:p>
        </p:txBody>
      </p:sp>
      <p:sp>
        <p:nvSpPr>
          <p:cNvPr id="3" name="Content Placeholder 2">
            <a:extLst>
              <a:ext uri="{FF2B5EF4-FFF2-40B4-BE49-F238E27FC236}">
                <a16:creationId xmlns:a16="http://schemas.microsoft.com/office/drawing/2014/main" id="{ED32326E-BDFE-B239-8836-5B81B1DD3722}"/>
              </a:ext>
            </a:extLst>
          </p:cNvPr>
          <p:cNvSpPr>
            <a:spLocks noGrp="1"/>
          </p:cNvSpPr>
          <p:nvPr>
            <p:ph idx="1"/>
          </p:nvPr>
        </p:nvSpPr>
        <p:spPr/>
        <p:txBody>
          <a:bodyPr>
            <a:normAutofit fontScale="92500" lnSpcReduction="10000"/>
          </a:bodyPr>
          <a:lstStyle/>
          <a:p>
            <a:pPr algn="l">
              <a:buFont typeface="Wingdings" pitchFamily="2" charset="2"/>
              <a:buChar char="Ø"/>
            </a:pPr>
            <a:r>
              <a:rPr lang="en-IN" sz="3200" dirty="0">
                <a:solidFill>
                  <a:schemeClr val="tx1"/>
                </a:solidFill>
              </a:rPr>
              <a:t>Students can login into their accounts and give feedback for the selected teacher, course and college. </a:t>
            </a:r>
          </a:p>
          <a:p>
            <a:pPr algn="l">
              <a:buFont typeface="Wingdings" pitchFamily="2" charset="2"/>
              <a:buChar char="Ø"/>
            </a:pPr>
            <a:r>
              <a:rPr lang="en-IN" sz="3200" dirty="0">
                <a:solidFill>
                  <a:schemeClr val="tx1"/>
                </a:solidFill>
              </a:rPr>
              <a:t>Admin can add/remove teachers, departments, course, paper and students according to the requirement.</a:t>
            </a:r>
          </a:p>
          <a:p>
            <a:pPr algn="l">
              <a:buFont typeface="Wingdings" pitchFamily="2" charset="2"/>
              <a:buChar char="Ø"/>
            </a:pPr>
            <a:r>
              <a:rPr lang="en-IN" dirty="0"/>
              <a:t>Admin can able to analysis the feedback.</a:t>
            </a:r>
          </a:p>
          <a:p>
            <a:pPr algn="l">
              <a:buFont typeface="Wingdings" pitchFamily="2" charset="2"/>
              <a:buChar char="Ø"/>
            </a:pPr>
            <a:r>
              <a:rPr lang="en-IN" sz="3200" dirty="0">
                <a:solidFill>
                  <a:schemeClr val="tx1"/>
                </a:solidFill>
              </a:rPr>
              <a:t>In this project Security also maintained, feedback is only visible to authenticated user. Only Admin can check the feedbacks.</a:t>
            </a:r>
          </a:p>
          <a:p>
            <a:endParaRPr lang="en-IN" dirty="0"/>
          </a:p>
        </p:txBody>
      </p:sp>
    </p:spTree>
    <p:extLst>
      <p:ext uri="{BB962C8B-B14F-4D97-AF65-F5344CB8AC3E}">
        <p14:creationId xmlns:p14="http://schemas.microsoft.com/office/powerpoint/2010/main" val="248834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PROBLEM STATEMENT</a:t>
            </a:r>
          </a:p>
        </p:txBody>
      </p:sp>
      <p:sp>
        <p:nvSpPr>
          <p:cNvPr id="3" name="Content Placeholder 2"/>
          <p:cNvSpPr>
            <a:spLocks noGrp="1"/>
          </p:cNvSpPr>
          <p:nvPr>
            <p:ph idx="1"/>
          </p:nvPr>
        </p:nvSpPr>
        <p:spPr/>
        <p:txBody>
          <a:bodyPr>
            <a:normAutofit fontScale="85000" lnSpcReduction="10000"/>
          </a:bodyPr>
          <a:lstStyle/>
          <a:p>
            <a:r>
              <a:rPr lang="en-IN" dirty="0"/>
              <a:t>The purpose of this online feedback system questionnaire is to gather information on students  learning experience, as well as students response. </a:t>
            </a:r>
          </a:p>
          <a:p>
            <a:r>
              <a:rPr lang="en-IN" dirty="0"/>
              <a:t>When clicking the answer, we have to think of these questions as your subjective perceptions on various aspects of the course and the teacher's involved in the program.</a:t>
            </a:r>
          </a:p>
          <a:p>
            <a:r>
              <a:rPr lang="en-IN" dirty="0"/>
              <a:t>A typical feedback form consists some questions where students have to give a grade. </a:t>
            </a:r>
          </a:p>
          <a:p>
            <a:r>
              <a:rPr lang="en-IN" dirty="0"/>
              <a:t>One student is allowed to give only one time feedback in one turn.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MOTIVATION</a:t>
            </a:r>
          </a:p>
        </p:txBody>
      </p:sp>
      <p:sp>
        <p:nvSpPr>
          <p:cNvPr id="3" name="Content Placeholder 2"/>
          <p:cNvSpPr>
            <a:spLocks noGrp="1"/>
          </p:cNvSpPr>
          <p:nvPr>
            <p:ph idx="1"/>
          </p:nvPr>
        </p:nvSpPr>
        <p:spPr/>
        <p:txBody>
          <a:bodyPr>
            <a:normAutofit fontScale="77500" lnSpcReduction="20000"/>
          </a:bodyPr>
          <a:lstStyle/>
          <a:p>
            <a:endParaRPr lang="en-IN" dirty="0"/>
          </a:p>
          <a:p>
            <a:r>
              <a:rPr lang="en-US" i="0" dirty="0">
                <a:solidFill>
                  <a:srgbClr val="202124"/>
                </a:solidFill>
                <a:effectLst/>
                <a:latin typeface="Times New Roman" panose="02020603050405020304" pitchFamily="18" charset="0"/>
                <a:cs typeface="Times New Roman" panose="02020603050405020304" pitchFamily="18" charset="0"/>
              </a:rPr>
              <a:t>It enables the learner to reflect on their learning strategies to confirm them or make changes to improve their learning</a:t>
            </a:r>
            <a:r>
              <a:rPr lang="en-US" b="0" i="0" dirty="0">
                <a:solidFill>
                  <a:srgbClr val="202124"/>
                </a:solidFill>
                <a:effectLst/>
                <a:latin typeface="arial" panose="020B0604020202020204" pitchFamily="34" charset="0"/>
              </a:rPr>
              <a:t>.</a:t>
            </a:r>
          </a:p>
          <a:p>
            <a:r>
              <a:rPr lang="en-IN" dirty="0"/>
              <a:t>The success of any teaching programme lies in planning a curriculum, which allows the students to gain maximum meaningful knowledge in the short span of time available.</a:t>
            </a:r>
          </a:p>
          <a:p>
            <a:r>
              <a:rPr lang="en-IN" dirty="0"/>
              <a:t>The student feedback is generally obtained as answers to a set of questions, which are designed to cover all aspects of course delivery to students.</a:t>
            </a:r>
          </a:p>
          <a:p>
            <a:r>
              <a:rPr lang="en-IN" dirty="0"/>
              <a:t> The students undoubtedly are in the best judges to assess the teaching and evaluation methods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ADVANTAGES</a:t>
            </a:r>
          </a:p>
        </p:txBody>
      </p:sp>
      <p:sp>
        <p:nvSpPr>
          <p:cNvPr id="3" name="Content Placeholder 2"/>
          <p:cNvSpPr>
            <a:spLocks noGrp="1"/>
          </p:cNvSpPr>
          <p:nvPr>
            <p:ph idx="1"/>
          </p:nvPr>
        </p:nvSpPr>
        <p:spPr/>
        <p:txBody>
          <a:bodyPr>
            <a:normAutofit lnSpcReduction="10000"/>
          </a:bodyPr>
          <a:lstStyle/>
          <a:p>
            <a:r>
              <a:rPr lang="en-IN" dirty="0"/>
              <a:t>The proposed system purpose is to take feedback from students in online regarding the lecturer’s, course and college teaching.</a:t>
            </a:r>
          </a:p>
          <a:p>
            <a:r>
              <a:rPr lang="en-IN" dirty="0"/>
              <a:t>Student can submit feedback in efficient manner without any loss of data.</a:t>
            </a:r>
          </a:p>
          <a:p>
            <a:r>
              <a:rPr lang="en-IN" dirty="0"/>
              <a:t>The admin can access these feedbacks from the students and easy to analysis the feedback. </a:t>
            </a:r>
          </a:p>
          <a:p>
            <a:pPr marL="0" indent="0">
              <a:buNone/>
            </a:pPr>
            <a:r>
              <a:rPr lang="en-IN" dirty="0"/>
              <a:t>• Student can give feedback in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EXISTING SYSTEM</a:t>
            </a:r>
          </a:p>
        </p:txBody>
      </p:sp>
      <p:sp>
        <p:nvSpPr>
          <p:cNvPr id="3" name="Content Placeholder 2"/>
          <p:cNvSpPr>
            <a:spLocks noGrp="1"/>
          </p:cNvSpPr>
          <p:nvPr>
            <p:ph idx="1"/>
          </p:nvPr>
        </p:nvSpPr>
        <p:spPr>
          <a:xfrm>
            <a:off x="457200" y="1600200"/>
            <a:ext cx="8229600" cy="4637112"/>
          </a:xfrm>
        </p:spPr>
        <p:txBody>
          <a:bodyPr>
            <a:normAutofit fontScale="92500" lnSpcReduction="20000"/>
          </a:bodyPr>
          <a:lstStyle/>
          <a:p>
            <a:r>
              <a:rPr lang="en-IN" dirty="0"/>
              <a:t>In existing system the feedback is done only for the second, fourth, and sixth semester students.</a:t>
            </a:r>
          </a:p>
          <a:p>
            <a:r>
              <a:rPr lang="en-IN" dirty="0"/>
              <a:t> The existing system students can give feedback about the lecturers, course and overall opinion about Mangalore University.</a:t>
            </a:r>
          </a:p>
          <a:p>
            <a:r>
              <a:rPr lang="en-IN" dirty="0"/>
              <a:t>  There were few flaws in old software like students were struggling to select the proper course and faculty name while giving feedback.</a:t>
            </a:r>
          </a:p>
          <a:p>
            <a:r>
              <a:rPr lang="en-IN" dirty="0"/>
              <a:t> To overcome that problem, we came up with new improved software where both odd and even semester students can give the feedback.</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CodeIgniter</a:t>
            </a:r>
          </a:p>
        </p:txBody>
      </p:sp>
      <p:sp>
        <p:nvSpPr>
          <p:cNvPr id="3" name="Content Placeholder 2"/>
          <p:cNvSpPr>
            <a:spLocks noGrp="1"/>
          </p:cNvSpPr>
          <p:nvPr>
            <p:ph idx="1"/>
          </p:nvPr>
        </p:nvSpPr>
        <p:spPr/>
        <p:txBody>
          <a:bodyPr>
            <a:normAutofit fontScale="92500" lnSpcReduction="10000"/>
          </a:bodyPr>
          <a:lstStyle/>
          <a:p>
            <a:r>
              <a:rPr lang="en-US" b="1" dirty="0">
                <a:solidFill>
                  <a:srgbClr val="222222"/>
                </a:solidFill>
                <a:latin typeface="Source Sans Pro" panose="020B0503030403020204" pitchFamily="34" charset="0"/>
              </a:rPr>
              <a:t>CodeIgniter</a:t>
            </a:r>
            <a:r>
              <a:rPr lang="en-US" dirty="0">
                <a:solidFill>
                  <a:srgbClr val="222222"/>
                </a:solidFill>
                <a:latin typeface="Source Sans Pro" panose="020B0503030403020204" pitchFamily="34" charset="0"/>
              </a:rPr>
              <a:t> is a PHP MVC framework used for developing web applications rapidly</a:t>
            </a:r>
            <a:r>
              <a:rPr lang="en-IN" dirty="0"/>
              <a:t>. </a:t>
            </a:r>
          </a:p>
          <a:p>
            <a:r>
              <a:rPr lang="en-IN" dirty="0"/>
              <a:t>It is an Open Source framework. </a:t>
            </a:r>
          </a:p>
          <a:p>
            <a:r>
              <a:rPr lang="en-IN" dirty="0"/>
              <a:t>It has a very rich set of functionality, which will increase the speed of website development work.</a:t>
            </a:r>
          </a:p>
          <a:p>
            <a:r>
              <a:rPr lang="en-US" dirty="0">
                <a:latin typeface="Source Sans Pro" panose="020B0503030403020204" pitchFamily="34" charset="0"/>
              </a:rPr>
              <a:t>MVC</a:t>
            </a:r>
            <a:r>
              <a:rPr lang="en-US" dirty="0">
                <a:solidFill>
                  <a:srgbClr val="0000FF"/>
                </a:solidFill>
                <a:latin typeface="Source Sans Pro" panose="020B0503030403020204" pitchFamily="34" charset="0"/>
              </a:rPr>
              <a:t> </a:t>
            </a:r>
            <a:r>
              <a:rPr lang="en-US" dirty="0">
                <a:latin typeface="Source Sans Pro" panose="020B0503030403020204" pitchFamily="34" charset="0"/>
              </a:rPr>
              <a:t>stands</a:t>
            </a:r>
            <a:r>
              <a:rPr lang="en-US" dirty="0">
                <a:solidFill>
                  <a:srgbClr val="0000FF"/>
                </a:solidFill>
                <a:latin typeface="Source Sans Pro" panose="020B0503030403020204" pitchFamily="34" charset="0"/>
              </a:rPr>
              <a:t> </a:t>
            </a:r>
            <a:r>
              <a:rPr lang="en-US" dirty="0">
                <a:latin typeface="Source Sans Pro" panose="020B0503030403020204" pitchFamily="34" charset="0"/>
              </a:rPr>
              <a:t>for</a:t>
            </a:r>
            <a:r>
              <a:rPr lang="en-US" dirty="0">
                <a:solidFill>
                  <a:srgbClr val="0000FF"/>
                </a:solidFill>
                <a:latin typeface="Source Sans Pro" panose="020B0503030403020204" pitchFamily="34" charset="0"/>
              </a:rPr>
              <a:t> </a:t>
            </a:r>
            <a:r>
              <a:rPr lang="en-US" dirty="0">
                <a:latin typeface="Source Sans Pro" panose="020B0503030403020204" pitchFamily="34" charset="0"/>
              </a:rPr>
              <a:t>Model</a:t>
            </a:r>
            <a:r>
              <a:rPr lang="en-US" dirty="0">
                <a:solidFill>
                  <a:srgbClr val="0000FF"/>
                </a:solidFill>
                <a:latin typeface="Source Sans Pro" panose="020B0503030403020204" pitchFamily="34" charset="0"/>
              </a:rPr>
              <a:t> </a:t>
            </a:r>
            <a:r>
              <a:rPr lang="en-US" dirty="0">
                <a:latin typeface="Source Sans Pro" panose="020B0503030403020204" pitchFamily="34" charset="0"/>
              </a:rPr>
              <a:t>View</a:t>
            </a:r>
            <a:r>
              <a:rPr lang="en-US" dirty="0">
                <a:solidFill>
                  <a:srgbClr val="0000FF"/>
                </a:solidFill>
                <a:latin typeface="Source Sans Pro" panose="020B0503030403020204" pitchFamily="34" charset="0"/>
              </a:rPr>
              <a:t> </a:t>
            </a:r>
            <a:r>
              <a:rPr lang="en-US" dirty="0">
                <a:latin typeface="Source Sans Pro" panose="020B0503030403020204" pitchFamily="34" charset="0"/>
              </a:rPr>
              <a:t>Controller</a:t>
            </a:r>
            <a:r>
              <a:rPr lang="en-US" dirty="0">
                <a:solidFill>
                  <a:srgbClr val="222222"/>
                </a:solidFill>
                <a:latin typeface="Source Sans Pro" panose="020B0503030403020204" pitchFamily="34" charset="0"/>
              </a:rPr>
              <a:t>. When a user requests a resource, the controller responds first. The controller understands the user request then request the necessary data if necessary.</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21586</TotalTime>
  <Words>1242</Words>
  <Application>Microsoft Office PowerPoint</Application>
  <PresentationFormat>On-screen Show (4:3)</PresentationFormat>
  <Paragraphs>131</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vt:lpstr>
      <vt:lpstr>Calibri</vt:lpstr>
      <vt:lpstr>Source Sans Pro</vt:lpstr>
      <vt:lpstr>Times New Roman</vt:lpstr>
      <vt:lpstr>Wingdings</vt:lpstr>
      <vt:lpstr>Office Theme</vt:lpstr>
      <vt:lpstr>PowerPoint Presentation</vt:lpstr>
      <vt:lpstr>PowerPoint Presentation</vt:lpstr>
      <vt:lpstr>OVERVIEW</vt:lpstr>
      <vt:lpstr>Continued…</vt:lpstr>
      <vt:lpstr>PROBLEM STATEMENT</vt:lpstr>
      <vt:lpstr>MOTIVATION</vt:lpstr>
      <vt:lpstr>ADVANTAGES</vt:lpstr>
      <vt:lpstr>EXISTING SYSTEM</vt:lpstr>
      <vt:lpstr>CodeIgniter</vt:lpstr>
      <vt:lpstr>The following image shows how CodeIgniter works: </vt:lpstr>
      <vt:lpstr>  SYSTEM DESIGN  user login  </vt:lpstr>
      <vt:lpstr>User login</vt:lpstr>
      <vt:lpstr>Admin Login</vt:lpstr>
      <vt:lpstr>PowerPoint Presentation</vt:lpstr>
      <vt:lpstr>ER Diagram</vt:lpstr>
      <vt:lpstr>DATABASE: </vt:lpstr>
      <vt:lpstr>Continued..</vt:lpstr>
      <vt:lpstr>Continued..</vt:lpstr>
      <vt:lpstr> </vt:lpstr>
      <vt:lpstr>PowerPoint Presentation</vt:lpstr>
      <vt:lpstr>PowerPoint Presentation</vt:lpstr>
      <vt:lpstr>         Questionaire2</vt:lpstr>
      <vt:lpstr>Questionaire3</vt:lpstr>
      <vt:lpstr>PowerPoint Presentation</vt:lpstr>
      <vt:lpstr>Test Case for User Login </vt:lpstr>
      <vt:lpstr>Test Case for Questionnaire 1: </vt:lpstr>
      <vt:lpstr>Test Case for Questionnaire 2: </vt:lpstr>
      <vt:lpstr>Test Case for Questionnaire 2a: </vt:lpstr>
      <vt:lpstr>Test Case for Questionnaire 3:</vt:lpstr>
      <vt:lpstr>Admin Dashboard</vt:lpstr>
      <vt:lpstr>PowerPoint Presentation</vt:lpstr>
      <vt:lpstr>PowerPoint Presentation</vt:lpstr>
      <vt:lpstr>Credential Generation</vt:lpstr>
      <vt:lpstr>REPORT ANALYSIS</vt:lpstr>
      <vt:lpstr>PowerPoint Presentation</vt:lpstr>
      <vt:lpstr>CONCLUSION</vt:lpstr>
      <vt:lpstr>FUTURE WORKS</vt:lpstr>
      <vt:lpstr>REFERENCES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FEEDBACK SYSTEM</dc:title>
  <dc:creator>user</dc:creator>
  <cp:lastModifiedBy>prathibha bharathi</cp:lastModifiedBy>
  <cp:revision>36</cp:revision>
  <dcterms:created xsi:type="dcterms:W3CDTF">2022-10-10T05:20:55Z</dcterms:created>
  <dcterms:modified xsi:type="dcterms:W3CDTF">2022-12-01T05:16:51Z</dcterms:modified>
</cp:coreProperties>
</file>