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5025D22-14C8-480D-AE33-022BF11275A6}" type="datetimeFigureOut">
              <a:rPr lang="en-US" smtClean="0"/>
              <a:t>20-May-24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9B85F18-CC3D-4512-9E30-F45FB81A882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025D22-14C8-480D-AE33-022BF11275A6}" type="datetimeFigureOut">
              <a:rPr lang="en-US" smtClean="0"/>
              <a:t>20-May-24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85F18-CC3D-4512-9E30-F45FB81A88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025D22-14C8-480D-AE33-022BF11275A6}" type="datetimeFigureOut">
              <a:rPr lang="en-US" smtClean="0"/>
              <a:t>20-May-24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B85F18-CC3D-4512-9E30-F45FB81A88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5025D22-14C8-480D-AE33-022BF11275A6}" type="datetimeFigureOut">
              <a:rPr lang="en-US" smtClean="0"/>
              <a:t>20-May-24</a:t>
            </a:fld>
            <a:endParaRPr lang="en-US"/>
          </a:p>
        </p:txBody>
      </p:sp>
      <p:sp>
        <p:nvSpPr>
          <p:cNvPr id="9" name="Slide Number Placeholder 8"/>
          <p:cNvSpPr>
            <a:spLocks noGrp="1"/>
          </p:cNvSpPr>
          <p:nvPr>
            <p:ph type="sldNum" sz="quarter" idx="15"/>
          </p:nvPr>
        </p:nvSpPr>
        <p:spPr/>
        <p:txBody>
          <a:bodyPr rtlCol="0"/>
          <a:lstStyle/>
          <a:p>
            <a:fld id="{49B85F18-CC3D-4512-9E30-F45FB81A882C}"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5025D22-14C8-480D-AE33-022BF11275A6}" type="datetimeFigureOut">
              <a:rPr lang="en-US" smtClean="0"/>
              <a:t>20-May-24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9B85F18-CC3D-4512-9E30-F45FB81A882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5025D22-14C8-480D-AE33-022BF11275A6}" type="datetimeFigureOut">
              <a:rPr lang="en-US" smtClean="0"/>
              <a:t>20-May-24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B85F18-CC3D-4512-9E30-F45FB81A882C}"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5025D22-14C8-480D-AE33-022BF11275A6}" type="datetimeFigureOut">
              <a:rPr lang="en-US" smtClean="0"/>
              <a:t>20-May-24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B85F18-CC3D-4512-9E30-F45FB81A882C}"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5025D22-14C8-480D-AE33-022BF11275A6}" type="datetimeFigureOut">
              <a:rPr lang="en-US" smtClean="0"/>
              <a:t>20-May-24</a:t>
            </a:fld>
            <a:endParaRPr lang="en-US"/>
          </a:p>
        </p:txBody>
      </p:sp>
      <p:sp>
        <p:nvSpPr>
          <p:cNvPr id="7" name="Slide Number Placeholder 6"/>
          <p:cNvSpPr>
            <a:spLocks noGrp="1"/>
          </p:cNvSpPr>
          <p:nvPr>
            <p:ph type="sldNum" sz="quarter" idx="11"/>
          </p:nvPr>
        </p:nvSpPr>
        <p:spPr/>
        <p:txBody>
          <a:bodyPr rtlCol="0"/>
          <a:lstStyle/>
          <a:p>
            <a:fld id="{49B85F18-CC3D-4512-9E30-F45FB81A882C}"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025D22-14C8-480D-AE33-022BF11275A6}" type="datetimeFigureOut">
              <a:rPr lang="en-US" smtClean="0"/>
              <a:t>20-May-24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B85F18-CC3D-4512-9E30-F45FB81A88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5025D22-14C8-480D-AE33-022BF11275A6}" type="datetimeFigureOut">
              <a:rPr lang="en-US" smtClean="0"/>
              <a:t>20-May-24</a:t>
            </a:fld>
            <a:endParaRPr lang="en-US"/>
          </a:p>
        </p:txBody>
      </p:sp>
      <p:sp>
        <p:nvSpPr>
          <p:cNvPr id="22" name="Slide Number Placeholder 21"/>
          <p:cNvSpPr>
            <a:spLocks noGrp="1"/>
          </p:cNvSpPr>
          <p:nvPr>
            <p:ph type="sldNum" sz="quarter" idx="15"/>
          </p:nvPr>
        </p:nvSpPr>
        <p:spPr/>
        <p:txBody>
          <a:bodyPr rtlCol="0"/>
          <a:lstStyle/>
          <a:p>
            <a:fld id="{49B85F18-CC3D-4512-9E30-F45FB81A882C}"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5025D22-14C8-480D-AE33-022BF11275A6}" type="datetimeFigureOut">
              <a:rPr lang="en-US" smtClean="0"/>
              <a:t>20-May-24</a:t>
            </a:fld>
            <a:endParaRPr lang="en-US"/>
          </a:p>
        </p:txBody>
      </p:sp>
      <p:sp>
        <p:nvSpPr>
          <p:cNvPr id="18" name="Slide Number Placeholder 17"/>
          <p:cNvSpPr>
            <a:spLocks noGrp="1"/>
          </p:cNvSpPr>
          <p:nvPr>
            <p:ph type="sldNum" sz="quarter" idx="11"/>
          </p:nvPr>
        </p:nvSpPr>
        <p:spPr/>
        <p:txBody>
          <a:bodyPr rtlCol="0"/>
          <a:lstStyle/>
          <a:p>
            <a:fld id="{49B85F18-CC3D-4512-9E30-F45FB81A882C}"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5025D22-14C8-480D-AE33-022BF11275A6}" type="datetimeFigureOut">
              <a:rPr lang="en-US" smtClean="0"/>
              <a:t>20-May-24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9B85F18-CC3D-4512-9E30-F45FB81A88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Analyzing Amazon Sales Data</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Introduction</a:t>
            </a:r>
            <a:br>
              <a:rPr lang="en-US" b="1" dirty="0" smtClean="0"/>
            </a:br>
            <a:endParaRPr lang="en-US" dirty="0"/>
          </a:p>
        </p:txBody>
      </p:sp>
      <p:sp>
        <p:nvSpPr>
          <p:cNvPr id="3" name="Content Placeholder 2"/>
          <p:cNvSpPr>
            <a:spLocks noGrp="1"/>
          </p:cNvSpPr>
          <p:nvPr>
            <p:ph sz="quarter" idx="1"/>
          </p:nvPr>
        </p:nvSpPr>
        <p:spPr/>
        <p:txBody>
          <a:bodyPr/>
          <a:lstStyle/>
          <a:p>
            <a:r>
              <a:rPr lang="en-US" sz="2800" dirty="0" smtClean="0"/>
              <a:t>Importance of HR analytics in managing talent and improving organizational performance</a:t>
            </a:r>
          </a:p>
          <a:p>
            <a:r>
              <a:rPr lang="en-US" sz="2800" dirty="0" smtClean="0"/>
              <a:t>Purpose of the presentation: to analyze attrition data and gain insights into employee turnover</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Overview</a:t>
            </a:r>
            <a:br>
              <a:rPr lang="en-US" b="1" dirty="0" smtClean="0"/>
            </a:br>
            <a:endParaRPr lang="en-US" dirty="0"/>
          </a:p>
        </p:txBody>
      </p:sp>
      <p:sp>
        <p:nvSpPr>
          <p:cNvPr id="3" name="Content Placeholder 2"/>
          <p:cNvSpPr>
            <a:spLocks noGrp="1"/>
          </p:cNvSpPr>
          <p:nvPr>
            <p:ph sz="quarter" idx="1"/>
          </p:nvPr>
        </p:nvSpPr>
        <p:spPr/>
        <p:txBody>
          <a:bodyPr/>
          <a:lstStyle/>
          <a:p>
            <a:r>
              <a:rPr lang="en-US" sz="3200" dirty="0" smtClean="0"/>
              <a:t>Dataset: Attrition </a:t>
            </a:r>
            <a:r>
              <a:rPr lang="en-US" sz="3200" dirty="0" smtClean="0"/>
              <a:t>data</a:t>
            </a:r>
            <a:endParaRPr lang="en-US" sz="3200" dirty="0" smtClean="0"/>
          </a:p>
          <a:p>
            <a:r>
              <a:rPr lang="en-US" sz="3200" dirty="0" smtClean="0"/>
              <a:t>Number of observations: </a:t>
            </a:r>
            <a:r>
              <a:rPr lang="en-US" sz="3200" dirty="0" smtClean="0"/>
              <a:t>29</a:t>
            </a:r>
            <a:endParaRPr lang="en-US" sz="3200" dirty="0" smtClean="0"/>
          </a:p>
          <a:p>
            <a:r>
              <a:rPr lang="en-US" sz="3200" dirty="0" smtClean="0"/>
              <a:t>Number of variables: </a:t>
            </a:r>
            <a:r>
              <a:rPr lang="en-US" sz="3200" dirty="0" smtClean="0"/>
              <a:t>4411</a:t>
            </a:r>
            <a:endParaRPr lang="en-US" sz="32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steps:</a:t>
            </a:r>
            <a:endParaRPr lang="en-US" dirty="0"/>
          </a:p>
        </p:txBody>
      </p:sp>
      <p:sp>
        <p:nvSpPr>
          <p:cNvPr id="3" name="Content Placeholder 2"/>
          <p:cNvSpPr>
            <a:spLocks noGrp="1"/>
          </p:cNvSpPr>
          <p:nvPr>
            <p:ph sz="quarter" idx="1"/>
          </p:nvPr>
        </p:nvSpPr>
        <p:spPr/>
        <p:txBody>
          <a:bodyPr>
            <a:normAutofit/>
          </a:bodyPr>
          <a:lstStyle/>
          <a:p>
            <a:r>
              <a:rPr lang="en-US" sz="2800" dirty="0" smtClean="0"/>
              <a:t>Imported the necessary libraries (pandas and </a:t>
            </a:r>
            <a:r>
              <a:rPr lang="en-US" sz="2800" dirty="0" err="1" smtClean="0"/>
              <a:t>matplotlib.pyplot</a:t>
            </a:r>
            <a:r>
              <a:rPr lang="en-US" sz="2800" dirty="0" smtClean="0"/>
              <a:t>) to read and manipulate the dataset.</a:t>
            </a:r>
          </a:p>
          <a:p>
            <a:r>
              <a:rPr lang="en-US" sz="2800" dirty="0" smtClean="0"/>
              <a:t>Read the dataset from a CSV file using the </a:t>
            </a:r>
            <a:r>
              <a:rPr lang="en-US" sz="2800" dirty="0" err="1" smtClean="0"/>
              <a:t>pd.read_csv</a:t>
            </a:r>
            <a:r>
              <a:rPr lang="en-US" sz="2800" dirty="0" smtClean="0"/>
              <a:t>() function and stored it in a variable called </a:t>
            </a:r>
            <a:r>
              <a:rPr lang="en-US" sz="2800" dirty="0" err="1" smtClean="0"/>
              <a:t>hr_data</a:t>
            </a:r>
            <a:r>
              <a:rPr lang="en-US" sz="2800" dirty="0" smtClean="0"/>
              <a:t>.</a:t>
            </a:r>
          </a:p>
          <a:p>
            <a:r>
              <a:rPr lang="en-US" sz="2800" dirty="0" smtClean="0"/>
              <a:t>Created a new variable called </a:t>
            </a:r>
            <a:r>
              <a:rPr lang="en-US" sz="2800" dirty="0" err="1" smtClean="0"/>
              <a:t>attrition_rate</a:t>
            </a:r>
            <a:r>
              <a:rPr lang="en-US" sz="2800" dirty="0" smtClean="0"/>
              <a:t> to store the attrition rate calculated from the 'Attrition' column of the </a:t>
            </a:r>
            <a:r>
              <a:rPr lang="en-US" sz="2800" dirty="0" err="1" smtClean="0"/>
              <a:t>hr_data</a:t>
            </a:r>
            <a:r>
              <a:rPr lang="en-US" sz="2800" dirty="0" smtClean="0"/>
              <a:t> </a:t>
            </a:r>
            <a:r>
              <a:rPr lang="en-US" sz="2800" dirty="0" err="1" smtClean="0"/>
              <a:t>dataframe</a:t>
            </a:r>
            <a:r>
              <a:rPr lang="en-US" sz="2800" dirty="0" smtClean="0"/>
              <a:t>.</a:t>
            </a:r>
          </a:p>
          <a:p>
            <a:endParaRPr lang="en-US" sz="3300" dirty="0" smtClean="0"/>
          </a:p>
          <a:p>
            <a:endParaRPr lang="en-US" sz="33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sz="2800" dirty="0" smtClean="0"/>
              <a:t>Calculated the attrition rate by counting the number of occurrences of each value in the 'Attrition' column, normalizing the counts to a percentage, and multiplying by 100.</a:t>
            </a:r>
          </a:p>
          <a:p>
            <a:r>
              <a:rPr lang="en-US" sz="2800" dirty="0" smtClean="0"/>
              <a:t>Created a bar chart to visualize the attrition rate using the plot() function with the kind='bar' argument, and customized the chart with a title, x-axis label, and y-axis label.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r>
              <a:rPr lang="en-US" b="1" dirty="0" smtClean="0"/>
              <a:t/>
            </a:r>
            <a:br>
              <a:rPr lang="en-US" b="1" dirty="0" smtClean="0"/>
            </a:br>
            <a:endParaRPr lang="en-US" dirty="0"/>
          </a:p>
        </p:txBody>
      </p:sp>
      <p:pic>
        <p:nvPicPr>
          <p:cNvPr id="1026" name="Picture 2" descr="C:\Users\Admin\Documents\1.png"/>
          <p:cNvPicPr>
            <a:picLocks noGrp="1" noChangeAspect="1" noChangeArrowheads="1"/>
          </p:cNvPicPr>
          <p:nvPr>
            <p:ph sz="quarter" idx="1"/>
          </p:nvPr>
        </p:nvPicPr>
        <p:blipFill>
          <a:blip r:embed="rId2" cstate="print"/>
          <a:srcRect/>
          <a:stretch>
            <a:fillRect/>
          </a:stretch>
        </p:blipFill>
        <p:spPr bwMode="auto">
          <a:xfrm>
            <a:off x="457200" y="1939884"/>
            <a:ext cx="7467600" cy="419425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2050" name="Picture 2" descr="C:\Users\Admin\Downloads\2.png"/>
          <p:cNvPicPr>
            <a:picLocks noGrp="1" noChangeAspect="1" noChangeArrowheads="1"/>
          </p:cNvPicPr>
          <p:nvPr>
            <p:ph sz="quarter" idx="1"/>
          </p:nvPr>
        </p:nvPicPr>
        <p:blipFill>
          <a:blip r:embed="rId2" cstate="print"/>
          <a:srcRect/>
          <a:stretch>
            <a:fillRect/>
          </a:stretch>
        </p:blipFill>
        <p:spPr bwMode="auto">
          <a:xfrm>
            <a:off x="475731" y="1784035"/>
            <a:ext cx="7430538" cy="450595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"In the analysis of the attrition data, we found that the overall attrition rate </a:t>
            </a:r>
            <a:r>
              <a:rPr lang="en-US" dirty="0" smtClean="0"/>
              <a:t>was 15% . The </a:t>
            </a:r>
            <a:r>
              <a:rPr lang="en-US" dirty="0" smtClean="0"/>
              <a:t>bar chart shows that a higher percentage of employees did not leave the company (green bar) compared to those who left (red bar). This suggests that while there is some attrition, the majority of employees are staying with the company. However, it is important to continue monitoring attrition rates and identifying factors that may contribute to employee turnover in order to retain top talent and maintain a strong workforce."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29</TotalTime>
  <Words>217</Words>
  <Application>Microsoft Office PowerPoint</Application>
  <PresentationFormat>On-screen Show (4:3)</PresentationFormat>
  <Paragraphs>19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Oriel</vt:lpstr>
      <vt:lpstr>Analyzing Amazon Sales Data</vt:lpstr>
      <vt:lpstr> Introduction </vt:lpstr>
      <vt:lpstr>Data Overview </vt:lpstr>
      <vt:lpstr>Preprocessing steps:</vt:lpstr>
      <vt:lpstr>Slide 5</vt:lpstr>
      <vt:lpstr>Implementation </vt:lpstr>
      <vt:lpstr>Result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Amazon Sales Data</dc:title>
  <dc:creator>Admin</dc:creator>
  <cp:lastModifiedBy>Admin</cp:lastModifiedBy>
  <cp:revision>3</cp:revision>
  <dcterms:created xsi:type="dcterms:W3CDTF">2024-05-20T13:35:46Z</dcterms:created>
  <dcterms:modified xsi:type="dcterms:W3CDTF">2024-05-20T14:05:32Z</dcterms:modified>
</cp:coreProperties>
</file>