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57" r:id="rId5"/>
    <p:sldId id="258" r:id="rId6"/>
    <p:sldId id="259" r:id="rId7"/>
    <p:sldId id="260" r:id="rId8"/>
    <p:sldId id="261" r:id="rId9"/>
    <p:sldId id="262" r:id="rId10"/>
    <p:sldId id="265" r:id="rId11"/>
    <p:sldId id="264" r:id="rId12"/>
    <p:sldId id="263" r:id="rId13"/>
    <p:sldId id="267" r:id="rId14"/>
    <p:sldId id="268" r:id="rId15"/>
    <p:sldId id="272" r:id="rId16"/>
    <p:sldId id="269" r:id="rId17"/>
    <p:sldId id="270" r:id="rId18"/>
    <p:sldId id="271" r:id="rId19"/>
    <p:sldId id="279" r:id="rId20"/>
    <p:sldId id="273" r:id="rId21"/>
    <p:sldId id="278"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00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B4EFD-DA48-4E70-AF5B-93A49EFE601A}" type="datetimeFigureOut">
              <a:rPr lang="en-US" smtClean="0"/>
              <a:pPr/>
              <a:t>11/27/2019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210AB9-385D-4189-8DA7-9D2E3A10FCE2}"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B4EFD-DA48-4E70-AF5B-93A49EFE601A}" type="datetimeFigureOut">
              <a:rPr lang="en-US" smtClean="0"/>
              <a:pPr/>
              <a:t>11/27/2019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10AB9-385D-4189-8DA7-9D2E3A10FCE2}"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42852"/>
            <a:ext cx="7772400" cy="1470025"/>
          </a:xfrm>
        </p:spPr>
        <p:txBody>
          <a:bodyPr>
            <a:normAutofit/>
          </a:bodyPr>
          <a:lstStyle/>
          <a:p>
            <a:r>
              <a:rPr lang="en-IN" u="sng" dirty="0" smtClean="0"/>
              <a:t>PES UNIVERSITY ELECTRONICS</a:t>
            </a:r>
            <a:br>
              <a:rPr lang="en-IN" u="sng" dirty="0" smtClean="0"/>
            </a:br>
            <a:r>
              <a:rPr lang="en-IN" u="sng" dirty="0" smtClean="0"/>
              <a:t>CITY CAMPUS</a:t>
            </a:r>
            <a:endParaRPr lang="en-IN" u="sng" dirty="0"/>
          </a:p>
        </p:txBody>
      </p:sp>
      <p:sp>
        <p:nvSpPr>
          <p:cNvPr id="3" name="Subtitle 2"/>
          <p:cNvSpPr>
            <a:spLocks noGrp="1"/>
          </p:cNvSpPr>
          <p:nvPr>
            <p:ph type="subTitle" idx="1"/>
          </p:nvPr>
        </p:nvSpPr>
        <p:spPr>
          <a:xfrm>
            <a:off x="642910" y="1928802"/>
            <a:ext cx="6858048" cy="1752600"/>
          </a:xfrm>
        </p:spPr>
        <p:txBody>
          <a:bodyPr>
            <a:normAutofit lnSpcReduction="10000"/>
          </a:bodyPr>
          <a:lstStyle/>
          <a:p>
            <a:r>
              <a:rPr lang="en-IN" sz="3600" b="1" dirty="0" smtClean="0">
                <a:solidFill>
                  <a:schemeClr val="tx1"/>
                </a:solidFill>
              </a:rPr>
              <a:t>Subject: Introduction To Data Science</a:t>
            </a:r>
          </a:p>
          <a:p>
            <a:r>
              <a:rPr lang="en-IN" sz="3600" b="1" dirty="0" smtClean="0">
                <a:solidFill>
                  <a:schemeClr val="tx1"/>
                </a:solidFill>
              </a:rPr>
              <a:t>Subject code:UE18CS203</a:t>
            </a:r>
          </a:p>
          <a:p>
            <a:endParaRPr lang="en-IN" dirty="0" smtClean="0">
              <a:solidFill>
                <a:schemeClr val="tx1"/>
              </a:solidFill>
            </a:endParaRPr>
          </a:p>
          <a:p>
            <a:endParaRPr lang="en-IN" dirty="0" smtClean="0">
              <a:solidFill>
                <a:schemeClr val="tx1"/>
              </a:solidFill>
            </a:endParaRPr>
          </a:p>
          <a:p>
            <a:endParaRPr lang="en-IN" dirty="0">
              <a:solidFill>
                <a:schemeClr val="tx1"/>
              </a:solidFill>
            </a:endParaRPr>
          </a:p>
        </p:txBody>
      </p:sp>
      <p:pic>
        <p:nvPicPr>
          <p:cNvPr id="1027" name="Picture 3"/>
          <p:cNvPicPr>
            <a:picLocks noChangeAspect="1" noChangeArrowheads="1"/>
          </p:cNvPicPr>
          <p:nvPr/>
        </p:nvPicPr>
        <p:blipFill>
          <a:blip r:embed="rId2"/>
          <a:srcRect/>
          <a:stretch>
            <a:fillRect/>
          </a:stretch>
        </p:blipFill>
        <p:spPr bwMode="auto">
          <a:xfrm>
            <a:off x="7358050" y="5500678"/>
            <a:ext cx="1785950" cy="1357322"/>
          </a:xfrm>
          <a:prstGeom prst="rect">
            <a:avLst/>
          </a:prstGeom>
          <a:noFill/>
          <a:ln w="9525">
            <a:noFill/>
            <a:miter lim="800000"/>
            <a:headEnd/>
            <a:tailEnd/>
          </a:ln>
          <a:effectLst/>
        </p:spPr>
      </p:pic>
      <p:sp>
        <p:nvSpPr>
          <p:cNvPr id="5" name="TextBox 4"/>
          <p:cNvSpPr txBox="1"/>
          <p:nvPr/>
        </p:nvSpPr>
        <p:spPr>
          <a:xfrm>
            <a:off x="214282" y="5143512"/>
            <a:ext cx="6000792" cy="1569660"/>
          </a:xfrm>
          <a:prstGeom prst="rect">
            <a:avLst/>
          </a:prstGeom>
          <a:noFill/>
        </p:spPr>
        <p:txBody>
          <a:bodyPr wrap="square" rtlCol="0">
            <a:spAutoFit/>
          </a:bodyPr>
          <a:lstStyle/>
          <a:p>
            <a:r>
              <a:rPr lang="en-IN" sz="2400" dirty="0" smtClean="0"/>
              <a:t>Project By: </a:t>
            </a:r>
          </a:p>
          <a:p>
            <a:r>
              <a:rPr lang="en-IN" sz="2400" dirty="0" smtClean="0"/>
              <a:t>	Prathik B Jain	PES2201800058</a:t>
            </a:r>
          </a:p>
          <a:p>
            <a:r>
              <a:rPr lang="en-IN" sz="2400" dirty="0" smtClean="0"/>
              <a:t>	Aman		PES2201800112</a:t>
            </a:r>
          </a:p>
          <a:p>
            <a:r>
              <a:rPr lang="en-IN" sz="2400" dirty="0" smtClean="0"/>
              <a:t>	</a:t>
            </a:r>
            <a:r>
              <a:rPr lang="en-IN" sz="2400" dirty="0" smtClean="0"/>
              <a:t>A. </a:t>
            </a:r>
            <a:r>
              <a:rPr lang="en-IN" sz="2400" dirty="0" err="1" smtClean="0"/>
              <a:t>Harikishan</a:t>
            </a:r>
            <a:r>
              <a:rPr lang="en-IN" sz="2400" dirty="0" smtClean="0"/>
              <a:t>  PES2201800015 </a:t>
            </a:r>
            <a:endParaRPr lang="en-IN" sz="2400"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785786" y="5367338"/>
            <a:ext cx="7643866" cy="804862"/>
          </a:xfrm>
        </p:spPr>
        <p:txBody>
          <a:bodyPr/>
          <a:lstStyle/>
          <a:p>
            <a:r>
              <a:rPr lang="en-IN" dirty="0" smtClean="0"/>
              <a:t>From the above graph we can visualize which crime has occurred more in the year and  report and create awareness among the society and work towards it to curb and make the society safe and a better place to live</a:t>
            </a:r>
            <a:endParaRPr lang="en-IN" dirty="0"/>
          </a:p>
        </p:txBody>
      </p:sp>
      <p:sp>
        <p:nvSpPr>
          <p:cNvPr id="4" name="Picture Placeholder 3"/>
          <p:cNvSpPr>
            <a:spLocks noGrp="1"/>
          </p:cNvSpPr>
          <p:nvPr>
            <p:ph type="pic" idx="1"/>
          </p:nvPr>
        </p:nvSpPr>
        <p:spPr/>
      </p:sp>
      <p:pic>
        <p:nvPicPr>
          <p:cNvPr id="5122" name="Picture 2"/>
          <p:cNvPicPr>
            <a:picLocks noChangeAspect="1" noChangeArrowheads="1"/>
          </p:cNvPicPr>
          <p:nvPr/>
        </p:nvPicPr>
        <p:blipFill>
          <a:blip r:embed="rId2"/>
          <a:srcRect/>
          <a:stretch>
            <a:fillRect/>
          </a:stretch>
        </p:blipFill>
        <p:spPr bwMode="auto">
          <a:xfrm>
            <a:off x="571472" y="285728"/>
            <a:ext cx="7358114" cy="49911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7358050" y="5857892"/>
            <a:ext cx="1785950" cy="10001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2"/>
          <a:srcRect/>
          <a:stretch>
            <a:fillRect/>
          </a:stretch>
        </p:blipFill>
        <p:spPr bwMode="auto">
          <a:xfrm>
            <a:off x="357158" y="357166"/>
            <a:ext cx="8501122" cy="5643601"/>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7358050" y="5500678"/>
            <a:ext cx="1785950"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500034" y="5429264"/>
            <a:ext cx="7286676" cy="1000132"/>
          </a:xfrm>
        </p:spPr>
        <p:txBody>
          <a:bodyPr/>
          <a:lstStyle/>
          <a:p>
            <a:r>
              <a:rPr lang="en-IN" dirty="0" smtClean="0"/>
              <a:t>By the above graph we can see the number of  crimes that occur on a particular day of the week and can see that more crimes occurs on Thursday and then Saturday and Sunday are almost the same .</a:t>
            </a:r>
            <a:endParaRPr lang="en-IN" dirty="0"/>
          </a:p>
        </p:txBody>
      </p:sp>
      <p:sp>
        <p:nvSpPr>
          <p:cNvPr id="4" name="Picture Placeholder 3"/>
          <p:cNvSpPr>
            <a:spLocks noGrp="1"/>
          </p:cNvSpPr>
          <p:nvPr>
            <p:ph type="pic" idx="1"/>
          </p:nvPr>
        </p:nvSpPr>
        <p:spPr/>
      </p:sp>
      <p:pic>
        <p:nvPicPr>
          <p:cNvPr id="2050" name="Picture 2"/>
          <p:cNvPicPr>
            <a:picLocks noChangeAspect="1" noChangeArrowheads="1"/>
          </p:cNvPicPr>
          <p:nvPr/>
        </p:nvPicPr>
        <p:blipFill>
          <a:blip r:embed="rId2"/>
          <a:srcRect/>
          <a:stretch>
            <a:fillRect/>
          </a:stretch>
        </p:blipFill>
        <p:spPr bwMode="auto">
          <a:xfrm>
            <a:off x="785786" y="285728"/>
            <a:ext cx="7358114" cy="496252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7640074" y="5715016"/>
            <a:ext cx="1503926" cy="11429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In the early hours of the morning, crime quickly drops and reaches a minima at 4 or 5 AM, then </a:t>
            </a:r>
            <a:r>
              <a:rPr lang="en-IN" dirty="0" err="1" smtClean="0"/>
              <a:t>clickly</a:t>
            </a:r>
            <a:r>
              <a:rPr lang="en-IN" dirty="0" smtClean="0"/>
              <a:t> rising, reaching a local minima at noon and peaking at 5 PM. What is interesting is the sudden jump from the 23rd hour to the 24th/0th hour in crimes.</a:t>
            </a:r>
            <a:br>
              <a:rPr lang="en-IN" dirty="0" smtClean="0"/>
            </a:br>
            <a:r>
              <a:rPr lang="en-IN" b="0" dirty="0" smtClean="0"/>
              <a:t/>
            </a:r>
            <a:br>
              <a:rPr lang="en-IN" b="0" dirty="0" smtClean="0"/>
            </a:br>
            <a:r>
              <a:rPr lang="en-IN" dirty="0" smtClean="0"/>
              <a:t> In the early hours of the morning, crime quickly drops and reaches a minima at 4 or 5 AM, then </a:t>
            </a:r>
            <a:r>
              <a:rPr lang="en-IN" dirty="0" err="1" smtClean="0"/>
              <a:t>clickly</a:t>
            </a:r>
            <a:r>
              <a:rPr lang="en-IN" dirty="0" smtClean="0"/>
              <a:t> rising, reaching a local minima at noon and peaking at 5 PM. What is interesting is the sudden jump from the 23rd hour to the 24th/0th hour in crimes.</a:t>
            </a:r>
            <a:br>
              <a:rPr lang="en-IN" dirty="0" smtClean="0"/>
            </a:br>
            <a:r>
              <a:rPr lang="en-IN" b="0" dirty="0" smtClean="0"/>
              <a:t/>
            </a:r>
            <a:br>
              <a:rPr lang="en-IN" b="0" dirty="0" smtClean="0"/>
            </a:br>
            <a:endParaRPr lang="en-IN" dirty="0"/>
          </a:p>
        </p:txBody>
      </p:sp>
      <p:sp>
        <p:nvSpPr>
          <p:cNvPr id="7" name="Text Placeholder 6"/>
          <p:cNvSpPr>
            <a:spLocks noGrp="1"/>
          </p:cNvSpPr>
          <p:nvPr>
            <p:ph type="body" sz="half" idx="2"/>
          </p:nvPr>
        </p:nvSpPr>
        <p:spPr>
          <a:xfrm>
            <a:off x="714348" y="5367338"/>
            <a:ext cx="6858048" cy="804862"/>
          </a:xfrm>
        </p:spPr>
        <p:txBody>
          <a:bodyPr>
            <a:noAutofit/>
          </a:bodyPr>
          <a:lstStyle/>
          <a:p>
            <a:r>
              <a:rPr lang="en-IN" sz="1600" dirty="0" smtClean="0"/>
              <a:t>In the early hours of the morning, crime quickly drops and reaches a minima at 4 or 5 AM, then quickly rising, reaching a local minima at noon and peaking at 5 PM.</a:t>
            </a:r>
          </a:p>
          <a:p>
            <a:r>
              <a:rPr lang="en-IN" sz="1600" dirty="0" smtClean="0"/>
              <a:t/>
            </a:r>
            <a:br>
              <a:rPr lang="en-IN" sz="1600" dirty="0" smtClean="0"/>
            </a:br>
            <a:endParaRPr lang="en-IN" sz="1600" dirty="0"/>
          </a:p>
        </p:txBody>
      </p:sp>
      <p:sp>
        <p:nvSpPr>
          <p:cNvPr id="6" name="Picture Placeholder 5"/>
          <p:cNvSpPr>
            <a:spLocks noGrp="1"/>
          </p:cNvSpPr>
          <p:nvPr>
            <p:ph type="pic" idx="1"/>
          </p:nvPr>
        </p:nvSpPr>
        <p:spPr>
          <a:xfrm>
            <a:off x="2000232" y="642918"/>
            <a:ext cx="5486400" cy="4114800"/>
          </a:xfrm>
        </p:spPr>
      </p:sp>
      <p:pic>
        <p:nvPicPr>
          <p:cNvPr id="4098" name="Picture 2"/>
          <p:cNvPicPr>
            <a:picLocks noChangeAspect="1" noChangeArrowheads="1"/>
          </p:cNvPicPr>
          <p:nvPr/>
        </p:nvPicPr>
        <p:blipFill>
          <a:blip r:embed="rId2"/>
          <a:srcRect/>
          <a:stretch>
            <a:fillRect/>
          </a:stretch>
        </p:blipFill>
        <p:spPr bwMode="auto">
          <a:xfrm>
            <a:off x="714348" y="357166"/>
            <a:ext cx="7215238" cy="4857784"/>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7546076" y="5643578"/>
            <a:ext cx="1597924" cy="1214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8596" y="5367338"/>
            <a:ext cx="8358246" cy="804862"/>
          </a:xfrm>
        </p:spPr>
        <p:txBody>
          <a:bodyPr/>
          <a:lstStyle/>
          <a:p>
            <a:r>
              <a:rPr lang="en-IN" dirty="0" smtClean="0"/>
              <a:t>By the above graph we can conclude that most of the crimes occur in the day time . The same can be done for a particular crime and can be concluded.</a:t>
            </a:r>
            <a:endParaRPr lang="en-IN" dirty="0"/>
          </a:p>
        </p:txBody>
      </p:sp>
      <p:sp>
        <p:nvSpPr>
          <p:cNvPr id="6" name="Picture Placeholder 5"/>
          <p:cNvSpPr>
            <a:spLocks noGrp="1"/>
          </p:cNvSpPr>
          <p:nvPr>
            <p:ph type="pic" idx="1"/>
          </p:nvPr>
        </p:nvSpPr>
        <p:spPr/>
      </p:sp>
      <p:pic>
        <p:nvPicPr>
          <p:cNvPr id="3074" name="Picture 2"/>
          <p:cNvPicPr>
            <a:picLocks noChangeAspect="1" noChangeArrowheads="1"/>
          </p:cNvPicPr>
          <p:nvPr/>
        </p:nvPicPr>
        <p:blipFill>
          <a:blip r:embed="rId2"/>
          <a:srcRect/>
          <a:stretch>
            <a:fillRect/>
          </a:stretch>
        </p:blipFill>
        <p:spPr bwMode="auto">
          <a:xfrm>
            <a:off x="571472" y="357166"/>
            <a:ext cx="7858180" cy="4857784"/>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7500958" y="5643578"/>
            <a:ext cx="1643042" cy="1214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857224" y="5643578"/>
            <a:ext cx="5486400" cy="804862"/>
          </a:xfrm>
        </p:spPr>
        <p:txBody>
          <a:bodyPr>
            <a:noAutofit/>
          </a:bodyPr>
          <a:lstStyle/>
          <a:p>
            <a:r>
              <a:rPr lang="en-IN" sz="2000" dirty="0" smtClean="0"/>
              <a:t>By the above graph we  find the safest district in the city to stay .we can see that most of the crimes has occurred in the district B2 and very few in the district A15</a:t>
            </a:r>
            <a:endParaRPr lang="en-IN" sz="2000" dirty="0"/>
          </a:p>
        </p:txBody>
      </p:sp>
      <p:pic>
        <p:nvPicPr>
          <p:cNvPr id="6146" name="Picture 2"/>
          <p:cNvPicPr>
            <a:picLocks noChangeAspect="1" noChangeArrowheads="1"/>
          </p:cNvPicPr>
          <p:nvPr/>
        </p:nvPicPr>
        <p:blipFill>
          <a:blip r:embed="rId2"/>
          <a:srcRect/>
          <a:stretch>
            <a:fillRect/>
          </a:stretch>
        </p:blipFill>
        <p:spPr bwMode="auto">
          <a:xfrm>
            <a:off x="714348" y="0"/>
            <a:ext cx="8001056" cy="5715040"/>
          </a:xfrm>
          <a:prstGeom prst="rect">
            <a:avLst/>
          </a:prstGeom>
          <a:noFill/>
          <a:ln w="9525">
            <a:noFill/>
            <a:miter lim="800000"/>
            <a:headEnd/>
            <a:tailEnd/>
          </a:ln>
          <a:effectLst/>
        </p:spPr>
      </p:pic>
      <p:pic>
        <p:nvPicPr>
          <p:cNvPr id="6" name="Picture 5"/>
          <p:cNvPicPr>
            <a:picLocks noChangeAspect="1" noChangeArrowheads="1"/>
          </p:cNvPicPr>
          <p:nvPr/>
        </p:nvPicPr>
        <p:blipFill>
          <a:blip r:embed="rId3"/>
          <a:srcRect/>
          <a:stretch>
            <a:fillRect/>
          </a:stretch>
        </p:blipFill>
        <p:spPr bwMode="auto">
          <a:xfrm>
            <a:off x="7640074" y="5715016"/>
            <a:ext cx="1503926" cy="11429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0"/>
            <a:ext cx="8229600" cy="1143000"/>
          </a:xfrm>
        </p:spPr>
        <p:txBody>
          <a:bodyPr/>
          <a:lstStyle/>
          <a:p>
            <a:r>
              <a:rPr lang="en-IN" u="sng" dirty="0" smtClean="0"/>
              <a:t>Hypothesis Testing</a:t>
            </a:r>
            <a:endParaRPr lang="en-IN" u="sng" dirty="0"/>
          </a:p>
        </p:txBody>
      </p:sp>
      <p:sp>
        <p:nvSpPr>
          <p:cNvPr id="6" name="Content Placeholder 5"/>
          <p:cNvSpPr>
            <a:spLocks noGrp="1"/>
          </p:cNvSpPr>
          <p:nvPr>
            <p:ph idx="1"/>
          </p:nvPr>
        </p:nvSpPr>
        <p:spPr>
          <a:xfrm>
            <a:off x="357158" y="1071546"/>
            <a:ext cx="8429684" cy="4572032"/>
          </a:xfrm>
        </p:spPr>
        <p:txBody>
          <a:bodyPr>
            <a:normAutofit fontScale="77500" lnSpcReduction="20000"/>
          </a:bodyPr>
          <a:lstStyle/>
          <a:p>
            <a:pPr>
              <a:buNone/>
            </a:pPr>
            <a:r>
              <a:rPr lang="en-IN" sz="2400" dirty="0" smtClean="0"/>
              <a:t>The proportion calculated here is out of the total crimes  77.7% of the crimes are occurred in the day time. We are taking a sample and performing population proportion test,.    </a:t>
            </a:r>
          </a:p>
          <a:p>
            <a:pPr>
              <a:buNone/>
            </a:pPr>
            <a:endParaRPr lang="en-IN" sz="2400" dirty="0" smtClean="0"/>
          </a:p>
          <a:p>
            <a:pPr>
              <a:buNone/>
            </a:pPr>
            <a:r>
              <a:rPr lang="en-IN" sz="2400" dirty="0" smtClean="0"/>
              <a:t>As we have the total population we are calculating the proportion and making the hypothesis .We will conclude by the hypothesis test whether  our assumption is right or wrong </a:t>
            </a:r>
          </a:p>
          <a:p>
            <a:pPr>
              <a:buNone/>
            </a:pPr>
            <a:r>
              <a:rPr lang="en-IN" sz="2400" dirty="0" smtClean="0"/>
              <a:t>	H0: p = 0.777</a:t>
            </a:r>
          </a:p>
          <a:p>
            <a:pPr>
              <a:buNone/>
            </a:pPr>
            <a:r>
              <a:rPr lang="en-IN" sz="2400" dirty="0" smtClean="0"/>
              <a:t>	H1: p ≠ 0.777</a:t>
            </a:r>
          </a:p>
          <a:p>
            <a:pPr>
              <a:buNone/>
            </a:pPr>
            <a:r>
              <a:rPr lang="en-IN" sz="2400" dirty="0" smtClean="0"/>
              <a:t>As </a:t>
            </a:r>
            <a:r>
              <a:rPr lang="en-IN" sz="2400" dirty="0" err="1" smtClean="0"/>
              <a:t>np</a:t>
            </a:r>
            <a:r>
              <a:rPr lang="en-IN" sz="2400" dirty="0" smtClean="0"/>
              <a:t>=(</a:t>
            </a:r>
            <a:r>
              <a:rPr lang="en-IN" sz="2400" dirty="0" err="1" smtClean="0"/>
              <a:t>count_row</a:t>
            </a:r>
            <a:r>
              <a:rPr lang="en-IN" sz="2400" dirty="0" smtClean="0"/>
              <a:t>)(0.777) and n(1−p)=(</a:t>
            </a:r>
            <a:r>
              <a:rPr lang="en-IN" sz="2400" dirty="0" err="1" smtClean="0"/>
              <a:t>count_row</a:t>
            </a:r>
            <a:r>
              <a:rPr lang="en-IN" sz="2400" dirty="0" smtClean="0"/>
              <a:t>)(1−0.77) are above 10 so we can use normal model to find P value</a:t>
            </a:r>
          </a:p>
          <a:p>
            <a:pPr>
              <a:buNone/>
            </a:pPr>
            <a:r>
              <a:rPr lang="en-IN" sz="2400" dirty="0" smtClean="0"/>
              <a:t>We have  taken  a sample of size 10,000 and conduct the  test and found out the p-value =0.657 </a:t>
            </a:r>
          </a:p>
          <a:p>
            <a:pPr>
              <a:buNone/>
            </a:pPr>
            <a:r>
              <a:rPr lang="en-IN" sz="2400" dirty="0" smtClean="0"/>
              <a:t>By this we can conclude that we do not reject H0 that is approximately 77% of the crimes occur in the day time</a:t>
            </a:r>
          </a:p>
          <a:p>
            <a:pPr>
              <a:buNone/>
            </a:pPr>
            <a:endParaRPr lang="en-IN" sz="2400" dirty="0" smtClean="0"/>
          </a:p>
          <a:p>
            <a:pPr>
              <a:buNone/>
            </a:pPr>
            <a:r>
              <a:rPr lang="en-IN" sz="2400" dirty="0" smtClean="0"/>
              <a:t>[We have defined the day time as 6AM to 6PM]</a:t>
            </a:r>
          </a:p>
          <a:p>
            <a:pPr>
              <a:buNone/>
            </a:pPr>
            <a:endParaRPr lang="en-IN" sz="2400" dirty="0" smtClean="0"/>
          </a:p>
          <a:p>
            <a:pPr>
              <a:buNone/>
            </a:pPr>
            <a:endParaRPr lang="en-IN" sz="2400" dirty="0" smtClean="0"/>
          </a:p>
        </p:txBody>
      </p:sp>
      <p:pic>
        <p:nvPicPr>
          <p:cNvPr id="4" name="Picture 3"/>
          <p:cNvPicPr>
            <a:picLocks noChangeAspect="1" noChangeArrowheads="1"/>
          </p:cNvPicPr>
          <p:nvPr/>
        </p:nvPicPr>
        <p:blipFill>
          <a:blip r:embed="rId2"/>
          <a:srcRect/>
          <a:stretch>
            <a:fillRect/>
          </a:stretch>
        </p:blipFill>
        <p:spPr bwMode="auto">
          <a:xfrm>
            <a:off x="7640074" y="5715016"/>
            <a:ext cx="1503926" cy="11429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noChangeArrowheads="1"/>
          </p:cNvPicPr>
          <p:nvPr/>
        </p:nvPicPr>
        <p:blipFill>
          <a:blip r:embed="rId2"/>
          <a:srcRect/>
          <a:stretch>
            <a:fillRect/>
          </a:stretch>
        </p:blipFill>
        <p:spPr bwMode="auto">
          <a:xfrm>
            <a:off x="7640074" y="5715016"/>
            <a:ext cx="1503926" cy="1142984"/>
          </a:xfrm>
          <a:prstGeom prst="rect">
            <a:avLst/>
          </a:prstGeom>
          <a:noFill/>
          <a:ln w="9525">
            <a:noFill/>
            <a:miter lim="800000"/>
            <a:headEnd/>
            <a:tailEnd/>
          </a:ln>
          <a:effectLst/>
        </p:spPr>
      </p:pic>
      <p:pic>
        <p:nvPicPr>
          <p:cNvPr id="5122" name="Picture 2"/>
          <p:cNvPicPr>
            <a:picLocks noGrp="1" noChangeAspect="1" noChangeArrowheads="1"/>
          </p:cNvPicPr>
          <p:nvPr>
            <p:ph idx="1"/>
          </p:nvPr>
        </p:nvPicPr>
        <p:blipFill>
          <a:blip r:embed="rId3"/>
          <a:srcRect/>
          <a:stretch>
            <a:fillRect/>
          </a:stretch>
        </p:blipFill>
        <p:spPr bwMode="auto">
          <a:xfrm>
            <a:off x="285720" y="214290"/>
            <a:ext cx="7728798" cy="6500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6572296" cy="857256"/>
          </a:xfrm>
        </p:spPr>
        <p:txBody>
          <a:bodyPr>
            <a:noAutofit/>
          </a:bodyPr>
          <a:lstStyle/>
          <a:p>
            <a:r>
              <a:rPr lang="en-IN" sz="5400" b="1" u="sng" dirty="0" smtClean="0"/>
              <a:t>Correlation</a:t>
            </a:r>
            <a:endParaRPr lang="en-IN" sz="5400" b="1" u="sng" dirty="0"/>
          </a:p>
        </p:txBody>
      </p:sp>
      <p:pic>
        <p:nvPicPr>
          <p:cNvPr id="6" name="Picture 3"/>
          <p:cNvPicPr>
            <a:picLocks noChangeAspect="1" noChangeArrowheads="1"/>
          </p:cNvPicPr>
          <p:nvPr/>
        </p:nvPicPr>
        <p:blipFill>
          <a:blip r:embed="rId2"/>
          <a:srcRect/>
          <a:stretch>
            <a:fillRect/>
          </a:stretch>
        </p:blipFill>
        <p:spPr bwMode="auto">
          <a:xfrm>
            <a:off x="7358050" y="0"/>
            <a:ext cx="1785950" cy="1357322"/>
          </a:xfrm>
          <a:prstGeom prst="rect">
            <a:avLst/>
          </a:prstGeom>
          <a:noFill/>
          <a:ln w="9525">
            <a:noFill/>
            <a:miter lim="800000"/>
            <a:headEnd/>
            <a:tailEnd/>
          </a:ln>
          <a:effectLst/>
        </p:spPr>
      </p:pic>
      <p:pic>
        <p:nvPicPr>
          <p:cNvPr id="1026" name="Picture 2"/>
          <p:cNvPicPr>
            <a:picLocks noGrp="1" noChangeAspect="1" noChangeArrowheads="1"/>
          </p:cNvPicPr>
          <p:nvPr>
            <p:ph idx="1"/>
          </p:nvPr>
        </p:nvPicPr>
        <p:blipFill>
          <a:blip r:embed="rId3"/>
          <a:srcRect/>
          <a:stretch>
            <a:fillRect/>
          </a:stretch>
        </p:blipFill>
        <p:spPr bwMode="auto">
          <a:xfrm>
            <a:off x="500034" y="1214422"/>
            <a:ext cx="8215370"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srcRect/>
          <a:stretch>
            <a:fillRect/>
          </a:stretch>
        </p:blipFill>
        <p:spPr bwMode="auto">
          <a:xfrm>
            <a:off x="605909" y="1600200"/>
            <a:ext cx="7932181"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Crimes In Boston</a:t>
            </a:r>
            <a:endParaRPr lang="en-IN" b="1" u="sng" dirty="0"/>
          </a:p>
        </p:txBody>
      </p:sp>
      <p:sp>
        <p:nvSpPr>
          <p:cNvPr id="3" name="Content Placeholder 2"/>
          <p:cNvSpPr>
            <a:spLocks noGrp="1"/>
          </p:cNvSpPr>
          <p:nvPr>
            <p:ph idx="1"/>
          </p:nvPr>
        </p:nvSpPr>
        <p:spPr/>
        <p:txBody>
          <a:bodyPr>
            <a:normAutofit fontScale="92500"/>
          </a:bodyPr>
          <a:lstStyle/>
          <a:p>
            <a:r>
              <a:rPr lang="en-IN" dirty="0" smtClean="0"/>
              <a:t>About the dataset:</a:t>
            </a:r>
          </a:p>
          <a:p>
            <a:r>
              <a:rPr lang="en-IN" dirty="0" smtClean="0"/>
              <a:t>Crime incident reports are provided by Boston Police Department (BPD) to document the initial details surrounding an incident to which BPD officers respond. This is a dataset containing records from the new crime incident report system, which includes a reduced set of fields focused on capturing the type of incident as well as when and where it occurred.</a:t>
            </a:r>
          </a:p>
          <a:p>
            <a:endParaRPr lang="en-IN" dirty="0" smtClean="0"/>
          </a:p>
          <a:p>
            <a:endParaRPr lang="en-IN" dirty="0"/>
          </a:p>
        </p:txBody>
      </p:sp>
      <p:pic>
        <p:nvPicPr>
          <p:cNvPr id="4" name="Picture 3"/>
          <p:cNvPicPr>
            <a:picLocks noChangeAspect="1" noChangeArrowheads="1"/>
          </p:cNvPicPr>
          <p:nvPr/>
        </p:nvPicPr>
        <p:blipFill>
          <a:blip r:embed="rId2"/>
          <a:srcRect/>
          <a:stretch>
            <a:fillRect/>
          </a:stretch>
        </p:blipFill>
        <p:spPr bwMode="auto">
          <a:xfrm>
            <a:off x="7358050" y="5500678"/>
            <a:ext cx="1785950"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noChangeArrowheads="1"/>
          </p:cNvPicPr>
          <p:nvPr/>
        </p:nvPicPr>
        <p:blipFill>
          <a:blip r:embed="rId2"/>
          <a:srcRect/>
          <a:stretch>
            <a:fillRect/>
          </a:stretch>
        </p:blipFill>
        <p:spPr bwMode="auto">
          <a:xfrm>
            <a:off x="7358050" y="5500678"/>
            <a:ext cx="1785950" cy="1357322"/>
          </a:xfrm>
          <a:prstGeom prst="rect">
            <a:avLst/>
          </a:prstGeom>
          <a:noFill/>
          <a:ln w="9525">
            <a:noFill/>
            <a:miter lim="800000"/>
            <a:headEnd/>
            <a:tailEnd/>
          </a:ln>
          <a:effectLst/>
        </p:spPr>
      </p:pic>
      <p:pic>
        <p:nvPicPr>
          <p:cNvPr id="1026" name="Picture 2"/>
          <p:cNvPicPr>
            <a:picLocks noGrp="1" noChangeAspect="1" noChangeArrowheads="1"/>
          </p:cNvPicPr>
          <p:nvPr>
            <p:ph idx="1"/>
          </p:nvPr>
        </p:nvPicPr>
        <p:blipFill>
          <a:blip r:embed="rId3"/>
          <a:srcRect/>
          <a:stretch>
            <a:fillRect/>
          </a:stretch>
        </p:blipFill>
        <p:spPr bwMode="auto">
          <a:xfrm>
            <a:off x="357158" y="285728"/>
            <a:ext cx="8215370"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214950"/>
            <a:ext cx="8229600" cy="1143000"/>
          </a:xfrm>
        </p:spPr>
        <p:txBody>
          <a:bodyPr>
            <a:normAutofit fontScale="90000"/>
          </a:bodyPr>
          <a:lstStyle/>
          <a:p>
            <a:r>
              <a:rPr lang="en-IN" sz="4000" dirty="0" smtClean="0"/>
              <a:t>We can see that in this data set we do not have any strong correlation between any  2 columns</a:t>
            </a:r>
            <a:r>
              <a:rPr lang="en-IN" dirty="0" smtClean="0"/>
              <a:t>.</a:t>
            </a:r>
            <a:endParaRPr lang="en-IN" dirty="0"/>
          </a:p>
        </p:txBody>
      </p:sp>
      <p:pic>
        <p:nvPicPr>
          <p:cNvPr id="3074" name="Picture 2"/>
          <p:cNvPicPr>
            <a:picLocks noChangeAspect="1" noChangeArrowheads="1"/>
          </p:cNvPicPr>
          <p:nvPr/>
        </p:nvPicPr>
        <p:blipFill>
          <a:blip r:embed="rId2"/>
          <a:srcRect/>
          <a:stretch>
            <a:fillRect/>
          </a:stretch>
        </p:blipFill>
        <p:spPr bwMode="auto">
          <a:xfrm>
            <a:off x="4214810" y="214290"/>
            <a:ext cx="3857652" cy="4572031"/>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7358050" y="0"/>
            <a:ext cx="1785950" cy="1357322"/>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0" y="357166"/>
            <a:ext cx="4143372"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rot="20470340">
            <a:off x="754200" y="3025101"/>
            <a:ext cx="7120963" cy="1323439"/>
          </a:xfrm>
          <a:prstGeom prst="rect">
            <a:avLst/>
          </a:prstGeom>
          <a:noFill/>
        </p:spPr>
        <p:txBody>
          <a:bodyPr wrap="square" lIns="91440" tIns="45720" rIns="91440" bIns="45720">
            <a:spAutoFit/>
          </a:bodyPr>
          <a:lstStyle/>
          <a:p>
            <a:pPr algn="ctr"/>
            <a:r>
              <a:rPr 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3"/>
          <p:cNvPicPr>
            <a:picLocks noChangeAspect="1" noChangeArrowheads="1"/>
          </p:cNvPicPr>
          <p:nvPr/>
        </p:nvPicPr>
        <p:blipFill>
          <a:blip r:embed="rId2"/>
          <a:srcRect/>
          <a:stretch>
            <a:fillRect/>
          </a:stretch>
        </p:blipFill>
        <p:spPr bwMode="auto">
          <a:xfrm>
            <a:off x="7358050" y="5500678"/>
            <a:ext cx="1785950"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229600" cy="5715040"/>
          </a:xfrm>
        </p:spPr>
        <p:txBody>
          <a:bodyPr>
            <a:noAutofit/>
          </a:bodyPr>
          <a:lstStyle/>
          <a:p>
            <a:r>
              <a:rPr lang="en-IN" sz="2800" dirty="0" smtClean="0"/>
              <a:t>Number of columns:12</a:t>
            </a:r>
          </a:p>
          <a:p>
            <a:pPr>
              <a:buNone/>
            </a:pPr>
            <a:r>
              <a:rPr lang="en-IN" sz="2200" dirty="0" smtClean="0"/>
              <a:t>		</a:t>
            </a:r>
            <a:r>
              <a:rPr lang="en-IN" sz="2400" dirty="0" smtClean="0">
                <a:solidFill>
                  <a:schemeClr val="tx1">
                    <a:lumMod val="95000"/>
                    <a:lumOff val="5000"/>
                  </a:schemeClr>
                </a:solidFill>
              </a:rPr>
              <a:t>1.Incident Number</a:t>
            </a:r>
          </a:p>
          <a:p>
            <a:pPr>
              <a:buNone/>
            </a:pPr>
            <a:r>
              <a:rPr lang="en-IN" sz="2400" dirty="0" smtClean="0">
                <a:solidFill>
                  <a:schemeClr val="tx1">
                    <a:lumMod val="95000"/>
                    <a:lumOff val="5000"/>
                  </a:schemeClr>
                </a:solidFill>
              </a:rPr>
              <a:t>		2.Offence code</a:t>
            </a:r>
          </a:p>
          <a:p>
            <a:pPr>
              <a:buNone/>
            </a:pPr>
            <a:r>
              <a:rPr lang="en-IN" sz="2400" dirty="0" smtClean="0">
                <a:solidFill>
                  <a:schemeClr val="tx1">
                    <a:lumMod val="95000"/>
                    <a:lumOff val="5000"/>
                  </a:schemeClr>
                </a:solidFill>
              </a:rPr>
              <a:t>		3.Offence Code Group</a:t>
            </a:r>
          </a:p>
          <a:p>
            <a:pPr>
              <a:buNone/>
            </a:pPr>
            <a:r>
              <a:rPr lang="en-IN" sz="2400" dirty="0" smtClean="0">
                <a:solidFill>
                  <a:schemeClr val="tx1">
                    <a:lumMod val="95000"/>
                    <a:lumOff val="5000"/>
                  </a:schemeClr>
                </a:solidFill>
              </a:rPr>
              <a:t>		4.Offence Description</a:t>
            </a:r>
          </a:p>
          <a:p>
            <a:pPr>
              <a:buNone/>
            </a:pPr>
            <a:r>
              <a:rPr lang="en-IN" sz="2400" dirty="0" smtClean="0">
                <a:solidFill>
                  <a:schemeClr val="tx1">
                    <a:lumMod val="95000"/>
                    <a:lumOff val="5000"/>
                  </a:schemeClr>
                </a:solidFill>
              </a:rPr>
              <a:t>		5.District</a:t>
            </a:r>
          </a:p>
          <a:p>
            <a:pPr>
              <a:buNone/>
            </a:pPr>
            <a:r>
              <a:rPr lang="en-IN" sz="2400" dirty="0" smtClean="0">
                <a:solidFill>
                  <a:schemeClr val="tx1">
                    <a:lumMod val="95000"/>
                    <a:lumOff val="5000"/>
                  </a:schemeClr>
                </a:solidFill>
              </a:rPr>
              <a:t>		6.Reporting area</a:t>
            </a:r>
          </a:p>
          <a:p>
            <a:pPr>
              <a:buNone/>
            </a:pPr>
            <a:r>
              <a:rPr lang="en-IN" sz="2400" dirty="0" smtClean="0">
                <a:solidFill>
                  <a:schemeClr val="tx1">
                    <a:lumMod val="95000"/>
                    <a:lumOff val="5000"/>
                  </a:schemeClr>
                </a:solidFill>
              </a:rPr>
              <a:t>		7.Date</a:t>
            </a:r>
          </a:p>
          <a:p>
            <a:pPr>
              <a:buNone/>
            </a:pPr>
            <a:r>
              <a:rPr lang="en-IN" sz="2400" dirty="0" smtClean="0">
                <a:solidFill>
                  <a:schemeClr val="tx1">
                    <a:lumMod val="95000"/>
                    <a:lumOff val="5000"/>
                  </a:schemeClr>
                </a:solidFill>
              </a:rPr>
              <a:t>		8.Year</a:t>
            </a:r>
          </a:p>
          <a:p>
            <a:pPr>
              <a:buNone/>
            </a:pPr>
            <a:r>
              <a:rPr lang="en-IN" sz="2400" dirty="0" smtClean="0">
                <a:solidFill>
                  <a:schemeClr val="tx1">
                    <a:lumMod val="95000"/>
                    <a:lumOff val="5000"/>
                  </a:schemeClr>
                </a:solidFill>
              </a:rPr>
              <a:t>		9.Month</a:t>
            </a:r>
          </a:p>
          <a:p>
            <a:pPr>
              <a:buNone/>
            </a:pPr>
            <a:r>
              <a:rPr lang="en-IN" sz="2400" dirty="0" smtClean="0">
                <a:solidFill>
                  <a:schemeClr val="tx1">
                    <a:lumMod val="95000"/>
                    <a:lumOff val="5000"/>
                  </a:schemeClr>
                </a:solidFill>
              </a:rPr>
              <a:t>		10.Day Of Week</a:t>
            </a:r>
          </a:p>
          <a:p>
            <a:pPr>
              <a:buNone/>
            </a:pPr>
            <a:r>
              <a:rPr lang="en-IN" sz="2400" dirty="0" smtClean="0">
                <a:solidFill>
                  <a:schemeClr val="tx1">
                    <a:lumMod val="95000"/>
                    <a:lumOff val="5000"/>
                  </a:schemeClr>
                </a:solidFill>
              </a:rPr>
              <a:t>		11.Hour</a:t>
            </a:r>
          </a:p>
          <a:p>
            <a:pPr>
              <a:buNone/>
            </a:pPr>
            <a:r>
              <a:rPr lang="en-IN" sz="2400" dirty="0" smtClean="0">
                <a:solidFill>
                  <a:schemeClr val="tx1">
                    <a:lumMod val="95000"/>
                    <a:lumOff val="5000"/>
                  </a:schemeClr>
                </a:solidFill>
              </a:rPr>
              <a:t>		12.Street</a:t>
            </a:r>
          </a:p>
          <a:p>
            <a:pPr>
              <a:buNone/>
            </a:pPr>
            <a:r>
              <a:rPr lang="en-IN" sz="2200" dirty="0" smtClean="0"/>
              <a:t>		</a:t>
            </a:r>
          </a:p>
          <a:p>
            <a:pPr>
              <a:buNone/>
            </a:pPr>
            <a:r>
              <a:rPr lang="en-IN" sz="2000" dirty="0" smtClean="0"/>
              <a:t>		</a:t>
            </a:r>
            <a:endParaRPr lang="en-IN" sz="2000" dirty="0"/>
          </a:p>
        </p:txBody>
      </p:sp>
      <p:pic>
        <p:nvPicPr>
          <p:cNvPr id="4" name="Picture 3"/>
          <p:cNvPicPr>
            <a:picLocks noChangeAspect="1" noChangeArrowheads="1"/>
          </p:cNvPicPr>
          <p:nvPr/>
        </p:nvPicPr>
        <p:blipFill>
          <a:blip r:embed="rId2"/>
          <a:srcRect/>
          <a:stretch>
            <a:fillRect/>
          </a:stretch>
        </p:blipFill>
        <p:spPr bwMode="auto">
          <a:xfrm>
            <a:off x="7358050" y="5500678"/>
            <a:ext cx="1785950"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t>DATA CLEANING</a:t>
            </a:r>
            <a:endParaRPr lang="en-IN" sz="4800" b="1" u="sng" dirty="0"/>
          </a:p>
        </p:txBody>
      </p:sp>
      <p:sp>
        <p:nvSpPr>
          <p:cNvPr id="3" name="Content Placeholder 2"/>
          <p:cNvSpPr>
            <a:spLocks noGrp="1"/>
          </p:cNvSpPr>
          <p:nvPr>
            <p:ph idx="1"/>
          </p:nvPr>
        </p:nvSpPr>
        <p:spPr/>
        <p:txBody>
          <a:bodyPr>
            <a:normAutofit fontScale="92500" lnSpcReduction="10000"/>
          </a:bodyPr>
          <a:lstStyle/>
          <a:p>
            <a:r>
              <a:rPr lang="en-IN" dirty="0" smtClean="0"/>
              <a:t>Check if every column is in the required data type .</a:t>
            </a:r>
          </a:p>
          <a:p>
            <a:r>
              <a:rPr lang="en-IN" dirty="0" smtClean="0"/>
              <a:t>Removing the </a:t>
            </a:r>
            <a:r>
              <a:rPr lang="en-IN" dirty="0" err="1" smtClean="0"/>
              <a:t>NaN</a:t>
            </a:r>
            <a:r>
              <a:rPr lang="en-IN" dirty="0" smtClean="0"/>
              <a:t> values and replacing the value with suitable values </a:t>
            </a:r>
          </a:p>
          <a:p>
            <a:r>
              <a:rPr lang="en-IN" dirty="0" smtClean="0"/>
              <a:t>The methods which can be used are(used according to the data set</a:t>
            </a:r>
            <a:r>
              <a:rPr lang="en-IN" dirty="0" smtClean="0">
                <a:sym typeface="Wingdings" pitchFamily="2" charset="2"/>
              </a:rPr>
              <a:t>):</a:t>
            </a:r>
            <a:endParaRPr lang="en-IN" dirty="0" smtClean="0"/>
          </a:p>
          <a:p>
            <a:pPr lvl="1"/>
            <a:r>
              <a:rPr lang="en-IN" dirty="0" err="1" smtClean="0"/>
              <a:t>Ffill</a:t>
            </a:r>
            <a:endParaRPr lang="en-IN" dirty="0"/>
          </a:p>
          <a:p>
            <a:pPr lvl="1"/>
            <a:r>
              <a:rPr lang="en-IN" dirty="0" err="1" smtClean="0"/>
              <a:t>Bfill</a:t>
            </a:r>
            <a:endParaRPr lang="en-IN" dirty="0" smtClean="0"/>
          </a:p>
          <a:p>
            <a:pPr lvl="1"/>
            <a:r>
              <a:rPr lang="en-IN" dirty="0" smtClean="0"/>
              <a:t>Interpolate</a:t>
            </a:r>
          </a:p>
          <a:p>
            <a:pPr lvl="1"/>
            <a:r>
              <a:rPr lang="en-IN" dirty="0" smtClean="0"/>
              <a:t>Filling with mean</a:t>
            </a:r>
          </a:p>
          <a:p>
            <a:pPr lvl="1"/>
            <a:endParaRPr lang="en-IN" dirty="0" smtClean="0"/>
          </a:p>
          <a:p>
            <a:pPr lvl="1"/>
            <a:endParaRPr lang="en-IN" dirty="0"/>
          </a:p>
        </p:txBody>
      </p:sp>
      <p:pic>
        <p:nvPicPr>
          <p:cNvPr id="4" name="Picture 3"/>
          <p:cNvPicPr>
            <a:picLocks noChangeAspect="1" noChangeArrowheads="1"/>
          </p:cNvPicPr>
          <p:nvPr/>
        </p:nvPicPr>
        <p:blipFill>
          <a:blip r:embed="rId2"/>
          <a:srcRect/>
          <a:stretch>
            <a:fillRect/>
          </a:stretch>
        </p:blipFill>
        <p:spPr bwMode="auto">
          <a:xfrm>
            <a:off x="7358050" y="5500678"/>
            <a:ext cx="1785950"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7358050" y="5500678"/>
            <a:ext cx="1785950" cy="1357322"/>
          </a:xfrm>
          <a:prstGeom prst="rect">
            <a:avLst/>
          </a:prstGeom>
          <a:noFill/>
          <a:ln w="9525">
            <a:noFill/>
            <a:miter lim="800000"/>
            <a:headEnd/>
            <a:tailEnd/>
          </a:ln>
          <a:effectLst/>
        </p:spPr>
      </p:pic>
      <p:pic>
        <p:nvPicPr>
          <p:cNvPr id="4098" name="Picture 2"/>
          <p:cNvPicPr>
            <a:picLocks noGrp="1" noChangeAspect="1" noChangeArrowheads="1"/>
          </p:cNvPicPr>
          <p:nvPr>
            <p:ph idx="1"/>
          </p:nvPr>
        </p:nvPicPr>
        <p:blipFill>
          <a:blip r:embed="rId3"/>
          <a:srcRect/>
          <a:stretch>
            <a:fillRect/>
          </a:stretch>
        </p:blipFill>
        <p:spPr bwMode="auto">
          <a:xfrm>
            <a:off x="1" y="357166"/>
            <a:ext cx="7643834" cy="6500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29520" cy="1071546"/>
          </a:xfrm>
        </p:spPr>
        <p:txBody>
          <a:bodyPr>
            <a:normAutofit fontScale="90000"/>
          </a:bodyPr>
          <a:lstStyle/>
          <a:p>
            <a:r>
              <a:rPr lang="en-IN" u="sng" dirty="0" smtClean="0"/>
              <a:t>Normalizing and Standardization</a:t>
            </a:r>
            <a:endParaRPr lang="en-IN" u="sng" dirty="0"/>
          </a:p>
        </p:txBody>
      </p:sp>
      <p:sp>
        <p:nvSpPr>
          <p:cNvPr id="3" name="Content Placeholder 2"/>
          <p:cNvSpPr>
            <a:spLocks noGrp="1"/>
          </p:cNvSpPr>
          <p:nvPr>
            <p:ph idx="1"/>
          </p:nvPr>
        </p:nvSpPr>
        <p:spPr>
          <a:xfrm>
            <a:off x="285720" y="1000108"/>
            <a:ext cx="8429684" cy="5500725"/>
          </a:xfrm>
        </p:spPr>
        <p:txBody>
          <a:bodyPr>
            <a:normAutofit/>
          </a:bodyPr>
          <a:lstStyle/>
          <a:p>
            <a:r>
              <a:rPr lang="en-IN" dirty="0" smtClean="0"/>
              <a:t>While plotting a graph it is convenient if we have the range of values in a smaller range  and common scale.</a:t>
            </a:r>
          </a:p>
          <a:p>
            <a:r>
              <a:rPr lang="en-IN" dirty="0" smtClean="0"/>
              <a:t>To do this we normalize using  the formula </a:t>
            </a:r>
          </a:p>
          <a:p>
            <a:pPr lvl="1"/>
            <a:r>
              <a:rPr lang="en-IN" b="1" dirty="0" smtClean="0"/>
              <a:t>(Value-min)/(max-min)</a:t>
            </a:r>
          </a:p>
          <a:p>
            <a:pPr lvl="1"/>
            <a:endParaRPr lang="en-IN" dirty="0" smtClean="0"/>
          </a:p>
          <a:p>
            <a:pPr lvl="1">
              <a:buNone/>
            </a:pPr>
            <a:r>
              <a:rPr lang="en-IN" sz="3200" dirty="0" smtClean="0"/>
              <a:t>Standardization helps to make the data more suitable for comparison.</a:t>
            </a:r>
          </a:p>
          <a:p>
            <a:pPr lvl="1">
              <a:buNone/>
            </a:pPr>
            <a:r>
              <a:rPr lang="en-IN" sz="3200" dirty="0" smtClean="0"/>
              <a:t> standardize </a:t>
            </a:r>
            <a:r>
              <a:rPr lang="en-IN" b="1" dirty="0" smtClean="0"/>
              <a:t>: </a:t>
            </a:r>
          </a:p>
          <a:p>
            <a:pPr lvl="1">
              <a:buNone/>
            </a:pPr>
            <a:r>
              <a:rPr lang="en-IN" b="1" dirty="0" smtClean="0"/>
              <a:t>			(value-mean)/</a:t>
            </a:r>
            <a:r>
              <a:rPr lang="en-IN" b="1" dirty="0" err="1" smtClean="0"/>
              <a:t>standard_deviation</a:t>
            </a:r>
            <a:endParaRPr lang="en-IN" b="1" dirty="0" smtClean="0"/>
          </a:p>
          <a:p>
            <a:pPr lvl="1">
              <a:buNone/>
            </a:pPr>
            <a:endParaRPr lang="en-IN" dirty="0"/>
          </a:p>
          <a:p>
            <a:pPr lvl="1">
              <a:buNone/>
            </a:pPr>
            <a:endParaRPr lang="en-IN" dirty="0" smtClean="0"/>
          </a:p>
        </p:txBody>
      </p:sp>
      <p:pic>
        <p:nvPicPr>
          <p:cNvPr id="4" name="Picture 3"/>
          <p:cNvPicPr>
            <a:picLocks noChangeAspect="1" noChangeArrowheads="1"/>
          </p:cNvPicPr>
          <p:nvPr/>
        </p:nvPicPr>
        <p:blipFill>
          <a:blip r:embed="rId2"/>
          <a:srcRect/>
          <a:stretch>
            <a:fillRect/>
          </a:stretch>
        </p:blipFill>
        <p:spPr bwMode="auto">
          <a:xfrm>
            <a:off x="7358050" y="5786454"/>
            <a:ext cx="1785950" cy="1071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4429124" y="357166"/>
            <a:ext cx="4714876" cy="650083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5720" y="214290"/>
            <a:ext cx="4191005" cy="6429420"/>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7858148" y="0"/>
            <a:ext cx="1285852" cy="10001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142844" y="0"/>
            <a:ext cx="4643470" cy="685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0" y="214290"/>
            <a:ext cx="4572000" cy="5500726"/>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7610497" y="5643578"/>
            <a:ext cx="1533503" cy="10001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 Visualization</a:t>
            </a:r>
            <a:endParaRPr lang="en-IN" dirty="0"/>
          </a:p>
        </p:txBody>
      </p:sp>
      <p:pic>
        <p:nvPicPr>
          <p:cNvPr id="1027" name="Picture 3"/>
          <p:cNvPicPr>
            <a:picLocks noGrp="1" noChangeAspect="1" noChangeArrowheads="1"/>
          </p:cNvPicPr>
          <p:nvPr>
            <p:ph idx="1"/>
          </p:nvPr>
        </p:nvPicPr>
        <p:blipFill>
          <a:blip r:embed="rId2"/>
          <a:srcRect/>
          <a:stretch>
            <a:fillRect/>
          </a:stretch>
        </p:blipFill>
        <p:spPr bwMode="auto">
          <a:xfrm>
            <a:off x="785786" y="1500174"/>
            <a:ext cx="7143800" cy="4714908"/>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7358050" y="5500678"/>
            <a:ext cx="1785950"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512</Words>
  <Application>Microsoft Office PowerPoint</Application>
  <PresentationFormat>On-screen Show (4:3)</PresentationFormat>
  <Paragraphs>64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PES UNIVERSITY ELECTRONICS CITY CAMPUS</vt:lpstr>
      <vt:lpstr>Crimes In Boston</vt:lpstr>
      <vt:lpstr>Slide 3</vt:lpstr>
      <vt:lpstr>DATA CLEANING</vt:lpstr>
      <vt:lpstr>Slide 5</vt:lpstr>
      <vt:lpstr>Normalizing and Standardization</vt:lpstr>
      <vt:lpstr>Slide 7</vt:lpstr>
      <vt:lpstr>Slide 8</vt:lpstr>
      <vt:lpstr>Graph Visualization</vt:lpstr>
      <vt:lpstr>Slide 10</vt:lpstr>
      <vt:lpstr>Slide 11</vt:lpstr>
      <vt:lpstr>Slide 12</vt:lpstr>
      <vt:lpstr>In the early hours of the morning, crime quickly drops and reaches a minima at 4 or 5 AM, then clickly rising, reaching a local minima at noon and peaking at 5 PM. What is interesting is the sudden jump from the 23rd hour to the 24th/0th hour in crimes.   In the early hours of the morning, crime quickly drops and reaches a minima at 4 or 5 AM, then clickly rising, reaching a local minima at noon and peaking at 5 PM. What is interesting is the sudden jump from the 23rd hour to the 24th/0th hour in crimes.  </vt:lpstr>
      <vt:lpstr>Slide 14</vt:lpstr>
      <vt:lpstr>Slide 15</vt:lpstr>
      <vt:lpstr>Hypothesis Testing</vt:lpstr>
      <vt:lpstr>Slide 17</vt:lpstr>
      <vt:lpstr>Correlation</vt:lpstr>
      <vt:lpstr>Slide 19</vt:lpstr>
      <vt:lpstr>Slide 20</vt:lpstr>
      <vt:lpstr>We can see that in this data set we do not have any strong correlation between any  2 columns.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UNIVERSITY ELECTRONICS CITY CAMPUS</dc:title>
  <dc:creator>USER</dc:creator>
  <cp:lastModifiedBy>USER</cp:lastModifiedBy>
  <cp:revision>16</cp:revision>
  <dcterms:created xsi:type="dcterms:W3CDTF">2019-11-15T16:21:39Z</dcterms:created>
  <dcterms:modified xsi:type="dcterms:W3CDTF">2019-11-27T12:56:23Z</dcterms:modified>
</cp:coreProperties>
</file>