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9" r:id="rId3"/>
    <p:sldId id="260" r:id="rId4"/>
    <p:sldId id="261" r:id="rId5"/>
    <p:sldId id="262" r:id="rId6"/>
    <p:sldId id="263" r:id="rId7"/>
    <p:sldId id="264" r:id="rId8"/>
    <p:sldId id="265" r:id="rId9"/>
    <p:sldId id="266"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841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rathikshaa12/tnsdc_ai-projec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279698" y="333487"/>
            <a:ext cx="14630400" cy="8229600"/>
          </a:xfrm>
          <a:prstGeom prst="rect">
            <a:avLst/>
          </a:prstGeom>
          <a:solidFill>
            <a:srgbClr val="0C0C0C"/>
          </a:solidFill>
          <a:ln/>
        </p:spPr>
      </p:sp>
      <p:sp>
        <p:nvSpPr>
          <p:cNvPr id="3" name="Shape 1"/>
          <p:cNvSpPr/>
          <p:nvPr/>
        </p:nvSpPr>
        <p:spPr>
          <a:xfrm>
            <a:off x="-279698" y="333487"/>
            <a:ext cx="14630400" cy="8229600"/>
          </a:xfrm>
          <a:prstGeom prst="rect">
            <a:avLst/>
          </a:prstGeom>
          <a:solidFill>
            <a:srgbClr val="272525"/>
          </a:solidFill>
          <a:ln/>
        </p:spPr>
      </p:sp>
      <p:sp>
        <p:nvSpPr>
          <p:cNvPr id="4" name="Text 2"/>
          <p:cNvSpPr/>
          <p:nvPr/>
        </p:nvSpPr>
        <p:spPr>
          <a:xfrm>
            <a:off x="1758294" y="2626631"/>
            <a:ext cx="10193451" cy="347186"/>
          </a:xfrm>
          <a:prstGeom prst="rect">
            <a:avLst/>
          </a:prstGeom>
          <a:noFill/>
          <a:ln/>
        </p:spPr>
        <p:txBody>
          <a:bodyPr wrap="none" rtlCol="0" anchor="t"/>
          <a:lstStyle/>
          <a:p>
            <a:pPr marL="0" indent="0">
              <a:lnSpc>
                <a:spcPts val="2734"/>
              </a:lnSpc>
              <a:buNone/>
            </a:pPr>
            <a:r>
              <a:rPr lang="en-US" sz="3200" b="1" u="sng" kern="0" spc="-66" dirty="0">
                <a:solidFill>
                  <a:srgbClr val="FFFFFF"/>
                </a:solidFill>
                <a:latin typeface="Inter" pitchFamily="34" charset="0"/>
                <a:ea typeface="Inter" pitchFamily="34" charset="-122"/>
                <a:cs typeface="Inter" pitchFamily="34" charset="-120"/>
              </a:rPr>
              <a:t>Animal Species Synthesis with Generative Adversarial Networks (GANs)</a:t>
            </a:r>
            <a:endParaRPr lang="en-US" sz="3200" dirty="0"/>
          </a:p>
        </p:txBody>
      </p:sp>
      <p:sp>
        <p:nvSpPr>
          <p:cNvPr id="5" name="Text 3"/>
          <p:cNvSpPr/>
          <p:nvPr/>
        </p:nvSpPr>
        <p:spPr>
          <a:xfrm>
            <a:off x="1758295" y="3418158"/>
            <a:ext cx="10554414" cy="355402"/>
          </a:xfrm>
          <a:prstGeom prst="rect">
            <a:avLst/>
          </a:prstGeom>
          <a:noFill/>
          <a:ln/>
        </p:spPr>
        <p:txBody>
          <a:bodyPr wrap="none" rtlCol="0" anchor="t"/>
          <a:lstStyle/>
          <a:p>
            <a:pPr marL="0" indent="0">
              <a:lnSpc>
                <a:spcPts val="2799"/>
              </a:lnSpc>
              <a:buNone/>
            </a:pPr>
            <a:r>
              <a:rPr lang="en-US" sz="2800" b="1" kern="0" spc="-35" dirty="0">
                <a:solidFill>
                  <a:srgbClr val="E5E0DF"/>
                </a:solidFill>
                <a:latin typeface="Inter" pitchFamily="34" charset="0"/>
                <a:ea typeface="Inter" pitchFamily="34" charset="-122"/>
                <a:cs typeface="Inter" pitchFamily="34" charset="-120"/>
              </a:rPr>
              <a:t>PRESENTED BY: Prathikshaa S.S</a:t>
            </a:r>
            <a:endParaRPr lang="en-US" sz="2800" dirty="0"/>
          </a:p>
        </p:txBody>
      </p:sp>
      <p:sp>
        <p:nvSpPr>
          <p:cNvPr id="6" name="Text 4"/>
          <p:cNvSpPr/>
          <p:nvPr/>
        </p:nvSpPr>
        <p:spPr>
          <a:xfrm>
            <a:off x="1758295" y="4023472"/>
            <a:ext cx="10554414" cy="355402"/>
          </a:xfrm>
          <a:prstGeom prst="rect">
            <a:avLst/>
          </a:prstGeom>
          <a:noFill/>
          <a:ln/>
        </p:spPr>
        <p:txBody>
          <a:bodyPr wrap="none" rtlCol="0" anchor="t"/>
          <a:lstStyle/>
          <a:p>
            <a:pPr marL="0" indent="0">
              <a:lnSpc>
                <a:spcPts val="2799"/>
              </a:lnSpc>
              <a:buNone/>
            </a:pPr>
            <a:r>
              <a:rPr lang="en-US" sz="2800" b="1" kern="0" spc="-35" dirty="0">
                <a:solidFill>
                  <a:srgbClr val="E5E0DF"/>
                </a:solidFill>
                <a:latin typeface="Inter" pitchFamily="34" charset="0"/>
                <a:ea typeface="Inter" pitchFamily="34" charset="-122"/>
                <a:cs typeface="Inter" pitchFamily="34" charset="-120"/>
              </a:rPr>
              <a:t> REGISTER NO: 813821244045</a:t>
            </a:r>
            <a:endParaRPr lang="en-US" sz="2800" dirty="0"/>
          </a:p>
        </p:txBody>
      </p:sp>
      <p:sp>
        <p:nvSpPr>
          <p:cNvPr id="7" name="Text 5"/>
          <p:cNvSpPr/>
          <p:nvPr/>
        </p:nvSpPr>
        <p:spPr>
          <a:xfrm>
            <a:off x="1758295" y="4628786"/>
            <a:ext cx="10554414" cy="355402"/>
          </a:xfrm>
          <a:prstGeom prst="rect">
            <a:avLst/>
          </a:prstGeom>
          <a:noFill/>
          <a:ln/>
        </p:spPr>
        <p:txBody>
          <a:bodyPr wrap="none" rtlCol="0" anchor="t"/>
          <a:lstStyle/>
          <a:p>
            <a:pPr marL="0" indent="0">
              <a:lnSpc>
                <a:spcPts val="2799"/>
              </a:lnSpc>
              <a:buNone/>
            </a:pPr>
            <a:r>
              <a:rPr lang="en-US" sz="2800" b="1" kern="0" spc="-35" dirty="0">
                <a:solidFill>
                  <a:srgbClr val="E5E0DF"/>
                </a:solidFill>
                <a:latin typeface="Inter" pitchFamily="34" charset="0"/>
                <a:ea typeface="Inter" pitchFamily="34" charset="-122"/>
                <a:cs typeface="Inter" pitchFamily="34" charset="-120"/>
              </a:rPr>
              <a:t>DEPARTMENT: Computer Science and business systems</a:t>
            </a:r>
            <a:endParaRPr lang="en-US" sz="2800" dirty="0"/>
          </a:p>
        </p:txBody>
      </p:sp>
      <p:sp>
        <p:nvSpPr>
          <p:cNvPr id="8" name="Text 6"/>
          <p:cNvSpPr/>
          <p:nvPr/>
        </p:nvSpPr>
        <p:spPr>
          <a:xfrm>
            <a:off x="1758295" y="5234100"/>
            <a:ext cx="10554414" cy="355402"/>
          </a:xfrm>
          <a:prstGeom prst="rect">
            <a:avLst/>
          </a:prstGeom>
          <a:noFill/>
          <a:ln/>
        </p:spPr>
        <p:txBody>
          <a:bodyPr wrap="none" rtlCol="0" anchor="t"/>
          <a:lstStyle/>
          <a:p>
            <a:pPr marL="0" indent="0">
              <a:lnSpc>
                <a:spcPts val="2799"/>
              </a:lnSpc>
              <a:buNone/>
            </a:pPr>
            <a:r>
              <a:rPr lang="en-US" sz="2800" b="1" kern="0" spc="-35" dirty="0">
                <a:solidFill>
                  <a:srgbClr val="E5E0DF"/>
                </a:solidFill>
                <a:latin typeface="Inter" pitchFamily="34" charset="0"/>
                <a:ea typeface="Inter" pitchFamily="34" charset="-122"/>
                <a:cs typeface="Inter" pitchFamily="34" charset="-120"/>
              </a:rPr>
              <a:t>COLLEGE: Saranathan College of Engineering</a:t>
            </a:r>
            <a:endParaRPr lang="en-US" sz="2800" dirty="0"/>
          </a:p>
        </p:txBody>
      </p:sp>
      <p:sp>
        <p:nvSpPr>
          <p:cNvPr id="9" name="Text 7"/>
          <p:cNvSpPr/>
          <p:nvPr/>
        </p:nvSpPr>
        <p:spPr>
          <a:xfrm>
            <a:off x="1758295" y="5922757"/>
            <a:ext cx="2777490" cy="347186"/>
          </a:xfrm>
          <a:prstGeom prst="rect">
            <a:avLst/>
          </a:prstGeom>
          <a:noFill/>
          <a:ln/>
        </p:spPr>
        <p:txBody>
          <a:bodyPr wrap="none" rtlCol="0" anchor="t"/>
          <a:lstStyle/>
          <a:p>
            <a:pPr marL="0" indent="0">
              <a:lnSpc>
                <a:spcPts val="2734"/>
              </a:lnSpc>
              <a:buNone/>
            </a:pP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1391007"/>
            <a:ext cx="5554980" cy="694373"/>
          </a:xfrm>
          <a:prstGeom prst="rect">
            <a:avLst/>
          </a:prstGeom>
          <a:noFill/>
          <a:ln/>
        </p:spPr>
        <p:txBody>
          <a:bodyPr wrap="none" rtlCol="0" anchor="t"/>
          <a:lstStyle/>
          <a:p>
            <a:pPr lvl="7">
              <a:lnSpc>
                <a:spcPts val="5468"/>
              </a:lnSpc>
            </a:pPr>
            <a:r>
              <a:rPr lang="en-US" sz="3200" b="1" kern="0" spc="-131" dirty="0">
                <a:solidFill>
                  <a:srgbClr val="FFFFFF"/>
                </a:solidFill>
                <a:latin typeface="Inter" pitchFamily="34" charset="0"/>
                <a:ea typeface="Inter" pitchFamily="34" charset="-122"/>
                <a:cs typeface="Inter" pitchFamily="34" charset="-120"/>
              </a:rPr>
              <a:t>AGENDA</a:t>
            </a:r>
            <a:endParaRPr lang="en-US" sz="3200" dirty="0"/>
          </a:p>
        </p:txBody>
      </p:sp>
      <p:sp>
        <p:nvSpPr>
          <p:cNvPr id="5" name="Text 3"/>
          <p:cNvSpPr/>
          <p:nvPr/>
        </p:nvSpPr>
        <p:spPr>
          <a:xfrm>
            <a:off x="2393394" y="2529721"/>
            <a:ext cx="10199013" cy="399812"/>
          </a:xfrm>
          <a:prstGeom prst="rect">
            <a:avLst/>
          </a:prstGeom>
          <a:noFill/>
          <a:ln/>
        </p:spPr>
        <p:txBody>
          <a:bodyPr wrap="non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Introduction</a:t>
            </a:r>
            <a:endParaRPr lang="en-US" sz="2800" dirty="0"/>
          </a:p>
        </p:txBody>
      </p:sp>
      <p:sp>
        <p:nvSpPr>
          <p:cNvPr id="6" name="Text 4"/>
          <p:cNvSpPr/>
          <p:nvPr/>
        </p:nvSpPr>
        <p:spPr>
          <a:xfrm>
            <a:off x="2393394" y="3018353"/>
            <a:ext cx="10199013" cy="399812"/>
          </a:xfrm>
          <a:prstGeom prst="rect">
            <a:avLst/>
          </a:prstGeom>
          <a:noFill/>
          <a:ln/>
        </p:spPr>
        <p:txBody>
          <a:bodyPr wrap="non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Problem Statement</a:t>
            </a:r>
            <a:endParaRPr lang="en-US" sz="2800" dirty="0"/>
          </a:p>
        </p:txBody>
      </p:sp>
      <p:sp>
        <p:nvSpPr>
          <p:cNvPr id="7" name="Text 5"/>
          <p:cNvSpPr/>
          <p:nvPr/>
        </p:nvSpPr>
        <p:spPr>
          <a:xfrm>
            <a:off x="2393394" y="3506986"/>
            <a:ext cx="10199013" cy="399812"/>
          </a:xfrm>
          <a:prstGeom prst="rect">
            <a:avLst/>
          </a:prstGeom>
          <a:noFill/>
          <a:ln/>
        </p:spPr>
        <p:txBody>
          <a:bodyPr wrap="non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Project Overview</a:t>
            </a:r>
            <a:endParaRPr lang="en-US" sz="2800" dirty="0"/>
          </a:p>
        </p:txBody>
      </p:sp>
      <p:sp>
        <p:nvSpPr>
          <p:cNvPr id="8" name="Text 6"/>
          <p:cNvSpPr/>
          <p:nvPr/>
        </p:nvSpPr>
        <p:spPr>
          <a:xfrm>
            <a:off x="2393394" y="3995618"/>
            <a:ext cx="10199013" cy="399812"/>
          </a:xfrm>
          <a:prstGeom prst="rect">
            <a:avLst/>
          </a:prstGeom>
          <a:noFill/>
          <a:ln/>
        </p:spPr>
        <p:txBody>
          <a:bodyPr wrap="non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End Users</a:t>
            </a:r>
            <a:endParaRPr lang="en-US" sz="2800" dirty="0"/>
          </a:p>
        </p:txBody>
      </p:sp>
      <p:sp>
        <p:nvSpPr>
          <p:cNvPr id="9" name="Text 7"/>
          <p:cNvSpPr/>
          <p:nvPr/>
        </p:nvSpPr>
        <p:spPr>
          <a:xfrm>
            <a:off x="2393394" y="4484251"/>
            <a:ext cx="10199013" cy="399812"/>
          </a:xfrm>
          <a:prstGeom prst="rect">
            <a:avLst/>
          </a:prstGeom>
          <a:noFill/>
          <a:ln/>
        </p:spPr>
        <p:txBody>
          <a:bodyPr wrap="non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Solution and Value Proposition</a:t>
            </a:r>
            <a:endParaRPr lang="en-US" sz="2800" dirty="0"/>
          </a:p>
        </p:txBody>
      </p:sp>
      <p:sp>
        <p:nvSpPr>
          <p:cNvPr id="10" name="Text 8"/>
          <p:cNvSpPr/>
          <p:nvPr/>
        </p:nvSpPr>
        <p:spPr>
          <a:xfrm>
            <a:off x="2393394" y="4972883"/>
            <a:ext cx="10199013" cy="399812"/>
          </a:xfrm>
          <a:prstGeom prst="rect">
            <a:avLst/>
          </a:prstGeom>
          <a:noFill/>
          <a:ln/>
        </p:spPr>
        <p:txBody>
          <a:bodyPr wrap="non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Key Features</a:t>
            </a:r>
            <a:endParaRPr lang="en-US" sz="2800" dirty="0"/>
          </a:p>
        </p:txBody>
      </p:sp>
      <p:sp>
        <p:nvSpPr>
          <p:cNvPr id="11" name="Text 9"/>
          <p:cNvSpPr/>
          <p:nvPr/>
        </p:nvSpPr>
        <p:spPr>
          <a:xfrm>
            <a:off x="2393394" y="5461516"/>
            <a:ext cx="10199013" cy="399812"/>
          </a:xfrm>
          <a:prstGeom prst="rect">
            <a:avLst/>
          </a:prstGeom>
          <a:noFill/>
          <a:ln/>
        </p:spPr>
        <p:txBody>
          <a:bodyPr wrap="non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Modelling: Understanding Convolutional Neural Networks (CNN)</a:t>
            </a:r>
            <a:endParaRPr lang="en-US" sz="2800" dirty="0"/>
          </a:p>
        </p:txBody>
      </p:sp>
      <p:sp>
        <p:nvSpPr>
          <p:cNvPr id="12" name="Text 10"/>
          <p:cNvSpPr/>
          <p:nvPr/>
        </p:nvSpPr>
        <p:spPr>
          <a:xfrm>
            <a:off x="2393394" y="5950148"/>
            <a:ext cx="10199013" cy="399812"/>
          </a:xfrm>
          <a:prstGeom prst="rect">
            <a:avLst/>
          </a:prstGeom>
          <a:noFill/>
          <a:ln/>
        </p:spPr>
        <p:txBody>
          <a:bodyPr wrap="non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Results</a:t>
            </a:r>
            <a:endParaRPr lang="en-US" sz="2800" dirty="0"/>
          </a:p>
        </p:txBody>
      </p:sp>
      <p:sp>
        <p:nvSpPr>
          <p:cNvPr id="13" name="Text 11"/>
          <p:cNvSpPr/>
          <p:nvPr/>
        </p:nvSpPr>
        <p:spPr>
          <a:xfrm>
            <a:off x="2393394" y="6438781"/>
            <a:ext cx="10199013" cy="399812"/>
          </a:xfrm>
          <a:prstGeom prst="rect">
            <a:avLst/>
          </a:prstGeom>
          <a:noFill/>
          <a:ln/>
        </p:spPr>
        <p:txBody>
          <a:bodyPr wrap="non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Conclusion</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2123837"/>
            <a:ext cx="5924788" cy="694373"/>
          </a:xfrm>
          <a:prstGeom prst="rect">
            <a:avLst/>
          </a:prstGeom>
          <a:noFill/>
          <a:ln/>
        </p:spPr>
        <p:txBody>
          <a:bodyPr wrap="none" rtlCol="0" anchor="t"/>
          <a:lstStyle/>
          <a:p>
            <a:pPr lvl="5">
              <a:lnSpc>
                <a:spcPts val="5468"/>
              </a:lnSpc>
            </a:pPr>
            <a:r>
              <a:rPr lang="en-US" sz="3200" b="1" kern="0" spc="-131" dirty="0">
                <a:solidFill>
                  <a:srgbClr val="FFFFFF"/>
                </a:solidFill>
                <a:latin typeface="Inter" pitchFamily="34" charset="0"/>
                <a:ea typeface="Inter" pitchFamily="34" charset="-122"/>
                <a:cs typeface="Inter" pitchFamily="34" charset="-120"/>
              </a:rPr>
              <a:t>PROBLEM STATEMENT</a:t>
            </a:r>
            <a:endParaRPr lang="en-US" sz="3200" dirty="0"/>
          </a:p>
        </p:txBody>
      </p:sp>
      <p:sp>
        <p:nvSpPr>
          <p:cNvPr id="5" name="Text 3"/>
          <p:cNvSpPr/>
          <p:nvPr/>
        </p:nvSpPr>
        <p:spPr>
          <a:xfrm>
            <a:off x="2037993" y="3262551"/>
            <a:ext cx="10554414" cy="2843213"/>
          </a:xfrm>
          <a:prstGeom prst="rect">
            <a:avLst/>
          </a:prstGeom>
          <a:noFill/>
          <a:ln/>
        </p:spPr>
        <p:txBody>
          <a:bodyPr wrap="square" rtlCol="0" anchor="t"/>
          <a:lstStyle/>
          <a:p>
            <a:pPr marL="0" indent="0">
              <a:lnSpc>
                <a:spcPts val="2799"/>
              </a:lnSpc>
              <a:buNone/>
            </a:pPr>
            <a:r>
              <a:rPr lang="en-US" sz="2800" kern="0" spc="-35" dirty="0">
                <a:solidFill>
                  <a:srgbClr val="E5E0DF"/>
                </a:solidFill>
                <a:latin typeface="Inter" pitchFamily="34" charset="0"/>
                <a:ea typeface="Inter" pitchFamily="34" charset="-122"/>
                <a:cs typeface="Inter" pitchFamily="34" charset="-12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its ability to discriminate. The project involves training the GAN model on a dataset of animal images and exploring techniques to enhance image quality and stability.The goal is to create a GAN model capable of generating convincing animal images.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26894"/>
            <a:ext cx="14630400" cy="8229600"/>
          </a:xfrm>
          <a:prstGeom prst="rect">
            <a:avLst/>
          </a:prstGeom>
          <a:solidFill>
            <a:srgbClr val="272525"/>
          </a:solidFill>
          <a:ln/>
        </p:spPr>
      </p:sp>
      <p:sp>
        <p:nvSpPr>
          <p:cNvPr id="4" name="Text 2"/>
          <p:cNvSpPr/>
          <p:nvPr/>
        </p:nvSpPr>
        <p:spPr>
          <a:xfrm>
            <a:off x="2037993" y="2834640"/>
            <a:ext cx="5554980" cy="694373"/>
          </a:xfrm>
          <a:prstGeom prst="rect">
            <a:avLst/>
          </a:prstGeom>
          <a:noFill/>
          <a:ln/>
        </p:spPr>
        <p:txBody>
          <a:bodyPr wrap="none" rtlCol="0" anchor="t"/>
          <a:lstStyle/>
          <a:p>
            <a:pPr marL="0" indent="0">
              <a:lnSpc>
                <a:spcPts val="5468"/>
              </a:lnSpc>
              <a:buNone/>
            </a:pPr>
            <a:r>
              <a:rPr lang="en-US" sz="3200" b="1" kern="0" spc="-131" dirty="0">
                <a:solidFill>
                  <a:srgbClr val="FFFFFF"/>
                </a:solidFill>
                <a:latin typeface="Inter" pitchFamily="34" charset="0"/>
                <a:ea typeface="Inter" pitchFamily="34" charset="-122"/>
                <a:cs typeface="Inter" pitchFamily="34" charset="-120"/>
              </a:rPr>
              <a:t>			PROJECT OVERVIEW</a:t>
            </a:r>
            <a:endParaRPr lang="en-US" sz="3200" dirty="0"/>
          </a:p>
        </p:txBody>
      </p:sp>
      <p:sp>
        <p:nvSpPr>
          <p:cNvPr id="5" name="Text 3"/>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2800" kern="0" spc="-35" dirty="0">
                <a:solidFill>
                  <a:srgbClr val="E5E0DF"/>
                </a:solidFill>
                <a:latin typeface="Inter" pitchFamily="34" charset="0"/>
                <a:ea typeface="Inter" pitchFamily="34" charset="-122"/>
                <a:cs typeface="Inter" pitchFamily="34" charset="-12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1781193" y="0"/>
            <a:ext cx="16179649" cy="8229600"/>
          </a:xfrm>
          <a:prstGeom prst="rect">
            <a:avLst/>
          </a:prstGeom>
          <a:solidFill>
            <a:srgbClr val="0C0C0C"/>
          </a:solidFill>
          <a:ln/>
        </p:spPr>
      </p:sp>
      <p:sp>
        <p:nvSpPr>
          <p:cNvPr id="3" name="Shape 1"/>
          <p:cNvSpPr/>
          <p:nvPr/>
        </p:nvSpPr>
        <p:spPr>
          <a:xfrm>
            <a:off x="-1867254" y="0"/>
            <a:ext cx="16179649" cy="8229600"/>
          </a:xfrm>
          <a:prstGeom prst="rect">
            <a:avLst/>
          </a:prstGeom>
          <a:solidFill>
            <a:srgbClr val="272525"/>
          </a:solidFill>
          <a:ln/>
        </p:spPr>
      </p:sp>
      <p:sp>
        <p:nvSpPr>
          <p:cNvPr id="4" name="Text 2"/>
          <p:cNvSpPr/>
          <p:nvPr/>
        </p:nvSpPr>
        <p:spPr>
          <a:xfrm>
            <a:off x="1171068" y="2282071"/>
            <a:ext cx="7874807" cy="694373"/>
          </a:xfrm>
          <a:prstGeom prst="rect">
            <a:avLst/>
          </a:prstGeom>
          <a:noFill/>
          <a:ln/>
        </p:spPr>
        <p:txBody>
          <a:bodyPr wrap="none" rtlCol="0" anchor="t"/>
          <a:lstStyle/>
          <a:p>
            <a:pPr marL="0" indent="0">
              <a:lnSpc>
                <a:spcPts val="5468"/>
              </a:lnSpc>
              <a:buNone/>
            </a:pPr>
            <a:r>
              <a:rPr lang="en-US" sz="3200" b="1" kern="0" spc="-131" dirty="0">
                <a:solidFill>
                  <a:srgbClr val="FFFFFF"/>
                </a:solidFill>
                <a:latin typeface="Inter" pitchFamily="34" charset="0"/>
                <a:ea typeface="Inter" pitchFamily="34" charset="-122"/>
                <a:cs typeface="Inter" pitchFamily="34" charset="-120"/>
              </a:rPr>
              <a:t>		WHO ARE THE END USERS?</a:t>
            </a:r>
            <a:endParaRPr lang="en-US" sz="3200" dirty="0"/>
          </a:p>
        </p:txBody>
      </p:sp>
      <p:sp>
        <p:nvSpPr>
          <p:cNvPr id="5" name="Text 3"/>
          <p:cNvSpPr/>
          <p:nvPr/>
        </p:nvSpPr>
        <p:spPr>
          <a:xfrm>
            <a:off x="-387275" y="3420785"/>
            <a:ext cx="12812357" cy="355402"/>
          </a:xfrm>
          <a:prstGeom prst="rect">
            <a:avLst/>
          </a:prstGeom>
          <a:noFill/>
          <a:ln/>
        </p:spPr>
        <p:txBody>
          <a:bodyPr wrap="none" rtlCol="0" anchor="t"/>
          <a:lstStyle/>
          <a:p>
            <a:pPr marL="0" indent="0">
              <a:lnSpc>
                <a:spcPts val="2799"/>
              </a:lnSpc>
              <a:buNone/>
            </a:pPr>
            <a:r>
              <a:rPr lang="en-US" sz="2800" kern="0" spc="-35" dirty="0" err="1">
                <a:solidFill>
                  <a:srgbClr val="E5E0DF"/>
                </a:solidFill>
                <a:latin typeface="Inter" pitchFamily="34" charset="0"/>
                <a:ea typeface="Inter" pitchFamily="34" charset="-122"/>
                <a:cs typeface="Inter" pitchFamily="34" charset="-120"/>
              </a:rPr>
              <a:t>i</a:t>
            </a:r>
            <a:r>
              <a:rPr lang="en-US" sz="2800" kern="0" spc="-35" dirty="0">
                <a:solidFill>
                  <a:srgbClr val="E5E0DF"/>
                </a:solidFill>
                <a:latin typeface="Inter" pitchFamily="34" charset="0"/>
                <a:ea typeface="Inter" pitchFamily="34" charset="-122"/>
                <a:cs typeface="Inter" pitchFamily="34" charset="-120"/>
              </a:rPr>
              <a:t>)Game developers needing a large variety of animal images for character design and world-building.</a:t>
            </a:r>
            <a:endParaRPr lang="en-US" sz="2800" dirty="0"/>
          </a:p>
        </p:txBody>
      </p:sp>
      <p:sp>
        <p:nvSpPr>
          <p:cNvPr id="6" name="Text 4"/>
          <p:cNvSpPr/>
          <p:nvPr/>
        </p:nvSpPr>
        <p:spPr>
          <a:xfrm>
            <a:off x="-387275" y="4026098"/>
            <a:ext cx="12812357" cy="355402"/>
          </a:xfrm>
          <a:prstGeom prst="rect">
            <a:avLst/>
          </a:prstGeom>
          <a:noFill/>
          <a:ln/>
        </p:spPr>
        <p:txBody>
          <a:bodyPr wrap="none" rtlCol="0" anchor="t"/>
          <a:lstStyle/>
          <a:p>
            <a:pPr marL="0" indent="0">
              <a:lnSpc>
                <a:spcPts val="2799"/>
              </a:lnSpc>
              <a:buNone/>
            </a:pPr>
            <a:r>
              <a:rPr lang="en-US" sz="2800" kern="0" spc="-35" dirty="0">
                <a:solidFill>
                  <a:srgbClr val="E5E0DF"/>
                </a:solidFill>
                <a:latin typeface="Inter" pitchFamily="34" charset="0"/>
                <a:ea typeface="Inter" pitchFamily="34" charset="-122"/>
                <a:cs typeface="Inter" pitchFamily="34" charset="-120"/>
              </a:rPr>
              <a:t>ii)Researchers and students studying computer vision and generative models.</a:t>
            </a:r>
            <a:endParaRPr lang="en-US" sz="2800" dirty="0"/>
          </a:p>
        </p:txBody>
      </p:sp>
      <p:sp>
        <p:nvSpPr>
          <p:cNvPr id="7" name="Text 5"/>
          <p:cNvSpPr/>
          <p:nvPr/>
        </p:nvSpPr>
        <p:spPr>
          <a:xfrm>
            <a:off x="-387275" y="4631412"/>
            <a:ext cx="12812357" cy="710803"/>
          </a:xfrm>
          <a:prstGeom prst="rect">
            <a:avLst/>
          </a:prstGeom>
          <a:noFill/>
          <a:ln/>
        </p:spPr>
        <p:txBody>
          <a:bodyPr wrap="square" rtlCol="0" anchor="t"/>
          <a:lstStyle/>
          <a:p>
            <a:pPr marL="0" indent="0">
              <a:lnSpc>
                <a:spcPts val="2799"/>
              </a:lnSpc>
              <a:buNone/>
            </a:pPr>
            <a:r>
              <a:rPr lang="en-US" sz="2800" kern="0" spc="-35" dirty="0">
                <a:solidFill>
                  <a:srgbClr val="E5E0DF"/>
                </a:solidFill>
                <a:latin typeface="Inter" pitchFamily="34" charset="0"/>
                <a:ea typeface="Inter" pitchFamily="34" charset="-122"/>
                <a:cs typeface="Inter" pitchFamily="34" charset="-120"/>
              </a:rPr>
              <a:t>iii)Companies involved in data augmentation for machine learning applications such as image classification and object detection.</a:t>
            </a:r>
            <a:endParaRPr lang="en-US" sz="2800" dirty="0"/>
          </a:p>
        </p:txBody>
      </p:sp>
      <p:sp>
        <p:nvSpPr>
          <p:cNvPr id="8" name="Text 6"/>
          <p:cNvSpPr/>
          <p:nvPr/>
        </p:nvSpPr>
        <p:spPr>
          <a:xfrm>
            <a:off x="-387275" y="5592128"/>
            <a:ext cx="12812357" cy="355402"/>
          </a:xfrm>
          <a:prstGeom prst="rect">
            <a:avLst/>
          </a:prstGeom>
          <a:noFill/>
          <a:ln/>
        </p:spPr>
        <p:txBody>
          <a:bodyPr wrap="none" rtlCol="0" anchor="t"/>
          <a:lstStyle/>
          <a:p>
            <a:pPr marL="0" indent="0">
              <a:lnSpc>
                <a:spcPts val="2799"/>
              </a:lnSpc>
              <a:buNone/>
            </a:pPr>
            <a:r>
              <a:rPr lang="en-US" sz="2800" kern="0" spc="-35" dirty="0">
                <a:solidFill>
                  <a:srgbClr val="E5E0DF"/>
                </a:solidFill>
                <a:latin typeface="Inter" pitchFamily="34" charset="0"/>
                <a:ea typeface="Inter" pitchFamily="34" charset="-122"/>
                <a:cs typeface="Inter" pitchFamily="34" charset="-120"/>
              </a:rPr>
              <a:t>iv)Artists and designers looking for inspiration or references for their artwork.</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771570" y="-529"/>
            <a:ext cx="14630400" cy="8229600"/>
          </a:xfrm>
          <a:prstGeom prst="rect">
            <a:avLst/>
          </a:prstGeom>
          <a:solidFill>
            <a:srgbClr val="272525"/>
          </a:solidFill>
          <a:ln/>
        </p:spPr>
      </p:sp>
      <p:sp>
        <p:nvSpPr>
          <p:cNvPr id="4" name="Text 2"/>
          <p:cNvSpPr/>
          <p:nvPr/>
        </p:nvSpPr>
        <p:spPr>
          <a:xfrm>
            <a:off x="2037993" y="1629489"/>
            <a:ext cx="10554414" cy="1388745"/>
          </a:xfrm>
          <a:prstGeom prst="rect">
            <a:avLst/>
          </a:prstGeom>
          <a:noFill/>
          <a:ln/>
        </p:spPr>
        <p:txBody>
          <a:bodyPr wrap="square" rtlCol="0" anchor="t"/>
          <a:lstStyle/>
          <a:p>
            <a:pPr marL="0" indent="0">
              <a:lnSpc>
                <a:spcPts val="5468"/>
              </a:lnSpc>
              <a:buNone/>
            </a:pPr>
            <a:r>
              <a:rPr lang="en-US" sz="3200" b="1" kern="0" spc="-131" dirty="0">
                <a:solidFill>
                  <a:srgbClr val="FFFFFF"/>
                </a:solidFill>
                <a:latin typeface="Inter" pitchFamily="34" charset="0"/>
                <a:ea typeface="Inter" pitchFamily="34" charset="-122"/>
                <a:cs typeface="Inter" pitchFamily="34" charset="-120"/>
              </a:rPr>
              <a:t>		YOUR SOLUTION AND ITS VALUE PROPOSITION</a:t>
            </a:r>
            <a:endParaRPr lang="en-US" sz="3200" dirty="0"/>
          </a:p>
        </p:txBody>
      </p:sp>
      <p:sp>
        <p:nvSpPr>
          <p:cNvPr id="5" name="Text 3"/>
          <p:cNvSpPr/>
          <p:nvPr/>
        </p:nvSpPr>
        <p:spPr>
          <a:xfrm>
            <a:off x="1957892" y="2635624"/>
            <a:ext cx="10832949" cy="1388745"/>
          </a:xfrm>
          <a:prstGeom prst="rect">
            <a:avLst/>
          </a:prstGeom>
          <a:noFill/>
          <a:ln/>
        </p:spPr>
        <p:txBody>
          <a:bodyPr wrap="square" rtlCol="0" anchor="t"/>
          <a:lstStyle/>
          <a:p>
            <a:pPr marL="0" indent="0">
              <a:lnSpc>
                <a:spcPts val="2799"/>
              </a:lnSpc>
              <a:buNone/>
            </a:pPr>
            <a:r>
              <a:rPr lang="en-US" sz="2800" kern="0" spc="-35" dirty="0">
                <a:solidFill>
                  <a:srgbClr val="E5E0DF"/>
                </a:solidFill>
                <a:latin typeface="Inter" pitchFamily="34" charset="0"/>
                <a:ea typeface="Inter" pitchFamily="34" charset="-122"/>
                <a:cs typeface="Inter" pitchFamily="34" charset="-120"/>
              </a:rPr>
              <a:t>Our solution involves training a GAN on a dataset of animal images to generate synthetic images of various animal species. This approach offers the following value propositions:</a:t>
            </a:r>
          </a:p>
          <a:p>
            <a:pPr marL="0" indent="0">
              <a:lnSpc>
                <a:spcPts val="2799"/>
              </a:lnSpc>
              <a:buNone/>
            </a:pPr>
            <a:endParaRPr lang="en-US" sz="2800" kern="0" spc="-35" dirty="0">
              <a:solidFill>
                <a:srgbClr val="E5E0DF"/>
              </a:solidFill>
              <a:latin typeface="Inter" pitchFamily="34" charset="0"/>
              <a:ea typeface="Inter" pitchFamily="34" charset="-122"/>
              <a:cs typeface="Inter" pitchFamily="34" charset="-120"/>
            </a:endParaRPr>
          </a:p>
          <a:p>
            <a:pPr marL="0" indent="0">
              <a:lnSpc>
                <a:spcPts val="2799"/>
              </a:lnSpc>
              <a:buNone/>
            </a:pPr>
            <a:endParaRPr lang="en-US" sz="2800" kern="0" spc="-35" dirty="0">
              <a:solidFill>
                <a:srgbClr val="E5E0DF"/>
              </a:solidFill>
              <a:latin typeface="Inter" pitchFamily="34" charset="0"/>
              <a:ea typeface="Inter" pitchFamily="34" charset="-122"/>
            </a:endParaRPr>
          </a:p>
          <a:p>
            <a:pPr marL="0" indent="0">
              <a:lnSpc>
                <a:spcPts val="2799"/>
              </a:lnSpc>
              <a:buNone/>
            </a:pPr>
            <a:endParaRPr lang="en-US" sz="2800" dirty="0"/>
          </a:p>
        </p:txBody>
      </p:sp>
      <p:sp>
        <p:nvSpPr>
          <p:cNvPr id="6" name="Text 4"/>
          <p:cNvSpPr/>
          <p:nvPr/>
        </p:nvSpPr>
        <p:spPr>
          <a:xfrm>
            <a:off x="494852" y="4423291"/>
            <a:ext cx="12097556" cy="399812"/>
          </a:xfrm>
          <a:prstGeom prst="rect">
            <a:avLst/>
          </a:prstGeom>
          <a:noFill/>
          <a:ln/>
        </p:spPr>
        <p:txBody>
          <a:bodyPr wrap="non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Provides a time-efficient and cost-effective way to generate diverse and realistic animal images.</a:t>
            </a:r>
            <a:endParaRPr lang="en-US" sz="2800" dirty="0"/>
          </a:p>
        </p:txBody>
      </p:sp>
      <p:sp>
        <p:nvSpPr>
          <p:cNvPr id="7" name="Text 5"/>
          <p:cNvSpPr/>
          <p:nvPr/>
        </p:nvSpPr>
        <p:spPr>
          <a:xfrm>
            <a:off x="494852" y="4911923"/>
            <a:ext cx="12097556" cy="799624"/>
          </a:xfrm>
          <a:prstGeom prst="rect">
            <a:avLst/>
          </a:prstGeom>
          <a:noFill/>
          <a:ln/>
        </p:spPr>
        <p:txBody>
          <a:bodyPr wrap="squar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Offers flexibility and creativity for artists and designers in exploring different animal species and styles.</a:t>
            </a:r>
            <a:endParaRPr lang="en-US" sz="2800" dirty="0"/>
          </a:p>
        </p:txBody>
      </p:sp>
      <p:sp>
        <p:nvSpPr>
          <p:cNvPr id="8" name="Text 6"/>
          <p:cNvSpPr/>
          <p:nvPr/>
        </p:nvSpPr>
        <p:spPr>
          <a:xfrm>
            <a:off x="580914" y="5800368"/>
            <a:ext cx="12011493" cy="1321194"/>
          </a:xfrm>
          <a:prstGeom prst="rect">
            <a:avLst/>
          </a:prstGeom>
          <a:noFill/>
          <a:ln/>
        </p:spPr>
        <p:txBody>
          <a:bodyPr wrap="squar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Facilitates data augmentation for machine learning tasks, improving the robustness and generalization of models trained on limited datasets.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2623661"/>
            <a:ext cx="6257687" cy="555427"/>
          </a:xfrm>
          <a:prstGeom prst="rect">
            <a:avLst/>
          </a:prstGeom>
          <a:noFill/>
          <a:ln/>
        </p:spPr>
        <p:txBody>
          <a:bodyPr wrap="none" rtlCol="0" anchor="t"/>
          <a:lstStyle/>
          <a:p>
            <a:pPr marL="0" indent="0" algn="ctr">
              <a:lnSpc>
                <a:spcPts val="4374"/>
              </a:lnSpc>
              <a:buNone/>
            </a:pPr>
            <a:r>
              <a:rPr lang="en-US" sz="3499" b="1" kern="0" spc="-105" dirty="0">
                <a:solidFill>
                  <a:srgbClr val="FFFFFF"/>
                </a:solidFill>
                <a:latin typeface="Inter" pitchFamily="34" charset="0"/>
                <a:ea typeface="Inter" pitchFamily="34" charset="-122"/>
                <a:cs typeface="Inter" pitchFamily="34" charset="-120"/>
              </a:rPr>
              <a:t>					THE WOW IN YOUR SOLUTION</a:t>
            </a:r>
            <a:endParaRPr lang="en-US" sz="3499" dirty="0"/>
          </a:p>
        </p:txBody>
      </p:sp>
      <p:sp>
        <p:nvSpPr>
          <p:cNvPr id="5" name="Text 3"/>
          <p:cNvSpPr/>
          <p:nvPr/>
        </p:nvSpPr>
        <p:spPr>
          <a:xfrm>
            <a:off x="2037993" y="3623429"/>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1301676" y="4228743"/>
            <a:ext cx="11290732" cy="399812"/>
          </a:xfrm>
          <a:prstGeom prst="rect">
            <a:avLst/>
          </a:prstGeom>
          <a:noFill/>
          <a:ln/>
        </p:spPr>
        <p:txBody>
          <a:bodyPr wrap="non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Utilization of Generative Adversarial Networks (GANs) for image generation.</a:t>
            </a:r>
            <a:endParaRPr lang="en-US" sz="2800" dirty="0"/>
          </a:p>
        </p:txBody>
      </p:sp>
      <p:sp>
        <p:nvSpPr>
          <p:cNvPr id="7" name="Text 5"/>
          <p:cNvSpPr/>
          <p:nvPr/>
        </p:nvSpPr>
        <p:spPr>
          <a:xfrm>
            <a:off x="1183342" y="4717375"/>
            <a:ext cx="11409065" cy="399812"/>
          </a:xfrm>
          <a:prstGeom prst="rect">
            <a:avLst/>
          </a:prstGeom>
          <a:noFill/>
          <a:ln/>
        </p:spPr>
        <p:txBody>
          <a:bodyPr wrap="non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Training on a diverse dataset of animal images.</a:t>
            </a:r>
            <a:endParaRPr lang="en-US" sz="2800" dirty="0"/>
          </a:p>
        </p:txBody>
      </p:sp>
      <p:sp>
        <p:nvSpPr>
          <p:cNvPr id="8" name="Text 6"/>
          <p:cNvSpPr/>
          <p:nvPr/>
        </p:nvSpPr>
        <p:spPr>
          <a:xfrm>
            <a:off x="1183342" y="5206008"/>
            <a:ext cx="11409066" cy="399812"/>
          </a:xfrm>
          <a:prstGeom prst="rect">
            <a:avLst/>
          </a:prstGeom>
          <a:noFill/>
          <a:ln/>
        </p:spPr>
        <p:txBody>
          <a:bodyPr wrap="none" rtlCol="0" anchor="t"/>
          <a:lstStyle/>
          <a:p>
            <a:pPr marL="342900" indent="-342900" algn="l">
              <a:lnSpc>
                <a:spcPts val="3149"/>
              </a:lnSpc>
              <a:buSzPct val="100000"/>
              <a:buChar char="•"/>
            </a:pPr>
            <a:r>
              <a:rPr lang="en-US" sz="2800" kern="0" spc="-35" dirty="0">
                <a:solidFill>
                  <a:srgbClr val="E5E0DF"/>
                </a:solidFill>
                <a:latin typeface="Inter" pitchFamily="34" charset="0"/>
                <a:ea typeface="Inter" pitchFamily="34" charset="-122"/>
                <a:cs typeface="Inter" pitchFamily="34" charset="-120"/>
              </a:rPr>
              <a:t>Integration</a:t>
            </a:r>
            <a:r>
              <a:rPr lang="en-US" sz="1750" kern="0" spc="-35" dirty="0">
                <a:solidFill>
                  <a:srgbClr val="E5E0DF"/>
                </a:solidFill>
                <a:latin typeface="Inter" pitchFamily="34" charset="0"/>
                <a:ea typeface="Inter" pitchFamily="34" charset="-122"/>
                <a:cs typeface="Inter" pitchFamily="34" charset="-120"/>
              </a:rPr>
              <a:t> </a:t>
            </a:r>
            <a:r>
              <a:rPr lang="en-US" sz="2800" kern="0" spc="-35" dirty="0">
                <a:solidFill>
                  <a:srgbClr val="E5E0DF"/>
                </a:solidFill>
                <a:latin typeface="Inter" pitchFamily="34" charset="0"/>
                <a:ea typeface="Inter" pitchFamily="34" charset="-122"/>
                <a:cs typeface="Inter" pitchFamily="34" charset="-120"/>
              </a:rPr>
              <a:t>of convolutional neural networks (CNNs) for image processing and generation</a:t>
            </a:r>
            <a:r>
              <a:rPr lang="en-US" sz="1750" kern="0" spc="-35" dirty="0">
                <a:solidFill>
                  <a:srgbClr val="E5E0DF"/>
                </a:solidFill>
                <a:latin typeface="Inter" pitchFamily="34" charset="0"/>
                <a:ea typeface="Inter" pitchFamily="34" charset="-122"/>
                <a:cs typeface="Inter" pitchFamily="34" charset="-120"/>
              </a:rPr>
              <a: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799790"/>
          </a:xfrm>
          <a:prstGeom prst="rect">
            <a:avLst/>
          </a:prstGeom>
          <a:solidFill>
            <a:srgbClr val="272525"/>
          </a:solidFill>
          <a:ln/>
        </p:spPr>
      </p:sp>
      <p:sp>
        <p:nvSpPr>
          <p:cNvPr id="4" name="Text 2"/>
          <p:cNvSpPr/>
          <p:nvPr/>
        </p:nvSpPr>
        <p:spPr>
          <a:xfrm>
            <a:off x="3621167" y="427673"/>
            <a:ext cx="3888462" cy="486013"/>
          </a:xfrm>
          <a:prstGeom prst="rect">
            <a:avLst/>
          </a:prstGeom>
          <a:noFill/>
          <a:ln/>
        </p:spPr>
        <p:txBody>
          <a:bodyPr wrap="none" rtlCol="0" anchor="t"/>
          <a:lstStyle/>
          <a:p>
            <a:pPr marL="0" indent="0" algn="ctr">
              <a:lnSpc>
                <a:spcPts val="3827"/>
              </a:lnSpc>
              <a:buNone/>
            </a:pPr>
            <a:endParaRPr lang="en-US" sz="2800" dirty="0"/>
          </a:p>
        </p:txBody>
      </p:sp>
      <p:sp>
        <p:nvSpPr>
          <p:cNvPr id="5" name="Text 3"/>
          <p:cNvSpPr/>
          <p:nvPr/>
        </p:nvSpPr>
        <p:spPr>
          <a:xfrm>
            <a:off x="4528969" y="427673"/>
            <a:ext cx="4324574" cy="700682"/>
          </a:xfrm>
          <a:prstGeom prst="rect">
            <a:avLst/>
          </a:prstGeom>
          <a:noFill/>
          <a:ln/>
        </p:spPr>
        <p:txBody>
          <a:bodyPr wrap="none" rtlCol="0" anchor="t"/>
          <a:lstStyle/>
          <a:p>
            <a:pPr marL="0" indent="0" algn="ctr">
              <a:lnSpc>
                <a:spcPts val="3062"/>
              </a:lnSpc>
              <a:buNone/>
            </a:pPr>
            <a:r>
              <a:rPr lang="en-US" sz="2800" b="1" kern="0" spc="-73" dirty="0">
                <a:solidFill>
                  <a:srgbClr val="FFFFFF"/>
                </a:solidFill>
                <a:latin typeface="Inter" pitchFamily="34" charset="0"/>
                <a:ea typeface="Inter" pitchFamily="34" charset="-122"/>
                <a:cs typeface="Inter" pitchFamily="34" charset="-120"/>
              </a:rPr>
              <a:t>MODELLING</a:t>
            </a:r>
            <a:endParaRPr lang="en-US" sz="2800" dirty="0"/>
          </a:p>
        </p:txBody>
      </p:sp>
      <p:sp>
        <p:nvSpPr>
          <p:cNvPr id="6" name="Text 4"/>
          <p:cNvSpPr/>
          <p:nvPr/>
        </p:nvSpPr>
        <p:spPr>
          <a:xfrm>
            <a:off x="3621167" y="1769031"/>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graph LR</a:t>
            </a:r>
            <a:endParaRPr lang="en-US" sz="2800" dirty="0"/>
          </a:p>
        </p:txBody>
      </p:sp>
      <p:sp>
        <p:nvSpPr>
          <p:cNvPr id="7" name="Text 5"/>
          <p:cNvSpPr/>
          <p:nvPr/>
        </p:nvSpPr>
        <p:spPr>
          <a:xfrm>
            <a:off x="3621167" y="2192655"/>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A[Load Animal Images &amp; Preprocess] --&gt; B{Define Model Architectures}</a:t>
            </a:r>
            <a:endParaRPr lang="en-US" sz="2800" dirty="0"/>
          </a:p>
        </p:txBody>
      </p:sp>
      <p:sp>
        <p:nvSpPr>
          <p:cNvPr id="8" name="Text 6"/>
          <p:cNvSpPr/>
          <p:nvPr/>
        </p:nvSpPr>
        <p:spPr>
          <a:xfrm>
            <a:off x="3621167" y="2616279"/>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B --&gt; C{Generator (build_generator)}</a:t>
            </a:r>
            <a:endParaRPr lang="en-US" sz="2800" dirty="0"/>
          </a:p>
        </p:txBody>
      </p:sp>
      <p:sp>
        <p:nvSpPr>
          <p:cNvPr id="9" name="Text 7"/>
          <p:cNvSpPr/>
          <p:nvPr/>
        </p:nvSpPr>
        <p:spPr>
          <a:xfrm>
            <a:off x="3621167" y="3039904"/>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B --&gt; D{Discriminator (build_discriminator)}</a:t>
            </a:r>
            <a:endParaRPr lang="en-US" sz="2800" dirty="0"/>
          </a:p>
        </p:txBody>
      </p:sp>
      <p:sp>
        <p:nvSpPr>
          <p:cNvPr id="10" name="Text 8"/>
          <p:cNvSpPr/>
          <p:nvPr/>
        </p:nvSpPr>
        <p:spPr>
          <a:xfrm>
            <a:off x="3621167" y="3463528"/>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C --&gt; E{GAN Model (build_gan)}</a:t>
            </a:r>
            <a:endParaRPr lang="en-US" sz="2800" dirty="0"/>
          </a:p>
        </p:txBody>
      </p:sp>
      <p:sp>
        <p:nvSpPr>
          <p:cNvPr id="11" name="Text 9"/>
          <p:cNvSpPr/>
          <p:nvPr/>
        </p:nvSpPr>
        <p:spPr>
          <a:xfrm>
            <a:off x="3621167" y="3887153"/>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A &amp; E --&gt; F{Training Loop}</a:t>
            </a:r>
            <a:endParaRPr lang="en-US" sz="2800" dirty="0"/>
          </a:p>
        </p:txBody>
      </p:sp>
      <p:sp>
        <p:nvSpPr>
          <p:cNvPr id="12" name="Text 10"/>
          <p:cNvSpPr/>
          <p:nvPr/>
        </p:nvSpPr>
        <p:spPr>
          <a:xfrm>
            <a:off x="3621167" y="4310777"/>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F --&gt; G{Select Real Image Batch}</a:t>
            </a:r>
            <a:endParaRPr lang="en-US" sz="2800" dirty="0"/>
          </a:p>
        </p:txBody>
      </p:sp>
      <p:sp>
        <p:nvSpPr>
          <p:cNvPr id="13" name="Text 11"/>
          <p:cNvSpPr/>
          <p:nvPr/>
        </p:nvSpPr>
        <p:spPr>
          <a:xfrm>
            <a:off x="3621167" y="4734401"/>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F --&gt; H{Generate Fake Images (noise -&gt; generator)}</a:t>
            </a:r>
            <a:endParaRPr lang="en-US" sz="2800" dirty="0"/>
          </a:p>
        </p:txBody>
      </p:sp>
      <p:sp>
        <p:nvSpPr>
          <p:cNvPr id="14" name="Text 12"/>
          <p:cNvSpPr/>
          <p:nvPr/>
        </p:nvSpPr>
        <p:spPr>
          <a:xfrm>
            <a:off x="3621167" y="5158026"/>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G &amp; H --&gt; I{Train Discriminator (real, fake labels)}</a:t>
            </a:r>
            <a:endParaRPr lang="en-US" sz="2800" dirty="0"/>
          </a:p>
        </p:txBody>
      </p:sp>
      <p:sp>
        <p:nvSpPr>
          <p:cNvPr id="15" name="Text 13"/>
          <p:cNvSpPr/>
          <p:nvPr/>
        </p:nvSpPr>
        <p:spPr>
          <a:xfrm>
            <a:off x="3621167" y="5581650"/>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I --&gt; F</a:t>
            </a:r>
            <a:endParaRPr lang="en-US" sz="2800" dirty="0"/>
          </a:p>
        </p:txBody>
      </p:sp>
      <p:sp>
        <p:nvSpPr>
          <p:cNvPr id="16" name="Text 14"/>
          <p:cNvSpPr/>
          <p:nvPr/>
        </p:nvSpPr>
        <p:spPr>
          <a:xfrm>
            <a:off x="3621167" y="6005274"/>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H --&gt; J{Train Generator (via GAN)}</a:t>
            </a:r>
            <a:endParaRPr lang="en-US" sz="2800" dirty="0"/>
          </a:p>
        </p:txBody>
      </p:sp>
      <p:sp>
        <p:nvSpPr>
          <p:cNvPr id="17" name="Text 15"/>
          <p:cNvSpPr/>
          <p:nvPr/>
        </p:nvSpPr>
        <p:spPr>
          <a:xfrm>
            <a:off x="3621167" y="6428899"/>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J --&gt; F</a:t>
            </a:r>
            <a:endParaRPr lang="en-US" sz="2800" dirty="0"/>
          </a:p>
        </p:txBody>
      </p:sp>
      <p:sp>
        <p:nvSpPr>
          <p:cNvPr id="18" name="Text 16"/>
          <p:cNvSpPr/>
          <p:nvPr/>
        </p:nvSpPr>
        <p:spPr>
          <a:xfrm>
            <a:off x="3621167" y="6852523"/>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F --&gt; K{Log &amp; Visualize (epoch intervals)}</a:t>
            </a:r>
            <a:endParaRPr lang="en-US" sz="2800" dirty="0"/>
          </a:p>
        </p:txBody>
      </p:sp>
      <p:sp>
        <p:nvSpPr>
          <p:cNvPr id="19" name="Text 17"/>
          <p:cNvSpPr/>
          <p:nvPr/>
        </p:nvSpPr>
        <p:spPr>
          <a:xfrm>
            <a:off x="3621167" y="7276148"/>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K --&gt; F</a:t>
            </a:r>
            <a:endParaRPr lang="en-US" sz="2800" dirty="0"/>
          </a:p>
        </p:txBody>
      </p:sp>
      <p:sp>
        <p:nvSpPr>
          <p:cNvPr id="20" name="Text 18"/>
          <p:cNvSpPr/>
          <p:nvPr/>
        </p:nvSpPr>
        <p:spPr>
          <a:xfrm>
            <a:off x="3621167" y="7699772"/>
            <a:ext cx="7388066" cy="248722"/>
          </a:xfrm>
          <a:prstGeom prst="rect">
            <a:avLst/>
          </a:prstGeom>
          <a:noFill/>
          <a:ln/>
        </p:spPr>
        <p:txBody>
          <a:bodyPr wrap="none" rtlCol="0" anchor="t"/>
          <a:lstStyle/>
          <a:p>
            <a:pPr marL="0" indent="0" algn="ctr">
              <a:lnSpc>
                <a:spcPts val="1960"/>
              </a:lnSpc>
              <a:buNone/>
            </a:pPr>
            <a:r>
              <a:rPr lang="en-US" sz="2800" kern="0" spc="-24" dirty="0">
                <a:solidFill>
                  <a:srgbClr val="E5E0DF"/>
                </a:solidFill>
                <a:latin typeface="Inter" pitchFamily="34" charset="0"/>
                <a:ea typeface="Inter" pitchFamily="34" charset="-122"/>
                <a:cs typeface="Inter" pitchFamily="34" charset="-120"/>
              </a:rPr>
              <a:t>&lt;number&gt;</a:t>
            </a:r>
            <a:endParaRPr lang="en-US" sz="2800" dirty="0"/>
          </a:p>
        </p:txBody>
      </p:sp>
      <p:sp>
        <p:nvSpPr>
          <p:cNvPr id="21" name="Text 19"/>
          <p:cNvSpPr/>
          <p:nvPr/>
        </p:nvSpPr>
        <p:spPr>
          <a:xfrm>
            <a:off x="3621167" y="8123396"/>
            <a:ext cx="7388066" cy="248722"/>
          </a:xfrm>
          <a:prstGeom prst="rect">
            <a:avLst/>
          </a:prstGeom>
          <a:noFill/>
          <a:ln/>
        </p:spPr>
        <p:txBody>
          <a:bodyPr wrap="none" rtlCol="0" anchor="t"/>
          <a:lstStyle/>
          <a:p>
            <a:pPr marL="0" indent="0" algn="ctr">
              <a:lnSpc>
                <a:spcPts val="1960"/>
              </a:lnSpc>
              <a:buNone/>
            </a:pP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1232892"/>
            <a:ext cx="4443889" cy="555427"/>
          </a:xfrm>
          <a:prstGeom prst="rect">
            <a:avLst/>
          </a:prstGeom>
          <a:noFill/>
          <a:ln/>
        </p:spPr>
        <p:txBody>
          <a:bodyPr wrap="none" rtlCol="0" anchor="t"/>
          <a:lstStyle/>
          <a:p>
            <a:pPr marL="0" indent="0">
              <a:lnSpc>
                <a:spcPts val="4374"/>
              </a:lnSpc>
              <a:buNone/>
            </a:pPr>
            <a:r>
              <a:rPr lang="en-US" sz="3499" b="1" kern="0" spc="-105" dirty="0">
                <a:solidFill>
                  <a:srgbClr val="FFFFFF"/>
                </a:solidFill>
                <a:latin typeface="Inter" pitchFamily="34" charset="0"/>
                <a:ea typeface="Inter" pitchFamily="34" charset="-122"/>
                <a:cs typeface="Inter" pitchFamily="34" charset="-120"/>
              </a:rPr>
              <a:t>RESULTS</a:t>
            </a:r>
            <a:endParaRPr lang="en-US" sz="3499" dirty="0"/>
          </a:p>
        </p:txBody>
      </p:sp>
      <p:sp>
        <p:nvSpPr>
          <p:cNvPr id="5" name="Text 3"/>
          <p:cNvSpPr/>
          <p:nvPr/>
        </p:nvSpPr>
        <p:spPr>
          <a:xfrm>
            <a:off x="2037993" y="2232660"/>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037993" y="2837974"/>
            <a:ext cx="10554414" cy="355402"/>
          </a:xfrm>
          <a:prstGeom prst="rect">
            <a:avLst/>
          </a:prstGeom>
          <a:noFill/>
          <a:ln/>
        </p:spPr>
        <p:txBody>
          <a:bodyPr wrap="none" rtlCol="0" anchor="t"/>
          <a:lstStyle/>
          <a:p>
            <a:pPr marL="0" indent="0">
              <a:lnSpc>
                <a:spcPts val="2799"/>
              </a:lnSpc>
              <a:buNone/>
            </a:pPr>
            <a:r>
              <a:rPr lang="en-US" sz="2800" kern="0" spc="-35" dirty="0">
                <a:solidFill>
                  <a:srgbClr val="E5E0DF"/>
                </a:solidFill>
                <a:latin typeface="Inter" pitchFamily="34" charset="0"/>
                <a:ea typeface="Inter" pitchFamily="34" charset="-122"/>
                <a:cs typeface="Inter" pitchFamily="34" charset="-120"/>
              </a:rPr>
              <a:t>Demo Link</a:t>
            </a:r>
            <a:r>
              <a:rPr lang="en-US" sz="1750" kern="0" spc="-35" dirty="0">
                <a:solidFill>
                  <a:srgbClr val="E5E0DF"/>
                </a:solidFill>
                <a:latin typeface="Inter" pitchFamily="34" charset="0"/>
                <a:ea typeface="Inter" pitchFamily="34" charset="-122"/>
                <a:cs typeface="Inter" pitchFamily="34" charset="-120"/>
              </a:rPr>
              <a:t>:</a:t>
            </a:r>
            <a:endParaRPr lang="en-US" sz="1750" dirty="0"/>
          </a:p>
        </p:txBody>
      </p:sp>
      <p:pic>
        <p:nvPicPr>
          <p:cNvPr id="7" name="Image 0" descr="preencoded.png">
            <a:hlinkClick r:id="rId3"/>
          </p:cNvPr>
          <p:cNvPicPr>
            <a:picLocks noChangeAspect="1"/>
          </p:cNvPicPr>
          <p:nvPr/>
        </p:nvPicPr>
        <p:blipFill>
          <a:blip r:embed="rId4"/>
          <a:stretch>
            <a:fillRect/>
          </a:stretch>
        </p:blipFill>
        <p:spPr>
          <a:xfrm>
            <a:off x="2037993" y="3443288"/>
            <a:ext cx="10554414" cy="2237184"/>
          </a:xfrm>
          <a:prstGeom prst="rect">
            <a:avLst/>
          </a:prstGeom>
        </p:spPr>
      </p:pic>
      <p:sp>
        <p:nvSpPr>
          <p:cNvPr id="8" name="Text 5"/>
          <p:cNvSpPr/>
          <p:nvPr/>
        </p:nvSpPr>
        <p:spPr>
          <a:xfrm>
            <a:off x="2037993" y="5930384"/>
            <a:ext cx="10554414" cy="1066205"/>
          </a:xfrm>
          <a:prstGeom prst="rect">
            <a:avLst/>
          </a:prstGeom>
          <a:noFill/>
          <a:ln/>
        </p:spPr>
        <p:txBody>
          <a:bodyPr wrap="square" rtlCol="0" anchor="t"/>
          <a:lstStyle/>
          <a:p>
            <a:pPr marL="0" indent="0">
              <a:lnSpc>
                <a:spcPts val="2799"/>
              </a:lnSpc>
              <a:buNone/>
            </a:pPr>
            <a:r>
              <a:rPr lang="en-US" sz="2800" kern="0" spc="-35" dirty="0">
                <a:solidFill>
                  <a:srgbClr val="E5E0DF"/>
                </a:solidFill>
                <a:latin typeface="Inter" pitchFamily="34" charset="0"/>
                <a:ea typeface="Inter" pitchFamily="34" charset="-122"/>
                <a:cs typeface="Inter" pitchFamily="34" charset="-120"/>
              </a:rPr>
              <a:t>By harnessing the power of deep learning and convolutional neural networks, we have provided a valuable tool for artists, designers, researchers, and companies seeking high-quality and diverse animal images for various applications</a:t>
            </a:r>
            <a:r>
              <a:rPr lang="en-US" sz="1750" kern="0" spc="-35" dirty="0">
                <a:solidFill>
                  <a:srgbClr val="E5E0DF"/>
                </a:solidFill>
                <a:latin typeface="Inter" pitchFamily="34" charset="0"/>
                <a:ea typeface="Inter" pitchFamily="34" charset="-122"/>
                <a:cs typeface="Inter" pitchFamily="34" charset="-120"/>
              </a:rPr>
              <a: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634</Words>
  <Application>Microsoft Office PowerPoint</Application>
  <PresentationFormat>Custom</PresentationFormat>
  <Paragraphs>62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prathisiva88@gmail.com</cp:lastModifiedBy>
  <cp:revision>2</cp:revision>
  <dcterms:created xsi:type="dcterms:W3CDTF">2024-04-05T06:11:55Z</dcterms:created>
  <dcterms:modified xsi:type="dcterms:W3CDTF">2024-04-05T06:27:53Z</dcterms:modified>
</cp:coreProperties>
</file>