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95" r:id="rId2"/>
    <p:sldId id="256" r:id="rId3"/>
    <p:sldId id="257" r:id="rId4"/>
    <p:sldId id="258" r:id="rId5"/>
    <p:sldId id="259" r:id="rId6"/>
    <p:sldId id="296" r:id="rId7"/>
    <p:sldId id="297" r:id="rId8"/>
    <p:sldId id="260" r:id="rId9"/>
    <p:sldId id="261" r:id="rId10"/>
    <p:sldId id="262" r:id="rId11"/>
    <p:sldId id="263" r:id="rId12"/>
    <p:sldId id="265" r:id="rId13"/>
    <p:sldId id="302" r:id="rId14"/>
    <p:sldId id="303" r:id="rId15"/>
    <p:sldId id="300" r:id="rId16"/>
    <p:sldId id="298" r:id="rId17"/>
    <p:sldId id="273" r:id="rId18"/>
    <p:sldId id="301" r:id="rId19"/>
    <p:sldId id="299" r:id="rId20"/>
    <p:sldId id="304" r:id="rId21"/>
  </p:sldIdLst>
  <p:sldSz cx="9144000" cy="5143500" type="screen16x9"/>
  <p:notesSz cx="6858000" cy="9144000"/>
  <p:embeddedFontLst>
    <p:embeddedFont>
      <p:font typeface="Bookman Old Style" panose="02050604050505020204" pitchFamily="18" charset="0"/>
      <p:regular r:id="rId23"/>
      <p:bold r:id="rId24"/>
      <p:italic r:id="rId25"/>
      <p:boldItalic r:id="rId26"/>
    </p:embeddedFont>
    <p:embeddedFont>
      <p:font typeface="Red Hat Text" panose="020B0604020202020204" charset="0"/>
      <p:regular r:id="rId27"/>
      <p:bold r:id="rId28"/>
      <p:italic r:id="rId29"/>
      <p:boldItalic r:id="rId30"/>
    </p:embeddedFont>
    <p:embeddedFont>
      <p:font typeface="Bahnschrift SemiBold" panose="020B0502040204020203" pitchFamily="34" charset="0"/>
      <p:bold r:id="rId31"/>
    </p:embeddedFont>
    <p:embeddedFont>
      <p:font typeface="Bahnschrift SemiLight SemiConde" panose="020B0502040204020203" pitchFamily="34" charset="0"/>
      <p:regular r:id="rId32"/>
    </p:embeddedFont>
    <p:embeddedFont>
      <p:font typeface="Calibri" panose="020F0502020204030204" pitchFamily="34" charset="0"/>
      <p:regular r:id="rId33"/>
      <p:bold r:id="rId34"/>
      <p:italic r:id="rId35"/>
      <p:boldItalic r:id="rId36"/>
    </p:embeddedFont>
    <p:embeddedFont>
      <p:font typeface="Bahnschrift SemiCondensed" panose="020B0502040204020203" pitchFamily="34" charset="0"/>
      <p:regular r:id="rId37"/>
      <p:bold r:id="rId38"/>
    </p:embeddedFont>
    <p:embeddedFont>
      <p:font typeface="Red Hat Display" panose="020B060402020202020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87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2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9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c80e817397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c80e817397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00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98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52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29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a:endParaRPr/>
          </a:p>
        </p:txBody>
      </p:sp>
      <p:sp>
        <p:nvSpPr>
          <p:cNvPr id="17" name="Google Shape;17;p3"/>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rot="10800000">
            <a:off x="4091600" y="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 name="Google Shape;22;p4"/>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1pPr>
            <a:lvl2pPr marL="914400" lvl="1"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2pPr>
            <a:lvl3pPr marL="1371600" lvl="2"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3pPr>
            <a:lvl4pPr marL="1828800" lvl="3"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4pPr>
            <a:lvl5pPr marL="2286000" lvl="4"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5pPr>
            <a:lvl6pPr marL="2743200" lvl="5"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6pPr>
            <a:lvl7pPr marL="3200400" lvl="6"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7pPr>
            <a:lvl8pPr marL="3657600" lvl="7"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8pPr>
            <a:lvl9pPr marL="4114800" lvl="8" indent="-419100" algn="ctr" rtl="0">
              <a:spcBef>
                <a:spcPts val="800"/>
              </a:spcBef>
              <a:spcAft>
                <a:spcPts val="80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9pPr>
          </a:lstStyle>
          <a:p>
            <a:endParaRPr/>
          </a:p>
        </p:txBody>
      </p:sp>
      <p:sp>
        <p:nvSpPr>
          <p:cNvPr id="23" name="Google Shape;23;p4"/>
          <p:cNvSpPr txBox="1"/>
          <p:nvPr/>
        </p:nvSpPr>
        <p:spPr>
          <a:xfrm>
            <a:off x="3593400" y="40520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2" name="Google Shape;42;p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7"/>
          <p:cNvSpPr txBox="1">
            <a:spLocks noGrp="1"/>
          </p:cNvSpPr>
          <p:nvPr>
            <p:ph type="body" idx="1"/>
          </p:nvPr>
        </p:nvSpPr>
        <p:spPr>
          <a:xfrm>
            <a:off x="1044446"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body" idx="2"/>
          </p:nvPr>
        </p:nvSpPr>
        <p:spPr>
          <a:xfrm>
            <a:off x="3525597"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3"/>
          </p:nvPr>
        </p:nvSpPr>
        <p:spPr>
          <a:xfrm>
            <a:off x="6006748"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 name="Google Shape;50;p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spectrum.ieee.org/digital-nose-stimulation-enables-smelling-in-stereo" TargetMode="External"/><Relationship Id="rId3" Type="http://schemas.openxmlformats.org/officeDocument/2006/relationships/hyperlink" Target="https://nanoscent.wordpress.com/" TargetMode="External"/><Relationship Id="rId7" Type="http://schemas.openxmlformats.org/officeDocument/2006/relationships/hyperlink" Target="https://thehustle.co/digiscents-ismell-fail/" TargetMode="External"/><Relationship Id="rId2" Type="http://schemas.openxmlformats.org/officeDocument/2006/relationships/hyperlink" Target="https://www.gyanvihar.org/researchjournals/CTM_VOL_1_7.pdf" TargetMode="External"/><Relationship Id="rId1" Type="http://schemas.openxmlformats.org/officeDocument/2006/relationships/slideLayout" Target="../slideLayouts/slideLayout6.xml"/><Relationship Id="rId6" Type="http://schemas.openxmlformats.org/officeDocument/2006/relationships/hyperlink" Target="https://tech.co/news/google-nose-smell-the-world-2013-04" TargetMode="External"/><Relationship Id="rId5" Type="http://schemas.openxmlformats.org/officeDocument/2006/relationships/hyperlink" Target="https://ashutoshviramgama.com/digital-scent-technology-smell-taste-feel-via-internet/" TargetMode="External"/><Relationship Id="rId10" Type="http://schemas.openxmlformats.org/officeDocument/2006/relationships/image" Target="../media/image3.png"/><Relationship Id="rId4" Type="http://schemas.openxmlformats.org/officeDocument/2006/relationships/hyperlink" Target="https://www.nbcnews.com/mach/science/digital-smell-technology-could-let-us-transmit-odors-online-chats-ncna940121" TargetMode="External"/><Relationship Id="rId9" Type="http://schemas.openxmlformats.org/officeDocument/2006/relationships/hyperlink" Target="http://www.summitid.com/digiscent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16" name="Text Box 4"/>
          <p:cNvSpPr txBox="1">
            <a:spLocks noChangeArrowheads="1"/>
          </p:cNvSpPr>
          <p:nvPr/>
        </p:nvSpPr>
        <p:spPr bwMode="auto">
          <a:xfrm>
            <a:off x="2134510" y="74897"/>
            <a:ext cx="4770786" cy="35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870" tIns="51435" rIns="102870" bIns="5143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b="1" dirty="0" smtClean="0"/>
              <a:t>SEMINAR</a:t>
            </a:r>
            <a:endParaRPr lang="en-US" sz="1600" b="1" dirty="0"/>
          </a:p>
        </p:txBody>
      </p:sp>
      <p:sp>
        <p:nvSpPr>
          <p:cNvPr id="17" name="Text Box 6"/>
          <p:cNvSpPr txBox="1">
            <a:spLocks noChangeArrowheads="1"/>
          </p:cNvSpPr>
          <p:nvPr/>
        </p:nvSpPr>
        <p:spPr bwMode="auto">
          <a:xfrm>
            <a:off x="1425324" y="530097"/>
            <a:ext cx="6189157" cy="325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870" tIns="51435" rIns="102870" bIns="5143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150000"/>
              </a:lnSpc>
            </a:pPr>
            <a:r>
              <a:rPr lang="en-IN" sz="2200" b="1" dirty="0">
                <a:solidFill>
                  <a:schemeClr val="tx2">
                    <a:lumMod val="25000"/>
                  </a:schemeClr>
                </a:solidFill>
                <a:effectLst>
                  <a:outerShdw blurRad="38100" dist="38100" dir="2700000" algn="tl">
                    <a:srgbClr val="000000">
                      <a:alpha val="43137"/>
                    </a:srgbClr>
                  </a:outerShdw>
                </a:effectLst>
              </a:rPr>
              <a:t>Digital S</a:t>
            </a:r>
            <a:r>
              <a:rPr lang="en-IN" sz="2200" b="1" dirty="0" smtClean="0">
                <a:solidFill>
                  <a:schemeClr val="tx2">
                    <a:lumMod val="25000"/>
                  </a:schemeClr>
                </a:solidFill>
                <a:effectLst>
                  <a:outerShdw blurRad="38100" dist="38100" dir="2700000" algn="tl">
                    <a:srgbClr val="000000">
                      <a:alpha val="43137"/>
                    </a:srgbClr>
                  </a:outerShdw>
                </a:effectLst>
              </a:rPr>
              <a:t>cent Technology</a:t>
            </a:r>
            <a:endParaRPr lang="en-US" sz="2200" b="1" dirty="0" smtClean="0">
              <a:solidFill>
                <a:schemeClr val="tx2">
                  <a:lumMod val="25000"/>
                </a:schemeClr>
              </a:solidFill>
              <a:effectLst>
                <a:outerShdw blurRad="38100" dist="38100" dir="2700000" algn="tl">
                  <a:srgbClr val="000000">
                    <a:alpha val="43137"/>
                  </a:srgbClr>
                </a:outerShdw>
              </a:effectLst>
              <a:latin typeface="Bookman Old Style" pitchFamily="18" charset="0"/>
              <a:cs typeface="Aharoni" pitchFamily="2" charset="-79"/>
            </a:endParaRPr>
          </a:p>
          <a:p>
            <a:pPr algn="ctr">
              <a:lnSpc>
                <a:spcPct val="150000"/>
              </a:lnSpc>
            </a:pPr>
            <a:r>
              <a:rPr lang="en-US" i="1" dirty="0" smtClean="0"/>
              <a:t>by</a:t>
            </a:r>
            <a:endParaRPr lang="en-US" i="1" dirty="0"/>
          </a:p>
          <a:p>
            <a:pPr algn="ctr" eaLnBrk="1" hangingPunct="1">
              <a:lnSpc>
                <a:spcPct val="150000"/>
              </a:lnSpc>
            </a:pPr>
            <a:r>
              <a:rPr lang="en-US" sz="1600" b="1" dirty="0" smtClean="0"/>
              <a:t>Prathiksha </a:t>
            </a:r>
          </a:p>
          <a:p>
            <a:pPr algn="ctr" eaLnBrk="1" hangingPunct="1">
              <a:lnSpc>
                <a:spcPct val="150000"/>
              </a:lnSpc>
              <a:spcAft>
                <a:spcPts val="675"/>
              </a:spcAft>
            </a:pPr>
            <a:r>
              <a:rPr lang="en-US" dirty="0" smtClean="0"/>
              <a:t>200970108</a:t>
            </a:r>
            <a:endParaRPr lang="en-US" b="1" dirty="0" smtClean="0"/>
          </a:p>
          <a:p>
            <a:pPr lvl="0" algn="ctr"/>
            <a:r>
              <a:rPr lang="en-GB" b="1" dirty="0">
                <a:latin typeface="Times New Roman"/>
                <a:ea typeface="Times New Roman"/>
                <a:cs typeface="Times New Roman"/>
                <a:sym typeface="Times New Roman"/>
              </a:rPr>
              <a:t>MCA III Semester</a:t>
            </a:r>
          </a:p>
          <a:p>
            <a:pPr lvl="0" algn="ctr"/>
            <a:r>
              <a:rPr lang="en-GB" sz="1600" b="1" dirty="0" smtClean="0">
                <a:latin typeface="Times New Roman"/>
                <a:ea typeface="Times New Roman"/>
                <a:cs typeface="Times New Roman"/>
                <a:sym typeface="Times New Roman"/>
              </a:rPr>
              <a:t>December</a:t>
            </a:r>
            <a:r>
              <a:rPr lang="en-GB" b="1" dirty="0" smtClean="0">
                <a:latin typeface="Times New Roman"/>
                <a:ea typeface="Times New Roman"/>
                <a:cs typeface="Times New Roman"/>
                <a:sym typeface="Times New Roman"/>
              </a:rPr>
              <a:t> 1 2021</a:t>
            </a:r>
            <a:endParaRPr lang="en-GB" b="1" dirty="0">
              <a:latin typeface="Times New Roman"/>
              <a:ea typeface="Times New Roman"/>
              <a:cs typeface="Times New Roman"/>
              <a:sym typeface="Times New Roman"/>
            </a:endParaRPr>
          </a:p>
          <a:p>
            <a:pPr lvl="0" algn="ctr"/>
            <a:r>
              <a:rPr lang="en-GB" b="1" dirty="0">
                <a:latin typeface="Times New Roman"/>
                <a:ea typeface="Times New Roman"/>
                <a:cs typeface="Times New Roman"/>
                <a:sym typeface="Times New Roman"/>
              </a:rPr>
              <a:t>Department of Computer Applications,</a:t>
            </a:r>
          </a:p>
          <a:p>
            <a:pPr lvl="0" algn="ctr"/>
            <a:r>
              <a:rPr lang="en-GB" b="1" dirty="0" err="1">
                <a:latin typeface="Times New Roman"/>
                <a:ea typeface="Times New Roman"/>
                <a:cs typeface="Times New Roman"/>
                <a:sym typeface="Times New Roman"/>
              </a:rPr>
              <a:t>Manipal</a:t>
            </a:r>
            <a:r>
              <a:rPr lang="en-GB" b="1" dirty="0">
                <a:latin typeface="Times New Roman"/>
                <a:ea typeface="Times New Roman"/>
                <a:cs typeface="Times New Roman"/>
                <a:sym typeface="Times New Roman"/>
              </a:rPr>
              <a:t> Institute of Technology, </a:t>
            </a:r>
            <a:r>
              <a:rPr lang="en-GB" b="1" dirty="0" err="1" smtClean="0">
                <a:latin typeface="Times New Roman"/>
                <a:ea typeface="Times New Roman"/>
                <a:cs typeface="Times New Roman"/>
                <a:sym typeface="Times New Roman"/>
              </a:rPr>
              <a:t>Manipal</a:t>
            </a:r>
            <a:endParaRPr lang="en-GB" b="1" dirty="0" smtClean="0">
              <a:latin typeface="Times New Roman"/>
              <a:ea typeface="Times New Roman"/>
              <a:cs typeface="Times New Roman"/>
              <a:sym typeface="Times New Roman"/>
            </a:endParaRPr>
          </a:p>
          <a:p>
            <a:pPr lvl="0" algn="ctr"/>
            <a:endParaRPr lang="en-IN" dirty="0">
              <a:latin typeface="Times New Roman"/>
              <a:ea typeface="Times New Roman"/>
              <a:cs typeface="Times New Roman"/>
              <a:sym typeface="Times New Roman"/>
            </a:endParaRPr>
          </a:p>
          <a:p>
            <a:pPr lvl="0" algn="ctr"/>
            <a:r>
              <a:rPr lang="en-IN" dirty="0">
                <a:latin typeface="Times New Roman"/>
                <a:ea typeface="Times New Roman"/>
                <a:cs typeface="Times New Roman"/>
                <a:sym typeface="Times New Roman"/>
              </a:rPr>
              <a:t>Under the guidanc</a:t>
            </a:r>
            <a:r>
              <a:rPr lang="en-IN" b="1" dirty="0">
                <a:latin typeface="Times New Roman"/>
                <a:ea typeface="Times New Roman"/>
                <a:cs typeface="Times New Roman"/>
                <a:sym typeface="Times New Roman"/>
              </a:rPr>
              <a:t>e</a:t>
            </a:r>
            <a:r>
              <a:rPr lang="en-IN" dirty="0">
                <a:latin typeface="Times New Roman"/>
                <a:ea typeface="Times New Roman"/>
                <a:cs typeface="Times New Roman"/>
                <a:sym typeface="Times New Roman"/>
              </a:rPr>
              <a:t> of</a:t>
            </a:r>
          </a:p>
          <a:p>
            <a:pPr lvl="0" algn="ctr"/>
            <a:endParaRPr lang="en-GB" b="1" dirty="0">
              <a:latin typeface="Times New Roman"/>
              <a:ea typeface="Times New Roman"/>
              <a:cs typeface="Times New Roman"/>
              <a:sym typeface="Times New Roman"/>
            </a:endParaRPr>
          </a:p>
        </p:txBody>
      </p:sp>
      <p:sp>
        <p:nvSpPr>
          <p:cNvPr id="9" name="TextBox 8"/>
          <p:cNvSpPr txBox="1"/>
          <p:nvPr/>
        </p:nvSpPr>
        <p:spPr>
          <a:xfrm>
            <a:off x="672663" y="3091001"/>
            <a:ext cx="3163614" cy="1366345"/>
          </a:xfrm>
          <a:prstGeom prst="rect">
            <a:avLst/>
          </a:prstGeom>
          <a:noFill/>
        </p:spPr>
        <p:txBody>
          <a:bodyPr wrap="square" rtlCol="0">
            <a:spAutoFit/>
          </a:bodyPr>
          <a:lstStyle/>
          <a:p>
            <a:endParaRPr lang="en-IN" dirty="0"/>
          </a:p>
        </p:txBody>
      </p:sp>
      <p:sp>
        <p:nvSpPr>
          <p:cNvPr id="22" name="TextBox 21"/>
          <p:cNvSpPr txBox="1"/>
          <p:nvPr/>
        </p:nvSpPr>
        <p:spPr>
          <a:xfrm>
            <a:off x="672663" y="3436182"/>
            <a:ext cx="3238904" cy="954107"/>
          </a:xfrm>
          <a:prstGeom prst="rect">
            <a:avLst/>
          </a:prstGeom>
          <a:noFill/>
        </p:spPr>
        <p:txBody>
          <a:bodyPr wrap="square" rtlCol="0">
            <a:spAutoFit/>
          </a:bodyPr>
          <a:lstStyle/>
          <a:p>
            <a:pPr algn="ctr"/>
            <a:endParaRPr lang="en-IN" b="1" dirty="0" smtClean="0"/>
          </a:p>
          <a:p>
            <a:pPr algn="ctr"/>
            <a:r>
              <a:rPr lang="en-IN" b="1" dirty="0" smtClean="0"/>
              <a:t>Mr</a:t>
            </a:r>
            <a:r>
              <a:rPr lang="en-IN" b="1" dirty="0"/>
              <a:t>. </a:t>
            </a:r>
            <a:r>
              <a:rPr lang="en-IN" b="1" dirty="0" err="1"/>
              <a:t>Tojo</a:t>
            </a:r>
            <a:r>
              <a:rPr lang="en-IN" b="1" dirty="0"/>
              <a:t> Thomas</a:t>
            </a:r>
            <a:endParaRPr lang="en-IN" dirty="0"/>
          </a:p>
          <a:p>
            <a:pPr algn="ctr"/>
            <a:r>
              <a:rPr lang="en-IN" dirty="0"/>
              <a:t>Assistant professor – Senior </a:t>
            </a:r>
            <a:r>
              <a:rPr lang="en-IN" dirty="0" smtClean="0"/>
              <a:t>Scale </a:t>
            </a:r>
          </a:p>
          <a:p>
            <a:pPr algn="ctr"/>
            <a:r>
              <a:rPr lang="en-IN" dirty="0" smtClean="0"/>
              <a:t>Department </a:t>
            </a:r>
            <a:r>
              <a:rPr lang="en-IN" dirty="0"/>
              <a:t>of Computer Application</a:t>
            </a:r>
          </a:p>
        </p:txBody>
      </p:sp>
      <p:sp>
        <p:nvSpPr>
          <p:cNvPr id="23" name="TextBox 22"/>
          <p:cNvSpPr txBox="1"/>
          <p:nvPr/>
        </p:nvSpPr>
        <p:spPr>
          <a:xfrm>
            <a:off x="5323489" y="3629904"/>
            <a:ext cx="3163614" cy="738664"/>
          </a:xfrm>
          <a:prstGeom prst="rect">
            <a:avLst/>
          </a:prstGeom>
          <a:noFill/>
        </p:spPr>
        <p:txBody>
          <a:bodyPr wrap="square" rtlCol="0">
            <a:spAutoFit/>
          </a:bodyPr>
          <a:lstStyle/>
          <a:p>
            <a:pPr algn="ctr"/>
            <a:r>
              <a:rPr lang="en-IN" b="1" dirty="0"/>
              <a:t>Mr. </a:t>
            </a:r>
            <a:r>
              <a:rPr lang="en-IN" b="1" dirty="0" err="1" smtClean="0"/>
              <a:t>Hareesh</a:t>
            </a:r>
            <a:r>
              <a:rPr lang="en-IN" b="1" dirty="0" smtClean="0"/>
              <a:t> </a:t>
            </a:r>
            <a:r>
              <a:rPr lang="en-IN" b="1" dirty="0"/>
              <a:t>K.S</a:t>
            </a:r>
            <a:endParaRPr lang="en-IN" dirty="0"/>
          </a:p>
          <a:p>
            <a:pPr algn="ctr"/>
            <a:r>
              <a:rPr lang="en-IN" dirty="0" smtClean="0"/>
              <a:t>Professor</a:t>
            </a:r>
            <a:r>
              <a:rPr lang="en-IN" dirty="0"/>
              <a:t> </a:t>
            </a:r>
          </a:p>
          <a:p>
            <a:pPr algn="ctr"/>
            <a:r>
              <a:rPr lang="en-IN" dirty="0"/>
              <a:t>Department </a:t>
            </a:r>
            <a:r>
              <a:rPr lang="en-IN" dirty="0" smtClean="0"/>
              <a:t>of </a:t>
            </a:r>
            <a:r>
              <a:rPr lang="en-IN" dirty="0"/>
              <a:t>Computer Application</a:t>
            </a:r>
          </a:p>
        </p:txBody>
      </p:sp>
      <p:sp>
        <p:nvSpPr>
          <p:cNvPr id="24" name="Text Box 5"/>
          <p:cNvSpPr txBox="1">
            <a:spLocks noChangeArrowheads="1"/>
          </p:cNvSpPr>
          <p:nvPr/>
        </p:nvSpPr>
        <p:spPr bwMode="auto">
          <a:xfrm>
            <a:off x="423062" y="4735470"/>
            <a:ext cx="8268993" cy="273152"/>
          </a:xfrm>
          <a:prstGeom prst="rect">
            <a:avLst/>
          </a:prstGeom>
          <a:noFill/>
          <a:ln>
            <a:noFill/>
          </a:ln>
        </p:spPr>
        <p:txBody>
          <a:bodyPr wrap="square" lIns="102870" tIns="51435" rIns="102870" bIns="5143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defRPr/>
            </a:pPr>
            <a:r>
              <a:rPr lang="en-US" sz="1100" b="1" dirty="0" smtClean="0">
                <a:latin typeface="Verdana" pitchFamily="34" charset="0"/>
                <a:ea typeface="Verdana" pitchFamily="34" charset="0"/>
                <a:cs typeface="Verdana" pitchFamily="34" charset="0"/>
              </a:rPr>
              <a:t>Department of Computer Applications, MIT, Manipal</a:t>
            </a:r>
            <a:endParaRPr lang="en-US" sz="1050" b="1" dirty="0" smtClean="0">
              <a:latin typeface="Verdana" pitchFamily="34" charset="0"/>
              <a:ea typeface="Verdana" pitchFamily="34" charset="0"/>
              <a:cs typeface="Verdana"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0639" cy="920639"/>
          </a:xfrm>
          <a:prstGeom prst="rect">
            <a:avLst/>
          </a:prstGeom>
        </p:spPr>
      </p:pic>
    </p:spTree>
    <p:extLst>
      <p:ext uri="{BB962C8B-B14F-4D97-AF65-F5344CB8AC3E}">
        <p14:creationId xmlns:p14="http://schemas.microsoft.com/office/powerpoint/2010/main" val="157425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ctrTitle" idx="4294967295"/>
          </p:nvPr>
        </p:nvSpPr>
        <p:spPr>
          <a:xfrm>
            <a:off x="597439" y="513299"/>
            <a:ext cx="3671100" cy="706500"/>
          </a:xfrm>
          <a:prstGeom prst="rect">
            <a:avLst/>
          </a:prstGeom>
        </p:spPr>
        <p:txBody>
          <a:bodyPr spcFirstLastPara="1" wrap="square" lIns="0" tIns="0" rIns="0" bIns="0" anchor="ctr" anchorCtr="0">
            <a:noAutofit/>
          </a:bodyPr>
          <a:lstStyle/>
          <a:p>
            <a:r>
              <a:rPr lang="en-IN" dirty="0">
                <a:solidFill>
                  <a:srgbClr val="FFC000"/>
                </a:solidFill>
              </a:rPr>
              <a:t>Methodology</a:t>
            </a:r>
          </a:p>
        </p:txBody>
      </p:sp>
      <p:sp>
        <p:nvSpPr>
          <p:cNvPr id="135" name="Google Shape;135;p18"/>
          <p:cNvSpPr txBox="1">
            <a:spLocks noGrp="1"/>
          </p:cNvSpPr>
          <p:nvPr>
            <p:ph type="subTitle" idx="4294967295"/>
          </p:nvPr>
        </p:nvSpPr>
        <p:spPr>
          <a:xfrm>
            <a:off x="921455" y="1313793"/>
            <a:ext cx="7056100" cy="3134825"/>
          </a:xfrm>
          <a:prstGeom prst="rect">
            <a:avLst/>
          </a:prstGeom>
        </p:spPr>
        <p:txBody>
          <a:bodyPr spcFirstLastPara="1" wrap="square" lIns="0" tIns="0" rIns="0" bIns="0" anchor="t" anchorCtr="0">
            <a:noAutofit/>
          </a:bodyPr>
          <a:lstStyle/>
          <a:p>
            <a:pPr marL="342900" lvl="0" indent="-342900">
              <a:spcAft>
                <a:spcPts val="800"/>
              </a:spcAft>
              <a:buFont typeface="Wingdings" panose="05000000000000000000" pitchFamily="2" charset="2"/>
              <a:buChar char="§"/>
            </a:pPr>
            <a:r>
              <a:rPr lang="en-GB" sz="2200" dirty="0">
                <a:solidFill>
                  <a:schemeClr val="accent2">
                    <a:lumMod val="40000"/>
                    <a:lumOff val="60000"/>
                  </a:schemeClr>
                </a:solidFill>
              </a:rPr>
              <a:t>Digital </a:t>
            </a:r>
            <a:r>
              <a:rPr lang="en-GB" sz="2200" dirty="0" smtClean="0">
                <a:solidFill>
                  <a:schemeClr val="accent2">
                    <a:lumMod val="40000"/>
                    <a:lumOff val="60000"/>
                  </a:schemeClr>
                </a:solidFill>
              </a:rPr>
              <a:t>scent </a:t>
            </a:r>
            <a:r>
              <a:rPr lang="en-GB" sz="2200" dirty="0">
                <a:solidFill>
                  <a:schemeClr val="accent2">
                    <a:lumMod val="40000"/>
                    <a:lumOff val="60000"/>
                  </a:schemeClr>
                </a:solidFill>
              </a:rPr>
              <a:t>technology is the </a:t>
            </a:r>
            <a:r>
              <a:rPr lang="en-GB" sz="2200" b="1" dirty="0">
                <a:solidFill>
                  <a:schemeClr val="accent2">
                    <a:lumMod val="40000"/>
                    <a:lumOff val="60000"/>
                  </a:schemeClr>
                </a:solidFill>
              </a:rPr>
              <a:t>main application of e-nose</a:t>
            </a:r>
            <a:r>
              <a:rPr lang="en-GB" sz="2200" dirty="0">
                <a:solidFill>
                  <a:schemeClr val="accent2">
                    <a:lumMod val="40000"/>
                    <a:lumOff val="60000"/>
                  </a:schemeClr>
                </a:solidFill>
              </a:rPr>
              <a:t>. </a:t>
            </a:r>
            <a:endParaRPr lang="en-GB" sz="2200" dirty="0" smtClean="0">
              <a:solidFill>
                <a:schemeClr val="accent2">
                  <a:lumMod val="40000"/>
                  <a:lumOff val="60000"/>
                </a:schemeClr>
              </a:solidFill>
            </a:endParaRPr>
          </a:p>
          <a:p>
            <a:pPr marL="342900" lvl="0" indent="-342900">
              <a:spcAft>
                <a:spcPts val="800"/>
              </a:spcAft>
              <a:buFont typeface="Wingdings" panose="05000000000000000000" pitchFamily="2" charset="2"/>
              <a:buChar char="§"/>
            </a:pPr>
            <a:r>
              <a:rPr lang="en-GB" sz="2200" dirty="0" smtClean="0">
                <a:solidFill>
                  <a:schemeClr val="accent2">
                    <a:lumMod val="40000"/>
                    <a:lumOff val="60000"/>
                  </a:schemeClr>
                </a:solidFill>
              </a:rPr>
              <a:t>With </a:t>
            </a:r>
            <a:r>
              <a:rPr lang="en-GB" sz="2200" dirty="0">
                <a:solidFill>
                  <a:schemeClr val="accent2">
                    <a:lumMod val="40000"/>
                    <a:lumOff val="60000"/>
                  </a:schemeClr>
                </a:solidFill>
              </a:rPr>
              <a:t>digital aroma technology, it is possible to understand, communicate and receive scent through the internet. </a:t>
            </a:r>
            <a:endParaRPr lang="en-GB" sz="2200" dirty="0" smtClean="0">
              <a:solidFill>
                <a:schemeClr val="accent2">
                  <a:lumMod val="40000"/>
                  <a:lumOff val="60000"/>
                </a:schemeClr>
              </a:solidFill>
            </a:endParaRPr>
          </a:p>
          <a:p>
            <a:pPr marL="342900" lvl="0" indent="-342900">
              <a:spcAft>
                <a:spcPts val="800"/>
              </a:spcAft>
              <a:buFont typeface="Wingdings" panose="05000000000000000000" pitchFamily="2" charset="2"/>
              <a:buChar char="§"/>
            </a:pPr>
            <a:r>
              <a:rPr lang="en-GB" sz="2200" dirty="0" smtClean="0">
                <a:solidFill>
                  <a:schemeClr val="accent2">
                    <a:lumMod val="40000"/>
                    <a:lumOff val="60000"/>
                  </a:schemeClr>
                </a:solidFill>
              </a:rPr>
              <a:t>There </a:t>
            </a:r>
            <a:r>
              <a:rPr lang="en-GB" sz="2200" dirty="0">
                <a:solidFill>
                  <a:schemeClr val="accent2">
                    <a:lumMod val="40000"/>
                    <a:lumOff val="60000"/>
                  </a:schemeClr>
                </a:solidFill>
              </a:rPr>
              <a:t>are complete software and hardware solutions for this. When applied to communication, the aroma becomes a new information channel.</a:t>
            </a:r>
            <a:endParaRPr sz="2200" dirty="0">
              <a:solidFill>
                <a:schemeClr val="accent2">
                  <a:lumMod val="40000"/>
                  <a:lumOff val="60000"/>
                </a:schemeClr>
              </a:solidFill>
            </a:endParaRPr>
          </a:p>
        </p:txBody>
      </p:sp>
      <p:grpSp>
        <p:nvGrpSpPr>
          <p:cNvPr id="136" name="Google Shape;136;p18"/>
          <p:cNvGrpSpPr/>
          <p:nvPr/>
        </p:nvGrpSpPr>
        <p:grpSpPr>
          <a:xfrm>
            <a:off x="7735298" y="-196237"/>
            <a:ext cx="1364010" cy="1561696"/>
            <a:chOff x="6643075" y="3664250"/>
            <a:chExt cx="407950" cy="407975"/>
          </a:xfrm>
        </p:grpSpPr>
        <p:sp>
          <p:nvSpPr>
            <p:cNvPr id="137" name="Google Shape;137;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p:nvPr/>
        </p:nvSpPr>
        <p:spPr>
          <a:xfrm>
            <a:off x="5340306" y="584611"/>
            <a:ext cx="324860" cy="31018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2697395">
            <a:off x="8897368" y="1325180"/>
            <a:ext cx="493111" cy="4708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637454" y="385111"/>
            <a:ext cx="197521" cy="1886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1279896">
            <a:off x="5115257" y="127829"/>
            <a:ext cx="197498" cy="18867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p:cNvPicPr/>
          <p:nvPr/>
        </p:nvPicPr>
        <p:blipFill>
          <a:blip r:embed="rId3"/>
          <a:stretch>
            <a:fillRect/>
          </a:stretch>
        </p:blipFill>
        <p:spPr>
          <a:xfrm>
            <a:off x="483543" y="513298"/>
            <a:ext cx="8166931" cy="4116951"/>
          </a:xfrm>
          <a:prstGeom prst="rect">
            <a:avLst/>
          </a:prstGeom>
        </p:spPr>
      </p:pic>
      <p:sp>
        <p:nvSpPr>
          <p:cNvPr id="2" name="Rectangle 1"/>
          <p:cNvSpPr/>
          <p:nvPr/>
        </p:nvSpPr>
        <p:spPr>
          <a:xfrm>
            <a:off x="3200369" y="4781396"/>
            <a:ext cx="5334025" cy="307777"/>
          </a:xfrm>
          <a:prstGeom prst="rect">
            <a:avLst/>
          </a:prstGeom>
        </p:spPr>
        <p:txBody>
          <a:bodyPr wrap="square">
            <a:spAutoFit/>
          </a:bodyPr>
          <a:lstStyle/>
          <a:p>
            <a:r>
              <a:rPr lang="en-IN" b="1" dirty="0" smtClean="0">
                <a:latin typeface="Times New Roman" panose="02020603050405020304" pitchFamily="18" charset="0"/>
                <a:ea typeface="Times New Roman" panose="02020603050405020304" pitchFamily="18" charset="0"/>
              </a:rPr>
              <a:t>Digital Scent communication</a:t>
            </a:r>
            <a:endParaRPr lang="en-IN" dirty="0"/>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83543" cy="483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0" dirty="0" smtClean="0">
                <a:latin typeface="Bahnschrift SemiCondensed" panose="020B0502040204020203" pitchFamily="34" charset="0"/>
              </a:rPr>
              <a:t>Hardware Devices</a:t>
            </a:r>
            <a:endParaRPr b="0" dirty="0">
              <a:latin typeface="Bahnschrift SemiCondensed" panose="020B0502040204020203" pitchFamily="34" charset="0"/>
            </a:endParaRPr>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descr="C:\Users\Prathiksha\Desktop\2022\seminar\Digital-smell-recorder_Q320.jpg"/>
          <p:cNvPicPr/>
          <p:nvPr/>
        </p:nvPicPr>
        <p:blipFill>
          <a:blip r:embed="rId3">
            <a:extLst>
              <a:ext uri="{28A0092B-C50C-407E-A947-70E740481C1C}">
                <a14:useLocalDpi xmlns:a14="http://schemas.microsoft.com/office/drawing/2010/main" val="0"/>
              </a:ext>
            </a:extLst>
          </a:blip>
          <a:srcRect/>
          <a:stretch>
            <a:fillRect/>
          </a:stretch>
        </p:blipFill>
        <p:spPr bwMode="auto">
          <a:xfrm>
            <a:off x="1053466" y="1460938"/>
            <a:ext cx="4559057" cy="3169311"/>
          </a:xfrm>
          <a:prstGeom prst="rect">
            <a:avLst/>
          </a:prstGeom>
          <a:noFill/>
          <a:ln>
            <a:noFill/>
          </a:ln>
        </p:spPr>
      </p:pic>
      <p:sp>
        <p:nvSpPr>
          <p:cNvPr id="19" name="Rectangle 18"/>
          <p:cNvSpPr/>
          <p:nvPr/>
        </p:nvSpPr>
        <p:spPr>
          <a:xfrm>
            <a:off x="6405516" y="1891862"/>
            <a:ext cx="2076332" cy="1754326"/>
          </a:xfrm>
          <a:prstGeom prst="rect">
            <a:avLst/>
          </a:prstGeom>
        </p:spPr>
        <p:txBody>
          <a:bodyPr wrap="square">
            <a:spAutoFit/>
          </a:bodyPr>
          <a:lstStyle/>
          <a:p>
            <a:r>
              <a:rPr lang="en-IN" sz="3600" b="1" dirty="0">
                <a:solidFill>
                  <a:srgbClr val="002060"/>
                </a:solidFill>
                <a:latin typeface="Times New Roman" panose="02020603050405020304" pitchFamily="18" charset="0"/>
                <a:ea typeface="Times New Roman" panose="02020603050405020304" pitchFamily="18" charset="0"/>
              </a:rPr>
              <a:t>Digital </a:t>
            </a:r>
            <a:endParaRPr lang="en-IN" sz="3600" b="1" dirty="0" smtClean="0">
              <a:solidFill>
                <a:srgbClr val="002060"/>
              </a:solidFill>
              <a:latin typeface="Times New Roman" panose="02020603050405020304" pitchFamily="18" charset="0"/>
              <a:ea typeface="Times New Roman" panose="02020603050405020304" pitchFamily="18" charset="0"/>
            </a:endParaRPr>
          </a:p>
          <a:p>
            <a:r>
              <a:rPr lang="en-IN" sz="3600" b="1" dirty="0" smtClean="0">
                <a:solidFill>
                  <a:srgbClr val="002060"/>
                </a:solidFill>
                <a:latin typeface="Times New Roman" panose="02020603050405020304" pitchFamily="18" charset="0"/>
                <a:ea typeface="Times New Roman" panose="02020603050405020304" pitchFamily="18" charset="0"/>
              </a:rPr>
              <a:t>smell </a:t>
            </a:r>
          </a:p>
          <a:p>
            <a:r>
              <a:rPr lang="en-IN" sz="3600" b="1" dirty="0" smtClean="0">
                <a:solidFill>
                  <a:srgbClr val="002060"/>
                </a:solidFill>
                <a:latin typeface="Times New Roman" panose="02020603050405020304" pitchFamily="18" charset="0"/>
                <a:ea typeface="Times New Roman" panose="02020603050405020304" pitchFamily="18" charset="0"/>
              </a:rPr>
              <a:t>recorder</a:t>
            </a:r>
            <a:endParaRPr lang="en-IN" sz="3600" dirty="0">
              <a:solidFill>
                <a:srgbClr val="00206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565663" y="97930"/>
            <a:ext cx="8278614" cy="63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0" dirty="0" smtClean="0"/>
              <a:t>Devices that are used in transferring smell over internet</a:t>
            </a:r>
            <a:endParaRPr sz="2000" b="0" dirty="0"/>
          </a:p>
        </p:txBody>
      </p:sp>
      <p:sp>
        <p:nvSpPr>
          <p:cNvPr id="194" name="Google Shape;194;p21"/>
          <p:cNvSpPr txBox="1">
            <a:spLocks noGrp="1"/>
          </p:cNvSpPr>
          <p:nvPr>
            <p:ph type="body" idx="1"/>
          </p:nvPr>
        </p:nvSpPr>
        <p:spPr>
          <a:xfrm>
            <a:off x="1044475" y="1386085"/>
            <a:ext cx="3916408" cy="3895807"/>
          </a:xfrm>
          <a:prstGeom prst="rect">
            <a:avLst/>
          </a:prstGeom>
        </p:spPr>
        <p:txBody>
          <a:bodyPr spcFirstLastPara="1" wrap="square" lIns="0" tIns="0" rIns="0" bIns="0" anchor="t" anchorCtr="0">
            <a:noAutofit/>
          </a:bodyPr>
          <a:lstStyle/>
          <a:p>
            <a:pPr marL="285750" lvl="0" indent="-285750">
              <a:spcAft>
                <a:spcPts val="800"/>
              </a:spcAft>
              <a:buFont typeface="Wingdings" panose="05000000000000000000" pitchFamily="2" charset="2"/>
              <a:buChar char="ü"/>
            </a:pPr>
            <a:r>
              <a:rPr lang="en-GB" sz="1600" dirty="0" smtClean="0"/>
              <a:t>Smell synthesizer is the device, which is used to generate the smells.</a:t>
            </a:r>
          </a:p>
          <a:p>
            <a:pPr marL="285750" lvl="0" indent="-285750">
              <a:spcAft>
                <a:spcPts val="800"/>
              </a:spcAft>
              <a:buFont typeface="Wingdings" panose="05000000000000000000" pitchFamily="2" charset="2"/>
              <a:buChar char="ü"/>
            </a:pPr>
            <a:r>
              <a:rPr lang="en-GB" sz="1600" dirty="0" err="1" smtClean="0"/>
              <a:t>iSmell</a:t>
            </a:r>
            <a:r>
              <a:rPr lang="en-GB" sz="1600" dirty="0" smtClean="0"/>
              <a:t> is a device used to produce the gas using computer.</a:t>
            </a:r>
          </a:p>
          <a:p>
            <a:pPr marL="285750" lvl="0" indent="-285750">
              <a:spcAft>
                <a:spcPts val="800"/>
              </a:spcAft>
              <a:buFont typeface="Wingdings" panose="05000000000000000000" pitchFamily="2" charset="2"/>
              <a:buChar char="ü"/>
            </a:pPr>
            <a:r>
              <a:rPr lang="en-GB" sz="1600" dirty="0" smtClean="0"/>
              <a:t>There are various types of smell synthesizers available in the market, but for computer the smell synthesizer is made by </a:t>
            </a:r>
            <a:r>
              <a:rPr lang="en-GB" sz="1600" dirty="0" err="1" smtClean="0"/>
              <a:t>digiscents</a:t>
            </a:r>
            <a:r>
              <a:rPr lang="en-GB" sz="1600" dirty="0" smtClean="0"/>
              <a:t> industry.</a:t>
            </a:r>
            <a:endParaRPr sz="1600" dirty="0"/>
          </a:p>
        </p:txBody>
      </p:sp>
      <p:sp>
        <p:nvSpPr>
          <p:cNvPr id="195" name="Google Shape;195;p2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97" name="Google Shape;197;p21"/>
          <p:cNvGrpSpPr/>
          <p:nvPr/>
        </p:nvGrpSpPr>
        <p:grpSpPr>
          <a:xfrm>
            <a:off x="593243" y="954261"/>
            <a:ext cx="252209" cy="209937"/>
            <a:chOff x="881143" y="983334"/>
            <a:chExt cx="300070" cy="249776"/>
          </a:xfrm>
        </p:grpSpPr>
        <p:sp>
          <p:nvSpPr>
            <p:cNvPr id="198" name="Google Shape;198;p21"/>
            <p:cNvSpPr/>
            <p:nvPr/>
          </p:nvSpPr>
          <p:spPr>
            <a:xfrm>
              <a:off x="881143" y="983334"/>
              <a:ext cx="300070" cy="249776"/>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982954" y="1026607"/>
              <a:ext cx="96458" cy="17"/>
            </a:xfrm>
            <a:custGeom>
              <a:avLst/>
              <a:gdLst/>
              <a:ahLst/>
              <a:cxnLst/>
              <a:rect l="l" t="t" r="r" b="b"/>
              <a:pathLst>
                <a:path w="5700" h="1" fill="none" extrusionOk="0">
                  <a:moveTo>
                    <a:pt x="5700" y="1"/>
                  </a:move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964000" y="1069474"/>
              <a:ext cx="134365" cy="133959"/>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986254" y="1091728"/>
              <a:ext cx="89858" cy="89452"/>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1111960" y="1059591"/>
              <a:ext cx="44946" cy="29682"/>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4960883" y="508602"/>
            <a:ext cx="3658942" cy="4121648"/>
          </a:xfrm>
          <a:prstGeom prst="rect">
            <a:avLst/>
          </a:prstGeom>
        </p:spPr>
      </p:pic>
      <p:sp>
        <p:nvSpPr>
          <p:cNvPr id="6" name="Rectangle 5"/>
          <p:cNvSpPr/>
          <p:nvPr/>
        </p:nvSpPr>
        <p:spPr>
          <a:xfrm>
            <a:off x="5184279" y="852125"/>
            <a:ext cx="2414699" cy="830997"/>
          </a:xfrm>
          <a:prstGeom prst="rect">
            <a:avLst/>
          </a:prstGeom>
        </p:spPr>
        <p:txBody>
          <a:bodyPr wrap="square">
            <a:spAutoFit/>
          </a:bodyPr>
          <a:lstStyle/>
          <a:p>
            <a:r>
              <a:rPr lang="en-GB" sz="2400" dirty="0" smtClean="0">
                <a:solidFill>
                  <a:srgbClr val="FFC000"/>
                </a:solidFill>
              </a:rPr>
              <a:t>Smell Synthesizer</a:t>
            </a:r>
            <a:endParaRPr lang="en-IN" sz="2400" dirty="0">
              <a:solidFill>
                <a:srgbClr val="FFC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882" y="508601"/>
            <a:ext cx="3658943" cy="4121649"/>
          </a:xfrm>
          <a:prstGeom prst="rect">
            <a:avLst/>
          </a:prstGeom>
        </p:spPr>
      </p:pic>
      <p:sp>
        <p:nvSpPr>
          <p:cNvPr id="6" name="Rectangle 5"/>
          <p:cNvSpPr/>
          <p:nvPr/>
        </p:nvSpPr>
        <p:spPr>
          <a:xfrm>
            <a:off x="4960882" y="946414"/>
            <a:ext cx="1141659" cy="523220"/>
          </a:xfrm>
          <a:prstGeom prst="rect">
            <a:avLst/>
          </a:prstGeom>
        </p:spPr>
        <p:txBody>
          <a:bodyPr wrap="none">
            <a:spAutoFit/>
          </a:bodyPr>
          <a:lstStyle/>
          <a:p>
            <a:r>
              <a:rPr lang="en-IN" sz="2800" b="1" dirty="0" err="1">
                <a:solidFill>
                  <a:srgbClr val="FFC000"/>
                </a:solidFill>
                <a:latin typeface="Times New Roman" panose="02020603050405020304" pitchFamily="18" charset="0"/>
                <a:ea typeface="Times New Roman" panose="02020603050405020304" pitchFamily="18" charset="0"/>
              </a:rPr>
              <a:t>iSmell</a:t>
            </a:r>
            <a:endParaRPr lang="en-IN" sz="2800" dirty="0"/>
          </a:p>
        </p:txBody>
      </p:sp>
      <p:sp>
        <p:nvSpPr>
          <p:cNvPr id="8" name="Google Shape;194;p21"/>
          <p:cNvSpPr txBox="1">
            <a:spLocks noGrp="1"/>
          </p:cNvSpPr>
          <p:nvPr>
            <p:ph type="body" idx="1"/>
          </p:nvPr>
        </p:nvSpPr>
        <p:spPr>
          <a:xfrm>
            <a:off x="940788" y="1446799"/>
            <a:ext cx="3916408" cy="3047694"/>
          </a:xfrm>
          <a:prstGeom prst="rect">
            <a:avLst/>
          </a:prstGeom>
        </p:spPr>
        <p:txBody>
          <a:bodyPr spcFirstLastPara="1" wrap="square" lIns="0" tIns="0" rIns="0" bIns="0" anchor="t" anchorCtr="0">
            <a:noAutofit/>
          </a:bodyPr>
          <a:lstStyle/>
          <a:p>
            <a:pPr marL="285750" indent="-285750">
              <a:spcAft>
                <a:spcPts val="800"/>
              </a:spcAft>
              <a:buFont typeface="Wingdings" panose="05000000000000000000" pitchFamily="2" charset="2"/>
              <a:buChar char="ü"/>
            </a:pPr>
            <a:r>
              <a:rPr lang="en-GB" sz="1600" dirty="0"/>
              <a:t>The </a:t>
            </a:r>
            <a:r>
              <a:rPr lang="en-GB" sz="1600" dirty="0" err="1"/>
              <a:t>iSmell</a:t>
            </a:r>
            <a:r>
              <a:rPr lang="en-GB" sz="1600" dirty="0"/>
              <a:t> is a peripheral devices, about the size of a PC speaker that connects to a PC via a serial or USB port</a:t>
            </a:r>
            <a:r>
              <a:rPr lang="en-GB" sz="1600" dirty="0" smtClean="0"/>
              <a:t>.</a:t>
            </a:r>
          </a:p>
          <a:p>
            <a:pPr marL="285750" indent="-285750">
              <a:buFont typeface="Wingdings" panose="05000000000000000000" pitchFamily="2" charset="2"/>
              <a:buChar char="ü"/>
            </a:pPr>
            <a:r>
              <a:rPr lang="en-GB" sz="1600" dirty="0" smtClean="0"/>
              <a:t>It uses consumable cartridges, which are used and replaced similar to the way ink jet printers use ink cartridges.</a:t>
            </a:r>
          </a:p>
          <a:p>
            <a:pPr marL="0" indent="0">
              <a:buNone/>
            </a:pPr>
            <a:endParaRPr lang="en-GB" sz="1600" dirty="0" smtClean="0"/>
          </a:p>
          <a:p>
            <a:pPr marL="285750" indent="-285750">
              <a:spcAft>
                <a:spcPts val="800"/>
              </a:spcAft>
              <a:buFont typeface="Wingdings" panose="05000000000000000000" pitchFamily="2" charset="2"/>
              <a:buChar char="ü"/>
            </a:pPr>
            <a:r>
              <a:rPr lang="en-GB" sz="1600" dirty="0" smtClean="0"/>
              <a:t>The </a:t>
            </a:r>
            <a:r>
              <a:rPr lang="en-GB" sz="1600" dirty="0" err="1"/>
              <a:t>iSmell</a:t>
            </a:r>
            <a:r>
              <a:rPr lang="en-GB" sz="1600" dirty="0"/>
              <a:t> device reads a digital scent file, creates a smell from a “palette”.</a:t>
            </a:r>
            <a:endParaRPr lang="en-IN" sz="1600" dirty="0"/>
          </a:p>
          <a:p>
            <a:pPr marL="285750" lvl="0" indent="-285750">
              <a:spcAft>
                <a:spcPts val="800"/>
              </a:spcAft>
              <a:buFont typeface="Wingdings" panose="05000000000000000000" pitchFamily="2" charset="2"/>
              <a:buChar char="ü"/>
            </a:pPr>
            <a:endParaRPr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8601" cy="508601"/>
          </a:xfrm>
          <a:prstGeom prst="rect">
            <a:avLst/>
          </a:prstGeom>
        </p:spPr>
      </p:pic>
    </p:spTree>
    <p:extLst>
      <p:ext uri="{BB962C8B-B14F-4D97-AF65-F5344CB8AC3E}">
        <p14:creationId xmlns:p14="http://schemas.microsoft.com/office/powerpoint/2010/main" val="8657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5" name="Google Shape;194;p21"/>
          <p:cNvSpPr txBox="1">
            <a:spLocks noGrp="1"/>
          </p:cNvSpPr>
          <p:nvPr>
            <p:ph type="body" idx="1"/>
          </p:nvPr>
        </p:nvSpPr>
        <p:spPr>
          <a:xfrm>
            <a:off x="940787" y="1345324"/>
            <a:ext cx="4629696" cy="3138659"/>
          </a:xfrm>
          <a:prstGeom prst="rect">
            <a:avLst/>
          </a:prstGeom>
        </p:spPr>
        <p:txBody>
          <a:bodyPr spcFirstLastPara="1" wrap="square" lIns="0" tIns="0" rIns="0" bIns="0" anchor="t" anchorCtr="0">
            <a:noAutofit/>
          </a:bodyPr>
          <a:lstStyle/>
          <a:p>
            <a:pPr marL="285750" indent="-285750">
              <a:spcAft>
                <a:spcPts val="800"/>
              </a:spcAft>
              <a:buFont typeface="Wingdings" panose="05000000000000000000" pitchFamily="2" charset="2"/>
              <a:buChar char="ü"/>
            </a:pPr>
            <a:r>
              <a:rPr lang="en-GB" sz="1600" dirty="0" smtClean="0"/>
              <a:t>The cartridge will contain chemicals in the form of either natural oils or  synthetic fragrances that will be activated by either heat or air pressure, when you send signal from your computer.</a:t>
            </a:r>
          </a:p>
          <a:p>
            <a:pPr marL="285750" indent="-285750">
              <a:buFont typeface="Wingdings" panose="05000000000000000000" pitchFamily="2" charset="2"/>
              <a:buChar char="ü"/>
            </a:pPr>
            <a:r>
              <a:rPr lang="en-GB" sz="1600" dirty="0" smtClean="0"/>
              <a:t>Currently 128 chemicals are stored in a cartridge.</a:t>
            </a:r>
          </a:p>
          <a:p>
            <a:pPr marL="285750" indent="-285750">
              <a:spcAft>
                <a:spcPts val="800"/>
              </a:spcAft>
              <a:buFont typeface="Wingdings" panose="05000000000000000000" pitchFamily="2" charset="2"/>
              <a:buChar char="ü"/>
            </a:pPr>
            <a:r>
              <a:rPr lang="en-GB" sz="1600" dirty="0" smtClean="0"/>
              <a:t>Similar to an ink printer.</a:t>
            </a:r>
            <a:endParaRPr lang="en-IN" sz="1600" dirty="0"/>
          </a:p>
          <a:p>
            <a:pPr marL="285750" lvl="0" indent="-285750">
              <a:spcAft>
                <a:spcPts val="800"/>
              </a:spcAft>
              <a:buFont typeface="Wingdings" panose="05000000000000000000" pitchFamily="2" charset="2"/>
              <a:buChar char="ü"/>
            </a:pPr>
            <a:endParaRPr sz="1600" dirty="0"/>
          </a:p>
        </p:txBody>
      </p:sp>
      <p:pic>
        <p:nvPicPr>
          <p:cNvPr id="6" name="Picture 5" descr="C:\Users\Prathiksha\Desktop\2022\seminar\m3.jpg"/>
          <p:cNvPicPr/>
          <p:nvPr/>
        </p:nvPicPr>
        <p:blipFill>
          <a:blip r:embed="rId2">
            <a:extLst>
              <a:ext uri="{28A0092B-C50C-407E-A947-70E740481C1C}">
                <a14:useLocalDpi xmlns:a14="http://schemas.microsoft.com/office/drawing/2010/main" val="0"/>
              </a:ext>
            </a:extLst>
          </a:blip>
          <a:srcRect/>
          <a:stretch>
            <a:fillRect/>
          </a:stretch>
        </p:blipFill>
        <p:spPr bwMode="auto">
          <a:xfrm>
            <a:off x="5644055" y="1177159"/>
            <a:ext cx="2975771" cy="3453091"/>
          </a:xfrm>
          <a:prstGeom prst="rect">
            <a:avLst/>
          </a:prstGeom>
          <a:noFill/>
          <a:ln>
            <a:noFill/>
          </a:ln>
        </p:spPr>
      </p:pic>
      <p:sp>
        <p:nvSpPr>
          <p:cNvPr id="7" name="Rectangle 6"/>
          <p:cNvSpPr/>
          <p:nvPr/>
        </p:nvSpPr>
        <p:spPr>
          <a:xfrm>
            <a:off x="6282188" y="653939"/>
            <a:ext cx="1699504" cy="523220"/>
          </a:xfrm>
          <a:prstGeom prst="rect">
            <a:avLst/>
          </a:prstGeom>
        </p:spPr>
        <p:txBody>
          <a:bodyPr wrap="none">
            <a:spAutoFit/>
          </a:bodyPr>
          <a:lstStyle/>
          <a:p>
            <a:r>
              <a:rPr lang="en-IN" sz="2800" b="1" dirty="0" smtClean="0">
                <a:solidFill>
                  <a:srgbClr val="FFC000"/>
                </a:solidFill>
                <a:latin typeface="Times New Roman" panose="02020603050405020304" pitchFamily="18" charset="0"/>
              </a:rPr>
              <a:t>Cartridge</a:t>
            </a:r>
            <a:endParaRPr lang="en-IN" sz="28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extLst>
      <p:ext uri="{BB962C8B-B14F-4D97-AF65-F5344CB8AC3E}">
        <p14:creationId xmlns:p14="http://schemas.microsoft.com/office/powerpoint/2010/main" val="341168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1"/>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r>
              <a:rPr lang="en-IN" b="0" dirty="0" smtClean="0"/>
              <a:t>Advantages</a:t>
            </a:r>
            <a:endParaRPr lang="en-IN" b="0" dirty="0"/>
          </a:p>
        </p:txBody>
      </p:sp>
      <p:sp>
        <p:nvSpPr>
          <p:cNvPr id="573" name="Google Shape;573;p4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574" name="Google Shape;574;p41"/>
          <p:cNvSpPr/>
          <p:nvPr/>
        </p:nvSpPr>
        <p:spPr>
          <a:xfrm>
            <a:off x="1044475" y="1498600"/>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t" anchorCtr="0">
            <a:noAutofit/>
          </a:bodyPr>
          <a:lstStyle/>
          <a:p>
            <a:pPr lvl="0"/>
            <a:r>
              <a:rPr lang="en-IN" sz="1800" dirty="0">
                <a:solidFill>
                  <a:schemeClr val="tx2">
                    <a:lumMod val="50000"/>
                  </a:schemeClr>
                </a:solidFill>
                <a:latin typeface="Bahnschrift SemiBold" panose="020B0502040204020203" pitchFamily="34" charset="0"/>
              </a:rPr>
              <a:t>it is easily </a:t>
            </a:r>
            <a:r>
              <a:rPr lang="en-IN" sz="1800" dirty="0" smtClean="0">
                <a:solidFill>
                  <a:schemeClr val="tx2">
                    <a:lumMod val="50000"/>
                  </a:schemeClr>
                </a:solidFill>
                <a:latin typeface="Bahnschrift SemiBold" panose="020B0502040204020203" pitchFamily="34" charset="0"/>
              </a:rPr>
              <a:t>carriage able </a:t>
            </a:r>
            <a:r>
              <a:rPr lang="en-IN" sz="1800" dirty="0">
                <a:solidFill>
                  <a:schemeClr val="tx2">
                    <a:lumMod val="50000"/>
                  </a:schemeClr>
                </a:solidFill>
                <a:latin typeface="Bahnschrift SemiBold" panose="020B0502040204020203" pitchFamily="34" charset="0"/>
              </a:rPr>
              <a:t>and </a:t>
            </a:r>
            <a:r>
              <a:rPr lang="en-IN" sz="1800" dirty="0" smtClean="0">
                <a:solidFill>
                  <a:schemeClr val="tx2">
                    <a:lumMod val="50000"/>
                  </a:schemeClr>
                </a:solidFill>
                <a:latin typeface="Bahnschrift SemiBold" panose="020B0502040204020203" pitchFamily="34" charset="0"/>
              </a:rPr>
              <a:t>lightweight.</a:t>
            </a:r>
            <a:endParaRPr sz="1800" dirty="0">
              <a:solidFill>
                <a:schemeClr val="tx2">
                  <a:lumMod val="50000"/>
                </a:schemeClr>
              </a:solidFill>
              <a:latin typeface="Bahnschrift SemiBold" panose="020B0502040204020203" pitchFamily="34" charset="0"/>
              <a:ea typeface="Red Hat Text"/>
              <a:cs typeface="Red Hat Text"/>
              <a:sym typeface="Red Hat Text"/>
            </a:endParaRPr>
          </a:p>
        </p:txBody>
      </p:sp>
      <p:sp>
        <p:nvSpPr>
          <p:cNvPr id="575" name="Google Shape;575;p41"/>
          <p:cNvSpPr/>
          <p:nvPr/>
        </p:nvSpPr>
        <p:spPr>
          <a:xfrm>
            <a:off x="4624353" y="1498600"/>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GB" sz="1800" dirty="0" smtClean="0">
                <a:solidFill>
                  <a:schemeClr val="dk1"/>
                </a:solidFill>
                <a:latin typeface="Bahnschrift SemiCondensed" panose="020B0502040204020203" pitchFamily="34" charset="0"/>
                <a:ea typeface="Red Hat Text"/>
                <a:cs typeface="Red Hat Text"/>
                <a:sym typeface="Red Hat Text"/>
              </a:rPr>
              <a:t>e-nose is a compact device and so it is portable and reliability is very high.</a:t>
            </a:r>
            <a:endParaRPr sz="1800" dirty="0">
              <a:solidFill>
                <a:schemeClr val="dk1"/>
              </a:solidFill>
              <a:latin typeface="Bahnschrift SemiCondensed" panose="020B0502040204020203" pitchFamily="34" charset="0"/>
              <a:ea typeface="Red Hat Text"/>
              <a:cs typeface="Red Hat Text"/>
              <a:sym typeface="Red Hat Text"/>
            </a:endParaRPr>
          </a:p>
        </p:txBody>
      </p:sp>
      <p:sp>
        <p:nvSpPr>
          <p:cNvPr id="576" name="Google Shape;576;p41"/>
          <p:cNvSpPr/>
          <p:nvPr/>
        </p:nvSpPr>
        <p:spPr>
          <a:xfrm>
            <a:off x="1044475" y="2935789"/>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r>
              <a:rPr lang="en-GB" sz="1800" dirty="0" smtClean="0">
                <a:solidFill>
                  <a:schemeClr val="tx1"/>
                </a:solidFill>
                <a:latin typeface="Bahnschrift SemiCondensed" panose="020B0502040204020203" pitchFamily="34" charset="0"/>
                <a:ea typeface="Red Hat Text"/>
                <a:cs typeface="Red Hat Text"/>
                <a:sym typeface="Red Hat Text"/>
              </a:rPr>
              <a:t>It can identify simple molecules which can not be accomplished by human nose.</a:t>
            </a:r>
            <a:endParaRPr sz="1800" dirty="0">
              <a:solidFill>
                <a:schemeClr val="tx1"/>
              </a:solidFill>
              <a:latin typeface="Bahnschrift SemiCondensed" panose="020B0502040204020203" pitchFamily="34" charset="0"/>
              <a:ea typeface="Red Hat Text"/>
              <a:cs typeface="Red Hat Text"/>
              <a:sym typeface="Red Hat Text"/>
            </a:endParaRPr>
          </a:p>
        </p:txBody>
      </p:sp>
      <p:sp>
        <p:nvSpPr>
          <p:cNvPr id="577" name="Google Shape;577;p41"/>
          <p:cNvSpPr/>
          <p:nvPr/>
        </p:nvSpPr>
        <p:spPr>
          <a:xfrm>
            <a:off x="4624353" y="2935789"/>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sz="1800" dirty="0" smtClean="0">
                <a:solidFill>
                  <a:schemeClr val="tx2">
                    <a:lumMod val="50000"/>
                  </a:schemeClr>
                </a:solidFill>
                <a:latin typeface="Bahnschrift SemiBold" panose="020B0502040204020203" pitchFamily="34" charset="0"/>
                <a:ea typeface="Red Hat Text"/>
                <a:cs typeface="Red Hat Text"/>
                <a:sym typeface="Red Hat Text"/>
              </a:rPr>
              <a:t>It can be used without fail over hours, days, weeks and even months.</a:t>
            </a:r>
            <a:endParaRPr sz="1800" dirty="0">
              <a:solidFill>
                <a:schemeClr val="tx2">
                  <a:lumMod val="50000"/>
                </a:schemeClr>
              </a:solidFill>
              <a:latin typeface="Bahnschrift SemiBold" panose="020B0502040204020203" pitchFamily="34" charset="0"/>
              <a:ea typeface="Red Hat Text"/>
              <a:cs typeface="Red Hat Text"/>
              <a:sym typeface="Red Hat Text"/>
            </a:endParaRPr>
          </a:p>
        </p:txBody>
      </p:sp>
      <p:sp>
        <p:nvSpPr>
          <p:cNvPr id="578" name="Google Shape;578;p41"/>
          <p:cNvSpPr/>
          <p:nvPr/>
        </p:nvSpPr>
        <p:spPr>
          <a:xfrm>
            <a:off x="3495338" y="1805071"/>
            <a:ext cx="1975500" cy="1975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rot="5400000">
            <a:off x="3637668" y="1805071"/>
            <a:ext cx="1975500" cy="1975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rot="10800000">
            <a:off x="3637668" y="1948549"/>
            <a:ext cx="1975500" cy="19755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5400000">
            <a:off x="3495338" y="1948549"/>
            <a:ext cx="1975500" cy="1975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3950127" y="2217135"/>
            <a:ext cx="305377" cy="363422"/>
          </a:xfrm>
          <a:prstGeom prst="rect">
            <a:avLst/>
          </a:prstGeom>
        </p:spPr>
        <p:txBody>
          <a:bodyPr>
            <a:prstTxWarp prst="textPlain">
              <a:avLst/>
            </a:prstTxWarp>
          </a:bodyPr>
          <a:lstStyle/>
          <a:p>
            <a:pPr lvl="0" algn="ctr"/>
            <a:r>
              <a:rPr lang="en-GB" b="1">
                <a:solidFill>
                  <a:schemeClr val="lt1"/>
                </a:solidFill>
                <a:latin typeface="Red Hat Display"/>
              </a:rPr>
              <a:t>1</a:t>
            </a:r>
            <a:endParaRPr b="1" i="0">
              <a:ln>
                <a:noFill/>
              </a:ln>
              <a:solidFill>
                <a:schemeClr val="lt1"/>
              </a:solidFill>
              <a:latin typeface="Red Hat Display"/>
            </a:endParaRPr>
          </a:p>
        </p:txBody>
      </p:sp>
      <p:sp>
        <p:nvSpPr>
          <p:cNvPr id="583" name="Google Shape;583;p41"/>
          <p:cNvSpPr/>
          <p:nvPr/>
        </p:nvSpPr>
        <p:spPr>
          <a:xfrm>
            <a:off x="4780161" y="2223444"/>
            <a:ext cx="450241" cy="353327"/>
          </a:xfrm>
          <a:prstGeom prst="rect">
            <a:avLst/>
          </a:prstGeom>
        </p:spPr>
        <p:txBody>
          <a:bodyPr>
            <a:prstTxWarp prst="textPlain">
              <a:avLst/>
            </a:prstTxWarp>
          </a:bodyPr>
          <a:lstStyle/>
          <a:p>
            <a:pPr lvl="0" algn="ctr"/>
            <a:r>
              <a:rPr lang="en-GB" b="1">
                <a:solidFill>
                  <a:schemeClr val="lt1"/>
                </a:solidFill>
                <a:latin typeface="Red Hat Display"/>
              </a:rPr>
              <a:t>2</a:t>
            </a:r>
            <a:endParaRPr b="1" i="0">
              <a:ln>
                <a:noFill/>
              </a:ln>
              <a:solidFill>
                <a:schemeClr val="lt1"/>
              </a:solidFill>
              <a:latin typeface="Red Hat Display"/>
            </a:endParaRPr>
          </a:p>
        </p:txBody>
      </p:sp>
      <p:sp>
        <p:nvSpPr>
          <p:cNvPr id="584" name="Google Shape;584;p41"/>
          <p:cNvSpPr/>
          <p:nvPr/>
        </p:nvSpPr>
        <p:spPr>
          <a:xfrm>
            <a:off x="3921861" y="3121354"/>
            <a:ext cx="374023" cy="364431"/>
          </a:xfrm>
          <a:prstGeom prst="rect">
            <a:avLst/>
          </a:prstGeom>
        </p:spPr>
        <p:txBody>
          <a:bodyPr>
            <a:prstTxWarp prst="textPlain">
              <a:avLst/>
            </a:prstTxWarp>
          </a:bodyPr>
          <a:lstStyle/>
          <a:p>
            <a:pPr lvl="0" algn="ctr"/>
            <a:r>
              <a:rPr lang="en-GB" b="1">
                <a:solidFill>
                  <a:schemeClr val="lt1"/>
                </a:solidFill>
                <a:latin typeface="Red Hat Display"/>
              </a:rPr>
              <a:t>3</a:t>
            </a:r>
            <a:endParaRPr b="1" i="0">
              <a:ln>
                <a:noFill/>
              </a:ln>
              <a:solidFill>
                <a:schemeClr val="lt1"/>
              </a:solidFill>
              <a:latin typeface="Red Hat Display"/>
            </a:endParaRPr>
          </a:p>
        </p:txBody>
      </p:sp>
      <p:sp>
        <p:nvSpPr>
          <p:cNvPr id="585" name="Google Shape;585;p41"/>
          <p:cNvSpPr/>
          <p:nvPr/>
        </p:nvSpPr>
        <p:spPr>
          <a:xfrm>
            <a:off x="4873541" y="3127663"/>
            <a:ext cx="310929" cy="353327"/>
          </a:xfrm>
          <a:prstGeom prst="rect">
            <a:avLst/>
          </a:prstGeom>
        </p:spPr>
        <p:txBody>
          <a:bodyPr>
            <a:prstTxWarp prst="textPlain">
              <a:avLst/>
            </a:prstTxWarp>
          </a:bodyPr>
          <a:lstStyle/>
          <a:p>
            <a:pPr lvl="0" algn="ctr"/>
            <a:r>
              <a:rPr lang="en-GB" b="1">
                <a:solidFill>
                  <a:schemeClr val="lt1"/>
                </a:solidFill>
                <a:latin typeface="Red Hat Display"/>
              </a:rPr>
              <a:t>4</a:t>
            </a:r>
            <a:endParaRPr b="1" i="0">
              <a:ln>
                <a:noFill/>
              </a:ln>
              <a:solidFill>
                <a:schemeClr val="lt1"/>
              </a:solidFill>
              <a:latin typeface="Red Hat Display"/>
            </a:endParaRPr>
          </a:p>
        </p:txBody>
      </p:sp>
      <p:sp>
        <p:nvSpPr>
          <p:cNvPr id="586" name="Google Shape;586;p41"/>
          <p:cNvSpPr/>
          <p:nvPr/>
        </p:nvSpPr>
        <p:spPr>
          <a:xfrm>
            <a:off x="607500" y="954153"/>
            <a:ext cx="201499" cy="20149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extLst>
      <p:ext uri="{BB962C8B-B14F-4D97-AF65-F5344CB8AC3E}">
        <p14:creationId xmlns:p14="http://schemas.microsoft.com/office/powerpoint/2010/main" val="3015472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044475" y="592800"/>
            <a:ext cx="7207500" cy="633300"/>
          </a:xfrm>
          <a:prstGeom prst="rect">
            <a:avLst/>
          </a:prstGeom>
        </p:spPr>
        <p:txBody>
          <a:bodyPr spcFirstLastPara="1" wrap="square" lIns="0" tIns="0" rIns="0" bIns="0" anchor="ctr" anchorCtr="0">
            <a:noAutofit/>
          </a:bodyPr>
          <a:lstStyle/>
          <a:p>
            <a:pPr lvl="0"/>
            <a:r>
              <a:rPr lang="en-IN" b="0" dirty="0" smtClean="0"/>
              <a:t>Disadvantages</a:t>
            </a:r>
            <a:endParaRPr dirty="0"/>
          </a:p>
        </p:txBody>
      </p:sp>
      <p:sp>
        <p:nvSpPr>
          <p:cNvPr id="176" name="Google Shape;176;p20"/>
          <p:cNvSpPr txBox="1">
            <a:spLocks noGrp="1"/>
          </p:cNvSpPr>
          <p:nvPr>
            <p:ph type="body" idx="1"/>
          </p:nvPr>
        </p:nvSpPr>
        <p:spPr>
          <a:xfrm>
            <a:off x="3625459" y="1621250"/>
            <a:ext cx="2245200" cy="17317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solidFill>
                  <a:schemeClr val="accent6">
                    <a:lumMod val="75000"/>
                  </a:schemeClr>
                </a:solidFill>
              </a:rPr>
              <a:t>Price</a:t>
            </a:r>
            <a:endParaRPr b="1" dirty="0">
              <a:solidFill>
                <a:schemeClr val="accent6">
                  <a:lumMod val="75000"/>
                </a:schemeClr>
              </a:solidFill>
            </a:endParaRPr>
          </a:p>
          <a:p>
            <a:pPr marL="0" lvl="0" indent="0" algn="l" rtl="0">
              <a:spcBef>
                <a:spcPts val="800"/>
              </a:spcBef>
              <a:spcAft>
                <a:spcPts val="800"/>
              </a:spcAft>
              <a:buNone/>
            </a:pPr>
            <a:r>
              <a:rPr lang="en" dirty="0" smtClean="0"/>
              <a:t>Cost of an e-nose ranges from $5000 to $100,000, which is very </a:t>
            </a:r>
            <a:r>
              <a:rPr lang="en" dirty="0" smtClean="0"/>
              <a:t>high.</a:t>
            </a:r>
            <a:endParaRPr dirty="0"/>
          </a:p>
        </p:txBody>
      </p:sp>
      <p:sp>
        <p:nvSpPr>
          <p:cNvPr id="177" name="Google Shape;177;p20"/>
          <p:cNvSpPr txBox="1">
            <a:spLocks noGrp="1"/>
          </p:cNvSpPr>
          <p:nvPr>
            <p:ph type="body" idx="2"/>
          </p:nvPr>
        </p:nvSpPr>
        <p:spPr>
          <a:xfrm>
            <a:off x="1044475" y="1621250"/>
            <a:ext cx="2245200" cy="23332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solidFill>
                  <a:srgbClr val="FFC000"/>
                </a:solidFill>
              </a:rPr>
              <a:t>Chemical problem</a:t>
            </a:r>
            <a:endParaRPr b="1" dirty="0">
              <a:solidFill>
                <a:srgbClr val="FFC000"/>
              </a:solidFill>
            </a:endParaRPr>
          </a:p>
          <a:p>
            <a:pPr marL="0" lvl="0" indent="0" algn="l" rtl="0">
              <a:spcBef>
                <a:spcPts val="800"/>
              </a:spcBef>
              <a:spcAft>
                <a:spcPts val="800"/>
              </a:spcAft>
              <a:buNone/>
            </a:pPr>
            <a:r>
              <a:rPr lang="en-GB" dirty="0" smtClean="0"/>
              <a:t>It is very difficult task to put any digital reactions into a computer and execute over a computer. </a:t>
            </a:r>
            <a:endParaRPr dirty="0"/>
          </a:p>
        </p:txBody>
      </p:sp>
      <p:sp>
        <p:nvSpPr>
          <p:cNvPr id="178" name="Google Shape;178;p20"/>
          <p:cNvSpPr txBox="1">
            <a:spLocks noGrp="1"/>
          </p:cNvSpPr>
          <p:nvPr>
            <p:ph type="body" idx="3"/>
          </p:nvPr>
        </p:nvSpPr>
        <p:spPr>
          <a:xfrm>
            <a:off x="6206444" y="1621249"/>
            <a:ext cx="2245200" cy="28561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solidFill>
                  <a:schemeClr val="accent3">
                    <a:lumMod val="50000"/>
                  </a:schemeClr>
                </a:solidFill>
              </a:rPr>
              <a:t>Genetics</a:t>
            </a:r>
            <a:endParaRPr b="1" dirty="0">
              <a:solidFill>
                <a:schemeClr val="accent3">
                  <a:lumMod val="50000"/>
                </a:schemeClr>
              </a:solidFill>
            </a:endParaRPr>
          </a:p>
          <a:p>
            <a:pPr marL="0" lvl="0" indent="0" algn="l" rtl="0">
              <a:spcBef>
                <a:spcPts val="800"/>
              </a:spcBef>
              <a:spcAft>
                <a:spcPts val="0"/>
              </a:spcAft>
              <a:buNone/>
            </a:pPr>
            <a:r>
              <a:rPr lang="en" dirty="0" smtClean="0"/>
              <a:t>As we know that the ismell device is made of natural chemical but there might be possibility that any user has problem with smell.</a:t>
            </a:r>
            <a:endParaRPr dirty="0"/>
          </a:p>
          <a:p>
            <a:pPr marL="0" lvl="0" indent="0" algn="l" rtl="0">
              <a:spcBef>
                <a:spcPts val="800"/>
              </a:spcBef>
              <a:spcAft>
                <a:spcPts val="800"/>
              </a:spcAft>
              <a:buNone/>
            </a:pPr>
            <a:endParaRPr dirty="0"/>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80" name="Google Shape;180;p20"/>
          <p:cNvGrpSpPr/>
          <p:nvPr/>
        </p:nvGrpSpPr>
        <p:grpSpPr>
          <a:xfrm>
            <a:off x="608924" y="892350"/>
            <a:ext cx="210524" cy="333750"/>
            <a:chOff x="899801" y="909674"/>
            <a:chExt cx="250475" cy="397085"/>
          </a:xfrm>
        </p:grpSpPr>
        <p:sp>
          <p:nvSpPr>
            <p:cNvPr id="181" name="Google Shape;181;p20"/>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extLst>
      <p:ext uri="{BB962C8B-B14F-4D97-AF65-F5344CB8AC3E}">
        <p14:creationId xmlns:p14="http://schemas.microsoft.com/office/powerpoint/2010/main" val="3457127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1044449" y="511004"/>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0" dirty="0" smtClean="0"/>
              <a:t>Conclusion</a:t>
            </a:r>
            <a:endParaRPr b="0" dirty="0"/>
          </a:p>
        </p:txBody>
      </p:sp>
      <p:sp>
        <p:nvSpPr>
          <p:cNvPr id="356" name="Google Shape;356;p2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357" name="Google Shape;357;p29"/>
          <p:cNvGrpSpPr/>
          <p:nvPr/>
        </p:nvGrpSpPr>
        <p:grpSpPr>
          <a:xfrm>
            <a:off x="608924" y="892350"/>
            <a:ext cx="210524" cy="333750"/>
            <a:chOff x="899801" y="909674"/>
            <a:chExt cx="250475" cy="397085"/>
          </a:xfrm>
        </p:grpSpPr>
        <p:sp>
          <p:nvSpPr>
            <p:cNvPr id="358" name="Google Shape;358;p2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9"/>
          <p:cNvSpPr txBox="1">
            <a:spLocks noGrp="1"/>
          </p:cNvSpPr>
          <p:nvPr>
            <p:ph type="body" idx="1"/>
          </p:nvPr>
        </p:nvSpPr>
        <p:spPr>
          <a:xfrm>
            <a:off x="1044449" y="1226100"/>
            <a:ext cx="7575376" cy="3404149"/>
          </a:xfrm>
          <a:prstGeom prst="rect">
            <a:avLst/>
          </a:prstGeom>
        </p:spPr>
        <p:txBody>
          <a:bodyPr spcFirstLastPara="1" wrap="square" lIns="0" tIns="0" rIns="0" bIns="0" anchor="t" anchorCtr="0">
            <a:noAutofit/>
          </a:bodyPr>
          <a:lstStyle/>
          <a:p>
            <a:r>
              <a:rPr lang="en-GB" sz="1400" dirty="0" smtClean="0"/>
              <a:t>In this presentation  we learnt about Digital Scent Technology and it means</a:t>
            </a:r>
            <a:r>
              <a:rPr lang="en-GB" sz="1400" dirty="0" smtClean="0"/>
              <a:t>, about methodology, </a:t>
            </a:r>
            <a:r>
              <a:rPr lang="en-GB" sz="1400" dirty="0" smtClean="0"/>
              <a:t>about hardware device and applications.</a:t>
            </a:r>
          </a:p>
          <a:p>
            <a:pPr marL="114300" indent="0">
              <a:buNone/>
            </a:pPr>
            <a:r>
              <a:rPr lang="en-GB" sz="1400" dirty="0" smtClean="0"/>
              <a:t> </a:t>
            </a:r>
            <a:endParaRPr lang="en-IN" sz="1400" dirty="0" smtClean="0"/>
          </a:p>
          <a:p>
            <a:r>
              <a:rPr lang="en-IN" sz="1400" dirty="0" smtClean="0"/>
              <a:t>Smell  </a:t>
            </a:r>
            <a:r>
              <a:rPr lang="en-IN" sz="1400" dirty="0"/>
              <a:t>has  a  strong  power  over  human  beings.  The  sense  of  smell  is intimately  linked  to  the  memory  and  emotions  making  scent  a  powerful  way to  boost  ideas.  It  wins  the  attention  of  audiences  and  affects  learning,  mood and  memory.  </a:t>
            </a:r>
          </a:p>
          <a:p>
            <a:pPr marL="114300" indent="0">
              <a:buNone/>
            </a:pPr>
            <a:endParaRPr lang="en-IN" sz="1400" dirty="0"/>
          </a:p>
          <a:p>
            <a:r>
              <a:rPr lang="en-IN" sz="1400" dirty="0"/>
              <a:t>This  technology  could  upgrade  advertisements  and  is  a  great tool  for  marketing.  It  can  stimulate  emotions  such  as  fear  or  love.  This digital  smell  can  be  used  in  several  streams  such  as  over  the  television, theatre  and  the  web.  </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30924" cy="4309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smtClean="0"/>
              <a:t>References</a:t>
            </a:r>
            <a:endParaRPr lang="en-IN" b="0"/>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9" name="TextBox 8"/>
          <p:cNvSpPr txBox="1"/>
          <p:nvPr/>
        </p:nvSpPr>
        <p:spPr>
          <a:xfrm>
            <a:off x="1044475" y="1375875"/>
            <a:ext cx="7575349" cy="3231654"/>
          </a:xfrm>
          <a:prstGeom prst="rect">
            <a:avLst/>
          </a:prstGeom>
          <a:noFill/>
        </p:spPr>
        <p:txBody>
          <a:bodyPr wrap="square" rtlCol="0">
            <a:spAutoFit/>
          </a:bodyPr>
          <a:lstStyle/>
          <a:p>
            <a:r>
              <a:rPr lang="en-IN" sz="1200" dirty="0"/>
              <a:t>[1]	</a:t>
            </a:r>
            <a:r>
              <a:rPr lang="en-IN" sz="1200" u="sng" dirty="0">
                <a:hlinkClick r:id="rId2"/>
              </a:rPr>
              <a:t>https://www.gyanvihar.org/researchjournals/CTM_VOL_1_7.pdf</a:t>
            </a:r>
            <a:r>
              <a:rPr lang="en-IN" sz="1200" u="sng" dirty="0"/>
              <a:t> </a:t>
            </a:r>
            <a:endParaRPr lang="en-IN" sz="1200" dirty="0"/>
          </a:p>
          <a:p>
            <a:r>
              <a:rPr lang="en-IN" sz="1200" dirty="0" smtClean="0"/>
              <a:t>	[</a:t>
            </a:r>
            <a:r>
              <a:rPr lang="en-IN" sz="1200" dirty="0"/>
              <a:t>Accessed on 17 Oct 2021</a:t>
            </a:r>
            <a:r>
              <a:rPr lang="en-IN" sz="1200" dirty="0" smtClean="0"/>
              <a:t>]</a:t>
            </a:r>
            <a:endParaRPr lang="en-IN" sz="1200" dirty="0"/>
          </a:p>
          <a:p>
            <a:r>
              <a:rPr lang="en-IN" sz="1200" dirty="0"/>
              <a:t>[2]	</a:t>
            </a:r>
            <a:r>
              <a:rPr lang="en-IN" sz="1200" u="sng" dirty="0">
                <a:hlinkClick r:id="rId3"/>
              </a:rPr>
              <a:t>https://nanoscent.wordpress.com/</a:t>
            </a:r>
            <a:endParaRPr lang="en-IN" sz="1200" dirty="0"/>
          </a:p>
          <a:p>
            <a:r>
              <a:rPr lang="en-IN" sz="1200" dirty="0" smtClean="0"/>
              <a:t>	[</a:t>
            </a:r>
            <a:r>
              <a:rPr lang="en-IN" sz="1200" dirty="0"/>
              <a:t>Accessed on 10 Nov 2021</a:t>
            </a:r>
            <a:r>
              <a:rPr lang="en-IN" sz="1200" dirty="0" smtClean="0"/>
              <a:t>]</a:t>
            </a:r>
          </a:p>
          <a:p>
            <a:r>
              <a:rPr lang="en-IN" sz="1200" dirty="0" smtClean="0"/>
              <a:t>[3]</a:t>
            </a:r>
            <a:r>
              <a:rPr lang="en-IN" sz="1200" dirty="0"/>
              <a:t>	</a:t>
            </a:r>
            <a:r>
              <a:rPr lang="en-IN" sz="1200" u="sng" dirty="0">
                <a:hlinkClick r:id="rId4"/>
              </a:rPr>
              <a:t>'Digital smell' technology could let us transmit </a:t>
            </a:r>
            <a:r>
              <a:rPr lang="en-IN" sz="1200" u="sng" dirty="0" err="1">
                <a:hlinkClick r:id="rId4"/>
              </a:rPr>
              <a:t>odors</a:t>
            </a:r>
            <a:r>
              <a:rPr lang="en-IN" sz="1200" u="sng" dirty="0">
                <a:hlinkClick r:id="rId4"/>
              </a:rPr>
              <a:t> in online chats (nbcnews.com)</a:t>
            </a:r>
            <a:endParaRPr lang="en-IN" sz="1200" dirty="0"/>
          </a:p>
          <a:p>
            <a:r>
              <a:rPr lang="en-IN" sz="1200" dirty="0"/>
              <a:t> 	[Accessed on 20 Nov 2021</a:t>
            </a:r>
            <a:r>
              <a:rPr lang="en-IN" sz="1200" dirty="0" smtClean="0"/>
              <a:t>]</a:t>
            </a:r>
            <a:endParaRPr lang="en-IN" sz="1200" dirty="0"/>
          </a:p>
          <a:p>
            <a:r>
              <a:rPr lang="en-IN" sz="1200" dirty="0" smtClean="0"/>
              <a:t>[4]</a:t>
            </a:r>
            <a:r>
              <a:rPr lang="en-IN" sz="1200" dirty="0"/>
              <a:t>	</a:t>
            </a:r>
            <a:r>
              <a:rPr lang="en-IN" sz="1200" u="sng" dirty="0">
                <a:hlinkClick r:id="rId5"/>
              </a:rPr>
              <a:t>Digital Scent Technology - Smell, Taste, Feel Via Internet | (ashutoshviramgama.com)</a:t>
            </a:r>
            <a:endParaRPr lang="en-IN" sz="1200" dirty="0"/>
          </a:p>
          <a:p>
            <a:r>
              <a:rPr lang="en-IN" sz="1200" dirty="0"/>
              <a:t>	[Accessed on 20 Nov 2021]</a:t>
            </a:r>
            <a:endParaRPr lang="en-IN" sz="1100" dirty="0"/>
          </a:p>
          <a:p>
            <a:r>
              <a:rPr lang="en-IN" sz="1200" dirty="0" smtClean="0"/>
              <a:t>[6]</a:t>
            </a:r>
            <a:r>
              <a:rPr lang="en-IN" sz="1200" dirty="0"/>
              <a:t>	</a:t>
            </a:r>
            <a:r>
              <a:rPr lang="en-IN" sz="1200" u="sng" dirty="0">
                <a:hlinkClick r:id="rId6"/>
              </a:rPr>
              <a:t>Google Nose: Smell the World Right from Your Computer (tech.co</a:t>
            </a:r>
            <a:r>
              <a:rPr lang="en-IN" sz="1200" u="sng" dirty="0" smtClean="0">
                <a:hlinkClick r:id="rId6"/>
              </a:rPr>
              <a:t>)</a:t>
            </a:r>
            <a:endParaRPr lang="en-IN" sz="1200" dirty="0" smtClean="0"/>
          </a:p>
          <a:p>
            <a:r>
              <a:rPr lang="en-IN" sz="1200" dirty="0" smtClean="0"/>
              <a:t>	[Accessed on 20 Nov 2021]</a:t>
            </a:r>
            <a:endParaRPr lang="en-IN" sz="1200" dirty="0"/>
          </a:p>
          <a:p>
            <a:r>
              <a:rPr lang="en-IN" sz="1200" dirty="0" smtClean="0"/>
              <a:t>[7]</a:t>
            </a:r>
            <a:r>
              <a:rPr lang="en-IN" sz="1200" dirty="0"/>
              <a:t>	</a:t>
            </a:r>
            <a:r>
              <a:rPr lang="en-IN" sz="1200" u="sng" dirty="0">
                <a:hlinkClick r:id="rId7"/>
              </a:rPr>
              <a:t>https://thehustle.co/digiscents-ismell-fail/</a:t>
            </a:r>
            <a:endParaRPr lang="en-IN" sz="1200" dirty="0"/>
          </a:p>
          <a:p>
            <a:r>
              <a:rPr lang="en-IN" sz="1200" dirty="0"/>
              <a:t>	[Accessed on 20 Nov 2021</a:t>
            </a:r>
            <a:r>
              <a:rPr lang="en-IN" sz="1200" dirty="0" smtClean="0"/>
              <a:t>]</a:t>
            </a:r>
            <a:endParaRPr lang="en-IN" sz="1200" dirty="0"/>
          </a:p>
          <a:p>
            <a:r>
              <a:rPr lang="en-IN" sz="1200" dirty="0" smtClean="0"/>
              <a:t>[8]</a:t>
            </a:r>
            <a:r>
              <a:rPr lang="en-IN" sz="1200" dirty="0"/>
              <a:t>	</a:t>
            </a:r>
            <a:r>
              <a:rPr lang="en-IN" sz="1200" u="sng" dirty="0">
                <a:hlinkClick r:id="rId8"/>
              </a:rPr>
              <a:t>https://spectrum.ieee.org/digital-nose-stimulation-enables-smelling-in-stereo</a:t>
            </a:r>
            <a:endParaRPr lang="en-IN" sz="1200" dirty="0"/>
          </a:p>
          <a:p>
            <a:r>
              <a:rPr lang="en-IN" sz="1200" dirty="0"/>
              <a:t>	[Accessed on 20 Nov 2021</a:t>
            </a:r>
            <a:r>
              <a:rPr lang="en-IN" sz="1200" dirty="0" smtClean="0"/>
              <a:t>]</a:t>
            </a:r>
            <a:endParaRPr lang="en-IN" sz="1200" dirty="0"/>
          </a:p>
          <a:p>
            <a:r>
              <a:rPr lang="en-IN" sz="1200" dirty="0" smtClean="0"/>
              <a:t>[9]</a:t>
            </a:r>
            <a:r>
              <a:rPr lang="en-IN" sz="1200" dirty="0"/>
              <a:t>	</a:t>
            </a:r>
            <a:r>
              <a:rPr lang="en-IN" sz="1200" u="sng" dirty="0">
                <a:hlinkClick r:id="rId9"/>
              </a:rPr>
              <a:t>http://www.summitid.com/digiscents</a:t>
            </a:r>
            <a:endParaRPr lang="en-IN" sz="1200" dirty="0"/>
          </a:p>
          <a:p>
            <a:r>
              <a:rPr lang="en-IN" sz="1200" dirty="0"/>
              <a:t>	[Accessed 28 Nov 2021</a:t>
            </a:r>
            <a:r>
              <a:rPr lang="en-IN" sz="1200" dirty="0" smtClean="0"/>
              <a:t>]</a:t>
            </a:r>
            <a:endParaRPr lang="en-GB" sz="1200"/>
          </a:p>
          <a:p>
            <a:endParaRPr lang="en-IN" sz="1200"/>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483476" cy="483476"/>
          </a:xfrm>
          <a:prstGeom prst="rect">
            <a:avLst/>
          </a:prstGeom>
        </p:spPr>
      </p:pic>
    </p:spTree>
    <p:extLst>
      <p:ext uri="{BB962C8B-B14F-4D97-AF65-F5344CB8AC3E}">
        <p14:creationId xmlns:p14="http://schemas.microsoft.com/office/powerpoint/2010/main" val="1633784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ctrTitle" idx="4294967295"/>
          </p:nvPr>
        </p:nvSpPr>
        <p:spPr>
          <a:xfrm>
            <a:off x="1950243" y="1759951"/>
            <a:ext cx="5694515" cy="14509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200" dirty="0" smtClean="0">
                <a:latin typeface="Bahnschrift SemiCondensed" panose="020B0502040204020203" pitchFamily="34" charset="0"/>
              </a:rPr>
              <a:t>Thank you !</a:t>
            </a:r>
            <a:endParaRPr sz="8200" dirty="0">
              <a:latin typeface="Bahnschrift SemiCondensed" panose="020B0502040204020203" pitchFamily="34" charset="0"/>
            </a:endParaRPr>
          </a:p>
        </p:txBody>
      </p:sp>
      <p:sp>
        <p:nvSpPr>
          <p:cNvPr id="445" name="Google Shape;445;p3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46" name="Google Shape;446;p34"/>
          <p:cNvSpPr/>
          <p:nvPr/>
        </p:nvSpPr>
        <p:spPr>
          <a:xfrm>
            <a:off x="620179" y="2485433"/>
            <a:ext cx="192298" cy="172618"/>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6888015" y="3783724"/>
            <a:ext cx="1860332" cy="307777"/>
          </a:xfrm>
          <a:prstGeom prst="rect">
            <a:avLst/>
          </a:prstGeom>
          <a:noFill/>
        </p:spPr>
        <p:txBody>
          <a:bodyPr wrap="square" rtlCol="0">
            <a:spAutoFit/>
          </a:bodyPr>
          <a:lstStyle/>
          <a:p>
            <a:r>
              <a:rPr lang="en-GB" b="1" dirty="0" smtClean="0"/>
              <a:t>Prathiksha</a:t>
            </a:r>
            <a:endParaRPr lang="en-IN" b="1" dirty="0"/>
          </a:p>
        </p:txBody>
      </p:sp>
    </p:spTree>
    <p:extLst>
      <p:ext uri="{BB962C8B-B14F-4D97-AF65-F5344CB8AC3E}">
        <p14:creationId xmlns:p14="http://schemas.microsoft.com/office/powerpoint/2010/main" val="616217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3951889" y="1839309"/>
            <a:ext cx="4687614" cy="2764221"/>
          </a:xfrm>
          <a:prstGeom prst="rect">
            <a:avLst/>
          </a:prstGeom>
        </p:spPr>
        <p:txBody>
          <a:bodyPr spcFirstLastPara="1" wrap="square" lIns="0" tIns="0" rIns="0" bIns="0" anchor="ctr" anchorCtr="0">
            <a:noAutofit/>
          </a:bodyPr>
          <a:lstStyle/>
          <a:p>
            <a:r>
              <a:rPr lang="en-GB" sz="900" dirty="0" smtClean="0">
                <a:latin typeface="Bahnschrift SemiLight SemiConde" panose="020B0502040204020203" pitchFamily="34" charset="0"/>
              </a:rPr>
              <a:t/>
            </a:r>
            <a:br>
              <a:rPr lang="en-GB" sz="900" dirty="0" smtClean="0">
                <a:latin typeface="Bahnschrift SemiLight SemiConde" panose="020B0502040204020203" pitchFamily="34" charset="0"/>
              </a:rPr>
            </a:br>
            <a:r>
              <a:rPr lang="en-GB" sz="2000" dirty="0" smtClean="0">
                <a:latin typeface="Bahnschrift SemiLight SemiConde" panose="020B0502040204020203" pitchFamily="34" charset="0"/>
              </a:rPr>
              <a:t>1. </a:t>
            </a:r>
            <a:r>
              <a:rPr lang="en-IN" sz="2000" dirty="0" smtClean="0">
                <a:latin typeface="Bahnschrift SemiLight SemiConde" panose="020B0502040204020203" pitchFamily="34" charset="0"/>
              </a:rPr>
              <a:t>Introduction</a:t>
            </a:r>
            <a:br>
              <a:rPr lang="en-IN" sz="2000" dirty="0" smtClean="0">
                <a:latin typeface="Bahnschrift SemiLight SemiConde" panose="020B0502040204020203" pitchFamily="34" charset="0"/>
              </a:rPr>
            </a:br>
            <a:r>
              <a:rPr lang="en-IN" sz="2000" dirty="0" smtClean="0">
                <a:latin typeface="Bahnschrift SemiLight SemiConde" panose="020B0502040204020203" pitchFamily="34" charset="0"/>
              </a:rPr>
              <a:t>2. </a:t>
            </a:r>
            <a:r>
              <a:rPr lang="en-US" sz="2000" dirty="0" smtClean="0">
                <a:latin typeface="Bahnschrift SemiLight SemiConde" panose="020B0502040204020203" pitchFamily="34" charset="0"/>
                <a:ea typeface="Verdana" pitchFamily="34" charset="0"/>
                <a:cs typeface="Verdana" pitchFamily="34" charset="0"/>
              </a:rPr>
              <a:t>Literature Review</a:t>
            </a:r>
            <a:br>
              <a:rPr lang="en-US" sz="2000" dirty="0" smtClean="0">
                <a:latin typeface="Bahnschrift SemiLight SemiConde" panose="020B0502040204020203" pitchFamily="34" charset="0"/>
                <a:ea typeface="Verdana" pitchFamily="34" charset="0"/>
                <a:cs typeface="Verdana" pitchFamily="34" charset="0"/>
              </a:rPr>
            </a:br>
            <a:r>
              <a:rPr lang="en-US" sz="2000" dirty="0" smtClean="0">
                <a:latin typeface="Bahnschrift SemiLight SemiConde" panose="020B0502040204020203" pitchFamily="34" charset="0"/>
                <a:ea typeface="Verdana" pitchFamily="34" charset="0"/>
                <a:cs typeface="Verdana" pitchFamily="34" charset="0"/>
              </a:rPr>
              <a:t>3. </a:t>
            </a:r>
            <a:r>
              <a:rPr lang="en-US" sz="2000" dirty="0" smtClean="0">
                <a:latin typeface="Bahnschrift SemiCondensed" panose="020B0502040204020203" pitchFamily="34" charset="0"/>
                <a:ea typeface="Verdana" pitchFamily="34" charset="0"/>
                <a:cs typeface="Verdana" pitchFamily="34" charset="0"/>
              </a:rPr>
              <a:t>Objectives</a:t>
            </a:r>
            <a:br>
              <a:rPr lang="en-US" sz="2000" dirty="0" smtClean="0">
                <a:latin typeface="Bahnschrift SemiCondensed" panose="020B0502040204020203" pitchFamily="34" charset="0"/>
                <a:ea typeface="Verdana" pitchFamily="34" charset="0"/>
                <a:cs typeface="Verdana" pitchFamily="34" charset="0"/>
              </a:rPr>
            </a:br>
            <a:r>
              <a:rPr lang="en-US" sz="2000" dirty="0" smtClean="0">
                <a:latin typeface="Bahnschrift SemiCondensed" panose="020B0502040204020203" pitchFamily="34" charset="0"/>
                <a:ea typeface="Verdana" pitchFamily="34" charset="0"/>
                <a:cs typeface="Verdana" pitchFamily="34" charset="0"/>
              </a:rPr>
              <a:t>4. </a:t>
            </a:r>
            <a:r>
              <a:rPr lang="en-US" sz="2000" dirty="0" smtClean="0">
                <a:latin typeface="Bahnschrift SemiCondensed" panose="020B0502040204020203" pitchFamily="34" charset="0"/>
              </a:rPr>
              <a:t>Why do we need to Digital Scent Technology</a:t>
            </a:r>
            <a:br>
              <a:rPr lang="en-US" sz="2000" dirty="0" smtClean="0">
                <a:latin typeface="Bahnschrift SemiCondensed" panose="020B0502040204020203" pitchFamily="34" charset="0"/>
              </a:rPr>
            </a:br>
            <a:r>
              <a:rPr lang="en-US" sz="2000" dirty="0" smtClean="0">
                <a:latin typeface="Bahnschrift SemiCondensed" panose="020B0502040204020203" pitchFamily="34" charset="0"/>
              </a:rPr>
              <a:t>5. </a:t>
            </a:r>
            <a:r>
              <a:rPr lang="en-US" sz="2000" dirty="0" smtClean="0">
                <a:latin typeface="Bahnschrift SemiBold" panose="020B0502040204020203" pitchFamily="34" charset="0"/>
              </a:rPr>
              <a:t>Applications</a:t>
            </a:r>
            <a:br>
              <a:rPr lang="en-US" sz="2000" dirty="0" smtClean="0">
                <a:latin typeface="Bahnschrift SemiBold" panose="020B0502040204020203" pitchFamily="34" charset="0"/>
              </a:rPr>
            </a:br>
            <a:r>
              <a:rPr lang="en-US" sz="2000" dirty="0" smtClean="0">
                <a:latin typeface="Bahnschrift SemiBold" panose="020B0502040204020203" pitchFamily="34" charset="0"/>
              </a:rPr>
              <a:t>6. </a:t>
            </a:r>
            <a:r>
              <a:rPr lang="en-US" sz="2000" dirty="0" smtClean="0">
                <a:latin typeface="Bahnschrift SemiBold" panose="020B0502040204020203" pitchFamily="34" charset="0"/>
              </a:rPr>
              <a:t>Methodology</a:t>
            </a:r>
            <a:br>
              <a:rPr lang="en-US" sz="2000" dirty="0" smtClean="0">
                <a:latin typeface="Bahnschrift SemiBold" panose="020B0502040204020203" pitchFamily="34" charset="0"/>
              </a:rPr>
            </a:br>
            <a:r>
              <a:rPr lang="en-US" sz="2000" dirty="0" smtClean="0">
                <a:latin typeface="Bahnschrift SemiBold" panose="020B0502040204020203" pitchFamily="34" charset="0"/>
              </a:rPr>
              <a:t>7. </a:t>
            </a:r>
            <a:r>
              <a:rPr lang="en-IN" sz="2000" dirty="0" smtClean="0">
                <a:latin typeface="Bahnschrift SemiCondensed" panose="020B0502040204020203" pitchFamily="34" charset="0"/>
                <a:ea typeface="Times New Roman" panose="02020603050405020304" pitchFamily="18" charset="0"/>
              </a:rPr>
              <a:t>Transmission </a:t>
            </a:r>
            <a:r>
              <a:rPr lang="en-IN" sz="2000" dirty="0" smtClean="0">
                <a:latin typeface="Bahnschrift SemiCondensed" panose="020B0502040204020203" pitchFamily="34" charset="0"/>
                <a:ea typeface="Times New Roman" panose="02020603050405020304" pitchFamily="18" charset="0"/>
              </a:rPr>
              <a:t>Model of Digital Scent </a:t>
            </a:r>
            <a:br>
              <a:rPr lang="en-IN" sz="2000" dirty="0" smtClean="0">
                <a:latin typeface="Bahnschrift SemiCondensed" panose="020B0502040204020203" pitchFamily="34" charset="0"/>
                <a:ea typeface="Times New Roman" panose="02020603050405020304" pitchFamily="18" charset="0"/>
              </a:rPr>
            </a:br>
            <a:r>
              <a:rPr lang="en-IN" sz="2000" dirty="0">
                <a:latin typeface="Bahnschrift SemiCondensed" panose="020B0502040204020203" pitchFamily="34" charset="0"/>
                <a:ea typeface="Times New Roman" panose="02020603050405020304" pitchFamily="18" charset="0"/>
              </a:rPr>
              <a:t> </a:t>
            </a:r>
            <a:r>
              <a:rPr lang="en-IN" sz="2000" dirty="0" smtClean="0">
                <a:latin typeface="Bahnschrift SemiCondensed" panose="020B0502040204020203" pitchFamily="34" charset="0"/>
                <a:ea typeface="Times New Roman" panose="02020603050405020304" pitchFamily="18" charset="0"/>
              </a:rPr>
              <a:t>   Technology</a:t>
            </a:r>
            <a:br>
              <a:rPr lang="en-IN" sz="2000" dirty="0" smtClean="0">
                <a:latin typeface="Bahnschrift SemiCondensed" panose="020B0502040204020203" pitchFamily="34" charset="0"/>
                <a:ea typeface="Times New Roman" panose="02020603050405020304" pitchFamily="18" charset="0"/>
              </a:rPr>
            </a:br>
            <a:r>
              <a:rPr lang="en-IN" sz="2000" dirty="0" smtClean="0">
                <a:latin typeface="Bahnschrift SemiCondensed" panose="020B0502040204020203" pitchFamily="34" charset="0"/>
                <a:ea typeface="Times New Roman" panose="02020603050405020304" pitchFamily="18" charset="0"/>
              </a:rPr>
              <a:t>8. </a:t>
            </a:r>
            <a:r>
              <a:rPr lang="en-IN" sz="2000" dirty="0" smtClean="0">
                <a:latin typeface="Bahnschrift SemiCondensed" panose="020B0502040204020203" pitchFamily="34" charset="0"/>
                <a:ea typeface="Times New Roman" panose="02020603050405020304" pitchFamily="18" charset="0"/>
              </a:rPr>
              <a:t>Hardware Devices</a:t>
            </a:r>
            <a:br>
              <a:rPr lang="en-IN" sz="2000" dirty="0" smtClean="0">
                <a:latin typeface="Bahnschrift SemiCondensed" panose="020B0502040204020203" pitchFamily="34" charset="0"/>
                <a:ea typeface="Times New Roman" panose="02020603050405020304" pitchFamily="18" charset="0"/>
              </a:rPr>
            </a:br>
            <a:r>
              <a:rPr lang="en-IN" sz="2000" dirty="0" smtClean="0">
                <a:latin typeface="Bahnschrift SemiCondensed" panose="020B0502040204020203" pitchFamily="34" charset="0"/>
                <a:ea typeface="Times New Roman" panose="02020603050405020304" pitchFamily="18" charset="0"/>
              </a:rPr>
              <a:t>9. </a:t>
            </a:r>
            <a:r>
              <a:rPr lang="en" sz="2000" dirty="0" smtClean="0">
                <a:latin typeface="Bahnschrift SemiCondensed" panose="020B0502040204020203" pitchFamily="34" charset="0"/>
              </a:rPr>
              <a:t>Devices that are used in transferring smell	  </a:t>
            </a:r>
            <a:br>
              <a:rPr lang="en" sz="2000" dirty="0" smtClean="0">
                <a:latin typeface="Bahnschrift SemiCondensed" panose="020B0502040204020203" pitchFamily="34" charset="0"/>
              </a:rPr>
            </a:br>
            <a:r>
              <a:rPr lang="en" sz="2000" dirty="0">
                <a:latin typeface="Bahnschrift SemiCondensed" panose="020B0502040204020203" pitchFamily="34" charset="0"/>
              </a:rPr>
              <a:t> </a:t>
            </a:r>
            <a:r>
              <a:rPr lang="en" sz="2000" dirty="0" smtClean="0">
                <a:latin typeface="Bahnschrift SemiCondensed" panose="020B0502040204020203" pitchFamily="34" charset="0"/>
              </a:rPr>
              <a:t>   over internet</a:t>
            </a:r>
            <a:br>
              <a:rPr lang="en" sz="2000" dirty="0" smtClean="0">
                <a:latin typeface="Bahnschrift SemiCondensed" panose="020B0502040204020203" pitchFamily="34" charset="0"/>
              </a:rPr>
            </a:br>
            <a:r>
              <a:rPr lang="en" sz="2000" dirty="0" smtClean="0">
                <a:latin typeface="Bahnschrift SemiCondensed" panose="020B0502040204020203" pitchFamily="34" charset="0"/>
              </a:rPr>
              <a:t>10. </a:t>
            </a:r>
            <a:r>
              <a:rPr lang="en" sz="2000" dirty="0" smtClean="0">
                <a:latin typeface="Bahnschrift SemiCondensed" panose="020B0502040204020203" pitchFamily="34" charset="0"/>
              </a:rPr>
              <a:t>Advantages and Disadvantages</a:t>
            </a:r>
            <a:r>
              <a:rPr lang="en" sz="2000" dirty="0" smtClean="0">
                <a:latin typeface="Bahnschrift SemiBold" panose="020B0502040204020203" pitchFamily="34" charset="0"/>
              </a:rPr>
              <a:t/>
            </a:r>
            <a:br>
              <a:rPr lang="en" sz="2000" dirty="0" smtClean="0">
                <a:latin typeface="Bahnschrift SemiBold" panose="020B0502040204020203" pitchFamily="34" charset="0"/>
              </a:rPr>
            </a:br>
            <a:r>
              <a:rPr lang="en" sz="2000" dirty="0" smtClean="0">
                <a:latin typeface="Bahnschrift SemiBold" panose="020B0502040204020203" pitchFamily="34" charset="0"/>
              </a:rPr>
              <a:t/>
            </a:r>
            <a:br>
              <a:rPr lang="en" sz="2000" dirty="0" smtClean="0">
                <a:latin typeface="Bahnschrift SemiBold" panose="020B0502040204020203" pitchFamily="34" charset="0"/>
              </a:rPr>
            </a:br>
            <a:r>
              <a:rPr lang="en-IN" sz="2000" dirty="0" smtClean="0">
                <a:latin typeface="Bahnschrift SemiCondensed" panose="020B0502040204020203" pitchFamily="34" charset="0"/>
                <a:ea typeface="Times New Roman" panose="02020603050405020304" pitchFamily="18" charset="0"/>
              </a:rPr>
              <a:t/>
            </a:r>
            <a:br>
              <a:rPr lang="en-IN" sz="2000" dirty="0" smtClean="0">
                <a:latin typeface="Bahnschrift SemiCondensed" panose="020B0502040204020203" pitchFamily="34" charset="0"/>
                <a:ea typeface="Times New Roman" panose="02020603050405020304" pitchFamily="18" charset="0"/>
              </a:rPr>
            </a:br>
            <a:r>
              <a:rPr lang="en-IN" sz="5400" dirty="0" smtClean="0"/>
              <a:t/>
            </a:r>
            <a:br>
              <a:rPr lang="en-IN" sz="5400" dirty="0" smtClean="0"/>
            </a:br>
            <a:r>
              <a:rPr lang="en-IN" sz="1800" dirty="0" smtClean="0"/>
              <a:t/>
            </a:r>
            <a:br>
              <a:rPr lang="en-IN" sz="1800" dirty="0" smtClean="0"/>
            </a:br>
            <a:endParaRPr sz="1800" dirty="0">
              <a:latin typeface="Bahnschrift SemiCondensed" panose="020B0502040204020203" pitchFamily="34" charset="0"/>
            </a:endParaRPr>
          </a:p>
        </p:txBody>
      </p:sp>
      <p:sp>
        <p:nvSpPr>
          <p:cNvPr id="13" name="Title 1">
            <a:extLst>
              <a:ext uri="{FF2B5EF4-FFF2-40B4-BE49-F238E27FC236}">
                <a16:creationId xmlns:a16="http://schemas.microsoft.com/office/drawing/2014/main" id="{812B6A6A-859F-47C2-A5CB-8EED4B937B8E}"/>
              </a:ext>
            </a:extLst>
          </p:cNvPr>
          <p:cNvSpPr txBox="1">
            <a:spLocks/>
          </p:cNvSpPr>
          <p:nvPr/>
        </p:nvSpPr>
        <p:spPr>
          <a:xfrm>
            <a:off x="754049" y="1261241"/>
            <a:ext cx="3084844" cy="2909813"/>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1pPr>
            <a:lvl2pPr marR="0" lvl="1"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2pPr>
            <a:lvl3pPr marR="0" lvl="2"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3pPr>
            <a:lvl4pPr marR="0" lvl="3"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4pPr>
            <a:lvl5pPr marR="0" lvl="4"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5pPr>
            <a:lvl6pPr marR="0" lvl="5"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6pPr>
            <a:lvl7pPr marR="0" lvl="6"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7pPr>
            <a:lvl8pPr marR="0" lvl="7"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8pPr>
            <a:lvl9pPr marR="0" lvl="8" algn="l" rtl="0">
              <a:lnSpc>
                <a:spcPct val="90000"/>
              </a:lnSpc>
              <a:spcBef>
                <a:spcPts val="0"/>
              </a:spcBef>
              <a:spcAft>
                <a:spcPts val="0"/>
              </a:spcAft>
              <a:buClr>
                <a:schemeClr val="lt1"/>
              </a:buClr>
              <a:buSzPts val="4800"/>
              <a:buFont typeface="Red Hat Display"/>
              <a:buNone/>
              <a:defRPr sz="4800" b="1" i="0" u="none" strike="noStrike" cap="none">
                <a:solidFill>
                  <a:schemeClr val="lt1"/>
                </a:solidFill>
                <a:latin typeface="Red Hat Display"/>
                <a:ea typeface="Red Hat Display"/>
                <a:cs typeface="Red Hat Display"/>
                <a:sym typeface="Red Hat Display"/>
              </a:defRPr>
            </a:lvl9pPr>
          </a:lstStyle>
          <a:p>
            <a:r>
              <a:rPr lang="en-IN" sz="28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br>
              <a:rPr lang="en-IN" sz="28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8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t>
            </a:r>
            <a:br>
              <a:rPr lang="en-IN" sz="28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8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PRESENTATION</a:t>
            </a:r>
            <a:r>
              <a:rPr lang="en-IN" sz="2800" dirty="0" smtClean="0">
                <a:solidFill>
                  <a:srgbClr val="FFFFFF"/>
                </a:solidFill>
                <a:effectLst>
                  <a:outerShdw blurRad="38100" dist="38100" dir="2700000" algn="tl">
                    <a:srgbClr val="000000">
                      <a:alpha val="43137"/>
                    </a:srgbClr>
                  </a:outerShdw>
                </a:effectLst>
              </a:rPr>
              <a:t/>
            </a:r>
            <a:br>
              <a:rPr lang="en-IN" sz="2800" dirty="0" smtClean="0">
                <a:solidFill>
                  <a:srgbClr val="FFFFFF"/>
                </a:solidFill>
                <a:effectLst>
                  <a:outerShdw blurRad="38100" dist="38100" dir="2700000" algn="tl">
                    <a:srgbClr val="000000">
                      <a:alpha val="43137"/>
                    </a:srgbClr>
                  </a:outerShdw>
                </a:effectLst>
              </a:rPr>
            </a:br>
            <a:endParaRPr lang="en-IN" sz="2800" dirty="0">
              <a:solidFill>
                <a:srgbClr val="FFFFFF"/>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grpSp>
        <p:nvGrpSpPr>
          <p:cNvPr id="428" name="Google Shape;428;p33"/>
          <p:cNvGrpSpPr/>
          <p:nvPr/>
        </p:nvGrpSpPr>
        <p:grpSpPr>
          <a:xfrm>
            <a:off x="3213160" y="1213953"/>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703" y="1365685"/>
            <a:ext cx="3522708" cy="223870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extLst>
      <p:ext uri="{BB962C8B-B14F-4D97-AF65-F5344CB8AC3E}">
        <p14:creationId xmlns:p14="http://schemas.microsoft.com/office/powerpoint/2010/main" val="1356029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044350" y="742200"/>
            <a:ext cx="7489925" cy="633300"/>
          </a:xfrm>
          <a:prstGeom prst="rect">
            <a:avLst/>
          </a:prstGeom>
        </p:spPr>
        <p:txBody>
          <a:bodyPr spcFirstLastPara="1" wrap="square" lIns="0" tIns="0" rIns="0" bIns="0" anchor="ctr" anchorCtr="0">
            <a:noAutofit/>
          </a:bodyPr>
          <a:lstStyle/>
          <a:p>
            <a:pPr lvl="0"/>
            <a:r>
              <a:rPr lang="en-IN" sz="2800" dirty="0">
                <a:latin typeface="Bahnschrift SemiCondensed" panose="020B0502040204020203" pitchFamily="34" charset="0"/>
              </a:rPr>
              <a:t>Introduction to Digital Scent </a:t>
            </a:r>
            <a:r>
              <a:rPr lang="en-IN" sz="2800" dirty="0" smtClean="0">
                <a:latin typeface="Bahnschrift SemiCondensed" panose="020B0502040204020203" pitchFamily="34" charset="0"/>
              </a:rPr>
              <a:t>Technology</a:t>
            </a:r>
            <a:endParaRPr sz="2800" dirty="0">
              <a:latin typeface="Bahnschrift SemiCondensed" panose="020B0502040204020203" pitchFamily="34" charset="0"/>
            </a:endParaRPr>
          </a:p>
        </p:txBody>
      </p:sp>
      <p:sp>
        <p:nvSpPr>
          <p:cNvPr id="84" name="Google Shape;84;p13"/>
          <p:cNvSpPr txBox="1">
            <a:spLocks noGrp="1"/>
          </p:cNvSpPr>
          <p:nvPr>
            <p:ph type="body" idx="1"/>
          </p:nvPr>
        </p:nvSpPr>
        <p:spPr>
          <a:xfrm>
            <a:off x="1044351" y="1657561"/>
            <a:ext cx="6890960" cy="2294328"/>
          </a:xfrm>
          <a:prstGeom prst="rect">
            <a:avLst/>
          </a:prstGeom>
        </p:spPr>
        <p:txBody>
          <a:bodyPr spcFirstLastPara="1" wrap="square" lIns="0" tIns="0" rIns="0" bIns="0" anchor="t" anchorCtr="0">
            <a:noAutofit/>
          </a:bodyPr>
          <a:lstStyle/>
          <a:p>
            <a:pPr marL="0" indent="0">
              <a:buClr>
                <a:schemeClr val="dk1"/>
              </a:buClr>
              <a:buSzPts val="1100"/>
              <a:buNone/>
            </a:pPr>
            <a:r>
              <a:rPr lang="en-GB" sz="1800" smtClean="0"/>
              <a:t>So </a:t>
            </a:r>
            <a:r>
              <a:rPr lang="en-GB" sz="1800"/>
              <a:t>far, online communication involves only two senses, a sense of vision and sense of hearing. </a:t>
            </a:r>
            <a:r>
              <a:rPr lang="en-GB" sz="1800" dirty="0"/>
              <a:t>Soon third, using the nose will involve the sense of smell. Digital aroma technology is the main application of e-nose. With digital aroma technology, it is possible to understand, communicate and receive scent through the internet.</a:t>
            </a:r>
            <a:endParaRPr lang="en-IN" sz="1800"/>
          </a:p>
          <a:p>
            <a:pPr marL="0" lvl="0" indent="0" algn="l" rtl="0">
              <a:spcBef>
                <a:spcPts val="0"/>
              </a:spcBef>
              <a:spcAft>
                <a:spcPts val="0"/>
              </a:spcAft>
              <a:buClr>
                <a:schemeClr val="dk1"/>
              </a:buClr>
              <a:buSzPts val="1100"/>
              <a:buFont typeface="Arial"/>
              <a:buNone/>
            </a:pPr>
            <a:endParaRPr sz="1800" dirty="0"/>
          </a:p>
        </p:txBody>
      </p:sp>
      <p:sp>
        <p:nvSpPr>
          <p:cNvPr id="86" name="Google Shape;86;p1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87" name="Google Shape;87;p13"/>
          <p:cNvGrpSpPr/>
          <p:nvPr/>
        </p:nvGrpSpPr>
        <p:grpSpPr>
          <a:xfrm>
            <a:off x="619717" y="959314"/>
            <a:ext cx="233377" cy="199823"/>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49" y="1375500"/>
            <a:ext cx="7027596" cy="306379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93986" cy="493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idx="4294967295"/>
          </p:nvPr>
        </p:nvSpPr>
        <p:spPr>
          <a:xfrm>
            <a:off x="733708" y="586978"/>
            <a:ext cx="4185000" cy="695284"/>
          </a:xfrm>
          <a:prstGeom prst="rect">
            <a:avLst/>
          </a:prstGeom>
        </p:spPr>
        <p:txBody>
          <a:bodyPr spcFirstLastPara="1" wrap="square" lIns="0" tIns="0" rIns="0" bIns="0" anchor="ctr" anchorCtr="0">
            <a:noAutofit/>
          </a:bodyPr>
          <a:lstStyle/>
          <a:p>
            <a:pPr lvl="0"/>
            <a:r>
              <a:rPr lang="en-US" sz="2800" dirty="0">
                <a:latin typeface="Bahnschrift SemiLight SemiConde" panose="020B0502040204020203" pitchFamily="34" charset="0"/>
                <a:ea typeface="Verdana" pitchFamily="34" charset="0"/>
                <a:cs typeface="Verdana" pitchFamily="34" charset="0"/>
              </a:rPr>
              <a:t>Literature Review</a:t>
            </a:r>
            <a:endParaRPr sz="2800" dirty="0"/>
          </a:p>
        </p:txBody>
      </p:sp>
      <p:sp>
        <p:nvSpPr>
          <p:cNvPr id="97" name="Google Shape;97;p14"/>
          <p:cNvSpPr txBox="1">
            <a:spLocks noGrp="1"/>
          </p:cNvSpPr>
          <p:nvPr>
            <p:ph type="subTitle" idx="4294967295"/>
          </p:nvPr>
        </p:nvSpPr>
        <p:spPr>
          <a:xfrm>
            <a:off x="1124607" y="1282262"/>
            <a:ext cx="7495218" cy="3347988"/>
          </a:xfrm>
          <a:prstGeom prst="rect">
            <a:avLst/>
          </a:prstGeom>
        </p:spPr>
        <p:txBody>
          <a:bodyPr spcFirstLastPara="1" wrap="square" lIns="0" tIns="0" rIns="0" bIns="0" anchor="t" anchorCtr="0">
            <a:noAutofit/>
          </a:bodyPr>
          <a:lstStyle/>
          <a:p>
            <a:r>
              <a:rPr lang="en-IN" sz="1400" dirty="0" err="1" smtClean="0"/>
              <a:t>Sоrnа</a:t>
            </a:r>
            <a:r>
              <a:rPr lang="en-IN" sz="1400" dirty="0" smtClean="0"/>
              <a:t>  </a:t>
            </a:r>
            <a:r>
              <a:rPr lang="en-IN" sz="1400" dirty="0" err="1" smtClean="0"/>
              <a:t>Mugi</a:t>
            </a:r>
            <a:r>
              <a:rPr lang="en-IN" sz="1400" dirty="0" smtClean="0"/>
              <a:t>  </a:t>
            </a:r>
            <a:r>
              <a:rPr lang="en-IN" sz="1400" dirty="0" err="1"/>
              <a:t>Viswаnаthаn</a:t>
            </a:r>
            <a:r>
              <a:rPr lang="en-IN" sz="1400" dirty="0"/>
              <a:t>,  </a:t>
            </a:r>
            <a:r>
              <a:rPr lang="en-IN" sz="1400" dirty="0" err="1"/>
              <a:t>Revаnth</a:t>
            </a:r>
            <a:r>
              <a:rPr lang="en-IN" sz="1400" dirty="0"/>
              <a:t>  </a:t>
            </a:r>
            <a:r>
              <a:rPr lang="en-IN" sz="1400" dirty="0" err="1"/>
              <a:t>Rаjаn</a:t>
            </a:r>
            <a:r>
              <a:rPr lang="en-IN" sz="1400" dirty="0"/>
              <a:t>,  ”</a:t>
            </a:r>
            <a:r>
              <a:rPr lang="en-IN" sz="1400" dirty="0" err="1"/>
              <a:t>Digitаl</a:t>
            </a:r>
            <a:r>
              <a:rPr lang="en-IN" sz="1400" dirty="0"/>
              <a:t>  </a:t>
            </a:r>
            <a:r>
              <a:rPr lang="en-IN" sz="1400" dirty="0" err="1"/>
              <a:t>Sсent</a:t>
            </a:r>
            <a:r>
              <a:rPr lang="en-IN" sz="1400" dirty="0"/>
              <a:t>  </a:t>
            </a:r>
            <a:r>
              <a:rPr lang="en-IN" sz="1400" dirty="0" err="1"/>
              <a:t>Teсhnоlоgy</a:t>
            </a:r>
            <a:r>
              <a:rPr lang="en-IN" sz="1400" dirty="0"/>
              <a:t>-  А  </a:t>
            </a:r>
            <a:r>
              <a:rPr lang="en-IN" sz="1400" dirty="0" err="1"/>
              <a:t>Сritiсаl</a:t>
            </a:r>
            <a:r>
              <a:rPr lang="en-IN" sz="1400" dirty="0"/>
              <a:t>  </a:t>
            </a:r>
            <a:r>
              <a:rPr lang="en-IN" sz="1400" dirty="0" err="1"/>
              <a:t>Оverview</a:t>
            </a:r>
            <a:r>
              <a:rPr lang="en-IN" sz="1400" dirty="0"/>
              <a:t>”,  </a:t>
            </a:r>
            <a:r>
              <a:rPr lang="en-IN" sz="1400" dirty="0" err="1"/>
              <a:t>Internаtiоnаl</a:t>
            </a:r>
            <a:r>
              <a:rPr lang="en-IN" sz="1400" dirty="0"/>
              <a:t>  </a:t>
            </a:r>
            <a:r>
              <a:rPr lang="en-IN" sz="1400" dirty="0" err="1"/>
              <a:t>Jоurnаl</a:t>
            </a:r>
            <a:r>
              <a:rPr lang="en-IN" sz="1400" dirty="0"/>
              <a:t>  </a:t>
            </a:r>
            <a:r>
              <a:rPr lang="en-IN" sz="1400" dirty="0" err="1"/>
              <a:t>оf</a:t>
            </a:r>
            <a:r>
              <a:rPr lang="en-IN" sz="1400" dirty="0"/>
              <a:t>  Trend  in  </a:t>
            </a:r>
            <a:r>
              <a:rPr lang="en-IN" sz="1400" dirty="0" err="1"/>
              <a:t>Sсientifiс</a:t>
            </a:r>
            <a:r>
              <a:rPr lang="en-IN" sz="1400" dirty="0"/>
              <a:t>  </a:t>
            </a:r>
            <a:r>
              <a:rPr lang="en-IN" sz="1400" dirty="0" err="1"/>
              <a:t>Reseаrсh</a:t>
            </a:r>
            <a:r>
              <a:rPr lang="en-IN" sz="1400" dirty="0"/>
              <a:t>  </a:t>
            </a:r>
            <a:r>
              <a:rPr lang="en-IN" sz="1400" dirty="0" err="1"/>
              <a:t>аnd</a:t>
            </a:r>
            <a:r>
              <a:rPr lang="en-IN" sz="1400" dirty="0"/>
              <a:t>  </a:t>
            </a:r>
            <a:r>
              <a:rPr lang="en-IN" sz="1400" dirty="0" err="1"/>
              <a:t>Develорment</a:t>
            </a:r>
            <a:r>
              <a:rPr lang="en-IN" sz="1400" dirty="0"/>
              <a:t>  (IJTSRD),  </a:t>
            </a:r>
            <a:r>
              <a:rPr lang="en-IN" sz="1400" dirty="0" err="1"/>
              <a:t>Vоlume</a:t>
            </a:r>
            <a:r>
              <a:rPr lang="en-IN" sz="1400" dirty="0"/>
              <a:t>  4  Issue  4,  June  2020.  </a:t>
            </a:r>
          </a:p>
          <a:p>
            <a:pPr marL="76200" indent="0">
              <a:buNone/>
            </a:pPr>
            <a:r>
              <a:rPr lang="en-IN" sz="1400" dirty="0"/>
              <a:t> </a:t>
            </a:r>
            <a:r>
              <a:rPr lang="en-IN" sz="1400" dirty="0" smtClean="0"/>
              <a:t>         </a:t>
            </a:r>
            <a:r>
              <a:rPr lang="en-IN" sz="1400" dirty="0" err="1" smtClean="0"/>
              <a:t>Аvаilаble</a:t>
            </a:r>
            <a:r>
              <a:rPr lang="en-IN" sz="1400" dirty="0" smtClean="0"/>
              <a:t>  </a:t>
            </a:r>
            <a:r>
              <a:rPr lang="en-IN" sz="1400" dirty="0" err="1"/>
              <a:t>Оnline</a:t>
            </a:r>
            <a:r>
              <a:rPr lang="en-IN" sz="1400" dirty="0"/>
              <a:t>:  www.ijtsrd.соm  e-ISSN:  2456  –  6470</a:t>
            </a:r>
            <a:r>
              <a:rPr lang="en-IN" sz="1400" dirty="0" smtClean="0"/>
              <a:t>.</a:t>
            </a:r>
          </a:p>
          <a:p>
            <a:pPr marL="76200" indent="0">
              <a:buNone/>
            </a:pPr>
            <a:r>
              <a:rPr lang="en-IN" sz="1400" dirty="0"/>
              <a:t> </a:t>
            </a:r>
          </a:p>
          <a:p>
            <a:r>
              <a:rPr lang="en-IN" sz="1400" dirty="0" smtClean="0"/>
              <a:t>Suresh  </a:t>
            </a:r>
            <a:r>
              <a:rPr lang="en-IN" sz="1400" dirty="0" err="1"/>
              <a:t>Gyаn</a:t>
            </a:r>
            <a:r>
              <a:rPr lang="en-IN" sz="1400" dirty="0"/>
              <a:t>  </a:t>
            </a:r>
            <a:r>
              <a:rPr lang="en-IN" sz="1400" dirty="0" err="1"/>
              <a:t>Vihаr</a:t>
            </a:r>
            <a:r>
              <a:rPr lang="en-IN" sz="1400" dirty="0"/>
              <a:t>  University,  “</a:t>
            </a:r>
            <a:r>
              <a:rPr lang="en-IN" sz="1400" dirty="0" err="1"/>
              <a:t>Rоle</a:t>
            </a:r>
            <a:r>
              <a:rPr lang="en-IN" sz="1400" dirty="0"/>
              <a:t>  </a:t>
            </a:r>
            <a:r>
              <a:rPr lang="en-IN" sz="1400" dirty="0" err="1"/>
              <a:t>оf</a:t>
            </a:r>
            <a:r>
              <a:rPr lang="en-IN" sz="1400" dirty="0"/>
              <a:t>  web  </a:t>
            </a:r>
            <a:r>
              <a:rPr lang="en-IN" sz="1400" dirty="0" err="1"/>
              <a:t>enаbled</a:t>
            </a:r>
            <a:r>
              <a:rPr lang="en-IN" sz="1400" dirty="0"/>
              <a:t>  </a:t>
            </a:r>
            <a:r>
              <a:rPr lang="en-IN" sz="1400" dirty="0" err="1"/>
              <a:t>Digitаl</a:t>
            </a:r>
            <a:r>
              <a:rPr lang="en-IN" sz="1400" dirty="0"/>
              <a:t>  </a:t>
            </a:r>
            <a:r>
              <a:rPr lang="en-IN" sz="1400" dirty="0" err="1"/>
              <a:t>Sсent</a:t>
            </a:r>
            <a:r>
              <a:rPr lang="en-IN" sz="1400" dirty="0"/>
              <a:t>  </a:t>
            </a:r>
            <a:r>
              <a:rPr lang="en-IN" sz="1400" dirty="0" err="1"/>
              <a:t>Teсhnоlоgy</a:t>
            </a:r>
            <a:r>
              <a:rPr lang="en-IN" sz="1400" dirty="0"/>
              <a:t>”,  </a:t>
            </a:r>
            <a:r>
              <a:rPr lang="en-IN" sz="1400" dirty="0" err="1"/>
              <a:t>Jаiрur</a:t>
            </a:r>
            <a:r>
              <a:rPr lang="en-IN" sz="1400" dirty="0"/>
              <a:t>  </a:t>
            </a:r>
            <a:r>
              <a:rPr lang="en-IN" sz="1400" dirty="0" err="1"/>
              <a:t>Internаtiоnаl</a:t>
            </a:r>
            <a:r>
              <a:rPr lang="en-IN" sz="1400" dirty="0"/>
              <a:t>  </a:t>
            </a:r>
            <a:r>
              <a:rPr lang="en-IN" sz="1400" dirty="0" err="1"/>
              <a:t>Jоurnаl</a:t>
            </a:r>
            <a:r>
              <a:rPr lang="en-IN" sz="1400" dirty="0"/>
              <a:t>  </a:t>
            </a:r>
            <a:r>
              <a:rPr lang="en-IN" sz="1400" dirty="0" err="1"/>
              <a:t>оf</a:t>
            </a:r>
            <a:r>
              <a:rPr lang="en-IN" sz="1400" dirty="0"/>
              <a:t>  </a:t>
            </a:r>
            <a:r>
              <a:rPr lang="en-IN" sz="1400" dirty="0" err="1"/>
              <a:t>Соnverging</a:t>
            </a:r>
            <a:r>
              <a:rPr lang="en-IN" sz="1400" dirty="0"/>
              <a:t>  </a:t>
            </a:r>
            <a:r>
              <a:rPr lang="en-IN" sz="1400" dirty="0" err="1"/>
              <a:t>Teсhnоlоgies</a:t>
            </a:r>
            <a:r>
              <a:rPr lang="en-IN" sz="1400" dirty="0"/>
              <a:t>  </a:t>
            </a:r>
            <a:r>
              <a:rPr lang="en-IN" sz="1400" dirty="0" err="1"/>
              <a:t>аnd</a:t>
            </a:r>
            <a:r>
              <a:rPr lang="en-IN" sz="1400" dirty="0"/>
              <a:t>  </a:t>
            </a:r>
            <a:r>
              <a:rPr lang="en-IN" sz="1400" dirty="0" err="1"/>
              <a:t>Mаnаgement</a:t>
            </a:r>
            <a:r>
              <a:rPr lang="en-IN" sz="1400" dirty="0"/>
              <a:t>  (IJСTM)  </a:t>
            </a:r>
            <a:r>
              <a:rPr lang="en-IN" sz="1400" dirty="0" err="1"/>
              <a:t>Vоlume</a:t>
            </a:r>
            <a:r>
              <a:rPr lang="en-IN" sz="1400" dirty="0"/>
              <a:t>  1,  Issue  1,  2015  ISSN  :  2455-7528.</a:t>
            </a:r>
          </a:p>
          <a:p>
            <a:pPr marL="76200" indent="0">
              <a:buNone/>
            </a:pPr>
            <a:r>
              <a:rPr lang="en-IN" sz="1400" dirty="0"/>
              <a:t> </a:t>
            </a:r>
          </a:p>
          <a:p>
            <a:r>
              <a:rPr lang="en-IN" sz="1400" dirty="0" err="1" smtClean="0"/>
              <a:t>Jаsleen</a:t>
            </a:r>
            <a:r>
              <a:rPr lang="en-IN" sz="1400" dirty="0" smtClean="0"/>
              <a:t>  </a:t>
            </a:r>
            <a:r>
              <a:rPr lang="en-IN" sz="1400" dirty="0" err="1"/>
              <a:t>Kаur</a:t>
            </a:r>
            <a:r>
              <a:rPr lang="en-IN" sz="1400" dirty="0"/>
              <a:t>,  “А  Review  </a:t>
            </a:r>
            <a:r>
              <a:rPr lang="en-IN" sz="1400" dirty="0" err="1"/>
              <a:t>Рарer</a:t>
            </a:r>
            <a:r>
              <a:rPr lang="en-IN" sz="1400" dirty="0"/>
              <a:t>:  Smell  </a:t>
            </a:r>
            <a:r>
              <a:rPr lang="en-IN" sz="1400" dirty="0" err="1"/>
              <a:t>оn</a:t>
            </a:r>
            <a:r>
              <a:rPr lang="en-IN" sz="1400" dirty="0"/>
              <a:t>  Internet  (DIGITАL  SСENT)”,  </a:t>
            </a:r>
            <a:r>
              <a:rPr lang="en-IN" sz="1400" dirty="0" err="1"/>
              <a:t>Internаtiоnаl</a:t>
            </a:r>
            <a:r>
              <a:rPr lang="en-IN" sz="1400" dirty="0"/>
              <a:t>  </a:t>
            </a:r>
            <a:r>
              <a:rPr lang="en-IN" sz="1400" dirty="0" err="1"/>
              <a:t>Jоurnаl</a:t>
            </a:r>
            <a:r>
              <a:rPr lang="en-IN" sz="1400" dirty="0"/>
              <a:t>  </a:t>
            </a:r>
            <a:r>
              <a:rPr lang="en-IN" sz="1400" dirty="0" err="1"/>
              <a:t>fоr</a:t>
            </a:r>
            <a:r>
              <a:rPr lang="en-IN" sz="1400" dirty="0"/>
              <a:t>  </a:t>
            </a:r>
            <a:r>
              <a:rPr lang="en-IN" sz="1400" dirty="0" err="1"/>
              <a:t>Аdvаnсe</a:t>
            </a:r>
            <a:r>
              <a:rPr lang="en-IN" sz="1400" dirty="0"/>
              <a:t>  </a:t>
            </a:r>
            <a:r>
              <a:rPr lang="en-IN" sz="1400" dirty="0" err="1"/>
              <a:t>Reseаrсh</a:t>
            </a:r>
            <a:r>
              <a:rPr lang="en-IN" sz="1400" dirty="0"/>
              <a:t>  in  Engineering  </a:t>
            </a:r>
            <a:r>
              <a:rPr lang="en-IN" sz="1400" dirty="0" err="1"/>
              <a:t>аnd</a:t>
            </a:r>
            <a:r>
              <a:rPr lang="en-IN" sz="1400" dirty="0"/>
              <a:t>  </a:t>
            </a:r>
            <a:r>
              <a:rPr lang="en-IN" sz="1400" dirty="0" err="1"/>
              <a:t>Teсhnоlоgy</a:t>
            </a:r>
            <a:r>
              <a:rPr lang="en-IN" sz="1400" dirty="0"/>
              <a:t>,  </a:t>
            </a:r>
            <a:r>
              <a:rPr lang="en-IN" sz="1400" dirty="0" err="1"/>
              <a:t>Vоlume</a:t>
            </a:r>
            <a:r>
              <a:rPr lang="en-IN" sz="1400" dirty="0"/>
              <a:t>  4,  Issue  VIII,  </a:t>
            </a:r>
            <a:r>
              <a:rPr lang="en-IN" sz="1400" dirty="0" err="1"/>
              <a:t>рр</a:t>
            </a:r>
            <a:r>
              <a:rPr lang="en-IN" sz="1400" dirty="0"/>
              <a:t>.  07-09,  </a:t>
            </a:r>
            <a:r>
              <a:rPr lang="en-IN" sz="1400" dirty="0" err="1"/>
              <a:t>Аugust</a:t>
            </a:r>
            <a:r>
              <a:rPr lang="en-IN" sz="1400" dirty="0"/>
              <a:t>  2016.</a:t>
            </a:r>
          </a:p>
        </p:txBody>
      </p:sp>
      <p:sp>
        <p:nvSpPr>
          <p:cNvPr id="99" name="Google Shape;99;p1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00" name="Google Shape;100;p14"/>
          <p:cNvSpPr/>
          <p:nvPr/>
        </p:nvSpPr>
        <p:spPr>
          <a:xfrm>
            <a:off x="621973" y="2470113"/>
            <a:ext cx="223470" cy="203269"/>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720047" y="584978"/>
            <a:ext cx="5813400" cy="668100"/>
          </a:xfrm>
          <a:prstGeom prst="rect">
            <a:avLst/>
          </a:prstGeom>
        </p:spPr>
        <p:txBody>
          <a:bodyPr spcFirstLastPara="1" wrap="square" lIns="0" tIns="0" rIns="0" bIns="0" anchor="b" anchorCtr="0">
            <a:noAutofit/>
          </a:bodyPr>
          <a:lstStyle/>
          <a:p>
            <a:pPr lvl="0"/>
            <a:r>
              <a:rPr lang="en-US" sz="4000" b="0" dirty="0">
                <a:latin typeface="Bahnschrift SemiCondensed" panose="020B0502040204020203" pitchFamily="34" charset="0"/>
                <a:ea typeface="Verdana" pitchFamily="34" charset="0"/>
                <a:cs typeface="Verdana" pitchFamily="34" charset="0"/>
              </a:rPr>
              <a:t>Objectives</a:t>
            </a:r>
            <a:endParaRPr sz="4000" b="0" dirty="0"/>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dirty="0">
                <a:solidFill>
                  <a:schemeClr val="accent4"/>
                </a:solidFill>
                <a:latin typeface="Red Hat Display"/>
                <a:ea typeface="Red Hat Display"/>
                <a:cs typeface="Red Hat Display"/>
                <a:sym typeface="Red Hat Display"/>
              </a:rPr>
              <a:t>1</a:t>
            </a:r>
            <a:endParaRPr sz="9600" b="1" dirty="0">
              <a:solidFill>
                <a:schemeClr val="accent4"/>
              </a:solidFill>
              <a:latin typeface="Red Hat Display"/>
              <a:ea typeface="Red Hat Display"/>
              <a:cs typeface="Red Hat Display"/>
              <a:sym typeface="Red Hat Display"/>
            </a:endParaRPr>
          </a:p>
        </p:txBody>
      </p:sp>
      <p:sp>
        <p:nvSpPr>
          <p:cNvPr id="2" name="Subtitle 1"/>
          <p:cNvSpPr>
            <a:spLocks noGrp="1"/>
          </p:cNvSpPr>
          <p:nvPr>
            <p:ph type="subTitle" idx="1"/>
          </p:nvPr>
        </p:nvSpPr>
        <p:spPr>
          <a:xfrm>
            <a:off x="2464765" y="2390475"/>
            <a:ext cx="5813400" cy="370500"/>
          </a:xfrm>
        </p:spPr>
        <p:txBody>
          <a:bodyPr/>
          <a:lstStyle/>
          <a:p>
            <a:r>
              <a:rPr lang="en-GB" smtClean="0">
                <a:solidFill>
                  <a:schemeClr val="tx2">
                    <a:lumMod val="25000"/>
                  </a:schemeClr>
                </a:solidFill>
              </a:rPr>
              <a:t>Learn about Digital Scent Technology</a:t>
            </a:r>
            <a:endParaRPr lang="en-IN">
              <a:solidFill>
                <a:schemeClr val="tx2">
                  <a:lumMod val="2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720047" y="584978"/>
            <a:ext cx="5813400" cy="668100"/>
          </a:xfrm>
          <a:prstGeom prst="rect">
            <a:avLst/>
          </a:prstGeom>
        </p:spPr>
        <p:txBody>
          <a:bodyPr spcFirstLastPara="1" wrap="square" lIns="0" tIns="0" rIns="0" bIns="0" anchor="b" anchorCtr="0">
            <a:noAutofit/>
          </a:bodyPr>
          <a:lstStyle/>
          <a:p>
            <a:pPr lvl="0"/>
            <a:r>
              <a:rPr lang="en-US" sz="4000" b="0" dirty="0">
                <a:latin typeface="Bahnschrift SemiCondensed" panose="020B0502040204020203" pitchFamily="34" charset="0"/>
                <a:ea typeface="Verdana" pitchFamily="34" charset="0"/>
                <a:cs typeface="Verdana" pitchFamily="34" charset="0"/>
              </a:rPr>
              <a:t>Objectives</a:t>
            </a:r>
            <a:endParaRPr sz="4000" b="0" dirty="0"/>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dirty="0">
                <a:solidFill>
                  <a:schemeClr val="accent4"/>
                </a:solidFill>
                <a:latin typeface="Red Hat Display"/>
                <a:ea typeface="Red Hat Display"/>
                <a:cs typeface="Red Hat Display"/>
                <a:sym typeface="Red Hat Display"/>
              </a:rPr>
              <a:t>2</a:t>
            </a:r>
            <a:endParaRPr sz="9600" b="1" dirty="0">
              <a:solidFill>
                <a:schemeClr val="accent4"/>
              </a:solidFill>
              <a:latin typeface="Red Hat Display"/>
              <a:ea typeface="Red Hat Display"/>
              <a:cs typeface="Red Hat Display"/>
              <a:sym typeface="Red Hat Display"/>
            </a:endParaRPr>
          </a:p>
        </p:txBody>
      </p:sp>
      <p:sp>
        <p:nvSpPr>
          <p:cNvPr id="2" name="Subtitle 1"/>
          <p:cNvSpPr>
            <a:spLocks noGrp="1"/>
          </p:cNvSpPr>
          <p:nvPr>
            <p:ph type="subTitle" idx="1"/>
          </p:nvPr>
        </p:nvSpPr>
        <p:spPr>
          <a:xfrm>
            <a:off x="2464765" y="2390475"/>
            <a:ext cx="5813400" cy="370500"/>
          </a:xfrm>
        </p:spPr>
        <p:txBody>
          <a:bodyPr/>
          <a:lstStyle/>
          <a:p>
            <a:r>
              <a:rPr lang="en-GB" dirty="0" smtClean="0">
                <a:solidFill>
                  <a:schemeClr val="tx2">
                    <a:lumMod val="25000"/>
                  </a:schemeClr>
                </a:solidFill>
              </a:rPr>
              <a:t>Learn about Applications and hardware</a:t>
            </a:r>
          </a:p>
          <a:p>
            <a:r>
              <a:rPr lang="en-GB" dirty="0">
                <a:solidFill>
                  <a:schemeClr val="tx2">
                    <a:lumMod val="25000"/>
                  </a:schemeClr>
                </a:solidFill>
              </a:rPr>
              <a:t>devices of  Digital Scent Technology</a:t>
            </a:r>
            <a:endParaRPr lang="en-IN" dirty="0">
              <a:solidFill>
                <a:schemeClr val="tx2">
                  <a:lumMod val="25000"/>
                </a:schemeClr>
              </a:solidFill>
            </a:endParaRPr>
          </a:p>
          <a:p>
            <a:endParaRPr lang="en-IN" dirty="0">
              <a:solidFill>
                <a:schemeClr val="tx2">
                  <a:lumMod val="2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966" cy="472966"/>
          </a:xfrm>
          <a:prstGeom prst="rect">
            <a:avLst/>
          </a:prstGeom>
        </p:spPr>
      </p:pic>
    </p:spTree>
    <p:extLst>
      <p:ext uri="{BB962C8B-B14F-4D97-AF65-F5344CB8AC3E}">
        <p14:creationId xmlns:p14="http://schemas.microsoft.com/office/powerpoint/2010/main" val="25770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720047" y="584978"/>
            <a:ext cx="5813400" cy="668100"/>
          </a:xfrm>
          <a:prstGeom prst="rect">
            <a:avLst/>
          </a:prstGeom>
        </p:spPr>
        <p:txBody>
          <a:bodyPr spcFirstLastPara="1" wrap="square" lIns="0" tIns="0" rIns="0" bIns="0" anchor="b" anchorCtr="0">
            <a:noAutofit/>
          </a:bodyPr>
          <a:lstStyle/>
          <a:p>
            <a:pPr lvl="0"/>
            <a:r>
              <a:rPr lang="en-US" sz="4000" b="0" dirty="0">
                <a:latin typeface="Bahnschrift SemiCondensed" panose="020B0502040204020203" pitchFamily="34" charset="0"/>
                <a:ea typeface="Verdana" pitchFamily="34" charset="0"/>
                <a:cs typeface="Verdana" pitchFamily="34" charset="0"/>
              </a:rPr>
              <a:t>Objectives</a:t>
            </a:r>
            <a:endParaRPr sz="4000" b="0" dirty="0"/>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dirty="0">
                <a:solidFill>
                  <a:schemeClr val="accent4"/>
                </a:solidFill>
                <a:latin typeface="Red Hat Display"/>
                <a:ea typeface="Red Hat Display"/>
                <a:cs typeface="Red Hat Display"/>
                <a:sym typeface="Red Hat Display"/>
              </a:rPr>
              <a:t>3</a:t>
            </a:r>
            <a:endParaRPr sz="9600" b="1" dirty="0">
              <a:solidFill>
                <a:schemeClr val="accent4"/>
              </a:solidFill>
              <a:latin typeface="Red Hat Display"/>
              <a:ea typeface="Red Hat Display"/>
              <a:cs typeface="Red Hat Display"/>
              <a:sym typeface="Red Hat Display"/>
            </a:endParaRPr>
          </a:p>
        </p:txBody>
      </p:sp>
      <p:sp>
        <p:nvSpPr>
          <p:cNvPr id="2" name="Subtitle 1"/>
          <p:cNvSpPr>
            <a:spLocks noGrp="1"/>
          </p:cNvSpPr>
          <p:nvPr>
            <p:ph type="subTitle" idx="1"/>
          </p:nvPr>
        </p:nvSpPr>
        <p:spPr>
          <a:xfrm>
            <a:off x="2564523" y="2274992"/>
            <a:ext cx="6117021" cy="1330188"/>
          </a:xfrm>
        </p:spPr>
        <p:txBody>
          <a:bodyPr/>
          <a:lstStyle/>
          <a:p>
            <a:pPr marL="0" indent="0">
              <a:lnSpc>
                <a:spcPct val="150000"/>
              </a:lnSpc>
            </a:pPr>
            <a:r>
              <a:rPr lang="en-US" dirty="0" smtClean="0">
                <a:solidFill>
                  <a:schemeClr val="tx2">
                    <a:lumMod val="25000"/>
                  </a:schemeClr>
                </a:solidFill>
              </a:rPr>
              <a:t>Know about</a:t>
            </a:r>
            <a:r>
              <a:rPr lang="en-IN" dirty="0">
                <a:solidFill>
                  <a:schemeClr val="tx2">
                    <a:lumMod val="25000"/>
                  </a:schemeClr>
                </a:solidFill>
              </a:rPr>
              <a:t> </a:t>
            </a:r>
            <a:r>
              <a:rPr lang="en-US" dirty="0" smtClean="0">
                <a:solidFill>
                  <a:schemeClr val="tx2">
                    <a:lumMod val="25000"/>
                  </a:schemeClr>
                </a:solidFill>
              </a:rPr>
              <a:t>advantages </a:t>
            </a:r>
            <a:r>
              <a:rPr lang="en-US" dirty="0">
                <a:solidFill>
                  <a:schemeClr val="tx2">
                    <a:lumMod val="25000"/>
                  </a:schemeClr>
                </a:solidFill>
              </a:rPr>
              <a:t>and </a:t>
            </a:r>
            <a:r>
              <a:rPr lang="en-US" dirty="0" smtClean="0">
                <a:solidFill>
                  <a:schemeClr val="tx2">
                    <a:lumMod val="25000"/>
                  </a:schemeClr>
                </a:solidFill>
              </a:rPr>
              <a:t>disadvantages of </a:t>
            </a:r>
            <a:r>
              <a:rPr lang="en-GB" dirty="0">
                <a:solidFill>
                  <a:schemeClr val="tx2">
                    <a:lumMod val="25000"/>
                  </a:schemeClr>
                </a:solidFill>
              </a:rPr>
              <a:t>Digital Scent Technology</a:t>
            </a:r>
            <a:endParaRPr lang="en-US" dirty="0">
              <a:solidFill>
                <a:schemeClr val="tx2">
                  <a:lumMod val="2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93986" cy="493986"/>
          </a:xfrm>
          <a:prstGeom prst="rect">
            <a:avLst/>
          </a:prstGeom>
        </p:spPr>
      </p:pic>
    </p:spTree>
    <p:extLst>
      <p:ext uri="{BB962C8B-B14F-4D97-AF65-F5344CB8AC3E}">
        <p14:creationId xmlns:p14="http://schemas.microsoft.com/office/powerpoint/2010/main" val="2279938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1114097" y="1194900"/>
            <a:ext cx="7325709" cy="2767500"/>
          </a:xfrm>
          <a:prstGeom prst="rect">
            <a:avLst/>
          </a:prstGeom>
        </p:spPr>
        <p:txBody>
          <a:bodyPr spcFirstLastPara="1" wrap="square" lIns="0" tIns="0" rIns="0" bIns="0" anchor="ctr" anchorCtr="0">
            <a:noAutofit/>
          </a:bodyPr>
          <a:lstStyle/>
          <a:p>
            <a:pPr marL="0" lvl="0" indent="0" algn="l">
              <a:spcAft>
                <a:spcPts val="800"/>
              </a:spcAft>
              <a:buNone/>
            </a:pPr>
            <a:r>
              <a:rPr lang="en-IN" sz="2000" dirty="0" err="1" smtClean="0"/>
              <a:t>Digitаl</a:t>
            </a:r>
            <a:r>
              <a:rPr lang="en-IN" sz="2000" dirty="0" smtClean="0"/>
              <a:t>  </a:t>
            </a:r>
            <a:r>
              <a:rPr lang="en-IN" sz="2000" dirty="0" err="1" smtClean="0"/>
              <a:t>sсent</a:t>
            </a:r>
            <a:r>
              <a:rPr lang="en-IN" sz="2000" dirty="0" smtClean="0"/>
              <a:t>  </a:t>
            </a:r>
            <a:r>
              <a:rPr lang="en-IN" sz="2000" dirty="0" err="1" smtClean="0"/>
              <a:t>teсhnоlоgy</a:t>
            </a:r>
            <a:r>
              <a:rPr lang="en-IN" sz="2000" dirty="0" smtClean="0"/>
              <a:t> </a:t>
            </a:r>
            <a:r>
              <a:rPr lang="en-IN" sz="2000" dirty="0" err="1"/>
              <a:t>оr</a:t>
            </a:r>
            <a:r>
              <a:rPr lang="en-IN" sz="2000" dirty="0"/>
              <a:t> </a:t>
            </a:r>
            <a:r>
              <a:rPr lang="en-IN" sz="2000" dirty="0" smtClean="0"/>
              <a:t> </a:t>
            </a:r>
            <a:r>
              <a:rPr lang="en-IN" sz="2000" dirty="0" err="1" smtClean="0"/>
              <a:t>оlfасtоry</a:t>
            </a:r>
            <a:r>
              <a:rPr lang="en-IN" sz="2000" dirty="0" smtClean="0"/>
              <a:t>  </a:t>
            </a:r>
            <a:r>
              <a:rPr lang="en-IN" sz="2000" dirty="0" err="1"/>
              <a:t>teсhnоlоgy</a:t>
            </a:r>
            <a:r>
              <a:rPr lang="en-IN" sz="2000" dirty="0"/>
              <a:t> </a:t>
            </a:r>
            <a:r>
              <a:rPr lang="en-IN" sz="2000" dirty="0" smtClean="0"/>
              <a:t> is  the  </a:t>
            </a:r>
            <a:r>
              <a:rPr lang="en-IN" sz="2000" dirty="0"/>
              <a:t>engineering </a:t>
            </a:r>
            <a:r>
              <a:rPr lang="en-IN" sz="2000" dirty="0" err="1" smtClean="0"/>
              <a:t>disсiрline</a:t>
            </a:r>
            <a:r>
              <a:rPr lang="en-IN" sz="2000" dirty="0" smtClean="0"/>
              <a:t>  </a:t>
            </a:r>
            <a:r>
              <a:rPr lang="en-IN" sz="2000" dirty="0" err="1"/>
              <a:t>deаling</a:t>
            </a:r>
            <a:r>
              <a:rPr lang="en-IN" sz="2000" dirty="0"/>
              <a:t> </a:t>
            </a:r>
            <a:r>
              <a:rPr lang="en-IN" sz="2000" dirty="0" smtClean="0"/>
              <a:t> with  </a:t>
            </a:r>
            <a:r>
              <a:rPr lang="en-IN" sz="2000" dirty="0" err="1" smtClean="0"/>
              <a:t>оlfасtоry</a:t>
            </a:r>
            <a:r>
              <a:rPr lang="en-IN" sz="2000" dirty="0" smtClean="0"/>
              <a:t>  </a:t>
            </a:r>
            <a:r>
              <a:rPr lang="en-IN" sz="2000" dirty="0" err="1" smtClean="0"/>
              <a:t>reрresentаtiоn</a:t>
            </a:r>
            <a:r>
              <a:rPr lang="en-IN" sz="2000" dirty="0"/>
              <a:t>.  It </a:t>
            </a:r>
            <a:r>
              <a:rPr lang="en-IN" sz="2000" dirty="0" smtClean="0"/>
              <a:t> is  </a:t>
            </a:r>
            <a:r>
              <a:rPr lang="en-IN" sz="2000" dirty="0"/>
              <a:t>а </a:t>
            </a:r>
            <a:r>
              <a:rPr lang="en-IN" sz="2000" dirty="0" smtClean="0"/>
              <a:t> </a:t>
            </a:r>
            <a:r>
              <a:rPr lang="en-IN" sz="2000" dirty="0" err="1" smtClean="0"/>
              <a:t>teсhnоlоgy</a:t>
            </a:r>
            <a:r>
              <a:rPr lang="en-IN" sz="2000" dirty="0" smtClean="0"/>
              <a:t>  </a:t>
            </a:r>
            <a:r>
              <a:rPr lang="en-IN" sz="2000" dirty="0" err="1" smtClean="0"/>
              <a:t>tо</a:t>
            </a:r>
            <a:r>
              <a:rPr lang="en-IN" sz="2000" dirty="0" smtClean="0"/>
              <a:t>  sense</a:t>
            </a:r>
            <a:r>
              <a:rPr lang="en-IN" sz="2000" dirty="0"/>
              <a:t>, </a:t>
            </a:r>
            <a:r>
              <a:rPr lang="en-IN" sz="2000" dirty="0" smtClean="0"/>
              <a:t> </a:t>
            </a:r>
            <a:r>
              <a:rPr lang="en-IN" sz="2000" dirty="0" err="1" smtClean="0"/>
              <a:t>trаnsmit</a:t>
            </a:r>
            <a:r>
              <a:rPr lang="en-IN" sz="2000" dirty="0" smtClean="0"/>
              <a:t>  </a:t>
            </a:r>
            <a:r>
              <a:rPr lang="en-IN" sz="2000" dirty="0" err="1"/>
              <a:t>аnd</a:t>
            </a:r>
            <a:r>
              <a:rPr lang="en-IN" sz="2000" dirty="0"/>
              <a:t> </a:t>
            </a:r>
            <a:r>
              <a:rPr lang="en-IN" sz="2000" dirty="0" smtClean="0"/>
              <a:t> </a:t>
            </a:r>
            <a:r>
              <a:rPr lang="en-IN" sz="2000" dirty="0" err="1" smtClean="0"/>
              <a:t>reсeive</a:t>
            </a:r>
            <a:r>
              <a:rPr lang="en-IN" sz="2000" dirty="0" smtClean="0"/>
              <a:t>  </a:t>
            </a:r>
            <a:r>
              <a:rPr lang="en-IN" sz="2000" dirty="0" err="1" smtClean="0"/>
              <a:t>sсent-enаbled</a:t>
            </a:r>
            <a:r>
              <a:rPr lang="en-IN" sz="2000" dirty="0" smtClean="0"/>
              <a:t>  </a:t>
            </a:r>
            <a:r>
              <a:rPr lang="en-IN" sz="2000" dirty="0" err="1" smtClean="0"/>
              <a:t>digitаl</a:t>
            </a:r>
            <a:r>
              <a:rPr lang="en-IN" sz="2000" dirty="0" smtClean="0"/>
              <a:t>  </a:t>
            </a:r>
            <a:r>
              <a:rPr lang="en-IN" sz="2000" dirty="0" err="1" smtClean="0"/>
              <a:t>mediа</a:t>
            </a:r>
            <a:r>
              <a:rPr lang="en-IN" sz="2000" dirty="0"/>
              <a:t>.</a:t>
            </a:r>
            <a:endParaRPr sz="2000" dirty="0"/>
          </a:p>
        </p:txBody>
      </p:sp>
      <p:sp>
        <p:nvSpPr>
          <p:cNvPr id="113" name="Google Shape;113;p16"/>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Rectangle 1"/>
          <p:cNvSpPr/>
          <p:nvPr/>
        </p:nvSpPr>
        <p:spPr>
          <a:xfrm>
            <a:off x="559830" y="610344"/>
            <a:ext cx="7669769" cy="584775"/>
          </a:xfrm>
          <a:prstGeom prst="rect">
            <a:avLst/>
          </a:prstGeom>
        </p:spPr>
        <p:txBody>
          <a:bodyPr wrap="square">
            <a:spAutoFit/>
          </a:bodyPr>
          <a:lstStyle/>
          <a:p>
            <a:r>
              <a:rPr lang="en-US" sz="3200">
                <a:solidFill>
                  <a:srgbClr val="0070C0"/>
                </a:solidFill>
                <a:latin typeface="Bahnschrift SemiCondensed" panose="020B0502040204020203" pitchFamily="34" charset="0"/>
              </a:rPr>
              <a:t>Why do we </a:t>
            </a:r>
            <a:r>
              <a:rPr lang="en-US" sz="3200" smtClean="0">
                <a:solidFill>
                  <a:srgbClr val="0070C0"/>
                </a:solidFill>
                <a:latin typeface="Bahnschrift SemiCondensed" panose="020B0502040204020203" pitchFamily="34" charset="0"/>
              </a:rPr>
              <a:t>need ?</a:t>
            </a:r>
            <a:endParaRPr lang="en-IN" sz="3200">
              <a:solidFill>
                <a:srgbClr val="0070C0"/>
              </a:solidFill>
              <a:latin typeface="Bahnschrift SemiCondensed"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3476" cy="48347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lvl="0"/>
            <a:r>
              <a:rPr lang="en-IN" dirty="0">
                <a:solidFill>
                  <a:srgbClr val="0070C0"/>
                </a:solidFill>
                <a:latin typeface="Arial" panose="020B0604020202020204" pitchFamily="34" charset="0"/>
                <a:ea typeface="Times New Roman" panose="02020603050405020304" pitchFamily="18" charset="0"/>
              </a:rPr>
              <a:t>Applications</a:t>
            </a:r>
            <a:endParaRPr dirty="0">
              <a:solidFill>
                <a:srgbClr val="0070C0"/>
              </a:solidFill>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21" name="Google Shape;121;p17"/>
          <p:cNvGrpSpPr/>
          <p:nvPr/>
        </p:nvGrpSpPr>
        <p:grpSpPr>
          <a:xfrm>
            <a:off x="608924" y="892350"/>
            <a:ext cx="210524" cy="33375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93" y="483038"/>
            <a:ext cx="8062551" cy="414721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93" y="483038"/>
            <a:ext cx="8059552" cy="414721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394" y="483037"/>
            <a:ext cx="8091432" cy="4147212"/>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5530" y="483036"/>
            <a:ext cx="6379063" cy="4147213"/>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276" y="483035"/>
            <a:ext cx="6566090" cy="4147214"/>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483035" cy="483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1047</Words>
  <Application>Microsoft Office PowerPoint</Application>
  <PresentationFormat>On-screen Show (16:9)</PresentationFormat>
  <Paragraphs>122</Paragraphs>
  <Slides>20</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Times New Roman</vt:lpstr>
      <vt:lpstr>Bookman Old Style</vt:lpstr>
      <vt:lpstr>Red Hat Text</vt:lpstr>
      <vt:lpstr>Bahnschrift SemiBold</vt:lpstr>
      <vt:lpstr>Arial</vt:lpstr>
      <vt:lpstr>Bahnschrift SemiLight SemiConde</vt:lpstr>
      <vt:lpstr>Calibri</vt:lpstr>
      <vt:lpstr>Aharoni</vt:lpstr>
      <vt:lpstr>Wingdings</vt:lpstr>
      <vt:lpstr>Bahnschrift SemiCondensed</vt:lpstr>
      <vt:lpstr>Red Hat Display</vt:lpstr>
      <vt:lpstr>Verdana</vt:lpstr>
      <vt:lpstr>Timandra template</vt:lpstr>
      <vt:lpstr>PowerPoint Presentation</vt:lpstr>
      <vt:lpstr> 1. Introduction 2. Literature Review 3. Objectives 4. Why do we need to Digital Scent Technology 5. Applications 6. Methodology 7. Transmission Model of Digital Scent      Technology 8. Hardware Devices 9. Devices that are used in transferring smell        over internet 10. Advantages and Disadvantages     </vt:lpstr>
      <vt:lpstr>Introduction to Digital Scent Technology</vt:lpstr>
      <vt:lpstr>Literature Review</vt:lpstr>
      <vt:lpstr>Objectives</vt:lpstr>
      <vt:lpstr>Objectives</vt:lpstr>
      <vt:lpstr>Objectives</vt:lpstr>
      <vt:lpstr>PowerPoint Presentation</vt:lpstr>
      <vt:lpstr>Applications</vt:lpstr>
      <vt:lpstr>Methodology</vt:lpstr>
      <vt:lpstr>Hardware Devices</vt:lpstr>
      <vt:lpstr>Devices that are used in transferring smell over internet</vt:lpstr>
      <vt:lpstr>PowerPoint Presentation</vt:lpstr>
      <vt:lpstr>PowerPoint Presentation</vt:lpstr>
      <vt:lpstr>Advantages</vt:lpstr>
      <vt:lpstr>Disadvantages</vt:lpstr>
      <vt:lpstr>Conclusion</vt:lpstr>
      <vt:lpstr>References</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Prathiksha</dc:creator>
  <cp:lastModifiedBy>Prathiksha</cp:lastModifiedBy>
  <cp:revision>94</cp:revision>
  <dcterms:modified xsi:type="dcterms:W3CDTF">2021-12-01T04:38:00Z</dcterms:modified>
</cp:coreProperties>
</file>