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8" r:id="rId5"/>
    <p:sldId id="257" r:id="rId6"/>
    <p:sldId id="261" r:id="rId7"/>
    <p:sldId id="269" r:id="rId8"/>
    <p:sldId id="270" r:id="rId9"/>
    <p:sldId id="262" r:id="rId10"/>
    <p:sldId id="266" r:id="rId11"/>
    <p:sldId id="267" r:id="rId12"/>
    <p:sldId id="268" r:id="rId13"/>
    <p:sldId id="259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BCF"/>
    <a:srgbClr val="59B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EAD09-2C9A-4F66-83AD-46E71ECB0426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0BCB6-C465-43CA-A1E6-FE343C08B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9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F33-5D0E-4A26-8E3B-698B9F0BB1AE}" type="datetime1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IN" dirty="0"/>
              <a:t>Cyber Forensics (MCA 5030)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16536" y="6459785"/>
            <a:ext cx="1312025" cy="365125"/>
          </a:xfrm>
        </p:spPr>
        <p:txBody>
          <a:bodyPr/>
          <a:lstStyle/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7D7-747F-42C4-A3C6-700419745893}" type="datetime1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Forensics (MCA 5030)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4E6-6CC7-4CB6-A0D9-666DC1E9E079}" type="datetime1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Forensics (MCA 5030)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7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9439-AAC6-4D0C-A35A-DC8D65A683F2}" type="datetime1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Forensics (MCA 5030)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CB58-AD99-4E59-8BB9-97CDB914C71D}" type="datetime1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Forensics (MCA 5030)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8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A5AC-2507-4DDB-A317-6302775EC7D7}" type="datetime1">
              <a:rPr lang="en-IN" smtClean="0"/>
              <a:t>15-10-2021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Forensics (MCA 5030)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4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9413-BB0F-400E-8898-24542C15E150}" type="datetime1">
              <a:rPr lang="en-IN" smtClean="0"/>
              <a:t>15-10-2021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Forensics (MCA 5030)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A09-ED59-45C1-AFBB-D0CD7665AEC7}" type="datetime1">
              <a:rPr lang="en-IN" smtClean="0"/>
              <a:t>15-10-2021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Forensics (MCA 5030)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5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5092-ADD6-4809-927D-025BFD1BF530}" type="datetime1">
              <a:rPr lang="en-IN" smtClean="0"/>
              <a:t>15-10-2021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Cyber Forensics (MCA 5030)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6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FB588C-32F6-4865-A7F7-21F8C2A24279}" type="datetime1">
              <a:rPr lang="en-IN" smtClean="0"/>
              <a:t>15-10-2021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Cyber Forensics (MCA 5030)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28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2206-BB66-43E7-A198-20E55E0ED053}" type="datetime1">
              <a:rPr lang="en-IN" smtClean="0"/>
              <a:t>15-10-2021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Forensics (MCA 5030)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C65B35-7945-4DDE-B31F-71472EA7F237}" type="datetime1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u="none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Cyber Forensics (MCA 5030)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687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888FC6-64C5-485C-B55E-C4361097FBF9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3AAF8A2-A0C3-4AF3-9AC1-D29F376B180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8592" cy="988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11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guardian.com/blog/history-ransomware-attacks-biggest-and-worst-ransomware-attacks-all-time" TargetMode="External"/><Relationship Id="rId7" Type="http://schemas.openxmlformats.org/officeDocument/2006/relationships/hyperlink" Target="https://www.statista.com/statistics/701020/major-operating-systems-targeted-by-ransomware/" TargetMode="External"/><Relationship Id="rId2" Type="http://schemas.openxmlformats.org/officeDocument/2006/relationships/hyperlink" Target="https://www.dictionary.com/browse/rans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mbrella.cisco.com/ransomware-defense-dummies-2nd-edition" TargetMode="External"/><Relationship Id="rId5" Type="http://schemas.openxmlformats.org/officeDocument/2006/relationships/hyperlink" Target="https://www.datto.com/blog/common-types-of-ransomware" TargetMode="External"/><Relationship Id="rId4" Type="http://schemas.openxmlformats.org/officeDocument/2006/relationships/hyperlink" Target="https://www.mcafee.com/enterprise/en-in/security-awareness/ransomwar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st.com/download-thank-you.php?product=FAV-ONLINE-ACADEMY" TargetMode="External"/><Relationship Id="rId2" Type="http://schemas.openxmlformats.org/officeDocument/2006/relationships/hyperlink" Target="https://www.avast.com/c-ransomware-protection-too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B0556C-EDDA-4AD7-A9F0-EC585BB12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BEA1B-AE36-47D5-9EA3-95281C4BF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4B31EB-2D22-4179-9EA2-70222E5194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7DCA82-A9F3-44D7-95CF-AAEC179BF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567" y="117566"/>
            <a:ext cx="6750987" cy="1163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Ransomware tracker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B9D10D-789D-457F-B7FE-66C1CA03C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204" y="1567543"/>
            <a:ext cx="6697715" cy="4390618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n-lt"/>
              </a:rPr>
              <a:t>prathiksha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200970108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2ND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year III Semester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18/10/2021</a:t>
            </a:r>
          </a:p>
          <a:p>
            <a:pPr algn="ctr"/>
            <a:endParaRPr lang="en-US" dirty="0">
              <a:solidFill>
                <a:schemeClr val="tx1"/>
              </a:solidFill>
              <a:latin typeface="+mn-lt"/>
            </a:endParaRPr>
          </a:p>
          <a:p>
            <a:pPr algn="ctr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Department of Computer Applications, 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Manipal Institute of Technology, Manipal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Mr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1" dirty="0" err="1">
                <a:solidFill>
                  <a:schemeClr val="tx1"/>
                </a:solidFill>
              </a:rPr>
              <a:t>Akshay</a:t>
            </a:r>
            <a:r>
              <a:rPr lang="en-US" b="1" dirty="0">
                <a:solidFill>
                  <a:schemeClr val="tx1"/>
                </a:solidFill>
              </a:rPr>
              <a:t> Bhat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Asst. Professor Senior Scale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Department of Computer Applications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C9F8-98AD-423F-A6BF-85E34281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1054" y="6479441"/>
            <a:ext cx="630029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 dirty="0">
                <a:solidFill>
                  <a:schemeClr val="tx2"/>
                </a:solidFill>
              </a:rPr>
              <a:t>Cyber Forensics (MCA 5030)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7D02C-FF3C-4F99-98C5-0CD74784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206" y="6479441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9888FC6-64C5-485C-B55E-C4361097FBF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70294B7-A7C6-4121-8DAD-6FB8DBF1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44" y="1"/>
            <a:ext cx="993058" cy="993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E0457F0D-54BB-4CBE-B53D-ED7B3850A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15" y="2485730"/>
            <a:ext cx="3563860" cy="19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5132"/>
            <a:ext cx="10058400" cy="1619793"/>
          </a:xfrm>
        </p:spPr>
        <p:txBody>
          <a:bodyPr>
            <a:normAutofit/>
          </a:bodyPr>
          <a:lstStyle/>
          <a:p>
            <a:pPr marL="457200" indent="-457200"/>
            <a:r>
              <a:rPr lang="en-GB" b="1" dirty="0">
                <a:solidFill>
                  <a:schemeClr val="tx1"/>
                </a:solidFill>
              </a:rPr>
              <a:t>Conclusion</a:t>
            </a: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Ransomware is</a:t>
            </a:r>
            <a:r>
              <a:rPr lang="en-GB" sz="2800" dirty="0"/>
              <a:t> </a:t>
            </a:r>
            <a:r>
              <a:rPr lang="en-GB" sz="2800" b="1" dirty="0"/>
              <a:t>open source</a:t>
            </a:r>
            <a:r>
              <a:rPr lang="en-GB" sz="2800" dirty="0"/>
              <a:t> so it could be easily customized to not only look for additional files but also the way encryption is done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This</a:t>
            </a:r>
            <a:r>
              <a:rPr lang="en-GB" sz="2800" dirty="0"/>
              <a:t> document provides information about </a:t>
            </a:r>
            <a:r>
              <a:rPr lang="en-GB" sz="2800" dirty="0" smtClean="0"/>
              <a:t>Ransomware and </a:t>
            </a:r>
            <a:r>
              <a:rPr lang="en-GB" sz="2800" dirty="0"/>
              <a:t>its installation </a:t>
            </a:r>
            <a:r>
              <a:rPr lang="en-GB" sz="2800" dirty="0" smtClean="0"/>
              <a:t>steps</a:t>
            </a:r>
            <a:r>
              <a:rPr lang="en-GB" sz="2800" dirty="0"/>
              <a:t>.​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Cyber Forensics (MCA 5030)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0676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Reference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845734"/>
            <a:ext cx="10724606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[1</a:t>
            </a:r>
            <a:r>
              <a:rPr lang="en-IN" sz="1600" dirty="0" smtClean="0">
                <a:solidFill>
                  <a:schemeClr val="tx1"/>
                </a:solidFill>
              </a:rPr>
              <a:t>]	</a:t>
            </a:r>
            <a:r>
              <a:rPr lang="en-IN" sz="1600" u="sng" dirty="0" smtClean="0">
                <a:solidFill>
                  <a:srgbClr val="59B0CB"/>
                </a:solidFill>
                <a:hlinkClick r:id="rId2"/>
              </a:rPr>
              <a:t>https</a:t>
            </a:r>
            <a:r>
              <a:rPr lang="en-IN" sz="1600" u="sng" dirty="0">
                <a:solidFill>
                  <a:srgbClr val="59B0CB"/>
                </a:solidFill>
                <a:hlinkClick r:id="rId2"/>
              </a:rPr>
              <a:t>://</a:t>
            </a:r>
            <a:r>
              <a:rPr lang="en-IN" sz="1600" u="sng" dirty="0" smtClean="0">
                <a:solidFill>
                  <a:srgbClr val="59B0CB"/>
                </a:solidFill>
                <a:hlinkClick r:id="rId2"/>
              </a:rPr>
              <a:t>www.dictionary.com/browse/ransom</a:t>
            </a:r>
            <a:endParaRPr lang="en-IN" sz="1600" u="sng" dirty="0" smtClean="0">
              <a:solidFill>
                <a:srgbClr val="59B0CB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[Accessed on:October,14,2021]	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hlinkClick r:id="rId2"/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[</a:t>
            </a:r>
            <a:r>
              <a:rPr lang="en-IN" sz="1600" dirty="0" smtClean="0">
                <a:solidFill>
                  <a:schemeClr val="tx1"/>
                </a:solidFill>
              </a:rPr>
              <a:t>2]	</a:t>
            </a:r>
            <a:r>
              <a:rPr lang="en-IN" sz="1600" u="sng" dirty="0" smtClean="0">
                <a:solidFill>
                  <a:srgbClr val="55BBCF"/>
                </a:solidFill>
                <a:hlinkClick r:id="rId3"/>
              </a:rPr>
              <a:t>https</a:t>
            </a:r>
            <a:r>
              <a:rPr lang="en-IN" sz="1600" u="sng" dirty="0">
                <a:solidFill>
                  <a:srgbClr val="55BBCF"/>
                </a:solidFill>
                <a:hlinkClick r:id="rId3"/>
              </a:rPr>
              <a:t>://</a:t>
            </a:r>
            <a:r>
              <a:rPr lang="en-IN" sz="1600" u="sng" dirty="0" smtClean="0">
                <a:solidFill>
                  <a:srgbClr val="55BBCF"/>
                </a:solidFill>
                <a:hlinkClick r:id="rId3"/>
              </a:rPr>
              <a:t>digitalguardian.com/blog/history-ransomware-attacks-biggest-and-worst-ransomware-attacks-all-time</a:t>
            </a:r>
            <a:endParaRPr lang="en-IN" sz="1600" u="sng" dirty="0" smtClean="0">
              <a:solidFill>
                <a:srgbClr val="55BBCF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55BBCF"/>
                </a:solidFill>
              </a:rPr>
              <a:t>	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[Accessed on:October,14,2021</a:t>
            </a:r>
            <a:r>
              <a:rPr lang="en-IN" sz="1600" dirty="0">
                <a:solidFill>
                  <a:schemeClr val="tx1"/>
                </a:solidFill>
              </a:rPr>
              <a:t>]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[3]	</a:t>
            </a:r>
            <a:r>
              <a:rPr lang="en-IN" sz="1600" u="sng" dirty="0" smtClean="0">
                <a:solidFill>
                  <a:srgbClr val="59B0CB"/>
                </a:solidFill>
                <a:hlinkClick r:id="rId4"/>
              </a:rPr>
              <a:t>https</a:t>
            </a:r>
            <a:r>
              <a:rPr lang="en-IN" sz="1600" u="sng" dirty="0">
                <a:solidFill>
                  <a:srgbClr val="59B0CB"/>
                </a:solidFill>
                <a:hlinkClick r:id="rId4"/>
              </a:rPr>
              <a:t>://</a:t>
            </a:r>
            <a:r>
              <a:rPr lang="en-IN" sz="1600" u="sng" dirty="0" smtClean="0">
                <a:solidFill>
                  <a:srgbClr val="59B0CB"/>
                </a:solidFill>
                <a:hlinkClick r:id="rId4"/>
              </a:rPr>
              <a:t>www.mcafee.com/enterprise/en-in/security-awareness/ransomware.html</a:t>
            </a:r>
            <a:endParaRPr lang="en-IN" sz="1600" u="sng" dirty="0" smtClean="0">
              <a:solidFill>
                <a:srgbClr val="59B0CB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59B0CB"/>
                </a:solidFill>
              </a:rPr>
              <a:t>	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[Accessed on:October,14,2021</a:t>
            </a:r>
            <a:r>
              <a:rPr lang="en-IN" sz="1600" dirty="0">
                <a:solidFill>
                  <a:schemeClr val="tx1"/>
                </a:solidFill>
              </a:rPr>
              <a:t>] </a:t>
            </a:r>
            <a:r>
              <a:rPr lang="en-IN" sz="1600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[4</a:t>
            </a:r>
            <a:r>
              <a:rPr lang="en-IN" sz="1600" dirty="0" smtClean="0">
                <a:solidFill>
                  <a:schemeClr val="tx1"/>
                </a:solidFill>
              </a:rPr>
              <a:t>]	</a:t>
            </a:r>
            <a:r>
              <a:rPr lang="en-IN" sz="1600" u="sng" dirty="0" smtClean="0">
                <a:solidFill>
                  <a:srgbClr val="55BBCF"/>
                </a:solidFill>
                <a:hlinkClick r:id="rId5"/>
              </a:rPr>
              <a:t>https</a:t>
            </a:r>
            <a:r>
              <a:rPr lang="en-IN" sz="1600" u="sng" dirty="0" smtClean="0">
                <a:solidFill>
                  <a:srgbClr val="55BBCF"/>
                </a:solidFill>
                <a:hlinkClick r:id="rId5"/>
              </a:rPr>
              <a:t>://</a:t>
            </a:r>
            <a:r>
              <a:rPr lang="en-IN" sz="1600" u="sng" dirty="0" smtClean="0">
                <a:solidFill>
                  <a:srgbClr val="55BBCF"/>
                </a:solidFill>
                <a:hlinkClick r:id="rId5"/>
              </a:rPr>
              <a:t>www.datto.com/blog/common-types-of-ransomware</a:t>
            </a:r>
            <a:endParaRPr lang="en-IN" sz="1600" u="sng" dirty="0" smtClean="0">
              <a:solidFill>
                <a:srgbClr val="55BBCF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55BBCF"/>
                </a:solidFill>
              </a:rPr>
              <a:t>	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[Accessed on:October,14,2021</a:t>
            </a:r>
            <a:r>
              <a:rPr lang="en-IN" sz="1600" dirty="0">
                <a:solidFill>
                  <a:schemeClr val="tx1"/>
                </a:solidFill>
              </a:rPr>
              <a:t>]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[</a:t>
            </a:r>
            <a:r>
              <a:rPr lang="en-IN" sz="1600" dirty="0">
                <a:solidFill>
                  <a:schemeClr val="tx1"/>
                </a:solidFill>
              </a:rPr>
              <a:t>5</a:t>
            </a:r>
            <a:r>
              <a:rPr lang="en-IN" sz="1600" dirty="0" smtClean="0">
                <a:solidFill>
                  <a:schemeClr val="tx1"/>
                </a:solidFill>
              </a:rPr>
              <a:t>]	</a:t>
            </a:r>
            <a:r>
              <a:rPr lang="en-IN" sz="1600" u="sng" dirty="0" smtClean="0">
                <a:solidFill>
                  <a:srgbClr val="55BBCF"/>
                </a:solidFill>
                <a:hlinkClick r:id="rId6"/>
              </a:rPr>
              <a:t>https</a:t>
            </a:r>
            <a:r>
              <a:rPr lang="en-IN" sz="1600" u="sng" dirty="0" smtClean="0">
                <a:solidFill>
                  <a:srgbClr val="55BBCF"/>
                </a:solidFill>
                <a:hlinkClick r:id="rId6"/>
              </a:rPr>
              <a:t>://</a:t>
            </a:r>
            <a:r>
              <a:rPr lang="en-IN" sz="1600" u="sng" dirty="0" smtClean="0">
                <a:solidFill>
                  <a:srgbClr val="55BBCF"/>
                </a:solidFill>
                <a:hlinkClick r:id="rId6"/>
              </a:rPr>
              <a:t>umbrella.cisco.com/ransomware-defense-dummies-2nd-edition</a:t>
            </a:r>
            <a:endParaRPr lang="en-IN" sz="1600" u="sng" dirty="0" smtClean="0">
              <a:solidFill>
                <a:srgbClr val="55BBCF"/>
              </a:solidFill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	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[Accessed on:October,14,2021</a:t>
            </a:r>
            <a:r>
              <a:rPr lang="en-IN" sz="1600" dirty="0">
                <a:solidFill>
                  <a:schemeClr val="tx1"/>
                </a:solidFill>
              </a:rPr>
              <a:t>]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[6</a:t>
            </a:r>
            <a:r>
              <a:rPr lang="en-IN" sz="1600" dirty="0" smtClean="0">
                <a:solidFill>
                  <a:schemeClr val="tx1"/>
                </a:solidFill>
              </a:rPr>
              <a:t>]	</a:t>
            </a:r>
            <a:r>
              <a:rPr lang="en-IN" sz="1600" u="sng" dirty="0" smtClean="0">
                <a:solidFill>
                  <a:srgbClr val="55BBCF"/>
                </a:solidFill>
                <a:hlinkClick r:id="rId7"/>
              </a:rPr>
              <a:t>https</a:t>
            </a:r>
            <a:r>
              <a:rPr lang="en-IN" sz="1600" u="sng" dirty="0">
                <a:solidFill>
                  <a:srgbClr val="55BBCF"/>
                </a:solidFill>
                <a:hlinkClick r:id="rId7"/>
              </a:rPr>
              <a:t>://</a:t>
            </a:r>
            <a:r>
              <a:rPr lang="en-IN" sz="1600" u="sng" dirty="0" smtClean="0">
                <a:solidFill>
                  <a:srgbClr val="55BBCF"/>
                </a:solidFill>
                <a:hlinkClick r:id="rId7"/>
              </a:rPr>
              <a:t>www.statista.com/statistics/701020/major-operating-systems-targeted-by-ransomware</a:t>
            </a:r>
            <a:r>
              <a:rPr lang="en-IN" sz="1600" u="sng" dirty="0" smtClean="0">
                <a:solidFill>
                  <a:srgbClr val="55BBCF"/>
                </a:solidFill>
                <a:hlinkClick r:id="rId7"/>
              </a:rPr>
              <a:t>/</a:t>
            </a:r>
            <a:endParaRPr lang="en-IN" sz="1600" u="sng" dirty="0" smtClean="0">
              <a:solidFill>
                <a:srgbClr val="55BBCF"/>
              </a:solidFill>
            </a:endParaRPr>
          </a:p>
          <a:p>
            <a:pPr marL="0" indent="0">
              <a:buNone/>
            </a:pPr>
            <a:r>
              <a:rPr lang="en-GB" sz="1600" baseline="30000" dirty="0">
                <a:solidFill>
                  <a:srgbClr val="55BBCF"/>
                </a:solidFill>
              </a:rPr>
              <a:t>	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[Accessed on:October,14,2021</a:t>
            </a:r>
            <a:r>
              <a:rPr lang="en-IN" sz="1600" dirty="0">
                <a:solidFill>
                  <a:schemeClr val="tx1"/>
                </a:solidFill>
              </a:rPr>
              <a:t>]</a:t>
            </a:r>
            <a:endParaRPr lang="en-IN" sz="1600" baseline="30000" dirty="0" smtClean="0">
              <a:solidFill>
                <a:srgbClr val="55BBC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u="sng" baseline="30000" dirty="0">
              <a:solidFill>
                <a:srgbClr val="55BBC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Cyber Forensics (MCA 5030)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Cyber Forensics (MCA 5030)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12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40971" y="1871663"/>
            <a:ext cx="9993086" cy="335348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IN" sz="6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43950" y="5486400"/>
            <a:ext cx="2686050" cy="500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- Prathiksha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9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6A6A-859F-47C2-A5CB-8EED4B93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OUTLINE OF THE PRESENTATION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6315-8090-4679-B908-5DE47843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tx1"/>
                </a:solidFill>
              </a:rPr>
              <a:t> Introduction</a:t>
            </a:r>
            <a:endParaRPr lang="en-IN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tx1"/>
                </a:solidFill>
              </a:rPr>
              <a:t> Steps </a:t>
            </a:r>
            <a:r>
              <a:rPr lang="en-IN" sz="3200" dirty="0">
                <a:solidFill>
                  <a:schemeClr val="tx1"/>
                </a:solidFill>
              </a:rPr>
              <a:t>to install </a:t>
            </a:r>
            <a:r>
              <a:rPr lang="en-IN" sz="3200" dirty="0" smtClean="0">
                <a:solidFill>
                  <a:schemeClr val="tx1"/>
                </a:solidFill>
              </a:rPr>
              <a:t>Ransomware tool</a:t>
            </a:r>
            <a:endParaRPr lang="en-IN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chemeClr val="tx1"/>
                </a:solidFill>
              </a:rPr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chemeClr val="tx1"/>
                </a:solidFill>
              </a:rPr>
              <a:t> Reference</a:t>
            </a:r>
            <a:endParaRPr lang="en-IN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BDFC-70E4-42FA-8690-3034353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2E00-2F1E-431C-8FFA-9311B748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Forensics (MCA 5030)</a:t>
            </a:r>
          </a:p>
        </p:txBody>
      </p:sp>
    </p:spTree>
    <p:extLst>
      <p:ext uri="{BB962C8B-B14F-4D97-AF65-F5344CB8AC3E}">
        <p14:creationId xmlns:p14="http://schemas.microsoft.com/office/powerpoint/2010/main" val="11038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5163"/>
            <a:ext cx="10058400" cy="1450757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Introduction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Ransomware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is a type of malicious software that infects a </a:t>
            </a:r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computer and 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restricts users' access to it until a ransom is paid to unlock it</a:t>
            </a:r>
            <a:r>
              <a:rPr lang="en-IN" sz="2800" dirty="0"/>
              <a:t>. </a:t>
            </a:r>
            <a:r>
              <a:rPr lang="en-IN" sz="2800" dirty="0" smtClean="0"/>
              <a:t>[1]</a:t>
            </a:r>
            <a:endParaRPr lang="en-IN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Ransomware </a:t>
            </a:r>
            <a:r>
              <a:rPr lang="en-IN" sz="2800" dirty="0">
                <a:solidFill>
                  <a:schemeClr val="tx1"/>
                </a:solidFill>
              </a:rPr>
              <a:t>variants have been 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observed </a:t>
            </a:r>
            <a:r>
              <a:rPr lang="en-IN" sz="2800" dirty="0">
                <a:solidFill>
                  <a:schemeClr val="tx1"/>
                </a:solidFill>
              </a:rPr>
              <a:t>for several years and often 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 attempt </a:t>
            </a:r>
            <a:r>
              <a:rPr lang="en-IN" sz="2800" dirty="0">
                <a:solidFill>
                  <a:schemeClr val="tx1"/>
                </a:solidFill>
              </a:rPr>
              <a:t>to extort money from </a:t>
            </a:r>
            <a:r>
              <a:rPr lang="en-IN" sz="2800" dirty="0" smtClean="0">
                <a:solidFill>
                  <a:schemeClr val="tx1"/>
                </a:solidFill>
              </a:rPr>
              <a:t>victims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 by </a:t>
            </a:r>
            <a:r>
              <a:rPr lang="en-IN" sz="2800" dirty="0">
                <a:solidFill>
                  <a:schemeClr val="tx1"/>
                </a:solidFill>
              </a:rPr>
              <a:t>displaying an on-screen alert</a:t>
            </a:r>
            <a:r>
              <a:rPr lang="en-IN" sz="2800" dirty="0" smtClean="0">
                <a:solidFill>
                  <a:schemeClr val="tx1"/>
                </a:solidFill>
              </a:rPr>
              <a:t>.[2]</a:t>
            </a:r>
            <a:endParaRPr lang="en-IN" sz="2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Cyber Forensics (MCA 5030)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8" y="2796776"/>
            <a:ext cx="4493622" cy="3460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8" y="2769988"/>
            <a:ext cx="4493622" cy="35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Cyber Forensics (MCA 5030)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4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3" y="357188"/>
            <a:ext cx="10071463" cy="58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Cyber Forensics (MCA 5030)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173083"/>
            <a:ext cx="10045338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Steps </a:t>
            </a:r>
            <a:r>
              <a:rPr lang="en-IN" b="1" dirty="0" smtClean="0">
                <a:solidFill>
                  <a:schemeClr val="tx1"/>
                </a:solidFill>
              </a:rPr>
              <a:t>to downloading and  installing</a:t>
            </a:r>
            <a:br>
              <a:rPr lang="en-IN" b="1" dirty="0" smtClean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Cyber Forensics (MCA 5030)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6</a:t>
            </a:fld>
            <a:endParaRPr lang="en-IN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97280" y="1414463"/>
            <a:ext cx="10058400" cy="44546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dirty="0" smtClean="0"/>
              <a:t>                             </a:t>
            </a:r>
          </a:p>
          <a:p>
            <a:r>
              <a:rPr lang="en-GB" dirty="0" smtClean="0"/>
              <a:t>                             </a:t>
            </a:r>
            <a:r>
              <a:rPr lang="en-US" b="1" dirty="0" smtClean="0"/>
              <a:t>Visit following URL</a:t>
            </a:r>
            <a:endParaRPr lang="en-IN" dirty="0" smtClean="0"/>
          </a:p>
          <a:p>
            <a:pPr lvl="8"/>
            <a:r>
              <a:rPr lang="en-US" b="1" u="sng" dirty="0" smtClean="0">
                <a:hlinkClick r:id="rId2"/>
              </a:rPr>
              <a:t>  https://www.avast.com/c-ransomware-protection-tool</a:t>
            </a:r>
            <a:endParaRPr lang="en-IN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IN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97280" y="1655372"/>
            <a:ext cx="10058400" cy="43535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mtClean="0"/>
              <a:t>    </a:t>
            </a:r>
            <a:endParaRPr lang="en-GB" dirty="0" smtClean="0"/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GB" dirty="0" smtClean="0"/>
              <a:t>                         	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GB" sz="1800" b="1" dirty="0"/>
              <a:t>	</a:t>
            </a:r>
            <a:r>
              <a:rPr lang="en-GB" sz="1800" b="1" dirty="0" smtClean="0"/>
              <a:t>	</a:t>
            </a:r>
            <a:r>
              <a:rPr lang="en-US" b="1" dirty="0" smtClean="0"/>
              <a:t>Visit following URL</a:t>
            </a: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/>
              <a:t>                                         </a:t>
            </a:r>
            <a:r>
              <a:rPr lang="en-US" sz="1600" b="1" u="sng" dirty="0" smtClean="0">
                <a:hlinkClick r:id="rId2"/>
              </a:rPr>
              <a:t>https</a:t>
            </a:r>
            <a:r>
              <a:rPr lang="en-US" sz="1600" b="1" u="sng" dirty="0">
                <a:hlinkClick r:id="rId2"/>
              </a:rPr>
              <a:t>://</a:t>
            </a:r>
            <a:r>
              <a:rPr lang="en-US" sz="1600" b="1" u="sng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www.avast.com/c-ransomware-protection-tool</a:t>
            </a:r>
            <a:endParaRPr lang="en-I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		</a:t>
            </a:r>
          </a:p>
          <a:p>
            <a:pPr marL="0" indent="0">
              <a:buNone/>
            </a:pPr>
            <a:r>
              <a:rPr lang="en-GB" b="1" dirty="0" smtClean="0"/>
              <a:t>		</a:t>
            </a:r>
            <a:r>
              <a:rPr lang="en-US" b="1" dirty="0" smtClean="0"/>
              <a:t>Scroll down and click on “</a:t>
            </a:r>
            <a:r>
              <a:rPr lang="en-IN" b="1" u="sng" dirty="0" smtClean="0">
                <a:hlinkClick r:id="rId3"/>
              </a:rPr>
              <a:t>DOWNLOAD FREE ANTI-RANSOMWARE</a:t>
            </a:r>
            <a:r>
              <a:rPr lang="en-IN" dirty="0" smtClean="0"/>
              <a:t>”.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IN" b="1" dirty="0"/>
              <a:t>After downloading double click on .exe file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b="1" dirty="0" smtClean="0"/>
              <a:t>Provide permission and go with default setting and install.</a:t>
            </a:r>
            <a:endParaRPr lang="en-IN" b="1" dirty="0"/>
          </a:p>
        </p:txBody>
      </p:sp>
      <p:sp>
        <p:nvSpPr>
          <p:cNvPr id="14" name="Right Arrow 13"/>
          <p:cNvSpPr/>
          <p:nvPr/>
        </p:nvSpPr>
        <p:spPr>
          <a:xfrm>
            <a:off x="1382617" y="2195316"/>
            <a:ext cx="1267097" cy="669904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1382617" y="3224710"/>
            <a:ext cx="1267097" cy="669904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1382617" y="4135523"/>
            <a:ext cx="1267097" cy="66990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>
            <a:off x="1382618" y="5103130"/>
            <a:ext cx="1267097" cy="66990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0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Cyber Forensics (MCA 5030)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7</a:t>
            </a:fld>
            <a:endParaRPr lang="en-IN"/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b="1" u="none" kern="1200" cap="all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Cyber Forensics (MCA 5030)</a:t>
            </a:r>
            <a:endParaRPr lang="en-IN"/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>
          <a:xfrm>
            <a:off x="1069687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88FC6-64C5-485C-B55E-C4361097FBF9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25" name="Content Placeholder 2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782" y="391885"/>
            <a:ext cx="10241281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Cyber Forensics (MCA 5030)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75656" y="391886"/>
            <a:ext cx="10306595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Cyber Forensics (MCA 5030)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8FC6-64C5-485C-B55E-C4361097FBF9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36469" y="400729"/>
            <a:ext cx="10189028" cy="58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6780F8C5748044B8471DB3E8216146" ma:contentTypeVersion="4" ma:contentTypeDescription="Create a new document." ma:contentTypeScope="" ma:versionID="7d2e8b817cb79fcb38f1fec883ba96f8">
  <xsd:schema xmlns:xsd="http://www.w3.org/2001/XMLSchema" xmlns:xs="http://www.w3.org/2001/XMLSchema" xmlns:p="http://schemas.microsoft.com/office/2006/metadata/properties" xmlns:ns2="8177c3d0-e554-48da-9592-ffbc079541e5" targetNamespace="http://schemas.microsoft.com/office/2006/metadata/properties" ma:root="true" ma:fieldsID="da093fd525275522b6fa3b5f6b1436a7" ns2:_="">
    <xsd:import namespace="8177c3d0-e554-48da-9592-ffbc079541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7c3d0-e554-48da-9592-ffbc07954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7B41B8-D39D-4E59-BF2C-0EC4990524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8CCAF7-2565-4117-8B3F-1576E12467F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8177c3d0-e554-48da-9592-ffbc079541e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C43B90C-8140-4C6F-8F56-DB9BE26A7C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77c3d0-e554-48da-9592-ffbc079541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398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Retrospect</vt:lpstr>
      <vt:lpstr>Ransomware tracker</vt:lpstr>
      <vt:lpstr>OUTLINE OF THE PRESENTATION </vt:lpstr>
      <vt:lpstr>Introduction </vt:lpstr>
      <vt:lpstr>PowerPoint Presentation</vt:lpstr>
      <vt:lpstr>PowerPoint Presentation</vt:lpstr>
      <vt:lpstr>Steps to downloading and  installing </vt:lpstr>
      <vt:lpstr>PowerPoint Presentation</vt:lpstr>
      <vt:lpstr>PowerPoint Presentation</vt:lpstr>
      <vt:lpstr>PowerPoint Presentation</vt:lpstr>
      <vt:lpstr>Conclusion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&lt;Topic/Title Name&gt;</dc:title>
  <dc:creator>joyal dsilva</dc:creator>
  <cp:lastModifiedBy>Prathiksha</cp:lastModifiedBy>
  <cp:revision>68</cp:revision>
  <dcterms:created xsi:type="dcterms:W3CDTF">2021-10-04T10:14:16Z</dcterms:created>
  <dcterms:modified xsi:type="dcterms:W3CDTF">2021-10-15T03:15:15Z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0x0101004F6780F8C5748044B8471DB3E8216146</vt:lpwstr>
  </property>
</Properties>
</file>