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exend Deca"/>
      <p:regular r:id="rId14"/>
    </p:embeddedFont>
    <p:embeddedFont>
      <p:font typeface="Open Sans"/>
      <p:regular r:id="rId15"/>
      <p:bold r:id="rId16"/>
      <p:italic r:id="rId17"/>
      <p:bold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6.xml"/><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LexendDeca-regular.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fa29ffb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fa29ffb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fa29ffb5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fa29ffb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fa29ffb5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fa29ffb5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fa29ffb5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fa29ffb5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fa29ffb5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fa29ffb5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fa29ffb5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fa29ffb5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fa29ffb56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fa29ffb56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3"/>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3"/>
          <p:cNvSpPr txBox="1"/>
          <p:nvPr>
            <p:ph idx="1" type="body"/>
          </p:nvPr>
        </p:nvSpPr>
        <p:spPr>
          <a:xfrm>
            <a:off x="580550"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3"/>
          <p:cNvSpPr txBox="1"/>
          <p:nvPr>
            <p:ph idx="2" type="body"/>
          </p:nvPr>
        </p:nvSpPr>
        <p:spPr>
          <a:xfrm>
            <a:off x="3753943" y="1352550"/>
            <a:ext cx="2841000" cy="31551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 name="Google Shape;20;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21" name="Shape 21"/>
        <p:cNvGrpSpPr/>
        <p:nvPr/>
      </p:nvGrpSpPr>
      <p:grpSpPr>
        <a:xfrm>
          <a:off x="0" y="0"/>
          <a:ext cx="0" cy="0"/>
          <a:chOff x="0" y="0"/>
          <a:chExt cx="0" cy="0"/>
        </a:xfrm>
      </p:grpSpPr>
      <p:sp>
        <p:nvSpPr>
          <p:cNvPr id="22" name="Google Shape;22;p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3" name="Shape 23"/>
        <p:cNvGrpSpPr/>
        <p:nvPr/>
      </p:nvGrpSpPr>
      <p:grpSpPr>
        <a:xfrm>
          <a:off x="0" y="0"/>
          <a:ext cx="0" cy="0"/>
          <a:chOff x="0" y="0"/>
          <a:chExt cx="0" cy="0"/>
        </a:xfrm>
      </p:grpSpPr>
      <p:pic>
        <p:nvPicPr>
          <p:cNvPr id="24" name="Google Shape;24;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 name="Google Shape;25;p6"/>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6" name="Google Shape;26;p6"/>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7" name="Google Shape;27;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0" name="Google Shape;30;p7"/>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1" name="Google Shape;31;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32" name="Shape 32"/>
        <p:cNvGrpSpPr/>
        <p:nvPr/>
      </p:nvGrpSpPr>
      <p:grpSpPr>
        <a:xfrm>
          <a:off x="0" y="0"/>
          <a:ext cx="0" cy="0"/>
          <a:chOff x="0" y="0"/>
          <a:chExt cx="0" cy="0"/>
        </a:xfrm>
      </p:grpSpPr>
      <p:pic>
        <p:nvPicPr>
          <p:cNvPr id="33" name="Google Shape;33;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4" name="Google Shape;34;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5" name="Shape 35"/>
        <p:cNvGrpSpPr/>
        <p:nvPr/>
      </p:nvGrpSpPr>
      <p:grpSpPr>
        <a:xfrm>
          <a:off x="0" y="0"/>
          <a:ext cx="0" cy="0"/>
          <a:chOff x="0" y="0"/>
          <a:chExt cx="0" cy="0"/>
        </a:xfrm>
      </p:grpSpPr>
      <p:pic>
        <p:nvPicPr>
          <p:cNvPr id="36" name="Google Shape;36;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7" name="Google Shape;37;p9"/>
          <p:cNvSpPr/>
          <p:nvPr/>
        </p:nvSpPr>
        <p:spPr>
          <a:xfrm>
            <a:off x="42525" y="42525"/>
            <a:ext cx="2000100" cy="2000100"/>
          </a:xfrm>
          <a:prstGeom prst="ellipse">
            <a:avLst/>
          </a:prstGeom>
          <a:gradFill>
            <a:gsLst>
              <a:gs pos="0">
                <a:srgbClr val="00FFFF">
                  <a:alpha val="53725"/>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idx="1" type="body"/>
          </p:nvPr>
        </p:nvSpPr>
        <p:spPr>
          <a:xfrm>
            <a:off x="1343850" y="866400"/>
            <a:ext cx="4185600" cy="3693600"/>
          </a:xfrm>
          <a:prstGeom prst="rect">
            <a:avLst/>
          </a:prstGeom>
          <a:noFill/>
          <a:ln>
            <a:noFill/>
          </a:ln>
        </p:spPr>
        <p:txBody>
          <a:bodyPr anchorCtr="0" anchor="t" bIns="0" lIns="0" spcFirstLastPara="1" rIns="0" wrap="square" tIns="0">
            <a:noAutofit/>
          </a:bodyPr>
          <a:lstStyle>
            <a:lvl1pPr indent="-419100" lvl="0" marL="4572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39" name="Google Shape;39;p9"/>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7200"/>
              <a:buFont typeface="Arial"/>
              <a:buNone/>
            </a:pPr>
            <a:r>
              <a:rPr b="0" i="0" lang="en-GB" sz="7200" u="none" cap="none" strike="noStrike">
                <a:solidFill>
                  <a:schemeClr val="lt1"/>
                </a:solidFill>
                <a:latin typeface="Arial"/>
                <a:ea typeface="Arial"/>
                <a:cs typeface="Arial"/>
                <a:sym typeface="Arial"/>
              </a:rPr>
              <a:t>“</a:t>
            </a:r>
            <a:endParaRPr b="0" i="0" sz="7200" u="none" cap="none" strike="noStrike">
              <a:solidFill>
                <a:schemeClr val="lt1"/>
              </a:solidFill>
              <a:latin typeface="Arial"/>
              <a:ea typeface="Arial"/>
              <a:cs typeface="Arial"/>
              <a:sym typeface="Arial"/>
            </a:endParaRPr>
          </a:p>
        </p:txBody>
      </p:sp>
      <p:sp>
        <p:nvSpPr>
          <p:cNvPr id="40" name="Google Shape;40;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41" name="Shape 41"/>
        <p:cNvGrpSpPr/>
        <p:nvPr/>
      </p:nvGrpSpPr>
      <p:grpSpPr>
        <a:xfrm>
          <a:off x="0" y="0"/>
          <a:ext cx="0" cy="0"/>
          <a:chOff x="0" y="0"/>
          <a:chExt cx="0" cy="0"/>
        </a:xfrm>
      </p:grpSpPr>
      <p:sp>
        <p:nvSpPr>
          <p:cNvPr id="42" name="Google Shape;42;p10"/>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 name="Google Shape;43;p10"/>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 name="Google Shape;44;p1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ph type="ctrTitle"/>
          </p:nvPr>
        </p:nvSpPr>
        <p:spPr>
          <a:xfrm>
            <a:off x="1181550" y="1347250"/>
            <a:ext cx="6780900" cy="1159800"/>
          </a:xfrm>
          <a:prstGeom prst="rect">
            <a:avLst/>
          </a:prstGeom>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GB" sz="2800">
                <a:latin typeface="Times New Roman"/>
                <a:ea typeface="Times New Roman"/>
                <a:cs typeface="Times New Roman"/>
                <a:sym typeface="Times New Roman"/>
              </a:rPr>
              <a:t>       </a:t>
            </a:r>
            <a:r>
              <a:rPr lang="en-GB" sz="2800">
                <a:latin typeface="Times New Roman"/>
                <a:ea typeface="Times New Roman"/>
                <a:cs typeface="Times New Roman"/>
                <a:sym typeface="Times New Roman"/>
              </a:rPr>
              <a:t>INTRODUCTION</a:t>
            </a:r>
            <a:r>
              <a:rPr lang="en-GB" sz="2800">
                <a:latin typeface="Times New Roman"/>
                <a:ea typeface="Times New Roman"/>
                <a:cs typeface="Times New Roman"/>
                <a:sym typeface="Times New Roman"/>
              </a:rPr>
              <a:t> TO NODEMCU</a:t>
            </a:r>
            <a:endParaRPr sz="2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title"/>
          </p:nvPr>
        </p:nvSpPr>
        <p:spPr>
          <a:xfrm>
            <a:off x="580550" y="205975"/>
            <a:ext cx="81351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a:t>Agenda:</a:t>
            </a:r>
            <a:endParaRPr/>
          </a:p>
          <a:p>
            <a:pPr indent="0" lvl="0" marL="0" rtl="0" algn="l">
              <a:spcBef>
                <a:spcPts val="0"/>
              </a:spcBef>
              <a:spcAft>
                <a:spcPts val="0"/>
              </a:spcAft>
              <a:buNone/>
            </a:pPr>
            <a:r>
              <a:t/>
            </a:r>
            <a:endParaRPr/>
          </a:p>
        </p:txBody>
      </p:sp>
      <p:sp>
        <p:nvSpPr>
          <p:cNvPr id="55" name="Google Shape;55;p12"/>
          <p:cNvSpPr txBox="1"/>
          <p:nvPr>
            <p:ph idx="1" type="body"/>
          </p:nvPr>
        </p:nvSpPr>
        <p:spPr>
          <a:xfrm>
            <a:off x="580550" y="1352550"/>
            <a:ext cx="81351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AutoNum type="arabicPeriod"/>
            </a:pPr>
            <a:r>
              <a:rPr lang="en-GB"/>
              <a:t>About </a:t>
            </a:r>
            <a:r>
              <a:rPr lang="en-GB"/>
              <a:t>Nodemcu</a:t>
            </a:r>
            <a:endParaRPr/>
          </a:p>
          <a:p>
            <a:pPr indent="-381000" lvl="0" marL="457200" rtl="0" algn="l">
              <a:spcBef>
                <a:spcPts val="0"/>
              </a:spcBef>
              <a:spcAft>
                <a:spcPts val="0"/>
              </a:spcAft>
              <a:buSzPts val="2400"/>
              <a:buAutoNum type="arabicPeriod"/>
            </a:pPr>
            <a:r>
              <a:rPr lang="en-GB"/>
              <a:t>About Arduino IDE</a:t>
            </a:r>
            <a:endParaRPr/>
          </a:p>
          <a:p>
            <a:pPr indent="-381000" lvl="0" marL="457200" rtl="0" algn="l">
              <a:spcBef>
                <a:spcPts val="0"/>
              </a:spcBef>
              <a:spcAft>
                <a:spcPts val="0"/>
              </a:spcAft>
              <a:buSzPts val="2400"/>
              <a:buAutoNum type="arabicPeriod"/>
            </a:pPr>
            <a:r>
              <a:rPr lang="en-GB"/>
              <a:t>About digital and analog pins </a:t>
            </a:r>
            <a:endParaRPr/>
          </a:p>
          <a:p>
            <a:pPr indent="-381000" lvl="0" marL="457200" rtl="0" algn="l">
              <a:spcBef>
                <a:spcPts val="0"/>
              </a:spcBef>
              <a:spcAft>
                <a:spcPts val="0"/>
              </a:spcAft>
              <a:buSzPts val="2400"/>
              <a:buAutoNum type="arabicPeriod"/>
            </a:pPr>
            <a:r>
              <a:rPr lang="en-GB"/>
              <a:t>About sensors</a:t>
            </a:r>
            <a:endParaRPr/>
          </a:p>
          <a:p>
            <a:pPr indent="-381000" lvl="0" marL="457200" rtl="0" algn="l">
              <a:spcBef>
                <a:spcPts val="0"/>
              </a:spcBef>
              <a:spcAft>
                <a:spcPts val="0"/>
              </a:spcAft>
              <a:buSzPts val="2400"/>
              <a:buAutoNum type="arabicPeriod"/>
            </a:pPr>
            <a:r>
              <a:rPr lang="en-GB"/>
              <a:t> About esaycodeging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a:t>About Nodemcu</a:t>
            </a:r>
            <a:endParaRPr/>
          </a:p>
        </p:txBody>
      </p:sp>
      <p:sp>
        <p:nvSpPr>
          <p:cNvPr id="61" name="Google Shape;61;p13"/>
          <p:cNvSpPr txBox="1"/>
          <p:nvPr>
            <p:ph idx="1" type="body"/>
          </p:nvPr>
        </p:nvSpPr>
        <p:spPr>
          <a:xfrm>
            <a:off x="249325" y="1063375"/>
            <a:ext cx="8796600" cy="3161700"/>
          </a:xfrm>
          <a:prstGeom prst="rect">
            <a:avLst/>
          </a:prstGeom>
        </p:spPr>
        <p:txBody>
          <a:bodyPr anchorCtr="0" anchor="t" bIns="0" lIns="0" spcFirstLastPara="1" rIns="0" wrap="square" tIns="0">
            <a:noAutofit/>
          </a:bodyPr>
          <a:lstStyle/>
          <a:p>
            <a:pPr indent="-381000" lvl="0" marL="457200" rtl="0" algn="just">
              <a:lnSpc>
                <a:spcPct val="100000"/>
              </a:lnSpc>
              <a:spcBef>
                <a:spcPts val="0"/>
              </a:spcBef>
              <a:spcAft>
                <a:spcPts val="0"/>
              </a:spcAft>
              <a:buSzPts val="2400"/>
              <a:buAutoNum type="arabicPeriod"/>
            </a:pPr>
            <a:r>
              <a:rPr lang="en-GB" sz="2000">
                <a:latin typeface="Open Sans"/>
                <a:ea typeface="Open Sans"/>
                <a:cs typeface="Open Sans"/>
                <a:sym typeface="Open Sans"/>
              </a:rPr>
              <a:t>NodeMCU is an open-source Lua based firmware and </a:t>
            </a:r>
            <a:r>
              <a:rPr b="1" lang="en-GB" sz="2000">
                <a:latin typeface="Open Sans"/>
                <a:ea typeface="Open Sans"/>
                <a:cs typeface="Open Sans"/>
                <a:sym typeface="Open Sans"/>
              </a:rPr>
              <a:t>development board</a:t>
            </a:r>
            <a:r>
              <a:rPr lang="en-GB" sz="2000">
                <a:latin typeface="Open Sans"/>
                <a:ea typeface="Open Sans"/>
                <a:cs typeface="Open Sans"/>
                <a:sym typeface="Open Sans"/>
              </a:rPr>
              <a:t> specially targeted for IoT based Applications. It includes firmware that runs on the ESP8266 Wi-Fi SoC from Espressif Systems, and hardware which is based on the ESP-12 module.</a:t>
            </a:r>
            <a:endParaRPr/>
          </a:p>
        </p:txBody>
      </p:sp>
      <p:pic>
        <p:nvPicPr>
          <p:cNvPr id="62" name="Google Shape;62;p13"/>
          <p:cNvPicPr preferRelativeResize="0"/>
          <p:nvPr/>
        </p:nvPicPr>
        <p:blipFill>
          <a:blip r:embed="rId3">
            <a:alphaModFix/>
          </a:blip>
          <a:stretch>
            <a:fillRect/>
          </a:stretch>
        </p:blipFill>
        <p:spPr>
          <a:xfrm>
            <a:off x="3521613" y="2874425"/>
            <a:ext cx="2924175" cy="1562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68" name="Google Shape;68;p14"/>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69" name="Google Shape;69;p14"/>
          <p:cNvPicPr preferRelativeResize="0"/>
          <p:nvPr/>
        </p:nvPicPr>
        <p:blipFill rotWithShape="1">
          <a:blip r:embed="rId3">
            <a:alphaModFix amt="78000"/>
          </a:blip>
          <a:srcRect b="0" l="0" r="0" t="0"/>
          <a:stretch/>
        </p:blipFill>
        <p:spPr>
          <a:xfrm>
            <a:off x="741700" y="1173051"/>
            <a:ext cx="7382100" cy="316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520100" y="-237200"/>
            <a:ext cx="78399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a:t>About Nodemcu digital and analog pin</a:t>
            </a:r>
            <a:endParaRPr/>
          </a:p>
        </p:txBody>
      </p:sp>
      <p:sp>
        <p:nvSpPr>
          <p:cNvPr id="75" name="Google Shape;75;p15"/>
          <p:cNvSpPr txBox="1"/>
          <p:nvPr>
            <p:ph idx="1" type="body"/>
          </p:nvPr>
        </p:nvSpPr>
        <p:spPr>
          <a:xfrm>
            <a:off x="134300" y="725200"/>
            <a:ext cx="5183700" cy="4176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GB" sz="1800">
                <a:latin typeface="Times New Roman"/>
                <a:ea typeface="Times New Roman"/>
                <a:cs typeface="Times New Roman"/>
                <a:sym typeface="Times New Roman"/>
              </a:rPr>
              <a:t>When performing INPUT and OUTPUT tests on the pins, we obtained the following results:</a:t>
            </a:r>
            <a:endParaRPr sz="1800">
              <a:latin typeface="Times New Roman"/>
              <a:ea typeface="Times New Roman"/>
              <a:cs typeface="Times New Roman"/>
              <a:sym typeface="Times New Roman"/>
            </a:endParaRPr>
          </a:p>
          <a:p>
            <a:pPr indent="-342900" lvl="0" marL="457200" rtl="0" algn="l">
              <a:spcBef>
                <a:spcPts val="600"/>
              </a:spcBef>
              <a:spcAft>
                <a:spcPts val="0"/>
              </a:spcAft>
              <a:buSzPts val="1800"/>
              <a:buFont typeface="Times New Roman"/>
              <a:buAutoNum type="arabicPeriod"/>
            </a:pPr>
            <a:r>
              <a:rPr lang="en-GB" sz="1800">
                <a:latin typeface="Times New Roman"/>
                <a:ea typeface="Times New Roman"/>
                <a:cs typeface="Times New Roman"/>
                <a:sym typeface="Times New Roman"/>
              </a:rPr>
              <a:t>digitalWrite did NOT work with GPIOs 6, 7, 8, 11,and ADC (A0)</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digitalRead did NOT work with GPIOs 1, 3, 6, 7, 8,11, and the ADC (A0)</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analogWrite did NOT work with GPIOs 6, 7, 8, 11,and ADC (A0) (GPIOs 4, 12, 14, 15 have hardware PWM, and the others are by software)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analogRead worked only with the ADC (A0),6, 7, 8, 11 do NOT work for the above four commands</a:t>
            </a:r>
            <a:endParaRPr sz="1800">
              <a:latin typeface="Times New Roman"/>
              <a:ea typeface="Times New Roman"/>
              <a:cs typeface="Times New Roman"/>
              <a:sym typeface="Times New Roman"/>
            </a:endParaRPr>
          </a:p>
          <a:p>
            <a:pPr indent="0" lvl="0" marL="457200" rtl="0" algn="l">
              <a:spcBef>
                <a:spcPts val="600"/>
              </a:spcBef>
              <a:spcAft>
                <a:spcPts val="0"/>
              </a:spcAft>
              <a:buNone/>
            </a:pPr>
            <a:r>
              <a:t/>
            </a:r>
            <a:endParaRPr sz="1800">
              <a:latin typeface="Times New Roman"/>
              <a:ea typeface="Times New Roman"/>
              <a:cs typeface="Times New Roman"/>
              <a:sym typeface="Times New Roman"/>
            </a:endParaRPr>
          </a:p>
        </p:txBody>
      </p:sp>
      <p:pic>
        <p:nvPicPr>
          <p:cNvPr id="76" name="Google Shape;76;p15"/>
          <p:cNvPicPr preferRelativeResize="0"/>
          <p:nvPr/>
        </p:nvPicPr>
        <p:blipFill>
          <a:blip r:embed="rId3">
            <a:alphaModFix/>
          </a:blip>
          <a:stretch>
            <a:fillRect/>
          </a:stretch>
        </p:blipFill>
        <p:spPr>
          <a:xfrm>
            <a:off x="5470400" y="772600"/>
            <a:ext cx="3521200" cy="4176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580550" y="-25062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a:t>ABOUT SENSORS</a:t>
            </a:r>
            <a:endParaRPr/>
          </a:p>
        </p:txBody>
      </p:sp>
      <p:sp>
        <p:nvSpPr>
          <p:cNvPr id="82" name="Google Shape;82;p16"/>
          <p:cNvSpPr txBox="1"/>
          <p:nvPr>
            <p:ph idx="1" type="body"/>
          </p:nvPr>
        </p:nvSpPr>
        <p:spPr>
          <a:xfrm>
            <a:off x="94000" y="832625"/>
            <a:ext cx="8782800" cy="3681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GB" sz="2000">
                <a:latin typeface="Times New Roman"/>
                <a:ea typeface="Times New Roman"/>
                <a:cs typeface="Times New Roman"/>
                <a:sym typeface="Times New Roman"/>
              </a:rPr>
              <a:t>Digital and analog sensors</a:t>
            </a:r>
            <a:endParaRPr sz="20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Font typeface="Times New Roman"/>
              <a:buAutoNum type="arabicPeriod"/>
            </a:pPr>
            <a:r>
              <a:rPr lang="en-GB" sz="1800">
                <a:latin typeface="Times New Roman"/>
                <a:ea typeface="Times New Roman"/>
                <a:cs typeface="Times New Roman"/>
                <a:sym typeface="Times New Roman"/>
              </a:rPr>
              <a:t>Electronic sensors or electrochemical sensors in which data conversion and data transmission takes place digitally are called as digital sensors.</a:t>
            </a:r>
            <a:r>
              <a:rPr lang="en-GB" sz="1800">
                <a:solidFill>
                  <a:srgbClr val="666666"/>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The digital sensor consists of majorly three components: sensor, cable, and transmitter. In digital sensors, the signal measured is directly converted into digital signal output inside the digital sensor itself.</a:t>
            </a:r>
            <a:endParaRPr sz="18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Font typeface="Times New Roman"/>
              <a:buAutoNum type="arabicPeriod"/>
            </a:pPr>
            <a:r>
              <a:rPr lang="en-GB" sz="1600"/>
              <a:t>There are different types of sensors that produce continuous analog output signal and these sensors are considered as analog sensors. This continuous output signal produced by the analog sensors is proportional to the measurand. There are various types of analog sensors; practical examples of various types of analog sensors are as follows: accelerometers, pressure sensors, light sensors, sound sensors, temperature sensors, and so on.</a:t>
            </a:r>
            <a:endParaRPr sz="1600">
              <a:latin typeface="Century Gothic"/>
              <a:ea typeface="Century Gothic"/>
              <a:cs typeface="Century Gothic"/>
              <a:sym typeface="Century Gothic"/>
            </a:endParaRPr>
          </a:p>
          <a:p>
            <a:pPr indent="0" lvl="0" marL="457200" rtl="0" algn="just">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0" y="205975"/>
            <a:ext cx="6594900" cy="31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Digital sensors</a:t>
            </a:r>
            <a:endParaRPr sz="1600">
              <a:latin typeface="Times New Roman"/>
              <a:ea typeface="Times New Roman"/>
              <a:cs typeface="Times New Roman"/>
              <a:sym typeface="Times New Roman"/>
            </a:endParaRPr>
          </a:p>
        </p:txBody>
      </p:sp>
      <p:sp>
        <p:nvSpPr>
          <p:cNvPr id="88" name="Google Shape;88;p17"/>
          <p:cNvSpPr txBox="1"/>
          <p:nvPr>
            <p:ph idx="1" type="body"/>
          </p:nvPr>
        </p:nvSpPr>
        <p:spPr>
          <a:xfrm>
            <a:off x="126900" y="1173050"/>
            <a:ext cx="8890200" cy="3567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GB" sz="1600">
                <a:solidFill>
                  <a:srgbClr val="000000"/>
                </a:solidFill>
                <a:latin typeface="Times New Roman"/>
                <a:ea typeface="Times New Roman"/>
                <a:cs typeface="Times New Roman"/>
                <a:sym typeface="Times New Roman"/>
              </a:rPr>
              <a:t>Digital sensors</a:t>
            </a:r>
            <a:endParaRPr sz="16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56775" y="649300"/>
            <a:ext cx="2244250" cy="1609085"/>
          </a:xfrm>
          <a:prstGeom prst="rect">
            <a:avLst/>
          </a:prstGeom>
          <a:noFill/>
          <a:ln>
            <a:noFill/>
          </a:ln>
        </p:spPr>
      </p:pic>
      <p:pic>
        <p:nvPicPr>
          <p:cNvPr id="90" name="Google Shape;90;p17"/>
          <p:cNvPicPr preferRelativeResize="0"/>
          <p:nvPr/>
        </p:nvPicPr>
        <p:blipFill>
          <a:blip r:embed="rId4">
            <a:alphaModFix/>
          </a:blip>
          <a:stretch>
            <a:fillRect/>
          </a:stretch>
        </p:blipFill>
        <p:spPr>
          <a:xfrm>
            <a:off x="2983150" y="649300"/>
            <a:ext cx="2381250" cy="1609075"/>
          </a:xfrm>
          <a:prstGeom prst="rect">
            <a:avLst/>
          </a:prstGeom>
          <a:noFill/>
          <a:ln>
            <a:noFill/>
          </a:ln>
        </p:spPr>
      </p:pic>
      <p:pic>
        <p:nvPicPr>
          <p:cNvPr id="91" name="Google Shape;91;p17"/>
          <p:cNvPicPr preferRelativeResize="0"/>
          <p:nvPr/>
        </p:nvPicPr>
        <p:blipFill>
          <a:blip r:embed="rId5">
            <a:alphaModFix/>
          </a:blip>
          <a:stretch>
            <a:fillRect/>
          </a:stretch>
        </p:blipFill>
        <p:spPr>
          <a:xfrm>
            <a:off x="5873400" y="649297"/>
            <a:ext cx="2143125" cy="1609075"/>
          </a:xfrm>
          <a:prstGeom prst="rect">
            <a:avLst/>
          </a:prstGeom>
          <a:noFill/>
          <a:ln>
            <a:noFill/>
          </a:ln>
        </p:spPr>
      </p:pic>
      <p:sp>
        <p:nvSpPr>
          <p:cNvPr id="92" name="Google Shape;92;p17"/>
          <p:cNvSpPr txBox="1"/>
          <p:nvPr/>
        </p:nvSpPr>
        <p:spPr>
          <a:xfrm>
            <a:off x="94000" y="2605325"/>
            <a:ext cx="64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rPr>
              <a:t>Analog sensors </a:t>
            </a:r>
            <a:endParaRPr>
              <a:solidFill>
                <a:srgbClr val="FFFFFF"/>
              </a:solidFill>
            </a:endParaRPr>
          </a:p>
        </p:txBody>
      </p:sp>
      <p:pic>
        <p:nvPicPr>
          <p:cNvPr id="93" name="Google Shape;93;p17"/>
          <p:cNvPicPr preferRelativeResize="0"/>
          <p:nvPr/>
        </p:nvPicPr>
        <p:blipFill>
          <a:blip r:embed="rId6">
            <a:alphaModFix/>
          </a:blip>
          <a:stretch>
            <a:fillRect/>
          </a:stretch>
        </p:blipFill>
        <p:spPr>
          <a:xfrm>
            <a:off x="188025" y="3005523"/>
            <a:ext cx="2143125" cy="1735125"/>
          </a:xfrm>
          <a:prstGeom prst="rect">
            <a:avLst/>
          </a:prstGeom>
          <a:noFill/>
          <a:ln>
            <a:noFill/>
          </a:ln>
        </p:spPr>
      </p:pic>
      <p:pic>
        <p:nvPicPr>
          <p:cNvPr id="94" name="Google Shape;94;p17"/>
          <p:cNvPicPr preferRelativeResize="0"/>
          <p:nvPr/>
        </p:nvPicPr>
        <p:blipFill>
          <a:blip r:embed="rId7">
            <a:alphaModFix/>
          </a:blip>
          <a:stretch>
            <a:fillRect/>
          </a:stretch>
        </p:blipFill>
        <p:spPr>
          <a:xfrm>
            <a:off x="2983150" y="3005523"/>
            <a:ext cx="2143125" cy="173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580550" y="205975"/>
            <a:ext cx="7437000" cy="8574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EBEBEB"/>
              </a:buClr>
              <a:buSzPts val="5400"/>
              <a:buFont typeface="Century Gothic"/>
              <a:buNone/>
            </a:pPr>
            <a:r>
              <a:rPr b="0" lang="en-GB" sz="2400">
                <a:solidFill>
                  <a:srgbClr val="EBEBEB"/>
                </a:solidFill>
                <a:latin typeface="Times New Roman"/>
                <a:ea typeface="Times New Roman"/>
                <a:cs typeface="Times New Roman"/>
                <a:sym typeface="Times New Roman"/>
              </a:rPr>
              <a:t>EASY CODING</a:t>
            </a:r>
            <a:endParaRPr sz="2400">
              <a:latin typeface="Times New Roman"/>
              <a:ea typeface="Times New Roman"/>
              <a:cs typeface="Times New Roman"/>
              <a:sym typeface="Times New Roman"/>
            </a:endParaRPr>
          </a:p>
        </p:txBody>
      </p:sp>
      <p:sp>
        <p:nvSpPr>
          <p:cNvPr id="100" name="Google Shape;100;p18"/>
          <p:cNvSpPr txBox="1"/>
          <p:nvPr>
            <p:ph idx="1" type="body"/>
          </p:nvPr>
        </p:nvSpPr>
        <p:spPr>
          <a:xfrm>
            <a:off x="580550" y="1352550"/>
            <a:ext cx="7880100" cy="31617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None/>
            </a:pPr>
            <a:r>
              <a:rPr lang="en-GB" sz="2000">
                <a:latin typeface="Century Gothic"/>
                <a:ea typeface="Century Gothic"/>
                <a:cs typeface="Century Gothic"/>
                <a:sym typeface="Century Gothic"/>
              </a:rPr>
              <a:t>Easy coding is a site that helps people by making it easy to code by making the code  available in the block format that is similar to Google’s blockly.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