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1"/>
  </p:notesMasterIdLst>
  <p:sldIdLst>
    <p:sldId id="256" r:id="rId2"/>
    <p:sldId id="260" r:id="rId3"/>
    <p:sldId id="258" r:id="rId4"/>
    <p:sldId id="259" r:id="rId5"/>
    <p:sldId id="261" r:id="rId6"/>
    <p:sldId id="262" r:id="rId7"/>
    <p:sldId id="278" r:id="rId8"/>
    <p:sldId id="280" r:id="rId9"/>
    <p:sldId id="282" r:id="rId10"/>
    <p:sldId id="284" r:id="rId11"/>
    <p:sldId id="263" r:id="rId12"/>
    <p:sldId id="264" r:id="rId13"/>
    <p:sldId id="265" r:id="rId14"/>
    <p:sldId id="275" r:id="rId15"/>
    <p:sldId id="285" r:id="rId16"/>
    <p:sldId id="269" r:id="rId17"/>
    <p:sldId id="270" r:id="rId18"/>
    <p:sldId id="271" r:id="rId19"/>
    <p:sldId id="273" r:id="rId20"/>
  </p:sldIdLst>
  <p:sldSz cx="9144000" cy="5143500" type="screen16x9"/>
  <p:notesSz cx="6858000" cy="9144000"/>
  <p:embeddedFontLst>
    <p:embeddedFont>
      <p:font typeface="Advent Pro SemiBold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Fira Sans Condensed Medium" panose="020B0603050000020004" pitchFamily="34" charset="0"/>
      <p:regular r:id="rId30"/>
      <p:bold r:id="rId31"/>
      <p:italic r:id="rId32"/>
      <p:boldItalic r:id="rId33"/>
    </p:embeddedFont>
    <p:embeddedFont>
      <p:font typeface="Fira Sans Extra Condensed Medium" panose="020B0604020202020204" charset="0"/>
      <p:regular r:id="rId34"/>
      <p:bold r:id="rId35"/>
      <p:italic r:id="rId36"/>
      <p:boldItalic r:id="rId37"/>
    </p:embeddedFont>
    <p:embeddedFont>
      <p:font typeface="Livvic Light" pitchFamily="2" charset="0"/>
      <p:regular r:id="rId38"/>
      <p:italic r:id="rId39"/>
    </p:embeddedFont>
    <p:embeddedFont>
      <p:font typeface="Maven Pro" panose="020B0604020202020204" charset="0"/>
      <p:regular r:id="rId40"/>
      <p:bold r:id="rId41"/>
    </p:embeddedFont>
    <p:embeddedFont>
      <p:font typeface="Nunito Light" pitchFamily="2" charset="0"/>
      <p:regular r:id="rId42"/>
      <p:italic r:id="rId43"/>
    </p:embeddedFont>
    <p:embeddedFont>
      <p:font typeface="Share Tech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362895-BE2B-46C2-AA2C-E6F481AB5B34}">
  <a:tblStyle styleId="{BF362895-BE2B-46C2-AA2C-E6F481AB5B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04b725058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404b725058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4088617ad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4088617ad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4088557f6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4088557f6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4088557f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4088557f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404b72505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404b72505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4088617ad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4088617ad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404b7250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404b72505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6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7" r:id="rId17"/>
    <p:sldLayoutId id="2147483668" r:id="rId18"/>
    <p:sldLayoutId id="2147483670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>
            <a:spLocks noGrp="1"/>
          </p:cNvSpPr>
          <p:nvPr>
            <p:ph type="ctrTitle"/>
          </p:nvPr>
        </p:nvSpPr>
        <p:spPr>
          <a:xfrm>
            <a:off x="1561650" y="1200650"/>
            <a:ext cx="5951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Flight Prices Prediction and Recommendation Model </a:t>
            </a:r>
            <a:endParaRPr sz="3800" dirty="0"/>
          </a:p>
        </p:txBody>
      </p:sp>
      <p:sp>
        <p:nvSpPr>
          <p:cNvPr id="430" name="Google Shape;430;p23"/>
          <p:cNvSpPr txBox="1">
            <a:spLocks noGrp="1"/>
          </p:cNvSpPr>
          <p:nvPr>
            <p:ph type="subTitle" idx="1"/>
          </p:nvPr>
        </p:nvSpPr>
        <p:spPr>
          <a:xfrm>
            <a:off x="2924250" y="3239675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CIS 5560 - Term Project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5</a:t>
            </a:r>
            <a:endParaRPr dirty="0"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4595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5760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914698" y="650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276392" y="168669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41535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40810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8A1E-8FF7-2126-C7DE-593B1DAF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218035"/>
            <a:ext cx="8152758" cy="1019094"/>
          </a:xfrm>
        </p:spPr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3F6D-17EE-7109-C08B-DC0D2C641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098" y="1318772"/>
            <a:ext cx="8467804" cy="3606693"/>
          </a:xfrm>
        </p:spPr>
        <p:txBody>
          <a:bodyPr/>
          <a:lstStyle/>
          <a:p>
            <a:pPr marL="34290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the Best Model</a:t>
            </a:r>
          </a:p>
          <a:p>
            <a:pPr marL="342900" lvl="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Data Set to evaluate performance of the model.</a:t>
            </a:r>
          </a:p>
          <a:p>
            <a:pPr marL="342900" lvl="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the results by looking at performance metrics like RMSE – Root Mean Square Error, R2.</a:t>
            </a:r>
          </a:p>
          <a:p>
            <a:pPr marL="342900" lvl="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 after deployment, models are often re-evaluated periodically against new data. This is important because the real-world data might evolve over time, causing the model's performance to degrade (a phenomenon known as model drift).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8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0"/>
          <p:cNvSpPr txBox="1">
            <a:spLocks noGrp="1"/>
          </p:cNvSpPr>
          <p:nvPr>
            <p:ph type="title"/>
          </p:nvPr>
        </p:nvSpPr>
        <p:spPr>
          <a:xfrm>
            <a:off x="1733700" y="390075"/>
            <a:ext cx="56766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Machine Learning workflow</a:t>
            </a:r>
            <a:endParaRPr sz="2800"/>
          </a:p>
        </p:txBody>
      </p:sp>
      <p:pic>
        <p:nvPicPr>
          <p:cNvPr id="736" name="Google Shape;7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600" y="1061825"/>
            <a:ext cx="6400424" cy="31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1" name="Google Shape;741;p31"/>
          <p:cNvCxnSpPr/>
          <p:nvPr/>
        </p:nvCxnSpPr>
        <p:spPr>
          <a:xfrm>
            <a:off x="1069150" y="2232225"/>
            <a:ext cx="2400" cy="596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31"/>
          <p:cNvCxnSpPr>
            <a:endCxn id="743" idx="0"/>
          </p:cNvCxnSpPr>
          <p:nvPr/>
        </p:nvCxnSpPr>
        <p:spPr>
          <a:xfrm>
            <a:off x="2895400" y="2922950"/>
            <a:ext cx="0" cy="787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31"/>
          <p:cNvCxnSpPr>
            <a:stCxn id="745" idx="2"/>
          </p:cNvCxnSpPr>
          <p:nvPr/>
        </p:nvCxnSpPr>
        <p:spPr>
          <a:xfrm>
            <a:off x="4719075" y="2240875"/>
            <a:ext cx="0" cy="587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31"/>
          <p:cNvCxnSpPr>
            <a:endCxn id="747" idx="0"/>
          </p:cNvCxnSpPr>
          <p:nvPr/>
        </p:nvCxnSpPr>
        <p:spPr>
          <a:xfrm>
            <a:off x="6542825" y="2922920"/>
            <a:ext cx="0" cy="6915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  <p:cxnSp>
        <p:nvCxnSpPr>
          <p:cNvPr id="749" name="Google Shape;749;p31"/>
          <p:cNvCxnSpPr/>
          <p:nvPr/>
        </p:nvCxnSpPr>
        <p:spPr>
          <a:xfrm rot="10800000" flipH="1">
            <a:off x="609056" y="2853431"/>
            <a:ext cx="7958700" cy="22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0" name="Google Shape;750;p31"/>
          <p:cNvGrpSpPr/>
          <p:nvPr/>
        </p:nvGrpSpPr>
        <p:grpSpPr>
          <a:xfrm>
            <a:off x="911990" y="2724349"/>
            <a:ext cx="334432" cy="302610"/>
            <a:chOff x="1372725" y="1912500"/>
            <a:chExt cx="373500" cy="373500"/>
          </a:xfrm>
        </p:grpSpPr>
        <p:sp>
          <p:nvSpPr>
            <p:cNvPr id="751" name="Google Shape;751;p31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1"/>
          <p:cNvGrpSpPr/>
          <p:nvPr/>
        </p:nvGrpSpPr>
        <p:grpSpPr>
          <a:xfrm>
            <a:off x="2728190" y="2724349"/>
            <a:ext cx="334432" cy="302610"/>
            <a:chOff x="3212675" y="1912500"/>
            <a:chExt cx="373500" cy="373500"/>
          </a:xfrm>
        </p:grpSpPr>
        <p:sp>
          <p:nvSpPr>
            <p:cNvPr id="754" name="Google Shape;754;p31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1"/>
          <p:cNvGrpSpPr/>
          <p:nvPr/>
        </p:nvGrpSpPr>
        <p:grpSpPr>
          <a:xfrm>
            <a:off x="4544388" y="2724349"/>
            <a:ext cx="334432" cy="302610"/>
            <a:chOff x="5557850" y="1912500"/>
            <a:chExt cx="373500" cy="373500"/>
          </a:xfrm>
        </p:grpSpPr>
        <p:sp>
          <p:nvSpPr>
            <p:cNvPr id="757" name="Google Shape;757;p31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1"/>
          <p:cNvGrpSpPr/>
          <p:nvPr/>
        </p:nvGrpSpPr>
        <p:grpSpPr>
          <a:xfrm>
            <a:off x="6360588" y="2724349"/>
            <a:ext cx="334432" cy="302610"/>
            <a:chOff x="7457825" y="1912500"/>
            <a:chExt cx="373500" cy="373500"/>
          </a:xfrm>
        </p:grpSpPr>
        <p:sp>
          <p:nvSpPr>
            <p:cNvPr id="760" name="Google Shape;760;p31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31"/>
          <p:cNvSpPr txBox="1">
            <a:spLocks noGrp="1"/>
          </p:cNvSpPr>
          <p:nvPr>
            <p:ph type="subTitle" idx="4294967295"/>
          </p:nvPr>
        </p:nvSpPr>
        <p:spPr>
          <a:xfrm>
            <a:off x="5700575" y="3614420"/>
            <a:ext cx="16845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Train, Test &amp; Validate the model</a:t>
            </a:r>
            <a:endParaRPr sz="1400"/>
          </a:p>
        </p:txBody>
      </p:sp>
      <p:sp>
        <p:nvSpPr>
          <p:cNvPr id="743" name="Google Shape;743;p31"/>
          <p:cNvSpPr txBox="1">
            <a:spLocks noGrp="1"/>
          </p:cNvSpPr>
          <p:nvPr>
            <p:ph type="subTitle" idx="4294967295"/>
          </p:nvPr>
        </p:nvSpPr>
        <p:spPr>
          <a:xfrm>
            <a:off x="2021500" y="3710750"/>
            <a:ext cx="17478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Preparing the data for modelling</a:t>
            </a:r>
            <a:endParaRPr sz="1400"/>
          </a:p>
        </p:txBody>
      </p:sp>
      <p:sp>
        <p:nvSpPr>
          <p:cNvPr id="745" name="Google Shape;745;p31"/>
          <p:cNvSpPr txBox="1">
            <a:spLocks noGrp="1"/>
          </p:cNvSpPr>
          <p:nvPr>
            <p:ph type="subTitle" idx="4294967295"/>
          </p:nvPr>
        </p:nvSpPr>
        <p:spPr>
          <a:xfrm>
            <a:off x="3774525" y="1453075"/>
            <a:ext cx="1889100" cy="7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Split the data and prepare to train the model</a:t>
            </a:r>
            <a:endParaRPr sz="1400"/>
          </a:p>
        </p:txBody>
      </p:sp>
      <p:sp>
        <p:nvSpPr>
          <p:cNvPr id="762" name="Google Shape;762;p31"/>
          <p:cNvSpPr txBox="1">
            <a:spLocks noGrp="1"/>
          </p:cNvSpPr>
          <p:nvPr>
            <p:ph type="ctrTitle" idx="4294967295"/>
          </p:nvPr>
        </p:nvSpPr>
        <p:spPr>
          <a:xfrm>
            <a:off x="377562" y="3170844"/>
            <a:ext cx="13671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Gathering Data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763" name="Google Shape;763;p31"/>
          <p:cNvSpPr txBox="1">
            <a:spLocks noGrp="1"/>
          </p:cNvSpPr>
          <p:nvPr>
            <p:ph type="ctrTitle" idx="4294967295"/>
          </p:nvPr>
        </p:nvSpPr>
        <p:spPr>
          <a:xfrm>
            <a:off x="2021400" y="1933575"/>
            <a:ext cx="17478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Data &amp; Feature Engineering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764" name="Google Shape;764;p31"/>
          <p:cNvSpPr txBox="1">
            <a:spLocks noGrp="1"/>
          </p:cNvSpPr>
          <p:nvPr>
            <p:ph type="ctrTitle" idx="4294967295"/>
          </p:nvPr>
        </p:nvSpPr>
        <p:spPr>
          <a:xfrm>
            <a:off x="4143209" y="3170843"/>
            <a:ext cx="11517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Data Split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765" name="Google Shape;765;p31"/>
          <p:cNvSpPr txBox="1">
            <a:spLocks noGrp="1"/>
          </p:cNvSpPr>
          <p:nvPr>
            <p:ph type="ctrTitle" idx="4294967295"/>
          </p:nvPr>
        </p:nvSpPr>
        <p:spPr>
          <a:xfrm>
            <a:off x="5820350" y="1933578"/>
            <a:ext cx="13356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Train, Test &amp; Validate</a:t>
            </a:r>
            <a:endParaRPr sz="2000">
              <a:solidFill>
                <a:schemeClr val="accent4"/>
              </a:solidFill>
            </a:endParaRPr>
          </a:p>
        </p:txBody>
      </p:sp>
      <p:cxnSp>
        <p:nvCxnSpPr>
          <p:cNvPr id="766" name="Google Shape;766;p31"/>
          <p:cNvCxnSpPr/>
          <p:nvPr/>
        </p:nvCxnSpPr>
        <p:spPr>
          <a:xfrm flipH="1">
            <a:off x="7843175" y="2188875"/>
            <a:ext cx="2100" cy="639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7" name="Google Shape;767;p31"/>
          <p:cNvGrpSpPr/>
          <p:nvPr/>
        </p:nvGrpSpPr>
        <p:grpSpPr>
          <a:xfrm>
            <a:off x="7676101" y="2713224"/>
            <a:ext cx="334432" cy="302610"/>
            <a:chOff x="7457825" y="1912500"/>
            <a:chExt cx="373500" cy="373500"/>
          </a:xfrm>
        </p:grpSpPr>
        <p:sp>
          <p:nvSpPr>
            <p:cNvPr id="768" name="Google Shape;768;p31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31"/>
          <p:cNvSpPr txBox="1">
            <a:spLocks noGrp="1"/>
          </p:cNvSpPr>
          <p:nvPr>
            <p:ph type="subTitle" idx="4294967295"/>
          </p:nvPr>
        </p:nvSpPr>
        <p:spPr>
          <a:xfrm>
            <a:off x="198175" y="1496000"/>
            <a:ext cx="1986300" cy="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Identify project object &amp; look for data sources</a:t>
            </a:r>
            <a:endParaRPr sz="1400"/>
          </a:p>
        </p:txBody>
      </p:sp>
      <p:sp>
        <p:nvSpPr>
          <p:cNvPr id="771" name="Google Shape;771;p31"/>
          <p:cNvSpPr txBox="1">
            <a:spLocks noGrp="1"/>
          </p:cNvSpPr>
          <p:nvPr>
            <p:ph type="ctrTitle" idx="4294967295"/>
          </p:nvPr>
        </p:nvSpPr>
        <p:spPr>
          <a:xfrm>
            <a:off x="7155950" y="2917678"/>
            <a:ext cx="13356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Evaluate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772" name="Google Shape;772;p31"/>
          <p:cNvSpPr txBox="1">
            <a:spLocks noGrp="1"/>
          </p:cNvSpPr>
          <p:nvPr>
            <p:ph type="subTitle" idx="4294967295"/>
          </p:nvPr>
        </p:nvSpPr>
        <p:spPr>
          <a:xfrm>
            <a:off x="6981493" y="1411285"/>
            <a:ext cx="1684500" cy="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Evaluate models by using measures for accuracy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2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endParaRPr lang="en" sz="3000"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3000" dirty="0"/>
              <a:t>Random Forest </a:t>
            </a: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3000"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-US" sz="3000" dirty="0"/>
              <a:t>Linear Regression</a:t>
            </a: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78" name="Google Shape;778;p32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64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Machine Learning Algorithms used</a:t>
            </a:r>
            <a:endParaRPr sz="3200"/>
          </a:p>
        </p:txBody>
      </p:sp>
      <p:grpSp>
        <p:nvGrpSpPr>
          <p:cNvPr id="779" name="Google Shape;779;p32"/>
          <p:cNvGrpSpPr/>
          <p:nvPr/>
        </p:nvGrpSpPr>
        <p:grpSpPr>
          <a:xfrm>
            <a:off x="4492781" y="1510361"/>
            <a:ext cx="2321536" cy="2600798"/>
            <a:chOff x="2501950" y="1507050"/>
            <a:chExt cx="2392350" cy="2696525"/>
          </a:xfrm>
        </p:grpSpPr>
        <p:sp>
          <p:nvSpPr>
            <p:cNvPr id="780" name="Google Shape;780;p32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2"/>
          <p:cNvGrpSpPr/>
          <p:nvPr/>
        </p:nvGrpSpPr>
        <p:grpSpPr>
          <a:xfrm>
            <a:off x="6813899" y="-2"/>
            <a:ext cx="2359337" cy="2689100"/>
            <a:chOff x="4882900" y="-64350"/>
            <a:chExt cx="2493750" cy="2922300"/>
          </a:xfrm>
        </p:grpSpPr>
        <p:sp>
          <p:nvSpPr>
            <p:cNvPr id="800" name="Google Shape;800;p32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32"/>
          <p:cNvGrpSpPr/>
          <p:nvPr/>
        </p:nvGrpSpPr>
        <p:grpSpPr>
          <a:xfrm>
            <a:off x="5115157" y="1817457"/>
            <a:ext cx="1255133" cy="1986693"/>
            <a:chOff x="2160750" y="237575"/>
            <a:chExt cx="3253325" cy="5180425"/>
          </a:xfrm>
        </p:grpSpPr>
        <p:sp>
          <p:nvSpPr>
            <p:cNvPr id="806" name="Google Shape;806;p32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8168F-2101-4FF4-2D34-07743A0FE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260" y="1054103"/>
            <a:ext cx="6013016" cy="3994307"/>
          </a:xfrm>
        </p:spPr>
        <p:txBody>
          <a:bodyPr/>
          <a:lstStyle/>
          <a:p>
            <a:r>
              <a:rPr lang="en-US" b="1" dirty="0" err="1"/>
              <a:t>FareBasisCode</a:t>
            </a:r>
            <a:r>
              <a:rPr lang="en-US" b="1" dirty="0"/>
              <a:t> - </a:t>
            </a:r>
            <a:r>
              <a:rPr lang="en-US" dirty="0"/>
              <a:t>(0.6)</a:t>
            </a:r>
          </a:p>
          <a:p>
            <a:endParaRPr lang="en-US" dirty="0"/>
          </a:p>
          <a:p>
            <a:pPr marL="152400" indent="0">
              <a:buNone/>
            </a:pPr>
            <a:r>
              <a:rPr lang="en-US" dirty="0"/>
              <a:t>This has the highest importance, suggesting that the</a:t>
            </a:r>
          </a:p>
          <a:p>
            <a:pPr marL="152400" indent="0">
              <a:buNone/>
            </a:pPr>
            <a:r>
              <a:rPr lang="en-US" dirty="0"/>
              <a:t>specific fare codes, which might encapsulate </a:t>
            </a:r>
          </a:p>
          <a:p>
            <a:pPr marL="152400" indent="0">
              <a:buNone/>
            </a:pPr>
            <a:r>
              <a:rPr lang="en-US" dirty="0"/>
              <a:t>information like refundability, advance purchase requirements, and other fare conditions, are the</a:t>
            </a:r>
          </a:p>
          <a:p>
            <a:pPr marL="152400" indent="0">
              <a:buNone/>
            </a:pPr>
            <a:r>
              <a:rPr lang="en-US" dirty="0"/>
              <a:t>most critical predictors of flight prices. </a:t>
            </a:r>
          </a:p>
          <a:p>
            <a:endParaRPr lang="en-US" b="1" dirty="0"/>
          </a:p>
          <a:p>
            <a:r>
              <a:rPr lang="en-US" b="1" dirty="0"/>
              <a:t>Total Travel Distance</a:t>
            </a:r>
            <a:r>
              <a:rPr lang="en-US" dirty="0"/>
              <a:t>-  (0.1):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This indicates the total distance of the flight, which is </a:t>
            </a:r>
          </a:p>
          <a:p>
            <a:pPr marL="152400" indent="0">
              <a:buNone/>
            </a:pPr>
            <a:r>
              <a:rPr lang="en-US" dirty="0"/>
              <a:t>a major factor in pricing as longer flights generally </a:t>
            </a:r>
          </a:p>
          <a:p>
            <a:pPr marL="152400" indent="0">
              <a:buNone/>
            </a:pPr>
            <a:r>
              <a:rPr lang="en-US" dirty="0"/>
              <a:t>cost more due to higher fuel consumption and other operational costs.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E6D4D6-DD55-47C4-3F64-CC813780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404" y="281046"/>
            <a:ext cx="7295729" cy="495041"/>
          </a:xfrm>
        </p:spPr>
        <p:txBody>
          <a:bodyPr/>
          <a:lstStyle/>
          <a:p>
            <a:r>
              <a:rPr lang="en-US" dirty="0"/>
              <a:t>Feature Importance For </a:t>
            </a:r>
            <a:r>
              <a:rPr lang="en-US" dirty="0" err="1"/>
              <a:t>RandomForest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9A0FE-FEEF-BF0F-5035-A117B77B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291" y="1173575"/>
            <a:ext cx="3221010" cy="34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2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46E8FC-3548-4F24-6162-EC0DC7863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843" y="757186"/>
            <a:ext cx="3499817" cy="2028685"/>
          </a:xfrm>
        </p:spPr>
        <p:txBody>
          <a:bodyPr/>
          <a:lstStyle/>
          <a:p>
            <a:pPr marL="152400" indent="0">
              <a:buNone/>
            </a:pPr>
            <a:r>
              <a:rPr lang="en-US" b="1" dirty="0"/>
              <a:t>Linear Regression – CVS</a:t>
            </a:r>
          </a:p>
          <a:p>
            <a:pPr marL="152400" indent="0">
              <a:buNone/>
            </a:pPr>
            <a:r>
              <a:rPr lang="en-US" dirty="0" err="1"/>
              <a:t>paramGrid</a:t>
            </a:r>
            <a:r>
              <a:rPr lang="en-US" dirty="0"/>
              <a:t> = (</a:t>
            </a:r>
            <a:r>
              <a:rPr lang="en-US" dirty="0" err="1"/>
              <a:t>ParamGridBuilder</a:t>
            </a:r>
            <a:r>
              <a:rPr lang="en-US" dirty="0"/>
              <a:t>()</a:t>
            </a:r>
          </a:p>
          <a:p>
            <a:pPr marL="152400" indent="0">
              <a:buNone/>
            </a:pPr>
            <a:r>
              <a:rPr lang="en-US" dirty="0"/>
              <a:t>             .</a:t>
            </a:r>
            <a:r>
              <a:rPr lang="en-US" dirty="0" err="1"/>
              <a:t>addGrid</a:t>
            </a:r>
            <a:r>
              <a:rPr lang="en-US" dirty="0"/>
              <a:t>(</a:t>
            </a:r>
            <a:r>
              <a:rPr lang="en-US" dirty="0" err="1"/>
              <a:t>lr.elasticNetParam</a:t>
            </a:r>
            <a:r>
              <a:rPr lang="en-US" dirty="0"/>
              <a:t>, [0.0, 0.5, 1.0])</a:t>
            </a:r>
          </a:p>
          <a:p>
            <a:pPr marL="152400" indent="0">
              <a:buNone/>
            </a:pPr>
            <a:r>
              <a:rPr lang="en-US" dirty="0"/>
              <a:t>             .</a:t>
            </a:r>
            <a:r>
              <a:rPr lang="en-US" dirty="0" err="1"/>
              <a:t>addGrid</a:t>
            </a:r>
            <a:r>
              <a:rPr lang="en-US" dirty="0"/>
              <a:t>(</a:t>
            </a:r>
            <a:r>
              <a:rPr lang="en-US" dirty="0" err="1"/>
              <a:t>lr.regParam</a:t>
            </a:r>
            <a:r>
              <a:rPr lang="en-US" dirty="0"/>
              <a:t>, [0.01, 0.1, 0.5])</a:t>
            </a:r>
          </a:p>
          <a:p>
            <a:pPr marL="152400" indent="0">
              <a:buNone/>
            </a:pPr>
            <a:r>
              <a:rPr lang="en-US" dirty="0"/>
              <a:t>             .build())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4F69E5-92F2-3915-738A-0A3E720FB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244" y="85379"/>
            <a:ext cx="4727700" cy="577800"/>
          </a:xfrm>
        </p:spPr>
        <p:txBody>
          <a:bodyPr/>
          <a:lstStyle/>
          <a:p>
            <a:r>
              <a:rPr lang="en-US" dirty="0"/>
              <a:t>Parameters Tuning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923662E-CC9C-8C7A-4B3B-8CB2A122DB43}"/>
              </a:ext>
            </a:extLst>
          </p:cNvPr>
          <p:cNvSpPr txBox="1">
            <a:spLocks/>
          </p:cNvSpPr>
          <p:nvPr/>
        </p:nvSpPr>
        <p:spPr>
          <a:xfrm>
            <a:off x="5181341" y="941602"/>
            <a:ext cx="3693719" cy="2028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None/>
            </a:pPr>
            <a:r>
              <a:rPr lang="en-US" b="1" dirty="0"/>
              <a:t>Linear Regression – TVS    </a:t>
            </a:r>
            <a:r>
              <a:rPr lang="en-US" dirty="0" err="1"/>
              <a:t>paramGrid</a:t>
            </a:r>
            <a:r>
              <a:rPr lang="en-US" dirty="0"/>
              <a:t> = (</a:t>
            </a:r>
            <a:r>
              <a:rPr lang="en-US" dirty="0" err="1"/>
              <a:t>ParamGridBuilder</a:t>
            </a:r>
            <a:r>
              <a:rPr lang="en-US" dirty="0"/>
              <a:t>()</a:t>
            </a:r>
          </a:p>
          <a:p>
            <a:pPr marL="152400" indent="0">
              <a:buNone/>
            </a:pPr>
            <a:r>
              <a:rPr lang="en-US" dirty="0"/>
              <a:t>             .</a:t>
            </a:r>
            <a:r>
              <a:rPr lang="en-US" dirty="0" err="1"/>
              <a:t>addGrid</a:t>
            </a:r>
            <a:r>
              <a:rPr lang="en-US" dirty="0"/>
              <a:t>(</a:t>
            </a:r>
            <a:r>
              <a:rPr lang="en-US" dirty="0" err="1"/>
              <a:t>lr.elasticNetParam</a:t>
            </a:r>
            <a:r>
              <a:rPr lang="en-US" dirty="0"/>
              <a:t>, [0.0, 0.5, 1.0])</a:t>
            </a:r>
          </a:p>
          <a:p>
            <a:pPr marL="152400" indent="0">
              <a:buNone/>
            </a:pPr>
            <a:r>
              <a:rPr lang="en-US" dirty="0"/>
              <a:t>             .</a:t>
            </a:r>
            <a:r>
              <a:rPr lang="en-US" dirty="0" err="1"/>
              <a:t>addGrid</a:t>
            </a:r>
            <a:r>
              <a:rPr lang="en-US" dirty="0"/>
              <a:t>(</a:t>
            </a:r>
            <a:r>
              <a:rPr lang="en-US" dirty="0" err="1"/>
              <a:t>lr.regParam</a:t>
            </a:r>
            <a:r>
              <a:rPr lang="en-US" dirty="0"/>
              <a:t>, [0.01, 0.1, 0.5])             </a:t>
            </a:r>
          </a:p>
          <a:p>
            <a:pPr marL="152400" indent="0">
              <a:buNone/>
            </a:pPr>
            <a:r>
              <a:rPr lang="en-US" dirty="0"/>
              <a:t>             .build())</a:t>
            </a:r>
          </a:p>
          <a:p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2CA6E09-C97B-79EF-793A-6F243B337A77}"/>
              </a:ext>
            </a:extLst>
          </p:cNvPr>
          <p:cNvSpPr txBox="1">
            <a:spLocks/>
          </p:cNvSpPr>
          <p:nvPr/>
        </p:nvSpPr>
        <p:spPr>
          <a:xfrm>
            <a:off x="615245" y="3114816"/>
            <a:ext cx="3499818" cy="179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b="1" dirty="0"/>
              <a:t>Random Forest – CVS</a:t>
            </a:r>
          </a:p>
          <a:p>
            <a:pPr marL="152400" indent="0">
              <a:buNone/>
            </a:pPr>
            <a:r>
              <a:rPr lang="en-US" dirty="0" err="1"/>
              <a:t>paramGrid</a:t>
            </a:r>
            <a:r>
              <a:rPr lang="en-US" dirty="0"/>
              <a:t> = (</a:t>
            </a:r>
            <a:r>
              <a:rPr lang="en-US" dirty="0" err="1"/>
              <a:t>ParamGridBuilder</a:t>
            </a:r>
            <a:r>
              <a:rPr lang="en-US" dirty="0"/>
              <a:t>()</a:t>
            </a:r>
          </a:p>
          <a:p>
            <a:pPr marL="152400" indent="0">
              <a:buNone/>
            </a:pPr>
            <a:r>
              <a:rPr lang="en-US" dirty="0"/>
              <a:t>             .</a:t>
            </a:r>
            <a:r>
              <a:rPr lang="en-US" dirty="0" err="1"/>
              <a:t>addGrid</a:t>
            </a:r>
            <a:r>
              <a:rPr lang="en-US" dirty="0"/>
              <a:t>(</a:t>
            </a:r>
            <a:r>
              <a:rPr lang="en-US" dirty="0" err="1"/>
              <a:t>rf.numTrees</a:t>
            </a:r>
            <a:r>
              <a:rPr lang="en-US" dirty="0"/>
              <a:t>, [10,20])              .</a:t>
            </a:r>
            <a:r>
              <a:rPr lang="en-US" dirty="0" err="1"/>
              <a:t>addGrid</a:t>
            </a:r>
            <a:r>
              <a:rPr lang="en-US" dirty="0"/>
              <a:t>(</a:t>
            </a:r>
            <a:r>
              <a:rPr lang="en-US" dirty="0" err="1"/>
              <a:t>rf.maxDepth</a:t>
            </a:r>
            <a:r>
              <a:rPr lang="en-US" dirty="0"/>
              <a:t>, [5])</a:t>
            </a:r>
          </a:p>
          <a:p>
            <a:pPr marL="152400" indent="0">
              <a:buNone/>
            </a:pPr>
            <a:r>
              <a:rPr lang="en-US" dirty="0"/>
              <a:t>             .build())</a:t>
            </a:r>
          </a:p>
          <a:p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3484C3-64C2-5339-E01D-D19F5E91BFAF}"/>
              </a:ext>
            </a:extLst>
          </p:cNvPr>
          <p:cNvSpPr txBox="1">
            <a:spLocks/>
          </p:cNvSpPr>
          <p:nvPr/>
        </p:nvSpPr>
        <p:spPr>
          <a:xfrm>
            <a:off x="5028939" y="3114816"/>
            <a:ext cx="3499818" cy="179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b="1" dirty="0"/>
              <a:t>Random Forest – TVS</a:t>
            </a:r>
          </a:p>
          <a:p>
            <a:pPr marL="152400" indent="0">
              <a:buNone/>
            </a:pPr>
            <a:r>
              <a:rPr lang="en-US" dirty="0" err="1"/>
              <a:t>paramGrid</a:t>
            </a:r>
            <a:r>
              <a:rPr lang="en-US" dirty="0"/>
              <a:t> = (</a:t>
            </a:r>
            <a:r>
              <a:rPr lang="en-US" dirty="0" err="1"/>
              <a:t>ParamGridBuilder</a:t>
            </a:r>
            <a:r>
              <a:rPr lang="en-US" dirty="0"/>
              <a:t>()</a:t>
            </a:r>
          </a:p>
          <a:p>
            <a:pPr marL="152400" indent="0">
              <a:buNone/>
            </a:pPr>
            <a:r>
              <a:rPr lang="en-US" dirty="0"/>
              <a:t>             .</a:t>
            </a:r>
            <a:r>
              <a:rPr lang="en-US" dirty="0" err="1"/>
              <a:t>addGrid</a:t>
            </a:r>
            <a:r>
              <a:rPr lang="en-US" dirty="0"/>
              <a:t>(</a:t>
            </a:r>
            <a:r>
              <a:rPr lang="en-US" dirty="0" err="1"/>
              <a:t>rf.numTrees</a:t>
            </a:r>
            <a:r>
              <a:rPr lang="en-US" dirty="0"/>
              <a:t>, [10,20])              .</a:t>
            </a:r>
            <a:r>
              <a:rPr lang="en-US" dirty="0" err="1"/>
              <a:t>addGrid</a:t>
            </a:r>
            <a:r>
              <a:rPr lang="en-US" dirty="0"/>
              <a:t>(</a:t>
            </a:r>
            <a:r>
              <a:rPr lang="en-US" dirty="0" err="1"/>
              <a:t>rf.maxDepth</a:t>
            </a:r>
            <a:r>
              <a:rPr lang="en-US" dirty="0"/>
              <a:t>, [5])</a:t>
            </a:r>
          </a:p>
          <a:p>
            <a:pPr marL="152400" indent="0">
              <a:buNone/>
            </a:pPr>
            <a:r>
              <a:rPr lang="en-US" dirty="0"/>
              <a:t>             .build())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2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6"/>
          <p:cNvSpPr/>
          <p:nvPr/>
        </p:nvSpPr>
        <p:spPr>
          <a:xfrm>
            <a:off x="752500" y="684675"/>
            <a:ext cx="7373700" cy="4054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6"/>
          <p:cNvSpPr/>
          <p:nvPr/>
        </p:nvSpPr>
        <p:spPr>
          <a:xfrm>
            <a:off x="883478" y="806421"/>
            <a:ext cx="7111500" cy="3791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6"/>
          <p:cNvSpPr txBox="1">
            <a:spLocks noGrp="1"/>
          </p:cNvSpPr>
          <p:nvPr>
            <p:ph type="ctrTitle"/>
          </p:nvPr>
        </p:nvSpPr>
        <p:spPr>
          <a:xfrm>
            <a:off x="161625" y="106875"/>
            <a:ext cx="654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Comparing Models</a:t>
            </a:r>
            <a:endParaRPr dirty="0"/>
          </a:p>
        </p:txBody>
      </p:sp>
      <p:grpSp>
        <p:nvGrpSpPr>
          <p:cNvPr id="1002" name="Google Shape;1002;p36"/>
          <p:cNvGrpSpPr/>
          <p:nvPr/>
        </p:nvGrpSpPr>
        <p:grpSpPr>
          <a:xfrm>
            <a:off x="4783280" y="4599927"/>
            <a:ext cx="936653" cy="782007"/>
            <a:chOff x="4882900" y="-64350"/>
            <a:chExt cx="2493750" cy="2922300"/>
          </a:xfrm>
        </p:grpSpPr>
        <p:sp>
          <p:nvSpPr>
            <p:cNvPr id="1003" name="Google Shape;1003;p36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08" name="Google Shape;1008;p36"/>
          <p:cNvGraphicFramePr/>
          <p:nvPr>
            <p:extLst>
              <p:ext uri="{D42A27DB-BD31-4B8C-83A1-F6EECF244321}">
                <p14:modId xmlns:p14="http://schemas.microsoft.com/office/powerpoint/2010/main" val="970673872"/>
              </p:ext>
            </p:extLst>
          </p:nvPr>
        </p:nvGraphicFramePr>
        <p:xfrm>
          <a:off x="1149022" y="1262475"/>
          <a:ext cx="6271897" cy="2320750"/>
        </p:xfrm>
        <a:graphic>
          <a:graphicData uri="http://schemas.openxmlformats.org/drawingml/2006/table">
            <a:tbl>
              <a:tblPr>
                <a:noFill/>
                <a:tableStyleId>{BF362895-BE2B-46C2-AA2C-E6F481AB5B34}</a:tableStyleId>
              </a:tblPr>
              <a:tblGrid>
                <a:gridCol w="1967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4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CFCC"/>
                          </a:solidFill>
                        </a:rPr>
                        <a:t>Model Name</a:t>
                      </a:r>
                      <a:endParaRPr sz="1600">
                        <a:solidFill>
                          <a:srgbClr val="00CFCC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00CFCC"/>
                          </a:solidFill>
                        </a:rPr>
                        <a:t>Accuracy(R2)</a:t>
                      </a:r>
                      <a:endParaRPr sz="1600" dirty="0">
                        <a:solidFill>
                          <a:srgbClr val="00CFCC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00CFCC"/>
                          </a:solidFill>
                        </a:rPr>
                        <a:t>RMSE</a:t>
                      </a:r>
                      <a:endParaRPr sz="1600" dirty="0">
                        <a:solidFill>
                          <a:srgbClr val="00CFCC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CFCC"/>
                          </a:solidFill>
                        </a:rPr>
                        <a:t>Time</a:t>
                      </a:r>
                      <a:endParaRPr sz="1600">
                        <a:solidFill>
                          <a:srgbClr val="00CFCC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</a:rPr>
                        <a:t>Linear Regression - TVS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</a:rPr>
                        <a:t>0.50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</a:rPr>
                        <a:t>150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26min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</a:rPr>
                        <a:t>Linear Regression - CVS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</a:rPr>
                        <a:t>0.50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</a:rPr>
                        <a:t>144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45min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</a:rPr>
                        <a:t>RF Regression – TVS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</a:rPr>
                        <a:t>0.86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77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18m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401307412"/>
                  </a:ext>
                </a:extLst>
              </a:tr>
              <a:tr h="432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RF Regression - CVS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0.91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56.55</a:t>
                      </a:r>
                      <a:endParaRPr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146.6667m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729555682"/>
                  </a:ext>
                </a:extLst>
              </a:tr>
            </a:tbl>
          </a:graphicData>
        </a:graphic>
      </p:graphicFrame>
      <p:grpSp>
        <p:nvGrpSpPr>
          <p:cNvPr id="1009" name="Google Shape;1009;p36"/>
          <p:cNvGrpSpPr/>
          <p:nvPr/>
        </p:nvGrpSpPr>
        <p:grpSpPr>
          <a:xfrm rot="-5400000">
            <a:off x="8180228" y="2388217"/>
            <a:ext cx="936653" cy="996504"/>
            <a:chOff x="4882900" y="-64350"/>
            <a:chExt cx="2493750" cy="2922300"/>
          </a:xfrm>
        </p:grpSpPr>
        <p:sp>
          <p:nvSpPr>
            <p:cNvPr id="1010" name="Google Shape;1010;p36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7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 txBox="1">
            <a:spLocks noGrp="1"/>
          </p:cNvSpPr>
          <p:nvPr>
            <p:ph type="ctrTitle"/>
          </p:nvPr>
        </p:nvSpPr>
        <p:spPr>
          <a:xfrm>
            <a:off x="906275" y="130335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Model</a:t>
            </a:r>
            <a:endParaRPr/>
          </a:p>
        </p:txBody>
      </p:sp>
      <p:graphicFrame>
        <p:nvGraphicFramePr>
          <p:cNvPr id="1022" name="Google Shape;1022;p37"/>
          <p:cNvGraphicFramePr/>
          <p:nvPr>
            <p:extLst>
              <p:ext uri="{D42A27DB-BD31-4B8C-83A1-F6EECF244321}">
                <p14:modId xmlns:p14="http://schemas.microsoft.com/office/powerpoint/2010/main" val="4226974131"/>
              </p:ext>
            </p:extLst>
          </p:nvPr>
        </p:nvGraphicFramePr>
        <p:xfrm>
          <a:off x="906716" y="2068720"/>
          <a:ext cx="7523562" cy="1994925"/>
        </p:xfrm>
        <a:graphic>
          <a:graphicData uri="http://schemas.openxmlformats.org/drawingml/2006/table">
            <a:tbl>
              <a:tblPr>
                <a:noFill/>
                <a:tableStyleId>{BF362895-BE2B-46C2-AA2C-E6F481AB5B34}</a:tableStyleId>
              </a:tblPr>
              <a:tblGrid>
                <a:gridCol w="307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9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</a:rPr>
                        <a:t>Model</a:t>
                      </a:r>
                      <a:endParaRPr sz="24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RMSE</a:t>
                      </a:r>
                      <a:endParaRPr sz="2400">
                        <a:solidFill>
                          <a:schemeClr val="accent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R2</a:t>
                      </a:r>
                      <a:endParaRPr sz="2400">
                        <a:solidFill>
                          <a:schemeClr val="accent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5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RF Regression – TVS</a:t>
                      </a:r>
                      <a:endParaRPr sz="2400" dirty="0">
                        <a:solidFill>
                          <a:schemeClr val="accent5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56</a:t>
                      </a:r>
                      <a:endParaRPr sz="2400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0.91</a:t>
                      </a:r>
                      <a:endParaRPr sz="2400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accent5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23" name="Google Shape;1023;p37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024" name="Google Shape;1024;p37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8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After comparing all the models,</a:t>
            </a:r>
            <a:endParaRPr sz="2000" dirty="0"/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Random Forest Regression with TVS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This is the best fit models with least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Computation time and highest accuracy.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34" name="Google Shape;1034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64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</a:t>
            </a:r>
            <a:endParaRPr sz="3200"/>
          </a:p>
        </p:txBody>
      </p:sp>
      <p:grpSp>
        <p:nvGrpSpPr>
          <p:cNvPr id="1035" name="Google Shape;1035;p38"/>
          <p:cNvGrpSpPr/>
          <p:nvPr/>
        </p:nvGrpSpPr>
        <p:grpSpPr>
          <a:xfrm>
            <a:off x="4492781" y="1510361"/>
            <a:ext cx="2321536" cy="2600798"/>
            <a:chOff x="2501950" y="1507050"/>
            <a:chExt cx="2392350" cy="2696525"/>
          </a:xfrm>
        </p:grpSpPr>
        <p:sp>
          <p:nvSpPr>
            <p:cNvPr id="1036" name="Google Shape;1036;p3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38"/>
          <p:cNvGrpSpPr/>
          <p:nvPr/>
        </p:nvGrpSpPr>
        <p:grpSpPr>
          <a:xfrm>
            <a:off x="6813899" y="-2"/>
            <a:ext cx="2359337" cy="2689100"/>
            <a:chOff x="4882900" y="-64350"/>
            <a:chExt cx="2493750" cy="2922300"/>
          </a:xfrm>
        </p:grpSpPr>
        <p:sp>
          <p:nvSpPr>
            <p:cNvPr id="1056" name="Google Shape;1056;p3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38"/>
          <p:cNvGrpSpPr/>
          <p:nvPr/>
        </p:nvGrpSpPr>
        <p:grpSpPr>
          <a:xfrm>
            <a:off x="5115157" y="1817457"/>
            <a:ext cx="1255133" cy="1986693"/>
            <a:chOff x="2160750" y="237575"/>
            <a:chExt cx="3253325" cy="5180425"/>
          </a:xfrm>
        </p:grpSpPr>
        <p:sp>
          <p:nvSpPr>
            <p:cNvPr id="1062" name="Google Shape;1062;p3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YOU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7"/>
          <p:cNvSpPr txBox="1">
            <a:spLocks noGrp="1"/>
          </p:cNvSpPr>
          <p:nvPr>
            <p:ph type="ctrTitle"/>
          </p:nvPr>
        </p:nvSpPr>
        <p:spPr>
          <a:xfrm>
            <a:off x="2771286" y="478038"/>
            <a:ext cx="33867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Introduction</a:t>
            </a:r>
            <a:endParaRPr sz="3800" dirty="0">
              <a:solidFill>
                <a:srgbClr val="00CFCC"/>
              </a:solidFill>
            </a:endParaRPr>
          </a:p>
        </p:txBody>
      </p:sp>
      <p:sp>
        <p:nvSpPr>
          <p:cNvPr id="624" name="Google Shape;624;p27"/>
          <p:cNvSpPr txBox="1">
            <a:spLocks noGrp="1"/>
          </p:cNvSpPr>
          <p:nvPr>
            <p:ph type="subTitle" idx="1"/>
          </p:nvPr>
        </p:nvSpPr>
        <p:spPr>
          <a:xfrm>
            <a:off x="819204" y="1075083"/>
            <a:ext cx="7384500" cy="4068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develop a predictive model that can accurately forecast flight prices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Importance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Cus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tomer </a:t>
            </a:r>
            <a:r>
              <a:rPr lang="en-US" sz="2000" dirty="0">
                <a:solidFill>
                  <a:schemeClr val="bg1"/>
                </a:solidFill>
                <a:latin typeface="Söhne"/>
              </a:rPr>
              <a:t>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atisfaction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irline Revenue Management.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Airlines</a:t>
            </a:r>
            <a:r>
              <a:rPr lang="en-US" sz="2000" dirty="0">
                <a:solidFill>
                  <a:schemeClr val="bg1"/>
                </a:solidFill>
                <a:latin typeface="Söhne"/>
              </a:rPr>
              <a:t> -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It enables optimal pricing strategies, adjusting prices based on demand and competition, which maximizes profitability and helps in better managing flight capacities and schedules</a:t>
            </a:r>
            <a:endParaRPr lang="en-US" sz="20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555282" y="29261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85204" y="4607015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2924242" y="49118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27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633" name="Google Shape;633;p27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7"/>
          <p:cNvGrpSpPr/>
          <p:nvPr/>
        </p:nvGrpSpPr>
        <p:grpSpPr>
          <a:xfrm>
            <a:off x="6914698" y="-925586"/>
            <a:ext cx="133252" cy="1952377"/>
            <a:chOff x="6780548" y="337714"/>
            <a:chExt cx="133252" cy="1952377"/>
          </a:xfrm>
        </p:grpSpPr>
        <p:sp>
          <p:nvSpPr>
            <p:cNvPr id="636" name="Google Shape;636;p27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7"/>
          <p:cNvGrpSpPr/>
          <p:nvPr/>
        </p:nvGrpSpPr>
        <p:grpSpPr>
          <a:xfrm>
            <a:off x="153867" y="-1437504"/>
            <a:ext cx="199237" cy="2828935"/>
            <a:chOff x="1608717" y="1280046"/>
            <a:chExt cx="199237" cy="2828935"/>
          </a:xfrm>
        </p:grpSpPr>
        <p:sp>
          <p:nvSpPr>
            <p:cNvPr id="639" name="Google Shape;639;p27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27"/>
          <p:cNvSpPr/>
          <p:nvPr/>
        </p:nvSpPr>
        <p:spPr>
          <a:xfrm>
            <a:off x="2355692" y="41535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132401" y="36835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27"/>
          <p:cNvGrpSpPr/>
          <p:nvPr/>
        </p:nvGrpSpPr>
        <p:grpSpPr>
          <a:xfrm>
            <a:off x="8619075" y="137105"/>
            <a:ext cx="199001" cy="867198"/>
            <a:chOff x="4475150" y="4052605"/>
            <a:chExt cx="199001" cy="867198"/>
          </a:xfrm>
        </p:grpSpPr>
        <p:sp>
          <p:nvSpPr>
            <p:cNvPr id="645" name="Google Shape;645;p27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27"/>
          <p:cNvSpPr/>
          <p:nvPr/>
        </p:nvSpPr>
        <p:spPr>
          <a:xfrm>
            <a:off x="785204" y="918305"/>
            <a:ext cx="7452501" cy="57823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 txBox="1">
            <a:spLocks noGrp="1"/>
          </p:cNvSpPr>
          <p:nvPr>
            <p:ph type="ctrTitle"/>
          </p:nvPr>
        </p:nvSpPr>
        <p:spPr>
          <a:xfrm>
            <a:off x="939125" y="1343650"/>
            <a:ext cx="2253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Dataset URL(6 GB):</a:t>
            </a:r>
            <a:endParaRPr sz="2100" dirty="0"/>
          </a:p>
        </p:txBody>
      </p:sp>
      <p:sp>
        <p:nvSpPr>
          <p:cNvPr id="492" name="Google Shape;492;p25"/>
          <p:cNvSpPr txBox="1">
            <a:spLocks noGrp="1"/>
          </p:cNvSpPr>
          <p:nvPr>
            <p:ph type="subTitle" idx="1"/>
          </p:nvPr>
        </p:nvSpPr>
        <p:spPr>
          <a:xfrm>
            <a:off x="1011825" y="3287400"/>
            <a:ext cx="2055300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00CFCC"/>
                </a:solidFill>
              </a:rPr>
              <a:t>https://www.kaggle.com/datasets/dilwong/flightprices</a:t>
            </a:r>
            <a:endParaRPr sz="1600" dirty="0">
              <a:solidFill>
                <a:srgbClr val="00CFCC"/>
              </a:solidFill>
            </a:endParaRPr>
          </a:p>
        </p:txBody>
      </p:sp>
      <p:sp>
        <p:nvSpPr>
          <p:cNvPr id="490" name="Google Shape;490;p25"/>
          <p:cNvSpPr txBox="1">
            <a:spLocks noGrp="1"/>
          </p:cNvSpPr>
          <p:nvPr>
            <p:ph type="ctrTitle" idx="2"/>
          </p:nvPr>
        </p:nvSpPr>
        <p:spPr>
          <a:xfrm>
            <a:off x="3623775" y="1343650"/>
            <a:ext cx="21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GitHub Dataset URL:</a:t>
            </a:r>
            <a:endParaRPr sz="2100" dirty="0"/>
          </a:p>
        </p:txBody>
      </p:sp>
      <p:sp>
        <p:nvSpPr>
          <p:cNvPr id="493" name="Google Shape;493;p25"/>
          <p:cNvSpPr txBox="1">
            <a:spLocks noGrp="1"/>
          </p:cNvSpPr>
          <p:nvPr>
            <p:ph type="subTitle" idx="3"/>
          </p:nvPr>
        </p:nvSpPr>
        <p:spPr>
          <a:xfrm>
            <a:off x="3560516" y="3287400"/>
            <a:ext cx="2055300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00CFCC"/>
                </a:solidFill>
              </a:rPr>
              <a:t>https://github.com/prathimasarvani/FlightPrices/blob/main/Flights_DataFile.zip</a:t>
            </a:r>
            <a:endParaRPr lang="en-US" sz="1600" dirty="0">
              <a:solidFill>
                <a:srgbClr val="00CFCC"/>
              </a:solidFill>
            </a:endParaRPr>
          </a:p>
        </p:txBody>
      </p:sp>
      <p:sp>
        <p:nvSpPr>
          <p:cNvPr id="494" name="Google Shape;494;p25"/>
          <p:cNvSpPr txBox="1">
            <a:spLocks noGrp="1"/>
          </p:cNvSpPr>
          <p:nvPr>
            <p:ph type="ctrTitle" idx="4"/>
          </p:nvPr>
        </p:nvSpPr>
        <p:spPr>
          <a:xfrm>
            <a:off x="6245200" y="13436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GitHub URL:</a:t>
            </a:r>
            <a:endParaRPr sz="2100"/>
          </a:p>
        </p:txBody>
      </p:sp>
      <p:sp>
        <p:nvSpPr>
          <p:cNvPr id="495" name="Google Shape;495;p25"/>
          <p:cNvSpPr txBox="1">
            <a:spLocks noGrp="1"/>
          </p:cNvSpPr>
          <p:nvPr>
            <p:ph type="subTitle" idx="5"/>
          </p:nvPr>
        </p:nvSpPr>
        <p:spPr>
          <a:xfrm>
            <a:off x="6195756" y="3287400"/>
            <a:ext cx="2055300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00CFCC"/>
                </a:solidFill>
              </a:rPr>
              <a:t>https://github.com/prathimasarvani/FlightPrices</a:t>
            </a:r>
            <a:endParaRPr sz="1600" dirty="0">
              <a:solidFill>
                <a:srgbClr val="00CFCC"/>
              </a:solidFill>
            </a:endParaRPr>
          </a:p>
        </p:txBody>
      </p:sp>
      <p:sp>
        <p:nvSpPr>
          <p:cNvPr id="489" name="Google Shape;489;p25"/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URLs</a:t>
            </a:r>
            <a:endParaRPr sz="3000"/>
          </a:p>
        </p:txBody>
      </p:sp>
      <p:grpSp>
        <p:nvGrpSpPr>
          <p:cNvPr id="496" name="Google Shape;496;p25"/>
          <p:cNvGrpSpPr/>
          <p:nvPr/>
        </p:nvGrpSpPr>
        <p:grpSpPr>
          <a:xfrm>
            <a:off x="3689974" y="2174457"/>
            <a:ext cx="1748907" cy="960537"/>
            <a:chOff x="2534925" y="2231825"/>
            <a:chExt cx="889350" cy="488475"/>
          </a:xfrm>
        </p:grpSpPr>
        <p:sp>
          <p:nvSpPr>
            <p:cNvPr id="497" name="Google Shape;497;p2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25"/>
          <p:cNvGrpSpPr/>
          <p:nvPr/>
        </p:nvGrpSpPr>
        <p:grpSpPr>
          <a:xfrm>
            <a:off x="6309551" y="2169197"/>
            <a:ext cx="1752594" cy="965797"/>
            <a:chOff x="3672800" y="2231525"/>
            <a:chExt cx="891225" cy="491150"/>
          </a:xfrm>
        </p:grpSpPr>
        <p:sp>
          <p:nvSpPr>
            <p:cNvPr id="517" name="Google Shape;517;p2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25"/>
          <p:cNvGrpSpPr/>
          <p:nvPr/>
        </p:nvGrpSpPr>
        <p:grpSpPr>
          <a:xfrm>
            <a:off x="1076798" y="2160741"/>
            <a:ext cx="1751365" cy="974253"/>
            <a:chOff x="4811600" y="2231525"/>
            <a:chExt cx="890600" cy="495450"/>
          </a:xfrm>
        </p:grpSpPr>
        <p:sp>
          <p:nvSpPr>
            <p:cNvPr id="537" name="Google Shape;537;p25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6"/>
          <p:cNvSpPr txBox="1">
            <a:spLocks noGrp="1"/>
          </p:cNvSpPr>
          <p:nvPr>
            <p:ph type="subTitle" idx="1"/>
          </p:nvPr>
        </p:nvSpPr>
        <p:spPr>
          <a:xfrm>
            <a:off x="4837500" y="3829675"/>
            <a:ext cx="1857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 Nodes</a:t>
            </a:r>
            <a:endParaRPr dirty="0"/>
          </a:p>
        </p:txBody>
      </p:sp>
      <p:sp>
        <p:nvSpPr>
          <p:cNvPr id="563" name="Google Shape;563;p26"/>
          <p:cNvSpPr txBox="1">
            <a:spLocks noGrp="1"/>
          </p:cNvSpPr>
          <p:nvPr>
            <p:ph type="ctrTitle"/>
          </p:nvPr>
        </p:nvSpPr>
        <p:spPr>
          <a:xfrm>
            <a:off x="841400" y="3698675"/>
            <a:ext cx="1715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 Version: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Hadoop 3.1.2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Spark 3.0.2</a:t>
            </a:r>
            <a:endParaRPr dirty="0"/>
          </a:p>
        </p:txBody>
      </p:sp>
      <p:sp>
        <p:nvSpPr>
          <p:cNvPr id="585" name="Google Shape;585;p26"/>
          <p:cNvSpPr txBox="1">
            <a:spLocks noGrp="1"/>
          </p:cNvSpPr>
          <p:nvPr>
            <p:ph type="subTitle" idx="2"/>
          </p:nvPr>
        </p:nvSpPr>
        <p:spPr>
          <a:xfrm>
            <a:off x="7070425" y="4086838"/>
            <a:ext cx="1857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 $lscpu</a:t>
            </a:r>
            <a:endParaRPr/>
          </a:p>
        </p:txBody>
      </p:sp>
      <p:sp>
        <p:nvSpPr>
          <p:cNvPr id="565" name="Google Shape;565;p26"/>
          <p:cNvSpPr txBox="1">
            <a:spLocks noGrp="1"/>
          </p:cNvSpPr>
          <p:nvPr>
            <p:ph type="title" idx="3"/>
          </p:nvPr>
        </p:nvSpPr>
        <p:spPr>
          <a:xfrm>
            <a:off x="842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2" name="Google Shape;562;p26"/>
          <p:cNvSpPr txBox="1">
            <a:spLocks noGrp="1"/>
          </p:cNvSpPr>
          <p:nvPr>
            <p:ph type="ctrTitle" idx="4"/>
          </p:nvPr>
        </p:nvSpPr>
        <p:spPr>
          <a:xfrm>
            <a:off x="2796441" y="3481476"/>
            <a:ext cx="1570358" cy="7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Size: 390.71 GB</a:t>
            </a:r>
            <a:endParaRPr dirty="0"/>
          </a:p>
        </p:txBody>
      </p:sp>
      <p:sp>
        <p:nvSpPr>
          <p:cNvPr id="564" name="Google Shape;564;p26"/>
          <p:cNvSpPr txBox="1">
            <a:spLocks noGrp="1"/>
          </p:cNvSpPr>
          <p:nvPr>
            <p:ph type="subTitle" idx="5"/>
          </p:nvPr>
        </p:nvSpPr>
        <p:spPr>
          <a:xfrm>
            <a:off x="841400" y="4131555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$hdfs version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$pyspark –version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6"/>
          <p:cNvSpPr txBox="1">
            <a:spLocks noGrp="1"/>
          </p:cNvSpPr>
          <p:nvPr>
            <p:ph type="title" idx="6"/>
          </p:nvPr>
        </p:nvSpPr>
        <p:spPr>
          <a:xfrm>
            <a:off x="2799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8" name="Google Shape;568;p26"/>
          <p:cNvSpPr txBox="1">
            <a:spLocks noGrp="1"/>
          </p:cNvSpPr>
          <p:nvPr>
            <p:ph type="ctr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SPECIFICATIONS</a:t>
            </a:r>
            <a:endParaRPr dirty="0"/>
          </a:p>
        </p:txBody>
      </p:sp>
      <p:sp>
        <p:nvSpPr>
          <p:cNvPr id="560" name="Google Shape;560;p26"/>
          <p:cNvSpPr txBox="1">
            <a:spLocks noGrp="1"/>
          </p:cNvSpPr>
          <p:nvPr>
            <p:ph type="ctrTitle" idx="8"/>
          </p:nvPr>
        </p:nvSpPr>
        <p:spPr>
          <a:xfrm>
            <a:off x="4837499" y="339680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Nodes</a:t>
            </a:r>
            <a:endParaRPr/>
          </a:p>
        </p:txBody>
      </p:sp>
      <p:sp>
        <p:nvSpPr>
          <p:cNvPr id="569" name="Google Shape;569;p26"/>
          <p:cNvSpPr txBox="1">
            <a:spLocks noGrp="1"/>
          </p:cNvSpPr>
          <p:nvPr>
            <p:ph type="title" idx="9"/>
          </p:nvPr>
        </p:nvSpPr>
        <p:spPr>
          <a:xfrm>
            <a:off x="48369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4" name="Google Shape;584;p26"/>
          <p:cNvSpPr txBox="1">
            <a:spLocks noGrp="1"/>
          </p:cNvSpPr>
          <p:nvPr>
            <p:ph type="ctrTitle" idx="13"/>
          </p:nvPr>
        </p:nvSpPr>
        <p:spPr>
          <a:xfrm>
            <a:off x="7070425" y="3653975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Speed: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1995.3 MHz, 4 core CPU</a:t>
            </a: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 idx="4294967295"/>
          </p:nvPr>
        </p:nvSpPr>
        <p:spPr>
          <a:xfrm>
            <a:off x="7389813" y="2598738"/>
            <a:ext cx="1754187" cy="57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AC8D3"/>
                </a:solidFill>
              </a:rPr>
              <a:t>04</a:t>
            </a:r>
            <a:endParaRPr>
              <a:solidFill>
                <a:srgbClr val="BAC8D3"/>
              </a:solidFill>
            </a:endParaRPr>
          </a:p>
        </p:txBody>
      </p:sp>
      <p:sp>
        <p:nvSpPr>
          <p:cNvPr id="570" name="Google Shape;570;p26"/>
          <p:cNvSpPr/>
          <p:nvPr/>
        </p:nvSpPr>
        <p:spPr>
          <a:xfrm>
            <a:off x="842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6"/>
          <p:cNvSpPr/>
          <p:nvPr/>
        </p:nvSpPr>
        <p:spPr>
          <a:xfrm>
            <a:off x="2799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6"/>
          <p:cNvSpPr/>
          <p:nvPr/>
        </p:nvSpPr>
        <p:spPr>
          <a:xfrm>
            <a:off x="48369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3" name="Google Shape;573;p26"/>
          <p:cNvCxnSpPr>
            <a:stCxn id="570" idx="1"/>
            <a:endCxn id="565" idx="1"/>
          </p:cNvCxnSpPr>
          <p:nvPr/>
        </p:nvCxnSpPr>
        <p:spPr>
          <a:xfrm>
            <a:off x="842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26"/>
          <p:cNvCxnSpPr>
            <a:stCxn id="571" idx="1"/>
            <a:endCxn id="567" idx="1"/>
          </p:cNvCxnSpPr>
          <p:nvPr/>
        </p:nvCxnSpPr>
        <p:spPr>
          <a:xfrm>
            <a:off x="2799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26"/>
          <p:cNvCxnSpPr>
            <a:stCxn id="572" idx="1"/>
            <a:endCxn id="569" idx="1"/>
          </p:cNvCxnSpPr>
          <p:nvPr/>
        </p:nvCxnSpPr>
        <p:spPr>
          <a:xfrm>
            <a:off x="48369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6" name="Google Shape;576;p26"/>
          <p:cNvSpPr/>
          <p:nvPr/>
        </p:nvSpPr>
        <p:spPr>
          <a:xfrm>
            <a:off x="1895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6"/>
          <p:cNvSpPr/>
          <p:nvPr/>
        </p:nvSpPr>
        <p:spPr>
          <a:xfrm>
            <a:off x="56610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6"/>
          <p:cNvSpPr/>
          <p:nvPr/>
        </p:nvSpPr>
        <p:spPr>
          <a:xfrm>
            <a:off x="965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26"/>
          <p:cNvGrpSpPr/>
          <p:nvPr/>
        </p:nvGrpSpPr>
        <p:grpSpPr>
          <a:xfrm>
            <a:off x="4960368" y="1684647"/>
            <a:ext cx="583817" cy="580314"/>
            <a:chOff x="3541011" y="3367320"/>
            <a:chExt cx="348257" cy="346188"/>
          </a:xfrm>
        </p:grpSpPr>
        <p:sp>
          <p:nvSpPr>
            <p:cNvPr id="580" name="Google Shape;580;p26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6"/>
          <p:cNvSpPr/>
          <p:nvPr/>
        </p:nvSpPr>
        <p:spPr>
          <a:xfrm>
            <a:off x="7069829" y="1515113"/>
            <a:ext cx="824100" cy="824100"/>
          </a:xfrm>
          <a:prstGeom prst="rect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cxnSp>
        <p:nvCxnSpPr>
          <p:cNvPr id="588" name="Google Shape;588;p26"/>
          <p:cNvCxnSpPr>
            <a:stCxn id="587" idx="1"/>
            <a:endCxn id="586" idx="1"/>
          </p:cNvCxnSpPr>
          <p:nvPr/>
        </p:nvCxnSpPr>
        <p:spPr>
          <a:xfrm>
            <a:off x="7069829" y="192716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26"/>
          <p:cNvSpPr/>
          <p:nvPr/>
        </p:nvSpPr>
        <p:spPr>
          <a:xfrm>
            <a:off x="7741533" y="233922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0" name="Google Shape;590;p26"/>
          <p:cNvGrpSpPr/>
          <p:nvPr/>
        </p:nvGrpSpPr>
        <p:grpSpPr>
          <a:xfrm>
            <a:off x="7189967" y="1640985"/>
            <a:ext cx="583808" cy="572386"/>
            <a:chOff x="3979435" y="1976585"/>
            <a:chExt cx="345265" cy="349848"/>
          </a:xfrm>
        </p:grpSpPr>
        <p:sp>
          <p:nvSpPr>
            <p:cNvPr id="591" name="Google Shape;591;p26"/>
            <p:cNvSpPr/>
            <p:nvPr/>
          </p:nvSpPr>
          <p:spPr>
            <a:xfrm>
              <a:off x="3979435" y="1976585"/>
              <a:ext cx="345265" cy="349848"/>
            </a:xfrm>
            <a:custGeom>
              <a:avLst/>
              <a:gdLst/>
              <a:ahLst/>
              <a:cxnLst/>
              <a:rect l="l" t="t" r="r" b="b"/>
              <a:pathLst>
                <a:path w="10848" h="10992" extrusionOk="0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4044236" y="2176685"/>
              <a:ext cx="144783" cy="123077"/>
            </a:xfrm>
            <a:custGeom>
              <a:avLst/>
              <a:gdLst/>
              <a:ahLst/>
              <a:cxnLst/>
              <a:rect l="l" t="t" r="r" b="b"/>
              <a:pathLst>
                <a:path w="4549" h="3867" extrusionOk="0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4046910" y="2065957"/>
              <a:ext cx="204269" cy="100893"/>
            </a:xfrm>
            <a:custGeom>
              <a:avLst/>
              <a:gdLst/>
              <a:ahLst/>
              <a:cxnLst/>
              <a:rect l="l" t="t" r="r" b="b"/>
              <a:pathLst>
                <a:path w="6418" h="3170" extrusionOk="0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4195735" y="2118027"/>
              <a:ext cx="84247" cy="174224"/>
            </a:xfrm>
            <a:custGeom>
              <a:avLst/>
              <a:gdLst/>
              <a:ahLst/>
              <a:cxnLst/>
              <a:rect l="l" t="t" r="r" b="b"/>
              <a:pathLst>
                <a:path w="2647" h="5474" extrusionOk="0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4109037" y="2161153"/>
              <a:ext cx="81510" cy="55348"/>
            </a:xfrm>
            <a:custGeom>
              <a:avLst/>
              <a:gdLst/>
              <a:ahLst/>
              <a:cxnLst/>
              <a:rect l="l" t="t" r="r" b="b"/>
              <a:pathLst>
                <a:path w="2561" h="1739" extrusionOk="0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4157160" y="2083080"/>
              <a:ext cx="10662" cy="29218"/>
            </a:xfrm>
            <a:custGeom>
              <a:avLst/>
              <a:gdLst/>
              <a:ahLst/>
              <a:cxnLst/>
              <a:rect l="l" t="t" r="r" b="b"/>
              <a:pathLst>
                <a:path w="335" h="91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4109419" y="2096034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4074950" y="2130121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4063555" y="2177067"/>
              <a:ext cx="29218" cy="10630"/>
            </a:xfrm>
            <a:custGeom>
              <a:avLst/>
              <a:gdLst/>
              <a:ahLst/>
              <a:cxnLst/>
              <a:rect l="l" t="t" r="r" b="b"/>
              <a:pathLst>
                <a:path w="918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4073804" y="2215005"/>
              <a:ext cx="29600" cy="20051"/>
            </a:xfrm>
            <a:custGeom>
              <a:avLst/>
              <a:gdLst/>
              <a:ahLst/>
              <a:cxnLst/>
              <a:rect l="l" t="t" r="r" b="b"/>
              <a:pathLst>
                <a:path w="930" h="630" extrusionOk="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4109419" y="2242472"/>
              <a:ext cx="21261" cy="26703"/>
            </a:xfrm>
            <a:custGeom>
              <a:avLst/>
              <a:gdLst/>
              <a:ahLst/>
              <a:cxnLst/>
              <a:rect l="l" t="t" r="r" b="b"/>
              <a:pathLst>
                <a:path w="668" h="839" extrusionOk="0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4157924" y="2252466"/>
              <a:ext cx="10248" cy="29600"/>
            </a:xfrm>
            <a:custGeom>
              <a:avLst/>
              <a:gdLst/>
              <a:ahLst/>
              <a:cxnLst/>
              <a:rect l="l" t="t" r="r" b="b"/>
              <a:pathLst>
                <a:path w="322" h="930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4194685" y="2242472"/>
              <a:ext cx="21261" cy="27022"/>
            </a:xfrm>
            <a:custGeom>
              <a:avLst/>
              <a:gdLst/>
              <a:ahLst/>
              <a:cxnLst/>
              <a:rect l="l" t="t" r="r" b="b"/>
              <a:pathLst>
                <a:path w="668" h="849" extrusionOk="0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4222343" y="2215387"/>
              <a:ext cx="27690" cy="19669"/>
            </a:xfrm>
            <a:custGeom>
              <a:avLst/>
              <a:gdLst/>
              <a:ahLst/>
              <a:cxnLst/>
              <a:rect l="l" t="t" r="r" b="b"/>
              <a:pathLst>
                <a:path w="870" h="618" extrusionOk="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4232941" y="2177067"/>
              <a:ext cx="29600" cy="10630"/>
            </a:xfrm>
            <a:custGeom>
              <a:avLst/>
              <a:gdLst/>
              <a:ahLst/>
              <a:cxnLst/>
              <a:rect l="l" t="t" r="r" b="b"/>
              <a:pathLst>
                <a:path w="930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4221579" y="2130694"/>
              <a:ext cx="28454" cy="19478"/>
            </a:xfrm>
            <a:custGeom>
              <a:avLst/>
              <a:gdLst/>
              <a:ahLst/>
              <a:cxnLst/>
              <a:rect l="l" t="t" r="r" b="b"/>
              <a:pathLst>
                <a:path w="894" h="612" extrusionOk="0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4194685" y="2095652"/>
              <a:ext cx="20879" cy="26862"/>
            </a:xfrm>
            <a:custGeom>
              <a:avLst/>
              <a:gdLst/>
              <a:ahLst/>
              <a:cxnLst/>
              <a:rect l="l" t="t" r="r" b="b"/>
              <a:pathLst>
                <a:path w="656" h="844" extrusionOk="0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2934001" y="1748994"/>
            <a:ext cx="555740" cy="451616"/>
            <a:chOff x="849016" y="2903255"/>
            <a:chExt cx="356655" cy="335425"/>
          </a:xfrm>
        </p:grpSpPr>
        <p:sp>
          <p:nvSpPr>
            <p:cNvPr id="609" name="Google Shape;609;p26"/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8"/>
          <p:cNvSpPr txBox="1">
            <a:spLocks noGrp="1"/>
          </p:cNvSpPr>
          <p:nvPr>
            <p:ph type="ctrTitle"/>
          </p:nvPr>
        </p:nvSpPr>
        <p:spPr>
          <a:xfrm>
            <a:off x="1378750" y="1271425"/>
            <a:ext cx="35277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Scope</a:t>
            </a:r>
            <a:endParaRPr dirty="0"/>
          </a:p>
        </p:txBody>
      </p:sp>
      <p:sp>
        <p:nvSpPr>
          <p:cNvPr id="654" name="Google Shape;654;p28"/>
          <p:cNvSpPr txBox="1">
            <a:spLocks noGrp="1"/>
          </p:cNvSpPr>
          <p:nvPr>
            <p:ph type="subTitle" idx="1"/>
          </p:nvPr>
        </p:nvSpPr>
        <p:spPr>
          <a:xfrm>
            <a:off x="1294275" y="2360750"/>
            <a:ext cx="6222000" cy="22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dirty="0"/>
              <a:t>Predict flight prices column using various Pyspark Machine Learning Models.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dirty="0"/>
              <a:t>Use hyperparameter and parameters tuning.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dirty="0"/>
              <a:t>Use CrossValidation and TrainValidationSplit.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dirty="0"/>
              <a:t>Comparing difference between models.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dirty="0"/>
              <a:t>Build a Recommendation Model.</a:t>
            </a:r>
            <a:endParaRPr dirty="0"/>
          </a:p>
        </p:txBody>
      </p:sp>
      <p:sp>
        <p:nvSpPr>
          <p:cNvPr id="655" name="Google Shape;655;p28"/>
          <p:cNvSpPr/>
          <p:nvPr/>
        </p:nvSpPr>
        <p:spPr>
          <a:xfrm>
            <a:off x="5706675" y="1159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656" name="Google Shape;656;p28"/>
          <p:cNvSpPr/>
          <p:nvPr/>
        </p:nvSpPr>
        <p:spPr>
          <a:xfrm>
            <a:off x="1294276" y="21164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1293750" y="21164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8" name="Google Shape;658;p28"/>
          <p:cNvCxnSpPr>
            <a:stCxn id="655" idx="2"/>
          </p:cNvCxnSpPr>
          <p:nvPr/>
        </p:nvCxnSpPr>
        <p:spPr>
          <a:xfrm>
            <a:off x="6249225" y="12010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9" name="Google Shape;659;p28"/>
          <p:cNvGrpSpPr/>
          <p:nvPr/>
        </p:nvGrpSpPr>
        <p:grpSpPr>
          <a:xfrm>
            <a:off x="5706799" y="116011"/>
            <a:ext cx="1085095" cy="1085098"/>
            <a:chOff x="3541011" y="1508594"/>
            <a:chExt cx="350166" cy="349434"/>
          </a:xfrm>
        </p:grpSpPr>
        <p:sp>
          <p:nvSpPr>
            <p:cNvPr id="660" name="Google Shape;660;p28"/>
            <p:cNvSpPr/>
            <p:nvPr/>
          </p:nvSpPr>
          <p:spPr>
            <a:xfrm>
              <a:off x="3600879" y="1568270"/>
              <a:ext cx="230049" cy="289758"/>
            </a:xfrm>
            <a:custGeom>
              <a:avLst/>
              <a:gdLst/>
              <a:ahLst/>
              <a:cxnLst/>
              <a:rect l="l" t="t" r="r" b="b"/>
              <a:pathLst>
                <a:path w="7228" h="9104" extrusionOk="0">
                  <a:moveTo>
                    <a:pt x="3810" y="3781"/>
                  </a:moveTo>
                  <a:cubicBezTo>
                    <a:pt x="4001" y="3781"/>
                    <a:pt x="4156" y="3936"/>
                    <a:pt x="4156" y="4138"/>
                  </a:cubicBezTo>
                  <a:lnTo>
                    <a:pt x="4156" y="4472"/>
                  </a:lnTo>
                  <a:cubicBezTo>
                    <a:pt x="4144" y="4757"/>
                    <a:pt x="3906" y="4995"/>
                    <a:pt x="3632" y="4995"/>
                  </a:cubicBezTo>
                  <a:cubicBezTo>
                    <a:pt x="3334" y="4995"/>
                    <a:pt x="3108" y="4757"/>
                    <a:pt x="3108" y="4472"/>
                  </a:cubicBezTo>
                  <a:lnTo>
                    <a:pt x="3108" y="4138"/>
                  </a:lnTo>
                  <a:cubicBezTo>
                    <a:pt x="3108" y="3936"/>
                    <a:pt x="3275" y="3781"/>
                    <a:pt x="3465" y="3781"/>
                  </a:cubicBezTo>
                  <a:close/>
                  <a:moveTo>
                    <a:pt x="3787" y="5329"/>
                  </a:moveTo>
                  <a:lnTo>
                    <a:pt x="3787" y="5400"/>
                  </a:lnTo>
                  <a:cubicBezTo>
                    <a:pt x="3810" y="5460"/>
                    <a:pt x="3822" y="5519"/>
                    <a:pt x="3846" y="5567"/>
                  </a:cubicBezTo>
                  <a:lnTo>
                    <a:pt x="3632" y="5781"/>
                  </a:lnTo>
                  <a:lnTo>
                    <a:pt x="3596" y="5781"/>
                  </a:lnTo>
                  <a:lnTo>
                    <a:pt x="3370" y="5567"/>
                  </a:lnTo>
                  <a:cubicBezTo>
                    <a:pt x="3406" y="5519"/>
                    <a:pt x="3417" y="5460"/>
                    <a:pt x="3417" y="5400"/>
                  </a:cubicBezTo>
                  <a:lnTo>
                    <a:pt x="3417" y="5329"/>
                  </a:lnTo>
                  <a:close/>
                  <a:moveTo>
                    <a:pt x="3617" y="361"/>
                  </a:moveTo>
                  <a:cubicBezTo>
                    <a:pt x="4471" y="361"/>
                    <a:pt x="5286" y="670"/>
                    <a:pt x="5918" y="1257"/>
                  </a:cubicBezTo>
                  <a:cubicBezTo>
                    <a:pt x="6573" y="1888"/>
                    <a:pt x="6942" y="2733"/>
                    <a:pt x="6942" y="3638"/>
                  </a:cubicBezTo>
                  <a:cubicBezTo>
                    <a:pt x="6906" y="4281"/>
                    <a:pt x="6692" y="4936"/>
                    <a:pt x="6323" y="5484"/>
                  </a:cubicBezTo>
                  <a:cubicBezTo>
                    <a:pt x="5953" y="6019"/>
                    <a:pt x="5430" y="6436"/>
                    <a:pt x="4822" y="6674"/>
                  </a:cubicBezTo>
                  <a:cubicBezTo>
                    <a:pt x="4620" y="6758"/>
                    <a:pt x="4501" y="6948"/>
                    <a:pt x="4501" y="7139"/>
                  </a:cubicBezTo>
                  <a:lnTo>
                    <a:pt x="4501" y="7591"/>
                  </a:lnTo>
                  <a:cubicBezTo>
                    <a:pt x="4501" y="7662"/>
                    <a:pt x="4489" y="7722"/>
                    <a:pt x="4441" y="7781"/>
                  </a:cubicBezTo>
                  <a:lnTo>
                    <a:pt x="4287" y="8032"/>
                  </a:lnTo>
                  <a:cubicBezTo>
                    <a:pt x="4263" y="8043"/>
                    <a:pt x="4251" y="8079"/>
                    <a:pt x="4251" y="8091"/>
                  </a:cubicBezTo>
                  <a:lnTo>
                    <a:pt x="3025" y="8091"/>
                  </a:lnTo>
                  <a:cubicBezTo>
                    <a:pt x="3013" y="8079"/>
                    <a:pt x="3013" y="8043"/>
                    <a:pt x="3001" y="8032"/>
                  </a:cubicBezTo>
                  <a:lnTo>
                    <a:pt x="2834" y="7781"/>
                  </a:lnTo>
                  <a:cubicBezTo>
                    <a:pt x="2786" y="7722"/>
                    <a:pt x="2775" y="7651"/>
                    <a:pt x="2775" y="7591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7" y="5769"/>
                  </a:lnTo>
                  <a:lnTo>
                    <a:pt x="3417" y="6019"/>
                  </a:lnTo>
                  <a:cubicBezTo>
                    <a:pt x="3477" y="6079"/>
                    <a:pt x="3560" y="6127"/>
                    <a:pt x="3656" y="6127"/>
                  </a:cubicBezTo>
                  <a:cubicBezTo>
                    <a:pt x="3751" y="6127"/>
                    <a:pt x="3834" y="6103"/>
                    <a:pt x="3894" y="6019"/>
                  </a:cubicBezTo>
                  <a:lnTo>
                    <a:pt x="4144" y="5769"/>
                  </a:lnTo>
                  <a:lnTo>
                    <a:pt x="4429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3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63" y="5698"/>
                    <a:pt x="4584" y="5626"/>
                  </a:cubicBezTo>
                  <a:lnTo>
                    <a:pt x="4179" y="5412"/>
                  </a:lnTo>
                  <a:lnTo>
                    <a:pt x="4179" y="5400"/>
                  </a:lnTo>
                  <a:lnTo>
                    <a:pt x="4179" y="5162"/>
                  </a:lnTo>
                  <a:cubicBezTo>
                    <a:pt x="4382" y="5007"/>
                    <a:pt x="4525" y="4757"/>
                    <a:pt x="4525" y="4472"/>
                  </a:cubicBezTo>
                  <a:lnTo>
                    <a:pt x="4525" y="4138"/>
                  </a:lnTo>
                  <a:cubicBezTo>
                    <a:pt x="4525" y="3757"/>
                    <a:pt x="4227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38"/>
                  </a:cubicBezTo>
                  <a:lnTo>
                    <a:pt x="2810" y="4472"/>
                  </a:lnTo>
                  <a:cubicBezTo>
                    <a:pt x="2810" y="4757"/>
                    <a:pt x="2941" y="4995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26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60"/>
                    <a:pt x="1381" y="6055"/>
                    <a:pt x="1012" y="5567"/>
                  </a:cubicBezTo>
                  <a:cubicBezTo>
                    <a:pt x="572" y="4984"/>
                    <a:pt x="369" y="4281"/>
                    <a:pt x="381" y="3567"/>
                  </a:cubicBezTo>
                  <a:cubicBezTo>
                    <a:pt x="393" y="2745"/>
                    <a:pt x="727" y="1959"/>
                    <a:pt x="1310" y="1364"/>
                  </a:cubicBezTo>
                  <a:cubicBezTo>
                    <a:pt x="1882" y="769"/>
                    <a:pt x="2655" y="412"/>
                    <a:pt x="3477" y="364"/>
                  </a:cubicBezTo>
                  <a:cubicBezTo>
                    <a:pt x="3524" y="362"/>
                    <a:pt x="3571" y="361"/>
                    <a:pt x="3617" y="361"/>
                  </a:cubicBezTo>
                  <a:close/>
                  <a:moveTo>
                    <a:pt x="4144" y="8424"/>
                  </a:moveTo>
                  <a:lnTo>
                    <a:pt x="4144" y="8782"/>
                  </a:lnTo>
                  <a:lnTo>
                    <a:pt x="3108" y="8794"/>
                  </a:lnTo>
                  <a:cubicBezTo>
                    <a:pt x="3108" y="8794"/>
                    <a:pt x="3096" y="8794"/>
                    <a:pt x="3096" y="8782"/>
                  </a:cubicBezTo>
                  <a:lnTo>
                    <a:pt x="3096" y="8424"/>
                  </a:lnTo>
                  <a:close/>
                  <a:moveTo>
                    <a:pt x="3635" y="0"/>
                  </a:moveTo>
                  <a:cubicBezTo>
                    <a:pt x="3563" y="0"/>
                    <a:pt x="3490" y="2"/>
                    <a:pt x="3417" y="7"/>
                  </a:cubicBezTo>
                  <a:cubicBezTo>
                    <a:pt x="2513" y="54"/>
                    <a:pt x="1667" y="435"/>
                    <a:pt x="1024" y="1114"/>
                  </a:cubicBezTo>
                  <a:cubicBezTo>
                    <a:pt x="381" y="1769"/>
                    <a:pt x="24" y="2626"/>
                    <a:pt x="12" y="3531"/>
                  </a:cubicBezTo>
                  <a:cubicBezTo>
                    <a:pt x="0" y="4341"/>
                    <a:pt x="238" y="5103"/>
                    <a:pt x="691" y="5734"/>
                  </a:cubicBezTo>
                  <a:cubicBezTo>
                    <a:pt x="1131" y="6317"/>
                    <a:pt x="1739" y="6781"/>
                    <a:pt x="2405" y="7019"/>
                  </a:cubicBezTo>
                  <a:lnTo>
                    <a:pt x="2405" y="7603"/>
                  </a:lnTo>
                  <a:cubicBezTo>
                    <a:pt x="2405" y="7734"/>
                    <a:pt x="2453" y="7865"/>
                    <a:pt x="2524" y="7972"/>
                  </a:cubicBezTo>
                  <a:lnTo>
                    <a:pt x="2691" y="8222"/>
                  </a:lnTo>
                  <a:cubicBezTo>
                    <a:pt x="2739" y="8282"/>
                    <a:pt x="2751" y="8353"/>
                    <a:pt x="2751" y="8413"/>
                  </a:cubicBezTo>
                  <a:lnTo>
                    <a:pt x="2751" y="8770"/>
                  </a:lnTo>
                  <a:cubicBezTo>
                    <a:pt x="2751" y="8948"/>
                    <a:pt x="2894" y="9103"/>
                    <a:pt x="3072" y="9103"/>
                  </a:cubicBezTo>
                  <a:lnTo>
                    <a:pt x="4108" y="9103"/>
                  </a:lnTo>
                  <a:cubicBezTo>
                    <a:pt x="4287" y="9103"/>
                    <a:pt x="4429" y="8948"/>
                    <a:pt x="4429" y="8770"/>
                  </a:cubicBezTo>
                  <a:lnTo>
                    <a:pt x="4429" y="8413"/>
                  </a:lnTo>
                  <a:cubicBezTo>
                    <a:pt x="4429" y="8341"/>
                    <a:pt x="4441" y="8282"/>
                    <a:pt x="4489" y="8222"/>
                  </a:cubicBezTo>
                  <a:lnTo>
                    <a:pt x="4656" y="7972"/>
                  </a:lnTo>
                  <a:cubicBezTo>
                    <a:pt x="4727" y="7865"/>
                    <a:pt x="4775" y="7734"/>
                    <a:pt x="4775" y="7603"/>
                  </a:cubicBezTo>
                  <a:lnTo>
                    <a:pt x="4775" y="7150"/>
                  </a:lnTo>
                  <a:cubicBezTo>
                    <a:pt x="4775" y="7079"/>
                    <a:pt x="4822" y="7008"/>
                    <a:pt x="4894" y="6984"/>
                  </a:cubicBezTo>
                  <a:cubicBezTo>
                    <a:pt x="5561" y="6734"/>
                    <a:pt x="6132" y="6269"/>
                    <a:pt x="6549" y="5698"/>
                  </a:cubicBezTo>
                  <a:cubicBezTo>
                    <a:pt x="6966" y="5079"/>
                    <a:pt x="7180" y="4388"/>
                    <a:pt x="7180" y="3638"/>
                  </a:cubicBezTo>
                  <a:cubicBezTo>
                    <a:pt x="7227" y="2614"/>
                    <a:pt x="6823" y="1674"/>
                    <a:pt x="6096" y="995"/>
                  </a:cubicBezTo>
                  <a:cubicBezTo>
                    <a:pt x="5422" y="354"/>
                    <a:pt x="4564" y="0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541011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69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72"/>
                    <a:pt x="1465" y="1"/>
                    <a:pt x="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842259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72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711161" y="1508594"/>
              <a:ext cx="10248" cy="48537"/>
            </a:xfrm>
            <a:custGeom>
              <a:avLst/>
              <a:gdLst/>
              <a:ahLst/>
              <a:cxnLst/>
              <a:rect l="l" t="t" r="r" b="b"/>
              <a:pathLst>
                <a:path w="322" h="1525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370"/>
                  </a:lnTo>
                  <a:cubicBezTo>
                    <a:pt x="0" y="1453"/>
                    <a:pt x="72" y="1525"/>
                    <a:pt x="167" y="1525"/>
                  </a:cubicBezTo>
                  <a:cubicBezTo>
                    <a:pt x="250" y="1525"/>
                    <a:pt x="322" y="1453"/>
                    <a:pt x="322" y="1370"/>
                  </a:cubicBezTo>
                  <a:lnTo>
                    <a:pt x="322" y="155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633470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1"/>
                    <a:pt x="24" y="859"/>
                    <a:pt x="107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8" y="918"/>
                    <a:pt x="286" y="882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679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775962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534" y="1"/>
                  </a:moveTo>
                  <a:cubicBezTo>
                    <a:pt x="476" y="1"/>
                    <a:pt x="418" y="28"/>
                    <a:pt x="393" y="77"/>
                  </a:cubicBezTo>
                  <a:lnTo>
                    <a:pt x="48" y="672"/>
                  </a:lnTo>
                  <a:cubicBezTo>
                    <a:pt x="0" y="744"/>
                    <a:pt x="36" y="851"/>
                    <a:pt x="107" y="898"/>
                  </a:cubicBezTo>
                  <a:cubicBezTo>
                    <a:pt x="131" y="910"/>
                    <a:pt x="167" y="910"/>
                    <a:pt x="179" y="910"/>
                  </a:cubicBezTo>
                  <a:cubicBezTo>
                    <a:pt x="238" y="910"/>
                    <a:pt x="286" y="887"/>
                    <a:pt x="310" y="839"/>
                  </a:cubicBezTo>
                  <a:lnTo>
                    <a:pt x="655" y="244"/>
                  </a:lnTo>
                  <a:cubicBezTo>
                    <a:pt x="714" y="172"/>
                    <a:pt x="691" y="65"/>
                    <a:pt x="607" y="17"/>
                  </a:cubicBezTo>
                  <a:cubicBezTo>
                    <a:pt x="585" y="6"/>
                    <a:pt x="560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3577390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lnTo>
                    <a:pt x="703" y="642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94"/>
                  </a:cubicBezTo>
                  <a:cubicBezTo>
                    <a:pt x="976" y="499"/>
                    <a:pt x="941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3823703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lnTo>
                    <a:pt x="703" y="641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29"/>
                    <a:pt x="917" y="594"/>
                  </a:cubicBezTo>
                  <a:cubicBezTo>
                    <a:pt x="977" y="510"/>
                    <a:pt x="953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775962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0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2"/>
                    <a:pt x="476" y="918"/>
                    <a:pt x="524" y="918"/>
                  </a:cubicBezTo>
                  <a:cubicBezTo>
                    <a:pt x="548" y="918"/>
                    <a:pt x="583" y="918"/>
                    <a:pt x="595" y="894"/>
                  </a:cubicBezTo>
                  <a:cubicBezTo>
                    <a:pt x="691" y="859"/>
                    <a:pt x="714" y="751"/>
                    <a:pt x="667" y="680"/>
                  </a:cubicBezTo>
                  <a:lnTo>
                    <a:pt x="333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633470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181" y="1"/>
                  </a:moveTo>
                  <a:cubicBezTo>
                    <a:pt x="155" y="1"/>
                    <a:pt x="130" y="6"/>
                    <a:pt x="107" y="17"/>
                  </a:cubicBezTo>
                  <a:cubicBezTo>
                    <a:pt x="24" y="65"/>
                    <a:pt x="0" y="172"/>
                    <a:pt x="48" y="244"/>
                  </a:cubicBezTo>
                  <a:lnTo>
                    <a:pt x="381" y="839"/>
                  </a:lnTo>
                  <a:cubicBezTo>
                    <a:pt x="417" y="887"/>
                    <a:pt x="477" y="910"/>
                    <a:pt x="524" y="910"/>
                  </a:cubicBezTo>
                  <a:cubicBezTo>
                    <a:pt x="548" y="910"/>
                    <a:pt x="584" y="910"/>
                    <a:pt x="596" y="898"/>
                  </a:cubicBezTo>
                  <a:cubicBezTo>
                    <a:pt x="679" y="851"/>
                    <a:pt x="715" y="744"/>
                    <a:pt x="667" y="672"/>
                  </a:cubicBezTo>
                  <a:lnTo>
                    <a:pt x="322" y="77"/>
                  </a:lnTo>
                  <a:cubicBezTo>
                    <a:pt x="297" y="28"/>
                    <a:pt x="238" y="1"/>
                    <a:pt x="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823703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1"/>
                    <a:pt x="48" y="594"/>
                  </a:cubicBezTo>
                  <a:cubicBezTo>
                    <a:pt x="84" y="630"/>
                    <a:pt x="143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53" y="249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577390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43" y="665"/>
                    <a:pt x="179" y="665"/>
                  </a:cubicBezTo>
                  <a:cubicBezTo>
                    <a:pt x="214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41" y="260"/>
                    <a:pt x="976" y="153"/>
                    <a:pt x="929" y="82"/>
                  </a:cubicBezTo>
                  <a:cubicBezTo>
                    <a:pt x="896" y="33"/>
                    <a:pt x="835" y="1"/>
                    <a:pt x="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3732358" y="1593032"/>
              <a:ext cx="71294" cy="62255"/>
            </a:xfrm>
            <a:custGeom>
              <a:avLst/>
              <a:gdLst/>
              <a:ahLst/>
              <a:cxnLst/>
              <a:rect l="l" t="t" r="r" b="b"/>
              <a:pathLst>
                <a:path w="2240" h="1956" extrusionOk="0">
                  <a:moveTo>
                    <a:pt x="186" y="1"/>
                  </a:moveTo>
                  <a:cubicBezTo>
                    <a:pt x="103" y="1"/>
                    <a:pt x="34" y="47"/>
                    <a:pt x="13" y="122"/>
                  </a:cubicBezTo>
                  <a:cubicBezTo>
                    <a:pt x="1" y="217"/>
                    <a:pt x="48" y="300"/>
                    <a:pt x="132" y="324"/>
                  </a:cubicBezTo>
                  <a:cubicBezTo>
                    <a:pt x="930" y="527"/>
                    <a:pt x="1584" y="1098"/>
                    <a:pt x="1894" y="1848"/>
                  </a:cubicBezTo>
                  <a:cubicBezTo>
                    <a:pt x="1918" y="1908"/>
                    <a:pt x="1977" y="1955"/>
                    <a:pt x="2037" y="1955"/>
                  </a:cubicBezTo>
                  <a:cubicBezTo>
                    <a:pt x="2061" y="1955"/>
                    <a:pt x="2084" y="1955"/>
                    <a:pt x="2096" y="1943"/>
                  </a:cubicBezTo>
                  <a:cubicBezTo>
                    <a:pt x="2192" y="1908"/>
                    <a:pt x="2239" y="1824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5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9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 sz="3000"/>
          </a:p>
        </p:txBody>
      </p:sp>
      <p:sp>
        <p:nvSpPr>
          <p:cNvPr id="678" name="Google Shape;678;p29"/>
          <p:cNvSpPr txBox="1">
            <a:spLocks noGrp="1"/>
          </p:cNvSpPr>
          <p:nvPr>
            <p:ph type="ctrTitle" idx="2"/>
          </p:nvPr>
        </p:nvSpPr>
        <p:spPr>
          <a:xfrm>
            <a:off x="5749750" y="1373200"/>
            <a:ext cx="20508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&amp; Feature Engineering</a:t>
            </a:r>
            <a:endParaRPr sz="2400"/>
          </a:p>
        </p:txBody>
      </p:sp>
      <p:sp>
        <p:nvSpPr>
          <p:cNvPr id="679" name="Google Shape;679;p29"/>
          <p:cNvSpPr txBox="1">
            <a:spLocks noGrp="1"/>
          </p:cNvSpPr>
          <p:nvPr>
            <p:ph type="ctrTitle" idx="4"/>
          </p:nvPr>
        </p:nvSpPr>
        <p:spPr>
          <a:xfrm>
            <a:off x="913741" y="30836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Modelling</a:t>
            </a:r>
            <a:endParaRPr sz="240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5749750" y="3652100"/>
            <a:ext cx="24987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(Using binary &amp; multiclass evaluation, estimators feature importance)</a:t>
            </a:r>
            <a:endParaRPr/>
          </a:p>
        </p:txBody>
      </p:sp>
      <p:sp>
        <p:nvSpPr>
          <p:cNvPr id="681" name="Google Shape;681;p29"/>
          <p:cNvSpPr txBox="1">
            <a:spLocks noGrp="1"/>
          </p:cNvSpPr>
          <p:nvPr>
            <p:ph type="ctrTitle"/>
          </p:nvPr>
        </p:nvSpPr>
        <p:spPr>
          <a:xfrm>
            <a:off x="989941" y="992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Source</a:t>
            </a:r>
            <a:endParaRPr sz="2400"/>
          </a:p>
        </p:txBody>
      </p:sp>
      <p:sp>
        <p:nvSpPr>
          <p:cNvPr id="682" name="Google Shape;682;p29"/>
          <p:cNvSpPr txBox="1">
            <a:spLocks noGrp="1"/>
          </p:cNvSpPr>
          <p:nvPr>
            <p:ph type="subTitle" idx="1"/>
          </p:nvPr>
        </p:nvSpPr>
        <p:spPr>
          <a:xfrm>
            <a:off x="989941" y="1484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(Kaggle)</a:t>
            </a:r>
            <a:endParaRPr sz="2000"/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3"/>
          </p:nvPr>
        </p:nvSpPr>
        <p:spPr>
          <a:xfrm>
            <a:off x="5749750" y="1865500"/>
            <a:ext cx="29898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(Databricks, Zeppelin, Spark CLI, Vectorassemblers, Indexers, Pipeline, Hadoop HDFS</a:t>
            </a:r>
            <a:endParaRPr/>
          </a:p>
        </p:txBody>
      </p:sp>
      <p:sp>
        <p:nvSpPr>
          <p:cNvPr id="684" name="Google Shape;684;p29"/>
          <p:cNvSpPr txBox="1">
            <a:spLocks noGrp="1"/>
          </p:cNvSpPr>
          <p:nvPr>
            <p:ph type="subTitle" idx="5"/>
          </p:nvPr>
        </p:nvSpPr>
        <p:spPr>
          <a:xfrm>
            <a:off x="509650" y="3575900"/>
            <a:ext cx="23274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(Using Pyspark ML lib &amp; tuning parameters with CrossValidation &amp; TrainValidationSplit, etc</a:t>
            </a:r>
            <a:endParaRPr/>
          </a:p>
        </p:txBody>
      </p:sp>
      <p:sp>
        <p:nvSpPr>
          <p:cNvPr id="685" name="Google Shape;685;p29"/>
          <p:cNvSpPr txBox="1">
            <a:spLocks noGrp="1"/>
          </p:cNvSpPr>
          <p:nvPr>
            <p:ph type="ctrTitle" idx="6"/>
          </p:nvPr>
        </p:nvSpPr>
        <p:spPr>
          <a:xfrm>
            <a:off x="5749755" y="3159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Validation</a:t>
            </a:r>
            <a:endParaRPr sz="2400"/>
          </a:p>
        </p:txBody>
      </p:sp>
      <p:sp>
        <p:nvSpPr>
          <p:cNvPr id="686" name="Google Shape;686;p29"/>
          <p:cNvSpPr/>
          <p:nvPr/>
        </p:nvSpPr>
        <p:spPr>
          <a:xfrm>
            <a:off x="2892525" y="1264663"/>
            <a:ext cx="941400" cy="88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9"/>
          <p:cNvSpPr/>
          <p:nvPr/>
        </p:nvSpPr>
        <p:spPr>
          <a:xfrm>
            <a:off x="2892525" y="2991427"/>
            <a:ext cx="941400" cy="88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9"/>
          <p:cNvSpPr/>
          <p:nvPr/>
        </p:nvSpPr>
        <p:spPr>
          <a:xfrm>
            <a:off x="4710886" y="1264663"/>
            <a:ext cx="941400" cy="8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9"/>
          <p:cNvSpPr/>
          <p:nvPr/>
        </p:nvSpPr>
        <p:spPr>
          <a:xfrm>
            <a:off x="4710886" y="2991427"/>
            <a:ext cx="941400" cy="88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0" name="Google Shape;690;p29"/>
          <p:cNvCxnSpPr>
            <a:stCxn id="686" idx="3"/>
            <a:endCxn id="688" idx="1"/>
          </p:cNvCxnSpPr>
          <p:nvPr/>
        </p:nvCxnSpPr>
        <p:spPr>
          <a:xfrm>
            <a:off x="3833925" y="1708363"/>
            <a:ext cx="8769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29"/>
          <p:cNvCxnSpPr>
            <a:stCxn id="688" idx="2"/>
            <a:endCxn id="687" idx="0"/>
          </p:cNvCxnSpPr>
          <p:nvPr/>
        </p:nvCxnSpPr>
        <p:spPr>
          <a:xfrm rot="5400000">
            <a:off x="3852736" y="1662613"/>
            <a:ext cx="839400" cy="181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9"/>
          <p:cNvCxnSpPr>
            <a:stCxn id="687" idx="3"/>
            <a:endCxn id="689" idx="1"/>
          </p:cNvCxnSpPr>
          <p:nvPr/>
        </p:nvCxnSpPr>
        <p:spPr>
          <a:xfrm>
            <a:off x="3833925" y="3435127"/>
            <a:ext cx="876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3" name="Google Shape;693;p29"/>
          <p:cNvGrpSpPr/>
          <p:nvPr/>
        </p:nvGrpSpPr>
        <p:grpSpPr>
          <a:xfrm>
            <a:off x="3074039" y="3134224"/>
            <a:ext cx="522898" cy="560021"/>
            <a:chOff x="5357662" y="4297637"/>
            <a:chExt cx="287275" cy="326296"/>
          </a:xfrm>
        </p:grpSpPr>
        <p:sp>
          <p:nvSpPr>
            <p:cNvPr id="694" name="Google Shape;694;p29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29"/>
          <p:cNvGrpSpPr/>
          <p:nvPr/>
        </p:nvGrpSpPr>
        <p:grpSpPr>
          <a:xfrm>
            <a:off x="4866690" y="3138182"/>
            <a:ext cx="629783" cy="593889"/>
            <a:chOff x="4890434" y="4287389"/>
            <a:chExt cx="345997" cy="346029"/>
          </a:xfrm>
        </p:grpSpPr>
        <p:sp>
          <p:nvSpPr>
            <p:cNvPr id="700" name="Google Shape;700;p29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9"/>
          <p:cNvGrpSpPr/>
          <p:nvPr/>
        </p:nvGrpSpPr>
        <p:grpSpPr>
          <a:xfrm>
            <a:off x="4866899" y="1439616"/>
            <a:ext cx="635345" cy="537297"/>
            <a:chOff x="5778676" y="3826972"/>
            <a:chExt cx="349052" cy="313055"/>
          </a:xfrm>
        </p:grpSpPr>
        <p:sp>
          <p:nvSpPr>
            <p:cNvPr id="708" name="Google Shape;708;p29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29"/>
          <p:cNvGrpSpPr/>
          <p:nvPr/>
        </p:nvGrpSpPr>
        <p:grpSpPr>
          <a:xfrm>
            <a:off x="3048378" y="1407183"/>
            <a:ext cx="629088" cy="602137"/>
            <a:chOff x="4874902" y="3808799"/>
            <a:chExt cx="345615" cy="350835"/>
          </a:xfrm>
        </p:grpSpPr>
        <p:sp>
          <p:nvSpPr>
            <p:cNvPr id="714" name="Google Shape;714;p29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8A1E-8FF7-2126-C7DE-593B1DAF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949" y="379400"/>
            <a:ext cx="5297786" cy="908217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3F6D-17EE-7109-C08B-DC0D2C641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678" y="1536807"/>
            <a:ext cx="8467804" cy="3227293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tilization of the 'Flight Prices' dataset from Kaggle, which includes comprehensive details on flight attributes (capturing various attributes like dates, origin, destination, and fare among others) and historical prices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considered columns such as Flight Date, Starting and Destination Airport, Airline Details, Fare Basis Code, Travel Duration to predicting total Fare.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5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8A1E-8FF7-2126-C7DE-593B1DAF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218035"/>
            <a:ext cx="8152758" cy="1019094"/>
          </a:xfrm>
        </p:spPr>
        <p:txBody>
          <a:bodyPr/>
          <a:lstStyle/>
          <a:p>
            <a:r>
              <a:rPr lang="en-US" dirty="0"/>
              <a:t>Data &amp; 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3F6D-17EE-7109-C08B-DC0D2C641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678" y="1536807"/>
            <a:ext cx="8467804" cy="3606693"/>
          </a:xfrm>
        </p:spPr>
        <p:txBody>
          <a:bodyPr/>
          <a:lstStyle/>
          <a:p>
            <a:pPr marL="34290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Handling missing values, modifying certain column values for algorithm compatibility, removing duplicates, and rectifying data inaccuracies.</a:t>
            </a:r>
          </a:p>
          <a:p>
            <a:pPr marL="34290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features </a:t>
            </a:r>
          </a:p>
          <a:p>
            <a:pPr marL="34290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</a:p>
          <a:p>
            <a:pPr marL="34290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Encoding</a:t>
            </a:r>
          </a:p>
          <a:p>
            <a:pPr marL="34290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Assembler</a:t>
            </a:r>
          </a:p>
          <a:p>
            <a:pPr marL="34290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Max Scaler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84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8A1E-8FF7-2126-C7DE-593B1DAF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218035"/>
            <a:ext cx="8152758" cy="1019094"/>
          </a:xfrm>
        </p:spPr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3F6D-17EE-7109-C08B-DC0D2C641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678" y="1536807"/>
            <a:ext cx="8467804" cy="3606693"/>
          </a:xfrm>
        </p:spPr>
        <p:txBody>
          <a:bodyPr/>
          <a:lstStyle/>
          <a:p>
            <a:pPr marL="342900" lvl="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 suitable algorithm to build a model</a:t>
            </a:r>
          </a:p>
          <a:p>
            <a:pPr marL="342900" lvl="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Tuning Setup</a:t>
            </a:r>
          </a:p>
          <a:p>
            <a:pPr marL="342900" lvl="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Validation and Train Validation Split</a:t>
            </a:r>
          </a:p>
          <a:p>
            <a:pPr marL="342900" lvl="0" indent="-304800" algn="l">
              <a:lnSpc>
                <a:spcPct val="115000"/>
              </a:lnSpc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and Evaluation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30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6257</TotalTime>
  <Words>828</Words>
  <Application>Microsoft Office PowerPoint</Application>
  <PresentationFormat>On-screen Show (16:9)</PresentationFormat>
  <Paragraphs>159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Maven Pro</vt:lpstr>
      <vt:lpstr>Fira Sans Condensed Medium</vt:lpstr>
      <vt:lpstr>Calibri</vt:lpstr>
      <vt:lpstr>Söhne</vt:lpstr>
      <vt:lpstr>Nunito Light</vt:lpstr>
      <vt:lpstr>Advent Pro SemiBold</vt:lpstr>
      <vt:lpstr>Livvic Light</vt:lpstr>
      <vt:lpstr>Fira Sans Extra Condensed Medium</vt:lpstr>
      <vt:lpstr>Share Tech</vt:lpstr>
      <vt:lpstr>Data Science Consulting by Slidesgo</vt:lpstr>
      <vt:lpstr>Flight Prices Prediction and Recommendation Model </vt:lpstr>
      <vt:lpstr>Introduction</vt:lpstr>
      <vt:lpstr>Dataset URL(6 GB):</vt:lpstr>
      <vt:lpstr>Cluster Version: Hadoop 3.1.2 Spark 3.0.2</vt:lpstr>
      <vt:lpstr>Project Scope</vt:lpstr>
      <vt:lpstr>Architecture</vt:lpstr>
      <vt:lpstr>Data Source</vt:lpstr>
      <vt:lpstr>Data &amp; Feature Engineering</vt:lpstr>
      <vt:lpstr>Data Modelling</vt:lpstr>
      <vt:lpstr>Data Validation</vt:lpstr>
      <vt:lpstr>Machine Learning workflow</vt:lpstr>
      <vt:lpstr>Flow Chart</vt:lpstr>
      <vt:lpstr>Machine Learning Algorithms used</vt:lpstr>
      <vt:lpstr>Feature Importance For RandomForest</vt:lpstr>
      <vt:lpstr>Parameters Tuning</vt:lpstr>
      <vt:lpstr>Comparing Models</vt:lpstr>
      <vt:lpstr>Recommendation Model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Books Rating prediction &amp; Recommendation Model </dc:title>
  <cp:lastModifiedBy>Alla, Prathima Sarvani</cp:lastModifiedBy>
  <cp:revision>119</cp:revision>
  <dcterms:modified xsi:type="dcterms:W3CDTF">2024-05-19T18:10:37Z</dcterms:modified>
</cp:coreProperties>
</file>