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xUtOLaYKD3/W3KCr6KFPgxTa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FB8D74-D692-47B8-AE6C-B6949F3871C6}">
  <a:tblStyle styleId="{24FB8D74-D692-47B8-AE6C-B6949F3871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B689AA78-2290-4983-BD6D-E515BDEB3C2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1059" y="3706208"/>
            <a:ext cx="882188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1425857"/>
            <a:ext cx="9506816" cy="3515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Secure Searchable Encryption Framework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Privacy Critical Cloud Storage Services</a:t>
            </a:r>
            <a:b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Vaddi Sri Vidya         : 17wh1a0579         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Aishwarya                  : 17wh1a0584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Prathima                    : 17wh1a05B8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	                 				 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 </a:t>
            </a: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ShivaMurthy Hiremath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		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   : Assistant Professor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792525" y="158713"/>
            <a:ext cx="6712527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Stack </a:t>
            </a:r>
            <a:endParaRPr b="1" sz="4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CSS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JSP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MyEclipse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TOMCAT Server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4" name="Google Shape;214;p11"/>
          <p:cNvGraphicFramePr/>
          <p:nvPr/>
        </p:nvGraphicFramePr>
        <p:xfrm>
          <a:off x="1466850" y="1616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{24FB8D74-D692-47B8-AE6C-B6949F3871C6}</a:tableStyleId>
              </a:tblPr>
              <a:tblGrid>
                <a:gridCol w="3495450"/>
                <a:gridCol w="3533525"/>
              </a:tblGrid>
              <a:tr h="74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Environment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Specifications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5635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20GB Storage space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563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4GB RAM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563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 I5 Core Processor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5635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Eclipse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63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OS: Microsoft 10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63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Browser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2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23" name="Google Shape;223;p12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3325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2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8" name="Google Shape;228;p12"/>
          <p:cNvGraphicFramePr/>
          <p:nvPr/>
        </p:nvGraphicFramePr>
        <p:xfrm>
          <a:off x="577049" y="12000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{B689AA78-2290-4983-BD6D-E515BDEB3C21}</a:tableStyleId>
              </a:tblPr>
              <a:tblGrid>
                <a:gridCol w="4104475"/>
                <a:gridCol w="411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Excepted Completion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Review 0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342900" lvl="0" marL="8001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/>
                    </a:p>
                    <a:p>
                      <a:pPr indent="-342900" lvl="0" marL="8001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Specification</a:t>
                      </a:r>
                      <a:endParaRPr/>
                    </a:p>
                    <a:p>
                      <a:pPr indent="-342900" lvl="0" marL="8001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 of Features</a:t>
                      </a:r>
                      <a:endParaRPr/>
                    </a:p>
                    <a:p>
                      <a:pPr indent="-342900" lvl="0" marL="8001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paper and references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1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342900" lvl="0" marL="8001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of Design </a:t>
                      </a:r>
                      <a:endParaRPr/>
                    </a:p>
                    <a:p>
                      <a:pPr indent="-215900" lvl="0" marL="8001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2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342900" lvl="1" marL="800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 Implementation</a:t>
                      </a:r>
                      <a:endParaRPr/>
                    </a:p>
                    <a:p>
                      <a:pPr indent="-342900" lvl="1" marL="800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Scope of working with large sets of files</a:t>
                      </a:r>
                      <a:endParaRPr/>
                    </a:p>
                    <a:p>
                      <a:pPr indent="-342900" lvl="1" marL="8001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Report for the Project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40" name="Google Shape;240;p13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1209675" y="2370792"/>
            <a:ext cx="7334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A Secure Searchable Encryption Framework for Privacy-Critical Cloud Storage Services Thang Hoang, Attila A. Yavuz, Member, IEEE and Jorge Guajardo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R. Curtmola, J. Garay, S. Kamara, and R. Ostrovsky, “Searchable symmetric encryption: improved definitions and efficient constructions,” in Proc. 13th ACM Conf. Comput. Commun. security, ser. CCS ’06. ACM, 2006, pp. 79–88.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E. Stefanov, C. Papamanthou, and E. Shi, “Practical dynamic searchable encryption with small leakage,” in 21st Annu. Network and Distributed System Security Symp. — NDSS 2014. The Internet Soc., February 23-26, 2014.</a:t>
            </a:r>
            <a:endParaRPr i="0" sz="18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 sz="4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introduce a novel Dynamic Searchable Symmetric framework , which achieves a high level of privacy, efficient search for data consumers and update for data owner, and low client storage with actual deployments on Mysql database server 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fully implemented our framework and evaluated its performance on Mysql database.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b="1" sz="4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 b="4361" l="0" r="1757" t="2193"/>
          <a:stretch/>
        </p:blipFill>
        <p:spPr>
          <a:xfrm>
            <a:off x="2051275" y="975958"/>
            <a:ext cx="4826115" cy="55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b="1" sz="4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 b="58576" l="0" r="3512" t="0"/>
          <a:stretch/>
        </p:blipFill>
        <p:spPr>
          <a:xfrm>
            <a:off x="792525" y="1785795"/>
            <a:ext cx="7976124" cy="370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-1391" r="0" t="41148"/>
          <a:stretch/>
        </p:blipFill>
        <p:spPr>
          <a:xfrm>
            <a:off x="863604" y="1520299"/>
            <a:ext cx="7651746" cy="4805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1258" r="0" t="15375"/>
          <a:stretch/>
        </p:blipFill>
        <p:spPr>
          <a:xfrm>
            <a:off x="1297016" y="1410276"/>
            <a:ext cx="6739484" cy="474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Use Case Diagram</a:t>
            </a:r>
            <a:endParaRPr b="1" sz="4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se case Diagrams" id="159" name="Google Shape;159;p7"/>
          <p:cNvPicPr preferRelativeResize="0"/>
          <p:nvPr/>
        </p:nvPicPr>
        <p:blipFill rotWithShape="1">
          <a:blip r:embed="rId5">
            <a:alphaModFix/>
          </a:blip>
          <a:srcRect b="-5888" l="-271" r="-435" t="467"/>
          <a:stretch/>
        </p:blipFill>
        <p:spPr>
          <a:xfrm>
            <a:off x="40005" y="975995"/>
            <a:ext cx="8980805" cy="556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b="1" sz="4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lass diagram" id="173" name="Google Shape;17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70" y="975995"/>
            <a:ext cx="9065260" cy="556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00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792525" y="207608"/>
            <a:ext cx="6712527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b="1" sz="4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92893" y="1515756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equence Diagram" id="187" name="Google Shape;18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875" y="1052625"/>
            <a:ext cx="8671225" cy="55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2020-08-08T03:55:00Z</dcterms:created>
  <dc:creator>Srinivasa Reddy Konda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