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88" r:id="rId4"/>
    <p:sldId id="281" r:id="rId5"/>
    <p:sldId id="286" r:id="rId6"/>
    <p:sldId id="287" r:id="rId7"/>
    <p:sldId id="282" r:id="rId8"/>
    <p:sldId id="283" r:id="rId9"/>
    <p:sldId id="284" r:id="rId10"/>
    <p:sldId id="285" r:id="rId11"/>
    <p:sldId id="275" r:id="rId12"/>
    <p:sldId id="276" r:id="rId13"/>
    <p:sldId id="277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1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800">
              <a:spcBef>
                <a:spcPct val="0"/>
              </a:spcBef>
              <a:defRPr/>
            </a:pPr>
            <a:endParaRPr lang="en-US" sz="15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sz="15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0" y="1425857"/>
            <a:ext cx="9506816" cy="351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>
              <a:spcBef>
                <a:spcPct val="0"/>
              </a:spcBef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Secure Searchable Encryption Framework for Privacy Critical Cloud Storage Services</a:t>
            </a:r>
            <a:b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Date: </a:t>
            </a:r>
            <a:r>
              <a:rPr lang="en-I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27 May</a:t>
            </a:r>
            <a:r>
              <a:rPr 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2021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Vaddi Sri Vidya         : 17wh1a0579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                 : 17wh1a05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Prathima                    : 17wh1a05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             				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 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Mr. ShivaMurthy Hiremath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  : Assistant Professor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158713"/>
            <a:ext cx="67125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Stack </a:t>
            </a:r>
            <a:endParaRPr lang="en-IN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MyEclipse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</a:t>
            </a: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66850" y="1616421"/>
          <a:ext cx="7028960" cy="4123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5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94">
                <a:tc rowSpan="3"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20GB Storage space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4GB RAM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I5 Core Processor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94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OS: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25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42863"/>
              </p:ext>
            </p:extLst>
          </p:nvPr>
        </p:nvGraphicFramePr>
        <p:xfrm>
          <a:off x="577049" y="1200027"/>
          <a:ext cx="8224048" cy="458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0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Excepted Completion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 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Features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paper and references</a:t>
                      </a:r>
                      <a:endParaRPr lang="en-US" sz="20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Design 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Implementation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 of working with large sets of files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for the Project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9675" y="2370792"/>
            <a:ext cx="733425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dirty="0"/>
              <a:t>[1] A Secure Searchable Encryption Framework for Privacy-Critical Cloud Storage Services Thang Hoang, Attila A. Yavuz, Member, IEEE and Jorge Guajardo</a:t>
            </a:r>
          </a:p>
          <a:p>
            <a:pPr algn="just"/>
            <a:r>
              <a:rPr lang="en-US" dirty="0"/>
              <a:t>[2] R. </a:t>
            </a:r>
            <a:r>
              <a:rPr lang="en-US" dirty="0" err="1"/>
              <a:t>Curtmola</a:t>
            </a:r>
            <a:r>
              <a:rPr lang="en-US" dirty="0"/>
              <a:t>, J. </a:t>
            </a:r>
            <a:r>
              <a:rPr lang="en-US" dirty="0" err="1"/>
              <a:t>Garay</a:t>
            </a:r>
            <a:r>
              <a:rPr lang="en-US" dirty="0"/>
              <a:t>, S. Kamara, and R. Ostrovsky, “Searchable symmetric encryption: improved definitions and efficient constructions,” in Proc. 13th ACM Conf.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Commun</a:t>
            </a:r>
            <a:r>
              <a:rPr lang="en-US" dirty="0"/>
              <a:t>. security, ser. CCS ’06. ACM, 2006, pp. 79–88.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[3] E. </a:t>
            </a:r>
            <a:r>
              <a:rPr lang="en-US" dirty="0" err="1"/>
              <a:t>Stefanov</a:t>
            </a:r>
            <a:r>
              <a:rPr lang="en-US" dirty="0"/>
              <a:t>, C. </a:t>
            </a:r>
            <a:r>
              <a:rPr lang="en-US" dirty="0" err="1"/>
              <a:t>Papamanthou</a:t>
            </a:r>
            <a:r>
              <a:rPr lang="en-US" dirty="0"/>
              <a:t>, and E. Shi, “Practical dynamic searchable encryption with small leakage,” in 21st </a:t>
            </a:r>
            <a:r>
              <a:rPr lang="en-US" dirty="0" err="1"/>
              <a:t>Annu</a:t>
            </a:r>
            <a:r>
              <a:rPr lang="en-US" dirty="0"/>
              <a:t>. Network and Distributed System Security </a:t>
            </a:r>
            <a:r>
              <a:rPr lang="en-US" dirty="0" err="1"/>
              <a:t>Symp</a:t>
            </a:r>
            <a:r>
              <a:rPr lang="en-US" dirty="0"/>
              <a:t>. — NDSS 2014. The Internet Soc., February 23-26, 2014.</a:t>
            </a:r>
            <a:endParaRPr lang="en-I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introduce a novel Dynamic Searchable Symmetric framework , which achieves a high level of privacy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fficient search for data consumers and update for data owner, and low client storage with actual deployments 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DriveHq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Cloud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fully implemented our framework and evaluated its performance on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Mysql database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2AA16-4CD4-4526-A56C-616888C2D6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" r="1758" b="4362"/>
          <a:stretch/>
        </p:blipFill>
        <p:spPr>
          <a:xfrm>
            <a:off x="2051275" y="975958"/>
            <a:ext cx="4826115" cy="55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A4E86-FF7B-4D25-B20C-C2556D915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3" b="58576"/>
          <a:stretch/>
        </p:blipFill>
        <p:spPr>
          <a:xfrm>
            <a:off x="792525" y="1785795"/>
            <a:ext cx="7976124" cy="37053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1BB1-0298-473C-841A-995685C1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DC590-9987-4D81-B930-68740CE94B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5CA44EF-DBFF-4535-95AF-BB39BAEDA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1" t="41148" r="1"/>
          <a:stretch/>
        </p:blipFill>
        <p:spPr>
          <a:xfrm>
            <a:off x="863604" y="1520299"/>
            <a:ext cx="7651746" cy="4805972"/>
          </a:xfrm>
        </p:spPr>
      </p:pic>
    </p:spTree>
    <p:extLst>
      <p:ext uri="{BB962C8B-B14F-4D97-AF65-F5344CB8AC3E}">
        <p14:creationId xmlns:p14="http://schemas.microsoft.com/office/powerpoint/2010/main" val="100791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1BB1-0298-473C-841A-995685C1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DC590-9987-4D81-B930-68740CE94B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CC8EF8-FE58-41B4-B426-D687E3F7F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15375"/>
          <a:stretch/>
        </p:blipFill>
        <p:spPr>
          <a:xfrm>
            <a:off x="1297016" y="1410276"/>
            <a:ext cx="6739484" cy="4741949"/>
          </a:xfrm>
        </p:spPr>
      </p:pic>
    </p:spTree>
    <p:extLst>
      <p:ext uri="{BB962C8B-B14F-4D97-AF65-F5344CB8AC3E}">
        <p14:creationId xmlns:p14="http://schemas.microsoft.com/office/powerpoint/2010/main" val="20866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 Case Diagram</a:t>
            </a:r>
            <a:endParaRPr lang="en-IN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Use case Diagrams"/>
          <p:cNvPicPr>
            <a:picLocks noChangeAspect="1"/>
          </p:cNvPicPr>
          <p:nvPr/>
        </p:nvPicPr>
        <p:blipFill>
          <a:blip r:embed="rId4"/>
          <a:srcRect l="-271" t="467" r="-436" b="-5889"/>
          <a:stretch>
            <a:fillRect/>
          </a:stretch>
        </p:blipFill>
        <p:spPr>
          <a:xfrm>
            <a:off x="40005" y="975995"/>
            <a:ext cx="8980805" cy="5565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lass diagr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" y="975995"/>
            <a:ext cx="9065260" cy="5568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0001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800">
              <a:spcBef>
                <a:spcPts val="80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quence Diagr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" y="975995"/>
            <a:ext cx="897128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489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vaddi.srividya0103@gmail.com</cp:lastModifiedBy>
  <cp:revision>194</cp:revision>
  <dcterms:created xsi:type="dcterms:W3CDTF">2020-08-08T03:55:00Z</dcterms:created>
  <dcterms:modified xsi:type="dcterms:W3CDTF">2021-06-06T05:34:04Z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