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2"/>
  </p:notesMasterIdLst>
  <p:handoutMasterIdLst>
    <p:handoutMasterId r:id="rId13"/>
  </p:handoutMasterIdLst>
  <p:sldIdLst>
    <p:sldId id="257" r:id="rId2"/>
    <p:sldId id="258" r:id="rId3"/>
    <p:sldId id="259" r:id="rId4"/>
    <p:sldId id="273" r:id="rId5"/>
    <p:sldId id="274" r:id="rId6"/>
    <p:sldId id="275" r:id="rId7"/>
    <p:sldId id="276" r:id="rId8"/>
    <p:sldId id="277" r:id="rId9"/>
    <p:sldId id="278" r:id="rId10"/>
    <p:sldId id="279" r:id="rId11"/>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1" autoAdjust="0"/>
    <p:restoredTop sz="93969" autoAdjust="0"/>
  </p:normalViewPr>
  <p:slideViewPr>
    <p:cSldViewPr>
      <p:cViewPr varScale="1">
        <p:scale>
          <a:sx n="69" d="100"/>
          <a:sy n="69" d="100"/>
        </p:scale>
        <p:origin x="-130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2/27/2020</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val="2322930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2/27/2020</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val="241108243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9" name="Rectangle 34"/>
          <p:cNvSpPr>
            <a:spLocks noGrp="1"/>
          </p:cNvSpPr>
          <p:nvPr>
            <p:ph type="dt" sz="half" idx="10"/>
          </p:nvPr>
        </p:nvSpPr>
        <p:spPr/>
        <p:txBody>
          <a:bodyPr rtlCol="0"/>
          <a:lstStyle>
            <a:extLst/>
          </a:lstStyle>
          <a:p>
            <a:pPr algn="r"/>
            <a:fld id="{8F67D422-08A8-451B-9A67-21962FC4B660}" type="datetimeFigureOut">
              <a:rPr lang="en-US" sz="1100" smtClean="0"/>
              <a:pPr algn="r"/>
              <a:t>2/27/2020</a:t>
            </a:fld>
            <a:endParaRPr lang="en-US"/>
          </a:p>
        </p:txBody>
      </p:sp>
      <p:sp>
        <p:nvSpPr>
          <p:cNvPr id="25" name="Rectangle 35"/>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extLst/>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extLst/>
          </a:lstStyle>
          <a:p>
            <a:pPr algn="r"/>
            <a:fld id="{8F67D422-08A8-451B-9A67-21962FC4B660}" type="datetimeFigureOut">
              <a:rPr lang="en-US" sz="1100" smtClean="0"/>
              <a:pPr algn="r"/>
              <a:t>2/27/2020</a:t>
            </a:fld>
            <a:endParaRPr lang="en-US"/>
          </a:p>
        </p:txBody>
      </p:sp>
      <p:sp>
        <p:nvSpPr>
          <p:cNvPr id="27" name="Rectangle 11"/>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extLst/>
          </a:lstStyle>
          <a:p>
            <a:endParaRPr lang="en-US"/>
          </a:p>
        </p:txBody>
      </p:sp>
      <p:sp>
        <p:nvSpPr>
          <p:cNvPr id="28" name="Rectangle 14"/>
          <p:cNvSpPr>
            <a:spLocks noGrp="1"/>
          </p:cNvSpPr>
          <p:nvPr>
            <p:ph type="title"/>
          </p:nvPr>
        </p:nvSpPr>
        <p:spPr/>
        <p:txBody>
          <a:bodyPr rtlCol="0" anchor="b"/>
          <a:lstStyle>
            <a:extLst/>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lang="en-US" sz="1100" smtClean="0"/>
              <a:pPr algn="r"/>
              <a:t>2/27/2020</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2/27/2020</a:t>
            </a:fld>
            <a:endParaRPr lang="en-US"/>
          </a:p>
        </p:txBody>
      </p:sp>
      <p:sp>
        <p:nvSpPr>
          <p:cNvPr id="22" name="Rectangle 4"/>
          <p:cNvSpPr>
            <a:spLocks noGrp="1"/>
          </p:cNvSpPr>
          <p:nvPr>
            <p:ph type="ftr" sz="quarter" idx="11"/>
          </p:nvPr>
        </p:nvSpPr>
        <p:spPr/>
        <p:txBody>
          <a:bodyPr vert="horz"/>
          <a:lstStyle>
            <a:extLst/>
          </a:lstStyle>
          <a:p>
            <a:endParaRPr lang="en-US"/>
          </a:p>
        </p:txBody>
      </p:sp>
      <p:sp>
        <p:nvSpPr>
          <p:cNvPr id="31"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2/27/2020</a:t>
            </a:fld>
            <a:endParaRPr lang="en-US"/>
          </a:p>
        </p:txBody>
      </p:sp>
      <p:sp>
        <p:nvSpPr>
          <p:cNvPr id="28"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2/27/2020</a:t>
            </a:fld>
            <a:endParaRPr lang="en-US"/>
          </a:p>
        </p:txBody>
      </p:sp>
      <p:sp>
        <p:nvSpPr>
          <p:cNvPr id="11"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2/27/2020</a:t>
            </a:fld>
            <a:endParaRPr lang="en-US"/>
          </a:p>
        </p:txBody>
      </p:sp>
      <p:sp>
        <p:nvSpPr>
          <p:cNvPr id="2" name="Rectangle 4"/>
          <p:cNvSpPr>
            <a:spLocks noGrp="1"/>
          </p:cNvSpPr>
          <p:nvPr>
            <p:ph type="ftr" sz="quarter" idx="11"/>
          </p:nvPr>
        </p:nvSpPr>
        <p:spPr/>
        <p:txBody>
          <a:bodyPr vert="horz"/>
          <a:lstStyle>
            <a:extLst/>
          </a:lstStyle>
          <a:p>
            <a:endParaRPr lang="en-US"/>
          </a:p>
        </p:txBody>
      </p:sp>
      <p:sp>
        <p:nvSpPr>
          <p:cNvPr id="28"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2/27/2020</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8F67D422-08A8-451B-9A67-21962FC4B660}" type="datetimeFigureOut">
              <a:rPr lang="en-US" sz="1100" smtClean="0"/>
              <a:pPr algn="r"/>
              <a:t>2/27/2020</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8572500" y="6038850"/>
            <a:ext cx="152400" cy="152400"/>
          </a:xfrm>
          <a:prstGeom prst="ellipse">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0" name="Rectangle 24"/>
          <p:cNvSpPr>
            <a:spLocks noGrp="1"/>
          </p:cNvSpPr>
          <p:nvPr>
            <p:ph type="ctrTitle"/>
          </p:nvPr>
        </p:nvSpPr>
        <p:spPr>
          <a:xfrm>
            <a:off x="2063261" y="1066800"/>
            <a:ext cx="6509239" cy="3886200"/>
          </a:xfrm>
        </p:spPr>
        <p:txBody>
          <a:bodyPr>
            <a:normAutofit/>
          </a:bodyPr>
          <a:lstStyle>
            <a:extLst/>
          </a:lstStyle>
          <a:p>
            <a:r>
              <a:rPr lang="en-US" sz="4000" b="0" dirty="0">
                <a:effectLst/>
              </a:rPr>
              <a:t>Capstone Project – The Battle of Neighborhoods </a:t>
            </a:r>
            <a:r>
              <a:rPr lang="en-US" sz="4000" b="0" dirty="0" smtClean="0">
                <a:effectLst/>
              </a:rPr>
              <a:t> </a:t>
            </a:r>
            <a:r>
              <a:rPr lang="en-US" sz="4000" b="0" dirty="0">
                <a:effectLst/>
              </a:rPr>
              <a:t>Finding a Better Place in Scarborough, Toronto</a:t>
            </a:r>
            <a:r>
              <a:rPr lang="en-US" b="0" dirty="0">
                <a:effectLst/>
              </a:rPr>
              <a:t/>
            </a:r>
            <a:br>
              <a:rPr lang="en-US" b="0" dirty="0">
                <a:effectLst/>
              </a:rPr>
            </a:br>
            <a:endParaRPr lang="en-US" dirty="0"/>
          </a:p>
        </p:txBody>
      </p:sp>
      <p:sp>
        <p:nvSpPr>
          <p:cNvPr id="18" name="Rectangle 25"/>
          <p:cNvSpPr>
            <a:spLocks noGrp="1"/>
          </p:cNvSpPr>
          <p:nvPr>
            <p:ph type="subTitle" idx="1"/>
          </p:nvPr>
        </p:nvSpPr>
        <p:spPr>
          <a:xfrm>
            <a:off x="457200" y="5396132"/>
            <a:ext cx="8458200" cy="1309468"/>
          </a:xfrm>
        </p:spPr>
        <p:txBody>
          <a:bodyPr/>
          <a:lstStyle>
            <a:extLst/>
          </a:lstStyle>
          <a:p>
            <a:r>
              <a:rPr lang="en-US"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447800"/>
            <a:ext cx="7467600" cy="4678363"/>
          </a:xfrm>
        </p:spPr>
        <p:txBody>
          <a:bodyPr>
            <a:normAutofit/>
          </a:bodyPr>
          <a:lstStyle/>
          <a:p>
            <a:pPr>
              <a:buFont typeface="Arial" pitchFamily="34" charset="0"/>
              <a:buChar char="•"/>
            </a:pPr>
            <a:r>
              <a:rPr lang="en-US" dirty="0" smtClean="0"/>
              <a:t>In </a:t>
            </a:r>
            <a:r>
              <a:rPr lang="en-US" dirty="0"/>
              <a:t>this Capstone project, using k-means cluster algorithm I separated the neighborhood into 10(Ten) different clusters and for 103 different </a:t>
            </a:r>
            <a:r>
              <a:rPr lang="en-US" dirty="0" smtClean="0"/>
              <a:t>latitude </a:t>
            </a:r>
            <a:r>
              <a:rPr lang="en-US" dirty="0"/>
              <a:t>and </a:t>
            </a:r>
            <a:r>
              <a:rPr lang="en-US" dirty="0" smtClean="0"/>
              <a:t>longitude </a:t>
            </a:r>
            <a:r>
              <a:rPr lang="en-US" dirty="0"/>
              <a:t>from dataset, which have very-similar neighborhoods around them. Using the charts above results presented to a particular neighborhood based on average house prices and school rating have been made.</a:t>
            </a:r>
          </a:p>
          <a:p>
            <a:r>
              <a:rPr lang="en-US" dirty="0" smtClean="0"/>
              <a:t>This </a:t>
            </a:r>
            <a:r>
              <a:rPr lang="en-US" dirty="0"/>
              <a:t>project has shown me a practical application to resolve a real situation that has impacting personal and financial impact using Data Science tools.</a:t>
            </a:r>
            <a:br>
              <a:rPr lang="en-US" dirty="0"/>
            </a:br>
            <a:r>
              <a:rPr lang="en-US" dirty="0"/>
              <a:t>The mapping with Folium is a very powerful technique to consolidate information and make the analysis and decision better with confidence.</a:t>
            </a:r>
          </a:p>
          <a:p>
            <a:pPr marL="0" indent="0">
              <a:buNone/>
            </a:pPr>
            <a:endParaRPr lang="en-US" dirty="0"/>
          </a:p>
        </p:txBody>
      </p:sp>
      <p:sp>
        <p:nvSpPr>
          <p:cNvPr id="3" name="Title 2"/>
          <p:cNvSpPr>
            <a:spLocks noGrp="1"/>
          </p:cNvSpPr>
          <p:nvPr>
            <p:ph type="title"/>
          </p:nvPr>
        </p:nvSpPr>
        <p:spPr>
          <a:xfrm>
            <a:off x="914400" y="457200"/>
            <a:ext cx="7696200" cy="1066800"/>
          </a:xfrm>
        </p:spPr>
        <p:txBody>
          <a:bodyPr>
            <a:normAutofit fontScale="90000"/>
          </a:bodyPr>
          <a:lstStyle/>
          <a:p>
            <a:r>
              <a:rPr lang="en-US" sz="5300" dirty="0">
                <a:solidFill>
                  <a:schemeClr val="accent3"/>
                </a:solidFill>
              </a:rPr>
              <a:t>6. Conclusion Section</a:t>
            </a:r>
            <a:r>
              <a:rPr lang="en-US" dirty="0"/>
              <a:t/>
            </a:r>
            <a:br>
              <a:rPr lang="en-US" dirty="0"/>
            </a:br>
            <a:endParaRPr lang="en-US" dirty="0"/>
          </a:p>
        </p:txBody>
      </p:sp>
    </p:spTree>
    <p:extLst>
      <p:ext uri="{BB962C8B-B14F-4D97-AF65-F5344CB8AC3E}">
        <p14:creationId xmlns:p14="http://schemas.microsoft.com/office/powerpoint/2010/main" val="2289750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en-US" sz="2800" dirty="0"/>
          </a:p>
        </p:txBody>
      </p:sp>
      <p:sp>
        <p:nvSpPr>
          <p:cNvPr id="28" name="Rectangle 6"/>
          <p:cNvSpPr>
            <a:spLocks noGrp="1"/>
          </p:cNvSpPr>
          <p:nvPr>
            <p:ph type="title"/>
          </p:nvPr>
        </p:nvSpPr>
        <p:spPr/>
        <p:txBody>
          <a:bodyPr/>
          <a:lstStyle>
            <a:extLst/>
          </a:lstStyle>
          <a:p>
            <a:r>
              <a:rPr lang="en-US" dirty="0" smtClean="0">
                <a:solidFill>
                  <a:schemeClr val="accent3"/>
                </a:solidFill>
              </a:rPr>
              <a:t>REPORT CONTENT</a:t>
            </a:r>
            <a:endParaRPr lang="en-US" dirty="0">
              <a:solidFill>
                <a:schemeClr val="accent3"/>
              </a:solidFill>
            </a:endParaRPr>
          </a:p>
        </p:txBody>
      </p:sp>
      <p:sp>
        <p:nvSpPr>
          <p:cNvPr id="17" name="Rectangle 8"/>
          <p:cNvSpPr>
            <a:spLocks noGrp="1"/>
          </p:cNvSpPr>
          <p:nvPr>
            <p:ph idx="1"/>
          </p:nvPr>
        </p:nvSpPr>
        <p:spPr/>
        <p:txBody>
          <a:bodyPr>
            <a:normAutofit/>
          </a:bodyPr>
          <a:lstStyle>
            <a:extLst/>
          </a:lstStyle>
          <a:p>
            <a:pPr marL="514350" indent="-514350">
              <a:buFont typeface="+mj-lt"/>
              <a:buAutoNum type="arabicPeriod"/>
            </a:pPr>
            <a:r>
              <a:rPr lang="en-US" sz="3200" dirty="0" smtClean="0"/>
              <a:t>Introduction Section</a:t>
            </a:r>
          </a:p>
          <a:p>
            <a:pPr marL="514350" indent="-514350">
              <a:buFont typeface="+mj-lt"/>
              <a:buAutoNum type="arabicPeriod"/>
            </a:pPr>
            <a:r>
              <a:rPr lang="en-US" sz="3200" dirty="0" smtClean="0"/>
              <a:t>Data Section</a:t>
            </a:r>
          </a:p>
          <a:p>
            <a:pPr marL="514350" indent="-514350">
              <a:buFont typeface="+mj-lt"/>
              <a:buAutoNum type="arabicPeriod"/>
            </a:pPr>
            <a:r>
              <a:rPr lang="en-US" sz="3200" dirty="0" smtClean="0"/>
              <a:t>Methodology Section</a:t>
            </a:r>
          </a:p>
          <a:p>
            <a:pPr marL="514350" indent="-514350">
              <a:buFont typeface="+mj-lt"/>
              <a:buAutoNum type="arabicPeriod"/>
            </a:pPr>
            <a:r>
              <a:rPr lang="en-US" sz="3200" dirty="0" smtClean="0"/>
              <a:t>Results Section</a:t>
            </a:r>
          </a:p>
          <a:p>
            <a:pPr marL="514350" indent="-514350">
              <a:buFont typeface="+mj-lt"/>
              <a:buAutoNum type="arabicPeriod"/>
            </a:pPr>
            <a:r>
              <a:rPr lang="en-US" sz="3200" dirty="0" smtClean="0"/>
              <a:t>Discussion Section</a:t>
            </a:r>
          </a:p>
          <a:p>
            <a:pPr marL="514350" indent="-514350">
              <a:buFont typeface="+mj-lt"/>
              <a:buAutoNum type="arabicPeriod"/>
            </a:pPr>
            <a:r>
              <a:rPr lang="en-US" sz="3200" dirty="0" smtClean="0"/>
              <a:t>Conclusion Section</a:t>
            </a:r>
            <a:endParaRPr 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p:cNvSpPr>
            <a:spLocks noGrp="1"/>
          </p:cNvSpPr>
          <p:nvPr>
            <p:ph type="title"/>
          </p:nvPr>
        </p:nvSpPr>
        <p:spPr>
          <a:xfrm>
            <a:off x="533400" y="304800"/>
            <a:ext cx="8229600" cy="1143000"/>
          </a:xfrm>
        </p:spPr>
        <p:txBody>
          <a:bodyPr>
            <a:normAutofit/>
          </a:bodyPr>
          <a:lstStyle>
            <a:extLst/>
          </a:lstStyle>
          <a:p>
            <a:r>
              <a:rPr lang="en-US" dirty="0" smtClean="0">
                <a:solidFill>
                  <a:schemeClr val="accent3"/>
                </a:solidFill>
              </a:rPr>
              <a:t>1.Introduction</a:t>
            </a:r>
            <a:endParaRPr lang="en-US" dirty="0">
              <a:solidFill>
                <a:schemeClr val="accent3"/>
              </a:solidFill>
            </a:endParaRPr>
          </a:p>
        </p:txBody>
      </p:sp>
      <p:sp>
        <p:nvSpPr>
          <p:cNvPr id="4" name="Rectangle 25"/>
          <p:cNvSpPr txBox="1">
            <a:spLocks/>
          </p:cNvSpPr>
          <p:nvPr/>
        </p:nvSpPr>
        <p:spPr>
          <a:xfrm>
            <a:off x="762000" y="1600200"/>
            <a:ext cx="7391400" cy="4876800"/>
          </a:xfrm>
          <a:prstGeom prst="rect">
            <a:avLst/>
          </a:prstGeom>
        </p:spPr>
        <p:txBody>
          <a:bodyPr vert="horz">
            <a:normAutofit fontScale="47500" lnSpcReduction="20000"/>
          </a:bodyPr>
          <a:lstStyle>
            <a:extLst/>
          </a:lstStyle>
          <a:p>
            <a:pPr marL="571500" indent="-571500">
              <a:buFont typeface="Arial" pitchFamily="34" charset="0"/>
              <a:buChar char="•"/>
            </a:pPr>
            <a:r>
              <a:rPr lang="en-US" sz="4000" dirty="0"/>
              <a:t>The purpose of this Capstone Project is to help people in exploring better facilities around their neighborhood. It will help people making smart and efficient decision on selecting great neighborhood out of numbers of other neighborhoods in Scarborough, </a:t>
            </a:r>
            <a:r>
              <a:rPr lang="en-US" sz="4000" dirty="0" smtClean="0"/>
              <a:t>Toronto</a:t>
            </a:r>
            <a:r>
              <a:rPr lang="en-US" sz="4000" dirty="0"/>
              <a:t>.</a:t>
            </a:r>
          </a:p>
          <a:p>
            <a:pPr marL="571500" indent="-571500">
              <a:buFont typeface="Arial" pitchFamily="34" charset="0"/>
              <a:buChar char="•"/>
            </a:pPr>
            <a:r>
              <a:rPr lang="en-US" sz="4000" dirty="0" smtClean="0"/>
              <a:t>This </a:t>
            </a:r>
            <a:r>
              <a:rPr lang="en-US" sz="4000" dirty="0"/>
              <a:t>project is for those people who are looking for better neighborhoods. For ease of accessing to Cafe, School, Super market, medical shops, grocery shops, mall, theatre, hospital, like minded people, etc.</a:t>
            </a:r>
          </a:p>
          <a:p>
            <a:pPr marL="571500" indent="-571500">
              <a:buFont typeface="Arial" pitchFamily="34" charset="0"/>
              <a:buChar char="•"/>
            </a:pPr>
            <a:r>
              <a:rPr lang="en-US" sz="4000" dirty="0"/>
              <a:t>This Capstone Project aim to create an analysis of features for a people migrating to Scarborough to search a best neighborhood as a comparative analysis between neighborhoods. </a:t>
            </a:r>
            <a:endParaRPr lang="en-US" sz="4000" dirty="0" smtClean="0"/>
          </a:p>
          <a:p>
            <a:pPr marL="571500" indent="-571500">
              <a:buFont typeface="Arial" pitchFamily="34" charset="0"/>
              <a:buChar char="•"/>
            </a:pPr>
            <a:r>
              <a:rPr lang="en-US" sz="4000" dirty="0" smtClean="0"/>
              <a:t>It </a:t>
            </a:r>
            <a:r>
              <a:rPr lang="en-US" sz="4000" dirty="0"/>
              <a:t>will help people to get awareness of the area and neighborhood before moving to a new city, state, country or place for their work or to start a new fresh life.</a:t>
            </a:r>
          </a:p>
          <a:p>
            <a:pPr marR="0" lvl="0" algn="l" defTabSz="914400" rtl="0" eaLnBrk="1" fontAlgn="auto" latinLnBrk="0" hangingPunct="1">
              <a:lnSpc>
                <a:spcPct val="100000"/>
              </a:lnSpc>
              <a:spcBef>
                <a:spcPct val="20000"/>
              </a:spcBef>
              <a:spcAft>
                <a:spcPts val="0"/>
              </a:spcAft>
              <a:buClrTx/>
              <a:buSzTx/>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924800" cy="4525963"/>
          </a:xfrm>
        </p:spPr>
        <p:txBody>
          <a:bodyPr>
            <a:normAutofit fontScale="92500" lnSpcReduction="20000"/>
          </a:bodyPr>
          <a:lstStyle/>
          <a:p>
            <a:pPr marL="0" indent="0">
              <a:buNone/>
            </a:pPr>
            <a:r>
              <a:rPr lang="en-US" b="1" dirty="0"/>
              <a:t>Data Link: </a:t>
            </a:r>
            <a:r>
              <a:rPr lang="en-US" b="1" dirty="0" smtClean="0"/>
              <a:t>      “</a:t>
            </a:r>
            <a:r>
              <a:rPr lang="en-US" dirty="0" smtClean="0"/>
              <a:t>https</a:t>
            </a:r>
            <a:r>
              <a:rPr lang="en-US" dirty="0"/>
              <a:t>://en.wikipedia.org/wiki/</a:t>
            </a:r>
            <a:r>
              <a:rPr lang="en-US" dirty="0" err="1"/>
              <a:t>List_of_postal_codes_of_Canada:_</a:t>
            </a:r>
            <a:r>
              <a:rPr lang="en-US" dirty="0" err="1" smtClean="0"/>
              <a:t>M</a:t>
            </a:r>
            <a:r>
              <a:rPr lang="en-US" dirty="0" smtClean="0"/>
              <a:t>”</a:t>
            </a:r>
            <a:endParaRPr lang="en-US" dirty="0"/>
          </a:p>
          <a:p>
            <a:r>
              <a:rPr lang="en-US" dirty="0"/>
              <a:t>Will use Scarborough dataset which we scrapped from </a:t>
            </a:r>
            <a:r>
              <a:rPr lang="en-US" dirty="0" err="1"/>
              <a:t>wikipedia</a:t>
            </a:r>
            <a:r>
              <a:rPr lang="en-US" dirty="0"/>
              <a:t> on Week 3. Dataset consisting of latitude and longitude, zip codes.</a:t>
            </a:r>
          </a:p>
          <a:p>
            <a:pPr marL="0" indent="0">
              <a:buNone/>
            </a:pPr>
            <a:r>
              <a:rPr lang="en-US" b="1" dirty="0"/>
              <a:t>Foursquare API Data:</a:t>
            </a:r>
          </a:p>
          <a:p>
            <a:r>
              <a:rPr lang="en-US" dirty="0"/>
              <a:t>We will need data about different venues in different neighborhoods of that specific borough.</a:t>
            </a:r>
            <a:br>
              <a:rPr lang="en-US" dirty="0"/>
            </a:br>
            <a:r>
              <a:rPr lang="en-US" dirty="0"/>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r>
              <a:rPr lang="en-US" dirty="0"/>
              <a:t>After finding the list of neighborhoods, we then connect to the Foursquare API to gather information about venues inside each and every neighborhood. For each neighborhood, we have chosen the radius to be 100 meter.</a:t>
            </a:r>
          </a:p>
          <a:p>
            <a:pPr marL="0" indent="0">
              <a:buNone/>
            </a:pPr>
            <a:endParaRPr lang="en-US" dirty="0"/>
          </a:p>
        </p:txBody>
      </p:sp>
      <p:sp>
        <p:nvSpPr>
          <p:cNvPr id="2" name="Title 1"/>
          <p:cNvSpPr>
            <a:spLocks noGrp="1"/>
          </p:cNvSpPr>
          <p:nvPr>
            <p:ph type="title"/>
          </p:nvPr>
        </p:nvSpPr>
        <p:spPr>
          <a:xfrm>
            <a:off x="914400" y="381000"/>
            <a:ext cx="7696200" cy="914400"/>
          </a:xfrm>
        </p:spPr>
        <p:txBody>
          <a:bodyPr>
            <a:normAutofit/>
          </a:bodyPr>
          <a:lstStyle/>
          <a:p>
            <a:r>
              <a:rPr lang="en-US" sz="4800" dirty="0" smtClean="0">
                <a:solidFill>
                  <a:schemeClr val="accent3"/>
                </a:solidFill>
              </a:rPr>
              <a:t>2.Data Section</a:t>
            </a:r>
            <a:endParaRPr lang="en-US" sz="4800" dirty="0">
              <a:solidFill>
                <a:schemeClr val="accent3"/>
              </a:solidFill>
            </a:endParaRPr>
          </a:p>
        </p:txBody>
      </p:sp>
    </p:spTree>
    <p:extLst>
      <p:ext uri="{BB962C8B-B14F-4D97-AF65-F5344CB8AC3E}">
        <p14:creationId xmlns:p14="http://schemas.microsoft.com/office/powerpoint/2010/main" val="350007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800" b="1" dirty="0"/>
              <a:t>Clustering Approach</a:t>
            </a:r>
            <a:r>
              <a:rPr lang="en-US" sz="2800" b="1" dirty="0" smtClean="0"/>
              <a:t>:</a:t>
            </a:r>
          </a:p>
          <a:p>
            <a:pPr marL="0" indent="0">
              <a:buNone/>
            </a:pPr>
            <a:endParaRPr lang="en-US" dirty="0"/>
          </a:p>
          <a:p>
            <a:pPr marL="0" indent="0">
              <a:buNone/>
            </a:pPr>
            <a:r>
              <a:rPr lang="en-US" dirty="0" smtClean="0"/>
              <a:t>         To </a:t>
            </a:r>
            <a:r>
              <a:rPr lang="en-US" dirty="0"/>
              <a:t>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t>
            </a:r>
            <a:r>
              <a:rPr lang="en-US" dirty="0" smtClean="0"/>
              <a:t>algorithm. K-Means Clustering approach is used to find the most common values near neighborhood.</a:t>
            </a:r>
          </a:p>
          <a:p>
            <a:pPr marL="0" indent="0">
              <a:buNone/>
            </a:pPr>
            <a:endParaRPr lang="en-US" dirty="0"/>
          </a:p>
          <a:p>
            <a:pPr marL="0" indent="0">
              <a:buNone/>
            </a:pPr>
            <a:endParaRPr lang="en-US" dirty="0"/>
          </a:p>
        </p:txBody>
      </p:sp>
      <p:sp>
        <p:nvSpPr>
          <p:cNvPr id="3" name="Title 2"/>
          <p:cNvSpPr>
            <a:spLocks noGrp="1"/>
          </p:cNvSpPr>
          <p:nvPr>
            <p:ph type="title"/>
          </p:nvPr>
        </p:nvSpPr>
        <p:spPr/>
        <p:txBody>
          <a:bodyPr>
            <a:normAutofit fontScale="90000"/>
          </a:bodyPr>
          <a:lstStyle/>
          <a:p>
            <a:r>
              <a:rPr lang="en-US" sz="5300" dirty="0">
                <a:solidFill>
                  <a:schemeClr val="accent3"/>
                </a:solidFill>
              </a:rPr>
              <a:t>3. Methodology Section</a:t>
            </a:r>
            <a:r>
              <a:rPr lang="en-US" dirty="0"/>
              <a:t/>
            </a:r>
            <a:br>
              <a:rPr lang="en-US" dirty="0"/>
            </a:br>
            <a:endParaRPr lang="en-US" dirty="0"/>
          </a:p>
        </p:txBody>
      </p:sp>
    </p:spTree>
    <p:extLst>
      <p:ext uri="{BB962C8B-B14F-4D97-AF65-F5344CB8AC3E}">
        <p14:creationId xmlns:p14="http://schemas.microsoft.com/office/powerpoint/2010/main" val="244470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381000"/>
            <a:ext cx="8153400" cy="6095999"/>
          </a:xfrm>
        </p:spPr>
      </p:pic>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58503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228600"/>
            <a:ext cx="7696200" cy="838200"/>
          </a:xfrm>
        </p:spPr>
        <p:txBody>
          <a:bodyPr>
            <a:normAutofit/>
          </a:bodyPr>
          <a:lstStyle/>
          <a:p>
            <a:r>
              <a:rPr lang="en-US" sz="4800" dirty="0" smtClean="0">
                <a:solidFill>
                  <a:schemeClr val="accent3"/>
                </a:solidFill>
              </a:rPr>
              <a:t>4.Result Section</a:t>
            </a:r>
            <a:endParaRPr lang="en-US" sz="4800" dirty="0">
              <a:solidFill>
                <a:schemeClr val="accent3"/>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524000"/>
            <a:ext cx="7848600" cy="4876800"/>
          </a:xfrm>
        </p:spPr>
      </p:pic>
    </p:spTree>
    <p:extLst>
      <p:ext uri="{BB962C8B-B14F-4D97-AF65-F5344CB8AC3E}">
        <p14:creationId xmlns:p14="http://schemas.microsoft.com/office/powerpoint/2010/main" val="118757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81000"/>
            <a:ext cx="8096261" cy="5867400"/>
          </a:xfrm>
        </p:spPr>
      </p:pic>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89667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447800"/>
            <a:ext cx="7467600" cy="4678363"/>
          </a:xfrm>
        </p:spPr>
        <p:txBody>
          <a:bodyPr/>
          <a:lstStyle/>
          <a:p>
            <a:pPr marL="0" indent="0">
              <a:buNone/>
            </a:pPr>
            <a:r>
              <a:rPr lang="en-US" dirty="0"/>
              <a:t>Problem Which Tried to Solve:</a:t>
            </a:r>
          </a:p>
          <a:p>
            <a:pPr marL="0" indent="0">
              <a:buNone/>
            </a:pPr>
            <a:r>
              <a:rPr lang="en-US" dirty="0" smtClean="0"/>
              <a:t>       The </a:t>
            </a:r>
            <a:r>
              <a:rPr lang="en-US" dirty="0"/>
              <a:t>major purpose of this project, is to suggest a better </a:t>
            </a:r>
            <a:r>
              <a:rPr lang="en-US" dirty="0" smtClean="0"/>
              <a:t>     neighborhood </a:t>
            </a:r>
            <a:r>
              <a:rPr lang="en-US" dirty="0"/>
              <a:t>in a new city for the person who are </a:t>
            </a:r>
            <a:r>
              <a:rPr lang="en-US" dirty="0" smtClean="0"/>
              <a:t>shifting </a:t>
            </a:r>
            <a:r>
              <a:rPr lang="en-US" dirty="0"/>
              <a:t>there. Social presence in society in terms of like minded people. Connectivity to the airport, bus stand, city center, markets and other daily needs things nearby.</a:t>
            </a:r>
          </a:p>
          <a:p>
            <a:r>
              <a:rPr lang="en-US" dirty="0"/>
              <a:t>Sorted list of house in terms of housing prices in a ascending or descending order</a:t>
            </a:r>
          </a:p>
          <a:p>
            <a:r>
              <a:rPr lang="en-US" dirty="0"/>
              <a:t>Sorted list of schools in terms of location, fees, rating and reviews</a:t>
            </a:r>
          </a:p>
          <a:p>
            <a:pPr marL="0" indent="0">
              <a:buNone/>
            </a:pPr>
            <a:endParaRPr lang="en-US" dirty="0"/>
          </a:p>
        </p:txBody>
      </p:sp>
      <p:sp>
        <p:nvSpPr>
          <p:cNvPr id="3" name="Title 2"/>
          <p:cNvSpPr>
            <a:spLocks noGrp="1"/>
          </p:cNvSpPr>
          <p:nvPr>
            <p:ph type="title"/>
          </p:nvPr>
        </p:nvSpPr>
        <p:spPr/>
        <p:txBody>
          <a:bodyPr>
            <a:normAutofit fontScale="90000"/>
          </a:bodyPr>
          <a:lstStyle/>
          <a:p>
            <a:r>
              <a:rPr lang="en-US" sz="5300" dirty="0">
                <a:solidFill>
                  <a:schemeClr val="accent3"/>
                </a:solidFill>
              </a:rPr>
              <a:t>5. Discussion Section</a:t>
            </a:r>
            <a:r>
              <a:rPr lang="en-US" dirty="0"/>
              <a:t/>
            </a:r>
            <a:br>
              <a:rPr lang="en-US" dirty="0"/>
            </a:br>
            <a:endParaRPr lang="en-US" dirty="0"/>
          </a:p>
        </p:txBody>
      </p:sp>
    </p:spTree>
    <p:extLst>
      <p:ext uri="{BB962C8B-B14F-4D97-AF65-F5344CB8AC3E}">
        <p14:creationId xmlns:p14="http://schemas.microsoft.com/office/powerpoint/2010/main" val="1419138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502</Words>
  <Application>Microsoft Office PowerPoint</Application>
  <PresentationFormat>On-screen Show (4:3)</PresentationFormat>
  <Paragraphs>36</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Quiz Show</vt:lpstr>
      <vt:lpstr>Capstone Project – The Battle of Neighborhoods  Finding a Better Place in Scarborough, Toronto </vt:lpstr>
      <vt:lpstr>REPORT CONTENT</vt:lpstr>
      <vt:lpstr>1.Introduction</vt:lpstr>
      <vt:lpstr>2.Data Section</vt:lpstr>
      <vt:lpstr>3. Methodology Section </vt:lpstr>
      <vt:lpstr>PowerPoint Presentation</vt:lpstr>
      <vt:lpstr>4.Result Section</vt:lpstr>
      <vt:lpstr>PowerPoint Presentation</vt:lpstr>
      <vt:lpstr>5. Discussion Section </vt:lpstr>
      <vt:lpstr>6. Conclusion Section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2020-02-27T17:31:36Z</dcterms:created>
  <dcterms:modified xsi:type="dcterms:W3CDTF">2020-02-27T18:07:46Z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